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729" r:id="rId5"/>
    <p:sldMasterId id="2147483751" r:id="rId6"/>
  </p:sldMasterIdLst>
  <p:notesMasterIdLst>
    <p:notesMasterId r:id="rId25"/>
  </p:notesMasterIdLst>
  <p:sldIdLst>
    <p:sldId id="272" r:id="rId7"/>
    <p:sldId id="400" r:id="rId8"/>
    <p:sldId id="2142533611" r:id="rId9"/>
    <p:sldId id="2142533708" r:id="rId10"/>
    <p:sldId id="2142533707" r:id="rId11"/>
    <p:sldId id="2142533608" r:id="rId12"/>
    <p:sldId id="2142533704" r:id="rId13"/>
    <p:sldId id="2142533703" r:id="rId14"/>
    <p:sldId id="2142533705" r:id="rId15"/>
    <p:sldId id="2142533673" r:id="rId16"/>
    <p:sldId id="2142533686" r:id="rId17"/>
    <p:sldId id="2142533702" r:id="rId18"/>
    <p:sldId id="316" r:id="rId19"/>
    <p:sldId id="2142533681" r:id="rId20"/>
    <p:sldId id="2142533688" r:id="rId21"/>
    <p:sldId id="2142533689" r:id="rId22"/>
    <p:sldId id="2142533691" r:id="rId23"/>
    <p:sldId id="21425336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FFC000"/>
    <a:srgbClr val="7F6000"/>
    <a:srgbClr val="3E69B2"/>
    <a:srgbClr val="6EC674"/>
    <a:srgbClr val="EAB200"/>
    <a:srgbClr val="FFD347"/>
    <a:srgbClr val="EC7323"/>
    <a:srgbClr val="C91F45"/>
    <a:srgbClr val="771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6C085-5C24-4A90-8632-53736E750D5E}" v="8" dt="2024-03-13T15:26:33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0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3348" y="-9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DC544-0381-40B0-8F8C-CC4690FE8E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D7926CD-96C9-4A9D-9871-E4E25D555F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Challenges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6C637957-7FB6-4928-93D4-975F88527B0F}" type="parTrans" cxnId="{3FF2266B-DD4F-4ED2-A4E4-75759CF1DDD4}">
      <dgm:prSet/>
      <dgm:spPr/>
      <dgm:t>
        <a:bodyPr/>
        <a:lstStyle/>
        <a:p>
          <a:endParaRPr lang="en-US"/>
        </a:p>
      </dgm:t>
    </dgm:pt>
    <dgm:pt modelId="{626F1554-1DDE-44E8-954C-49E1B348F7E9}" type="sibTrans" cxnId="{3FF2266B-DD4F-4ED2-A4E4-75759CF1DDD4}">
      <dgm:prSet/>
      <dgm:spPr/>
      <dgm:t>
        <a:bodyPr/>
        <a:lstStyle/>
        <a:p>
          <a:endParaRPr lang="en-US"/>
        </a:p>
      </dgm:t>
    </dgm:pt>
    <dgm:pt modelId="{C1FDCCF9-4BD7-4DFA-9068-2E7CED6843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Successful outcomes</a:t>
          </a:r>
        </a:p>
      </dgm:t>
    </dgm:pt>
    <dgm:pt modelId="{3247D5A0-EFE5-4D93-B390-DADC7927DDD3}" type="parTrans" cxnId="{85920C35-4054-42F3-9099-FFC022464946}">
      <dgm:prSet/>
      <dgm:spPr/>
      <dgm:t>
        <a:bodyPr/>
        <a:lstStyle/>
        <a:p>
          <a:endParaRPr lang="en-US"/>
        </a:p>
      </dgm:t>
    </dgm:pt>
    <dgm:pt modelId="{E13D7C6D-782E-4050-9208-C2A31629C8A4}" type="sibTrans" cxnId="{85920C35-4054-42F3-9099-FFC022464946}">
      <dgm:prSet/>
      <dgm:spPr/>
      <dgm:t>
        <a:bodyPr/>
        <a:lstStyle/>
        <a:p>
          <a:endParaRPr lang="en-US"/>
        </a:p>
      </dgm:t>
    </dgm:pt>
    <dgm:pt modelId="{4B1B39B4-6D9E-4104-B5AB-930755E253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+mn-lt"/>
            </a:rPr>
            <a:t>Metrics</a:t>
          </a:r>
          <a:r>
            <a:rPr lang="en-US" dirty="0">
              <a:latin typeface="+mn-lt"/>
            </a:rPr>
            <a:t> to improve </a:t>
          </a:r>
        </a:p>
      </dgm:t>
    </dgm:pt>
    <dgm:pt modelId="{6EFB1059-2FE8-4501-9BDD-3BDF263409D1}" type="parTrans" cxnId="{6379BC8A-276A-4E30-BE9D-737626DA6C7A}">
      <dgm:prSet/>
      <dgm:spPr/>
      <dgm:t>
        <a:bodyPr/>
        <a:lstStyle/>
        <a:p>
          <a:endParaRPr lang="en-US"/>
        </a:p>
      </dgm:t>
    </dgm:pt>
    <dgm:pt modelId="{41B23488-3D21-4865-8334-FEEB4B534122}" type="sibTrans" cxnId="{6379BC8A-276A-4E30-BE9D-737626DA6C7A}">
      <dgm:prSet/>
      <dgm:spPr/>
      <dgm:t>
        <a:bodyPr/>
        <a:lstStyle/>
        <a:p>
          <a:endParaRPr lang="en-US"/>
        </a:p>
      </dgm:t>
    </dgm:pt>
    <dgm:pt modelId="{44FE6FE6-4817-4DA4-AE30-94ABA1D1A7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What’s next and closing </a:t>
          </a:r>
          <a:r>
            <a:rPr lang="en-US" dirty="0">
              <a:latin typeface="Calibri Light" panose="020F0302020204030204"/>
            </a:rPr>
            <a:t>  </a:t>
          </a:r>
          <a:endParaRPr lang="en-US" dirty="0"/>
        </a:p>
      </dgm:t>
    </dgm:pt>
    <dgm:pt modelId="{E4122067-E880-41A1-82EC-92EC253CC8DC}" type="parTrans" cxnId="{65BE3635-8090-421A-9038-CB292E66B207}">
      <dgm:prSet/>
      <dgm:spPr/>
      <dgm:t>
        <a:bodyPr/>
        <a:lstStyle/>
        <a:p>
          <a:endParaRPr lang="en-US"/>
        </a:p>
      </dgm:t>
    </dgm:pt>
    <dgm:pt modelId="{46EF958B-3DAD-4A5C-85C7-4E922806624C}" type="sibTrans" cxnId="{65BE3635-8090-421A-9038-CB292E66B207}">
      <dgm:prSet/>
      <dgm:spPr/>
      <dgm:t>
        <a:bodyPr/>
        <a:lstStyle/>
        <a:p>
          <a:endParaRPr lang="en-US"/>
        </a:p>
      </dgm:t>
    </dgm:pt>
    <dgm:pt modelId="{B2428A58-B799-4C0D-9C55-8544A28DA8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Goals</a:t>
          </a:r>
        </a:p>
      </dgm:t>
    </dgm:pt>
    <dgm:pt modelId="{3E9EC572-89C4-4358-BC36-B0AA8CBBBD6C}" type="parTrans" cxnId="{14A159FA-E4D9-495D-942A-A4BA8BDDE151}">
      <dgm:prSet/>
      <dgm:spPr/>
      <dgm:t>
        <a:bodyPr/>
        <a:lstStyle/>
        <a:p>
          <a:endParaRPr lang="en-US"/>
        </a:p>
      </dgm:t>
    </dgm:pt>
    <dgm:pt modelId="{FC012371-8161-4B91-AB42-14661FE3430B}" type="sibTrans" cxnId="{14A159FA-E4D9-495D-942A-A4BA8BDDE151}">
      <dgm:prSet/>
      <dgm:spPr/>
      <dgm:t>
        <a:bodyPr/>
        <a:lstStyle/>
        <a:p>
          <a:endParaRPr lang="en-US"/>
        </a:p>
      </dgm:t>
    </dgm:pt>
    <dgm:pt modelId="{F4601E0A-ECF8-4BB1-9883-4A65DB3249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Background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C261A993-3B56-4978-AA4F-414D7C6D0886}" type="parTrans" cxnId="{C824416A-EBB1-48AB-83A9-006B075A9EB7}">
      <dgm:prSet/>
      <dgm:spPr/>
      <dgm:t>
        <a:bodyPr/>
        <a:lstStyle/>
        <a:p>
          <a:endParaRPr lang="en-US"/>
        </a:p>
      </dgm:t>
    </dgm:pt>
    <dgm:pt modelId="{33325085-4ED6-46F9-B0D0-55E7BFBE7B0C}" type="sibTrans" cxnId="{C824416A-EBB1-48AB-83A9-006B075A9EB7}">
      <dgm:prSet/>
      <dgm:spPr/>
      <dgm:t>
        <a:bodyPr/>
        <a:lstStyle/>
        <a:p>
          <a:endParaRPr lang="en-US"/>
        </a:p>
      </dgm:t>
    </dgm:pt>
    <dgm:pt modelId="{5917C360-B8C8-4E16-9EDE-1A83C18A0F71}">
      <dgm:prSet/>
      <dgm:spPr>
        <a:solidFill>
          <a:srgbClr val="FFE38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>
              <a:latin typeface="+mn-lt"/>
            </a:rPr>
            <a:t>Customer feedback –  methods used to gather and themes </a:t>
          </a:r>
        </a:p>
      </dgm:t>
    </dgm:pt>
    <dgm:pt modelId="{E78508AA-7BAA-44BF-8C47-9E88D9506B83}" type="parTrans" cxnId="{31B3DD1F-E45A-4917-B9A2-CF1D25AF501F}">
      <dgm:prSet/>
      <dgm:spPr/>
      <dgm:t>
        <a:bodyPr/>
        <a:lstStyle/>
        <a:p>
          <a:endParaRPr lang="en-US"/>
        </a:p>
      </dgm:t>
    </dgm:pt>
    <dgm:pt modelId="{463740ED-80F3-47C3-A7F4-F15D64A2B865}" type="sibTrans" cxnId="{31B3DD1F-E45A-4917-B9A2-CF1D25AF501F}">
      <dgm:prSet/>
      <dgm:spPr/>
      <dgm:t>
        <a:bodyPr/>
        <a:lstStyle/>
        <a:p>
          <a:endParaRPr lang="en-US"/>
        </a:p>
      </dgm:t>
    </dgm:pt>
    <dgm:pt modelId="{31413CF4-6D7E-4992-8C40-BDAEA430A039}" type="pres">
      <dgm:prSet presAssocID="{3FCDC544-0381-40B0-8F8C-CC4690FE8E1B}" presName="root" presStyleCnt="0">
        <dgm:presLayoutVars>
          <dgm:dir/>
          <dgm:resizeHandles val="exact"/>
        </dgm:presLayoutVars>
      </dgm:prSet>
      <dgm:spPr/>
    </dgm:pt>
    <dgm:pt modelId="{95C30CE4-362A-4CA3-8670-F72779DAE9BE}" type="pres">
      <dgm:prSet presAssocID="{F4601E0A-ECF8-4BB1-9883-4A65DB324924}" presName="compNode" presStyleCnt="0"/>
      <dgm:spPr/>
    </dgm:pt>
    <dgm:pt modelId="{6FDCE783-A2A4-40C2-9D17-B2D20FDB0BA7}" type="pres">
      <dgm:prSet presAssocID="{F4601E0A-ECF8-4BB1-9883-4A65DB324924}" presName="bgRect" presStyleLbl="bgShp" presStyleIdx="0" presStyleCnt="7"/>
      <dgm:spPr>
        <a:solidFill>
          <a:srgbClr val="FFE389"/>
        </a:solidFill>
      </dgm:spPr>
    </dgm:pt>
    <dgm:pt modelId="{5F87533C-0BF9-4D00-954A-D1E92FA19283}" type="pres">
      <dgm:prSet presAssocID="{F4601E0A-ECF8-4BB1-9883-4A65DB32492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3DF77AC4-1B24-402D-9494-916B3045E95B}" type="pres">
      <dgm:prSet presAssocID="{F4601E0A-ECF8-4BB1-9883-4A65DB324924}" presName="spaceRect" presStyleCnt="0"/>
      <dgm:spPr/>
    </dgm:pt>
    <dgm:pt modelId="{33DEBFDF-98E5-4CC9-86F0-740F56810CF8}" type="pres">
      <dgm:prSet presAssocID="{F4601E0A-ECF8-4BB1-9883-4A65DB324924}" presName="parTx" presStyleLbl="revTx" presStyleIdx="0" presStyleCnt="7">
        <dgm:presLayoutVars>
          <dgm:chMax val="0"/>
          <dgm:chPref val="0"/>
        </dgm:presLayoutVars>
      </dgm:prSet>
      <dgm:spPr/>
    </dgm:pt>
    <dgm:pt modelId="{5F31AAD1-B0AE-4F0C-B138-025CAE388B31}" type="pres">
      <dgm:prSet presAssocID="{33325085-4ED6-46F9-B0D0-55E7BFBE7B0C}" presName="sibTrans" presStyleCnt="0"/>
      <dgm:spPr/>
    </dgm:pt>
    <dgm:pt modelId="{F8C2F492-12F1-4348-8D5D-EB163C07E0BE}" type="pres">
      <dgm:prSet presAssocID="{B2428A58-B799-4C0D-9C55-8544A28DA8F5}" presName="compNode" presStyleCnt="0"/>
      <dgm:spPr/>
    </dgm:pt>
    <dgm:pt modelId="{35E1CA86-4E51-43B6-8664-200CDEC232D6}" type="pres">
      <dgm:prSet presAssocID="{B2428A58-B799-4C0D-9C55-8544A28DA8F5}" presName="bgRect" presStyleLbl="bgShp" presStyleIdx="1" presStyleCnt="7"/>
      <dgm:spPr>
        <a:solidFill>
          <a:srgbClr val="FFE389"/>
        </a:solidFill>
      </dgm:spPr>
    </dgm:pt>
    <dgm:pt modelId="{52999720-F81B-4C8F-8CC3-92487E67AA70}" type="pres">
      <dgm:prSet presAssocID="{B2428A58-B799-4C0D-9C55-8544A28DA8F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8D41D320-146F-4E60-9C27-166B5BDECBAE}" type="pres">
      <dgm:prSet presAssocID="{B2428A58-B799-4C0D-9C55-8544A28DA8F5}" presName="spaceRect" presStyleCnt="0"/>
      <dgm:spPr/>
    </dgm:pt>
    <dgm:pt modelId="{5E32A523-C9CC-4FA8-9D98-0607F0AFDD0B}" type="pres">
      <dgm:prSet presAssocID="{B2428A58-B799-4C0D-9C55-8544A28DA8F5}" presName="parTx" presStyleLbl="revTx" presStyleIdx="1" presStyleCnt="7">
        <dgm:presLayoutVars>
          <dgm:chMax val="0"/>
          <dgm:chPref val="0"/>
        </dgm:presLayoutVars>
      </dgm:prSet>
      <dgm:spPr/>
    </dgm:pt>
    <dgm:pt modelId="{9066FA47-B421-4793-97B8-86970282FB9A}" type="pres">
      <dgm:prSet presAssocID="{FC012371-8161-4B91-AB42-14661FE3430B}" presName="sibTrans" presStyleCnt="0"/>
      <dgm:spPr/>
    </dgm:pt>
    <dgm:pt modelId="{0D8F6BCE-C9A0-441D-AE08-2C10DBA2D97A}" type="pres">
      <dgm:prSet presAssocID="{5917C360-B8C8-4E16-9EDE-1A83C18A0F71}" presName="compNode" presStyleCnt="0"/>
      <dgm:spPr/>
    </dgm:pt>
    <dgm:pt modelId="{8C83A842-A0A7-4F6A-BCAD-7EE63B4996D9}" type="pres">
      <dgm:prSet presAssocID="{5917C360-B8C8-4E16-9EDE-1A83C18A0F71}" presName="bgRect" presStyleLbl="bgShp" presStyleIdx="2" presStyleCnt="7"/>
      <dgm:spPr>
        <a:solidFill>
          <a:srgbClr val="FFE389"/>
        </a:solidFill>
      </dgm:spPr>
    </dgm:pt>
    <dgm:pt modelId="{656E5A9B-99E0-41E7-B4C9-45BF54ADC58E}" type="pres">
      <dgm:prSet presAssocID="{5917C360-B8C8-4E16-9EDE-1A83C18A0F7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6C562304-677C-485B-A72D-AF29BE7CAC04}" type="pres">
      <dgm:prSet presAssocID="{5917C360-B8C8-4E16-9EDE-1A83C18A0F71}" presName="spaceRect" presStyleCnt="0"/>
      <dgm:spPr/>
    </dgm:pt>
    <dgm:pt modelId="{BD028251-F7CA-46F7-8A22-989FDA0D77AF}" type="pres">
      <dgm:prSet presAssocID="{5917C360-B8C8-4E16-9EDE-1A83C18A0F71}" presName="parTx" presStyleLbl="revTx" presStyleIdx="2" presStyleCnt="7">
        <dgm:presLayoutVars>
          <dgm:chMax val="0"/>
          <dgm:chPref val="0"/>
        </dgm:presLayoutVars>
      </dgm:prSet>
      <dgm:spPr/>
    </dgm:pt>
    <dgm:pt modelId="{0DF601C6-7F67-4B29-BAF0-53B916F5189D}" type="pres">
      <dgm:prSet presAssocID="{463740ED-80F3-47C3-A7F4-F15D64A2B865}" presName="sibTrans" presStyleCnt="0"/>
      <dgm:spPr/>
    </dgm:pt>
    <dgm:pt modelId="{9D910741-9327-4131-BC7C-E9721D40432E}" type="pres">
      <dgm:prSet presAssocID="{7D7926CD-96C9-4A9D-9871-E4E25D555FE6}" presName="compNode" presStyleCnt="0"/>
      <dgm:spPr/>
    </dgm:pt>
    <dgm:pt modelId="{55BA6AAC-0FE3-4A8E-A2FC-49D9B5424C9B}" type="pres">
      <dgm:prSet presAssocID="{7D7926CD-96C9-4A9D-9871-E4E25D555FE6}" presName="bgRect" presStyleLbl="bgShp" presStyleIdx="3" presStyleCnt="7"/>
      <dgm:spPr>
        <a:solidFill>
          <a:srgbClr val="FFE389"/>
        </a:solidFill>
      </dgm:spPr>
    </dgm:pt>
    <dgm:pt modelId="{FE5D5D32-922E-4628-874E-AC099A7F68B7}" type="pres">
      <dgm:prSet presAssocID="{7D7926CD-96C9-4A9D-9871-E4E25D555FE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book with solid fill"/>
        </a:ext>
      </dgm:extLst>
    </dgm:pt>
    <dgm:pt modelId="{CD50BFC1-D595-4EAD-A7F3-E9E92198B915}" type="pres">
      <dgm:prSet presAssocID="{7D7926CD-96C9-4A9D-9871-E4E25D555FE6}" presName="spaceRect" presStyleCnt="0"/>
      <dgm:spPr/>
    </dgm:pt>
    <dgm:pt modelId="{B7EBFB40-3594-40DE-A077-8E2FF10CEC29}" type="pres">
      <dgm:prSet presAssocID="{7D7926CD-96C9-4A9D-9871-E4E25D555FE6}" presName="parTx" presStyleLbl="revTx" presStyleIdx="3" presStyleCnt="7">
        <dgm:presLayoutVars>
          <dgm:chMax val="0"/>
          <dgm:chPref val="0"/>
        </dgm:presLayoutVars>
      </dgm:prSet>
      <dgm:spPr/>
    </dgm:pt>
    <dgm:pt modelId="{1183CB59-199A-4E40-8936-A2C239F7F742}" type="pres">
      <dgm:prSet presAssocID="{626F1554-1DDE-44E8-954C-49E1B348F7E9}" presName="sibTrans" presStyleCnt="0"/>
      <dgm:spPr/>
    </dgm:pt>
    <dgm:pt modelId="{5AADB875-46A7-46AB-B749-0495EC240D93}" type="pres">
      <dgm:prSet presAssocID="{C1FDCCF9-4BD7-4DFA-9068-2E7CED684383}" presName="compNode" presStyleCnt="0"/>
      <dgm:spPr/>
    </dgm:pt>
    <dgm:pt modelId="{AD236A3F-3325-46F2-8667-54502EEFE4AC}" type="pres">
      <dgm:prSet presAssocID="{C1FDCCF9-4BD7-4DFA-9068-2E7CED684383}" presName="bgRect" presStyleLbl="bgShp" presStyleIdx="4" presStyleCnt="7"/>
      <dgm:spPr>
        <a:solidFill>
          <a:srgbClr val="FFE389"/>
        </a:solidFill>
      </dgm:spPr>
    </dgm:pt>
    <dgm:pt modelId="{9912AA77-61B4-46C6-BCFD-F8E0A3B8BA47}" type="pres">
      <dgm:prSet presAssocID="{C1FDCCF9-4BD7-4DFA-9068-2E7CED68438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leted with solid fill"/>
        </a:ext>
      </dgm:extLst>
    </dgm:pt>
    <dgm:pt modelId="{E9349880-F55D-4D66-8184-AE908C9C2817}" type="pres">
      <dgm:prSet presAssocID="{C1FDCCF9-4BD7-4DFA-9068-2E7CED684383}" presName="spaceRect" presStyleCnt="0"/>
      <dgm:spPr/>
    </dgm:pt>
    <dgm:pt modelId="{CAB3C417-1B66-4CBF-BAF4-1C332B236020}" type="pres">
      <dgm:prSet presAssocID="{C1FDCCF9-4BD7-4DFA-9068-2E7CED684383}" presName="parTx" presStyleLbl="revTx" presStyleIdx="4" presStyleCnt="7">
        <dgm:presLayoutVars>
          <dgm:chMax val="0"/>
          <dgm:chPref val="0"/>
        </dgm:presLayoutVars>
      </dgm:prSet>
      <dgm:spPr/>
    </dgm:pt>
    <dgm:pt modelId="{7A87BCDB-1C6F-4511-BAFA-056C8DCC807E}" type="pres">
      <dgm:prSet presAssocID="{E13D7C6D-782E-4050-9208-C2A31629C8A4}" presName="sibTrans" presStyleCnt="0"/>
      <dgm:spPr/>
    </dgm:pt>
    <dgm:pt modelId="{7C1AE23A-222B-4631-99F1-42090F7F6974}" type="pres">
      <dgm:prSet presAssocID="{4B1B39B4-6D9E-4104-B5AB-930755E2531F}" presName="compNode" presStyleCnt="0"/>
      <dgm:spPr/>
    </dgm:pt>
    <dgm:pt modelId="{D3C2C4D5-81D6-49F5-A8E3-EC7677205377}" type="pres">
      <dgm:prSet presAssocID="{4B1B39B4-6D9E-4104-B5AB-930755E2531F}" presName="bgRect" presStyleLbl="bgShp" presStyleIdx="5" presStyleCnt="7" custLinFactNeighborX="-4735" custLinFactNeighborY="-3537"/>
      <dgm:spPr>
        <a:solidFill>
          <a:srgbClr val="FFE389"/>
        </a:solidFill>
      </dgm:spPr>
    </dgm:pt>
    <dgm:pt modelId="{0E9AB9C6-39BF-4B3A-80B9-F89FD6DC114D}" type="pres">
      <dgm:prSet presAssocID="{4B1B39B4-6D9E-4104-B5AB-930755E2531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edometer Low with solid fill"/>
        </a:ext>
      </dgm:extLst>
    </dgm:pt>
    <dgm:pt modelId="{CF45BC4F-33FD-4291-807A-3383C24B15F0}" type="pres">
      <dgm:prSet presAssocID="{4B1B39B4-6D9E-4104-B5AB-930755E2531F}" presName="spaceRect" presStyleCnt="0"/>
      <dgm:spPr/>
    </dgm:pt>
    <dgm:pt modelId="{85E9D304-5B70-42FB-B50D-F8333CD89A57}" type="pres">
      <dgm:prSet presAssocID="{4B1B39B4-6D9E-4104-B5AB-930755E2531F}" presName="parTx" presStyleLbl="revTx" presStyleIdx="5" presStyleCnt="7">
        <dgm:presLayoutVars>
          <dgm:chMax val="0"/>
          <dgm:chPref val="0"/>
        </dgm:presLayoutVars>
      </dgm:prSet>
      <dgm:spPr/>
    </dgm:pt>
    <dgm:pt modelId="{5F71BD34-D644-48E0-AB61-835A5EDBB891}" type="pres">
      <dgm:prSet presAssocID="{41B23488-3D21-4865-8334-FEEB4B534122}" presName="sibTrans" presStyleCnt="0"/>
      <dgm:spPr/>
    </dgm:pt>
    <dgm:pt modelId="{6A4FE31E-6631-4163-8CFE-5F8DCC12F36D}" type="pres">
      <dgm:prSet presAssocID="{44FE6FE6-4817-4DA4-AE30-94ABA1D1A795}" presName="compNode" presStyleCnt="0"/>
      <dgm:spPr/>
    </dgm:pt>
    <dgm:pt modelId="{66632C61-0BF6-42CF-9DB7-9A447EDD7783}" type="pres">
      <dgm:prSet presAssocID="{44FE6FE6-4817-4DA4-AE30-94ABA1D1A795}" presName="bgRect" presStyleLbl="bgShp" presStyleIdx="6" presStyleCnt="7" custLinFactNeighborX="-15"/>
      <dgm:spPr>
        <a:solidFill>
          <a:srgbClr val="FFE389"/>
        </a:solidFill>
      </dgm:spPr>
    </dgm:pt>
    <dgm:pt modelId="{B628A1B6-8A3D-4085-B331-C193C0F1252F}" type="pres">
      <dgm:prSet presAssocID="{44FE6FE6-4817-4DA4-AE30-94ABA1D1A79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 with solid fill"/>
        </a:ext>
      </dgm:extLst>
    </dgm:pt>
    <dgm:pt modelId="{802D95BB-A54E-4A85-9DAE-F73C3CCEEEF8}" type="pres">
      <dgm:prSet presAssocID="{44FE6FE6-4817-4DA4-AE30-94ABA1D1A795}" presName="spaceRect" presStyleCnt="0"/>
      <dgm:spPr/>
    </dgm:pt>
    <dgm:pt modelId="{41C7F780-20A8-402B-BEBA-1BE14DF40AA3}" type="pres">
      <dgm:prSet presAssocID="{44FE6FE6-4817-4DA4-AE30-94ABA1D1A79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B25B019-97B3-44CA-AF29-AA583354197D}" type="presOf" srcId="{44FE6FE6-4817-4DA4-AE30-94ABA1D1A795}" destId="{41C7F780-20A8-402B-BEBA-1BE14DF40AA3}" srcOrd="0" destOrd="0" presId="urn:microsoft.com/office/officeart/2018/2/layout/IconVerticalSolidList"/>
    <dgm:cxn modelId="{31B3DD1F-E45A-4917-B9A2-CF1D25AF501F}" srcId="{3FCDC544-0381-40B0-8F8C-CC4690FE8E1B}" destId="{5917C360-B8C8-4E16-9EDE-1A83C18A0F71}" srcOrd="2" destOrd="0" parTransId="{E78508AA-7BAA-44BF-8C47-9E88D9506B83}" sibTransId="{463740ED-80F3-47C3-A7F4-F15D64A2B865}"/>
    <dgm:cxn modelId="{85920C35-4054-42F3-9099-FFC022464946}" srcId="{3FCDC544-0381-40B0-8F8C-CC4690FE8E1B}" destId="{C1FDCCF9-4BD7-4DFA-9068-2E7CED684383}" srcOrd="4" destOrd="0" parTransId="{3247D5A0-EFE5-4D93-B390-DADC7927DDD3}" sibTransId="{E13D7C6D-782E-4050-9208-C2A31629C8A4}"/>
    <dgm:cxn modelId="{65BE3635-8090-421A-9038-CB292E66B207}" srcId="{3FCDC544-0381-40B0-8F8C-CC4690FE8E1B}" destId="{44FE6FE6-4817-4DA4-AE30-94ABA1D1A795}" srcOrd="6" destOrd="0" parTransId="{E4122067-E880-41A1-82EC-92EC253CC8DC}" sibTransId="{46EF958B-3DAD-4A5C-85C7-4E922806624C}"/>
    <dgm:cxn modelId="{FC5B9164-3B90-4150-84A8-19A7099390C8}" type="presOf" srcId="{C1FDCCF9-4BD7-4DFA-9068-2E7CED684383}" destId="{CAB3C417-1B66-4CBF-BAF4-1C332B236020}" srcOrd="0" destOrd="0" presId="urn:microsoft.com/office/officeart/2018/2/layout/IconVerticalSolidList"/>
    <dgm:cxn modelId="{C824416A-EBB1-48AB-83A9-006B075A9EB7}" srcId="{3FCDC544-0381-40B0-8F8C-CC4690FE8E1B}" destId="{F4601E0A-ECF8-4BB1-9883-4A65DB324924}" srcOrd="0" destOrd="0" parTransId="{C261A993-3B56-4978-AA4F-414D7C6D0886}" sibTransId="{33325085-4ED6-46F9-B0D0-55E7BFBE7B0C}"/>
    <dgm:cxn modelId="{3FF2266B-DD4F-4ED2-A4E4-75759CF1DDD4}" srcId="{3FCDC544-0381-40B0-8F8C-CC4690FE8E1B}" destId="{7D7926CD-96C9-4A9D-9871-E4E25D555FE6}" srcOrd="3" destOrd="0" parTransId="{6C637957-7FB6-4928-93D4-975F88527B0F}" sibTransId="{626F1554-1DDE-44E8-954C-49E1B348F7E9}"/>
    <dgm:cxn modelId="{C0AE006C-7414-4188-B96E-5E6B24AE2113}" type="presOf" srcId="{B2428A58-B799-4C0D-9C55-8544A28DA8F5}" destId="{5E32A523-C9CC-4FA8-9D98-0607F0AFDD0B}" srcOrd="0" destOrd="0" presId="urn:microsoft.com/office/officeart/2018/2/layout/IconVerticalSolidList"/>
    <dgm:cxn modelId="{DC854D7C-F7F7-4F8B-8BFD-891E5EFB2F39}" type="presOf" srcId="{F4601E0A-ECF8-4BB1-9883-4A65DB324924}" destId="{33DEBFDF-98E5-4CC9-86F0-740F56810CF8}" srcOrd="0" destOrd="0" presId="urn:microsoft.com/office/officeart/2018/2/layout/IconVerticalSolidList"/>
    <dgm:cxn modelId="{6379BC8A-276A-4E30-BE9D-737626DA6C7A}" srcId="{3FCDC544-0381-40B0-8F8C-CC4690FE8E1B}" destId="{4B1B39B4-6D9E-4104-B5AB-930755E2531F}" srcOrd="5" destOrd="0" parTransId="{6EFB1059-2FE8-4501-9BDD-3BDF263409D1}" sibTransId="{41B23488-3D21-4865-8334-FEEB4B534122}"/>
    <dgm:cxn modelId="{234B37AB-6616-4525-BDF1-0A0BD993412F}" type="presOf" srcId="{5917C360-B8C8-4E16-9EDE-1A83C18A0F71}" destId="{BD028251-F7CA-46F7-8A22-989FDA0D77AF}" srcOrd="0" destOrd="0" presId="urn:microsoft.com/office/officeart/2018/2/layout/IconVerticalSolidList"/>
    <dgm:cxn modelId="{93AA17BC-8C28-445B-828A-B5F1B2F752D0}" type="presOf" srcId="{3FCDC544-0381-40B0-8F8C-CC4690FE8E1B}" destId="{31413CF4-6D7E-4992-8C40-BDAEA430A039}" srcOrd="0" destOrd="0" presId="urn:microsoft.com/office/officeart/2018/2/layout/IconVerticalSolidList"/>
    <dgm:cxn modelId="{0CBD7ECE-76FD-4A9D-BAE5-6C917FCA695F}" type="presOf" srcId="{4B1B39B4-6D9E-4104-B5AB-930755E2531F}" destId="{85E9D304-5B70-42FB-B50D-F8333CD89A57}" srcOrd="0" destOrd="0" presId="urn:microsoft.com/office/officeart/2018/2/layout/IconVerticalSolidList"/>
    <dgm:cxn modelId="{14A159FA-E4D9-495D-942A-A4BA8BDDE151}" srcId="{3FCDC544-0381-40B0-8F8C-CC4690FE8E1B}" destId="{B2428A58-B799-4C0D-9C55-8544A28DA8F5}" srcOrd="1" destOrd="0" parTransId="{3E9EC572-89C4-4358-BC36-B0AA8CBBBD6C}" sibTransId="{FC012371-8161-4B91-AB42-14661FE3430B}"/>
    <dgm:cxn modelId="{702160FF-4624-4AC8-A435-BE51FF4ED8C0}" type="presOf" srcId="{7D7926CD-96C9-4A9D-9871-E4E25D555FE6}" destId="{B7EBFB40-3594-40DE-A077-8E2FF10CEC29}" srcOrd="0" destOrd="0" presId="urn:microsoft.com/office/officeart/2018/2/layout/IconVerticalSolidList"/>
    <dgm:cxn modelId="{74E18FFF-7E27-457A-AA9F-733D54183E28}" type="presParOf" srcId="{31413CF4-6D7E-4992-8C40-BDAEA430A039}" destId="{95C30CE4-362A-4CA3-8670-F72779DAE9BE}" srcOrd="0" destOrd="0" presId="urn:microsoft.com/office/officeart/2018/2/layout/IconVerticalSolidList"/>
    <dgm:cxn modelId="{E4D23BD0-0755-4F24-8EAC-7EE25189ACD2}" type="presParOf" srcId="{95C30CE4-362A-4CA3-8670-F72779DAE9BE}" destId="{6FDCE783-A2A4-40C2-9D17-B2D20FDB0BA7}" srcOrd="0" destOrd="0" presId="urn:microsoft.com/office/officeart/2018/2/layout/IconVerticalSolidList"/>
    <dgm:cxn modelId="{ACBD15BF-8ECC-4B1D-8301-DBA0D911FFAC}" type="presParOf" srcId="{95C30CE4-362A-4CA3-8670-F72779DAE9BE}" destId="{5F87533C-0BF9-4D00-954A-D1E92FA19283}" srcOrd="1" destOrd="0" presId="urn:microsoft.com/office/officeart/2018/2/layout/IconVerticalSolidList"/>
    <dgm:cxn modelId="{94F595ED-B914-4B95-A609-AE470E404D47}" type="presParOf" srcId="{95C30CE4-362A-4CA3-8670-F72779DAE9BE}" destId="{3DF77AC4-1B24-402D-9494-916B3045E95B}" srcOrd="2" destOrd="0" presId="urn:microsoft.com/office/officeart/2018/2/layout/IconVerticalSolidList"/>
    <dgm:cxn modelId="{0FF78E9D-A788-40C8-B90F-132C8FACE5F3}" type="presParOf" srcId="{95C30CE4-362A-4CA3-8670-F72779DAE9BE}" destId="{33DEBFDF-98E5-4CC9-86F0-740F56810CF8}" srcOrd="3" destOrd="0" presId="urn:microsoft.com/office/officeart/2018/2/layout/IconVerticalSolidList"/>
    <dgm:cxn modelId="{7827343D-8441-4008-BE40-527E665E9D9B}" type="presParOf" srcId="{31413CF4-6D7E-4992-8C40-BDAEA430A039}" destId="{5F31AAD1-B0AE-4F0C-B138-025CAE388B31}" srcOrd="1" destOrd="0" presId="urn:microsoft.com/office/officeart/2018/2/layout/IconVerticalSolidList"/>
    <dgm:cxn modelId="{3F23DD8D-BC9D-4158-BFDA-E0E16E39DE16}" type="presParOf" srcId="{31413CF4-6D7E-4992-8C40-BDAEA430A039}" destId="{F8C2F492-12F1-4348-8D5D-EB163C07E0BE}" srcOrd="2" destOrd="0" presId="urn:microsoft.com/office/officeart/2018/2/layout/IconVerticalSolidList"/>
    <dgm:cxn modelId="{EA4745F9-8913-4448-BDDE-5299FF5D37F1}" type="presParOf" srcId="{F8C2F492-12F1-4348-8D5D-EB163C07E0BE}" destId="{35E1CA86-4E51-43B6-8664-200CDEC232D6}" srcOrd="0" destOrd="0" presId="urn:microsoft.com/office/officeart/2018/2/layout/IconVerticalSolidList"/>
    <dgm:cxn modelId="{3FB4A253-8AB3-4347-81BB-A3B6F2C142F3}" type="presParOf" srcId="{F8C2F492-12F1-4348-8D5D-EB163C07E0BE}" destId="{52999720-F81B-4C8F-8CC3-92487E67AA70}" srcOrd="1" destOrd="0" presId="urn:microsoft.com/office/officeart/2018/2/layout/IconVerticalSolidList"/>
    <dgm:cxn modelId="{60E306FA-268C-4785-9275-649C070DF495}" type="presParOf" srcId="{F8C2F492-12F1-4348-8D5D-EB163C07E0BE}" destId="{8D41D320-146F-4E60-9C27-166B5BDECBAE}" srcOrd="2" destOrd="0" presId="urn:microsoft.com/office/officeart/2018/2/layout/IconVerticalSolidList"/>
    <dgm:cxn modelId="{EE91D569-9358-4C9B-B120-685C9808152E}" type="presParOf" srcId="{F8C2F492-12F1-4348-8D5D-EB163C07E0BE}" destId="{5E32A523-C9CC-4FA8-9D98-0607F0AFDD0B}" srcOrd="3" destOrd="0" presId="urn:microsoft.com/office/officeart/2018/2/layout/IconVerticalSolidList"/>
    <dgm:cxn modelId="{FF632974-2DD6-4E6C-B8CB-7AA5F152629C}" type="presParOf" srcId="{31413CF4-6D7E-4992-8C40-BDAEA430A039}" destId="{9066FA47-B421-4793-97B8-86970282FB9A}" srcOrd="3" destOrd="0" presId="urn:microsoft.com/office/officeart/2018/2/layout/IconVerticalSolidList"/>
    <dgm:cxn modelId="{85678DB7-41CD-42C4-951E-111F9E8B9C66}" type="presParOf" srcId="{31413CF4-6D7E-4992-8C40-BDAEA430A039}" destId="{0D8F6BCE-C9A0-441D-AE08-2C10DBA2D97A}" srcOrd="4" destOrd="0" presId="urn:microsoft.com/office/officeart/2018/2/layout/IconVerticalSolidList"/>
    <dgm:cxn modelId="{773EF64A-C734-47D6-9A7D-E2A21B5EEC4F}" type="presParOf" srcId="{0D8F6BCE-C9A0-441D-AE08-2C10DBA2D97A}" destId="{8C83A842-A0A7-4F6A-BCAD-7EE63B4996D9}" srcOrd="0" destOrd="0" presId="urn:microsoft.com/office/officeart/2018/2/layout/IconVerticalSolidList"/>
    <dgm:cxn modelId="{26CBDA16-5B6E-4563-ABB0-2F089DFBFE4F}" type="presParOf" srcId="{0D8F6BCE-C9A0-441D-AE08-2C10DBA2D97A}" destId="{656E5A9B-99E0-41E7-B4C9-45BF54ADC58E}" srcOrd="1" destOrd="0" presId="urn:microsoft.com/office/officeart/2018/2/layout/IconVerticalSolidList"/>
    <dgm:cxn modelId="{1ECFF0AA-3E3F-4E45-AFEB-80B9F53B60AA}" type="presParOf" srcId="{0D8F6BCE-C9A0-441D-AE08-2C10DBA2D97A}" destId="{6C562304-677C-485B-A72D-AF29BE7CAC04}" srcOrd="2" destOrd="0" presId="urn:microsoft.com/office/officeart/2018/2/layout/IconVerticalSolidList"/>
    <dgm:cxn modelId="{24EED7EE-0C92-4754-9D8D-AA40A843D467}" type="presParOf" srcId="{0D8F6BCE-C9A0-441D-AE08-2C10DBA2D97A}" destId="{BD028251-F7CA-46F7-8A22-989FDA0D77AF}" srcOrd="3" destOrd="0" presId="urn:microsoft.com/office/officeart/2018/2/layout/IconVerticalSolidList"/>
    <dgm:cxn modelId="{93E2718C-DFB1-400A-B3E7-229909E4187A}" type="presParOf" srcId="{31413CF4-6D7E-4992-8C40-BDAEA430A039}" destId="{0DF601C6-7F67-4B29-BAF0-53B916F5189D}" srcOrd="5" destOrd="0" presId="urn:microsoft.com/office/officeart/2018/2/layout/IconVerticalSolidList"/>
    <dgm:cxn modelId="{7C8BBA5F-53D4-4CC1-8D32-1F5FF78B9FB0}" type="presParOf" srcId="{31413CF4-6D7E-4992-8C40-BDAEA430A039}" destId="{9D910741-9327-4131-BC7C-E9721D40432E}" srcOrd="6" destOrd="0" presId="urn:microsoft.com/office/officeart/2018/2/layout/IconVerticalSolidList"/>
    <dgm:cxn modelId="{990F4022-0526-48AD-8657-F103FA27C553}" type="presParOf" srcId="{9D910741-9327-4131-BC7C-E9721D40432E}" destId="{55BA6AAC-0FE3-4A8E-A2FC-49D9B5424C9B}" srcOrd="0" destOrd="0" presId="urn:microsoft.com/office/officeart/2018/2/layout/IconVerticalSolidList"/>
    <dgm:cxn modelId="{A79DAF5E-82E5-4764-83A2-3A9C81460AC7}" type="presParOf" srcId="{9D910741-9327-4131-BC7C-E9721D40432E}" destId="{FE5D5D32-922E-4628-874E-AC099A7F68B7}" srcOrd="1" destOrd="0" presId="urn:microsoft.com/office/officeart/2018/2/layout/IconVerticalSolidList"/>
    <dgm:cxn modelId="{F4FE0D51-875E-4229-972B-82F76B297893}" type="presParOf" srcId="{9D910741-9327-4131-BC7C-E9721D40432E}" destId="{CD50BFC1-D595-4EAD-A7F3-E9E92198B915}" srcOrd="2" destOrd="0" presId="urn:microsoft.com/office/officeart/2018/2/layout/IconVerticalSolidList"/>
    <dgm:cxn modelId="{DC717DAE-4A0F-49EA-986E-45C0DC4630C8}" type="presParOf" srcId="{9D910741-9327-4131-BC7C-E9721D40432E}" destId="{B7EBFB40-3594-40DE-A077-8E2FF10CEC29}" srcOrd="3" destOrd="0" presId="urn:microsoft.com/office/officeart/2018/2/layout/IconVerticalSolidList"/>
    <dgm:cxn modelId="{C9DC0E6D-2DC6-4596-AA04-49A9F940257F}" type="presParOf" srcId="{31413CF4-6D7E-4992-8C40-BDAEA430A039}" destId="{1183CB59-199A-4E40-8936-A2C239F7F742}" srcOrd="7" destOrd="0" presId="urn:microsoft.com/office/officeart/2018/2/layout/IconVerticalSolidList"/>
    <dgm:cxn modelId="{69D71331-3682-4DC4-8FBC-92CE9E12B7E8}" type="presParOf" srcId="{31413CF4-6D7E-4992-8C40-BDAEA430A039}" destId="{5AADB875-46A7-46AB-B749-0495EC240D93}" srcOrd="8" destOrd="0" presId="urn:microsoft.com/office/officeart/2018/2/layout/IconVerticalSolidList"/>
    <dgm:cxn modelId="{C7C1D359-B148-417D-AEE1-C54B627F054C}" type="presParOf" srcId="{5AADB875-46A7-46AB-B749-0495EC240D93}" destId="{AD236A3F-3325-46F2-8667-54502EEFE4AC}" srcOrd="0" destOrd="0" presId="urn:microsoft.com/office/officeart/2018/2/layout/IconVerticalSolidList"/>
    <dgm:cxn modelId="{6EB16D24-F8BC-4289-8474-F5E84EF6E575}" type="presParOf" srcId="{5AADB875-46A7-46AB-B749-0495EC240D93}" destId="{9912AA77-61B4-46C6-BCFD-F8E0A3B8BA47}" srcOrd="1" destOrd="0" presId="urn:microsoft.com/office/officeart/2018/2/layout/IconVerticalSolidList"/>
    <dgm:cxn modelId="{FE158EE2-9E63-482B-92E7-E2CAA1F83878}" type="presParOf" srcId="{5AADB875-46A7-46AB-B749-0495EC240D93}" destId="{E9349880-F55D-4D66-8184-AE908C9C2817}" srcOrd="2" destOrd="0" presId="urn:microsoft.com/office/officeart/2018/2/layout/IconVerticalSolidList"/>
    <dgm:cxn modelId="{B9912775-C057-450B-A300-B06D3AD9A17F}" type="presParOf" srcId="{5AADB875-46A7-46AB-B749-0495EC240D93}" destId="{CAB3C417-1B66-4CBF-BAF4-1C332B236020}" srcOrd="3" destOrd="0" presId="urn:microsoft.com/office/officeart/2018/2/layout/IconVerticalSolidList"/>
    <dgm:cxn modelId="{3161F015-1CDB-4555-B373-035053806F68}" type="presParOf" srcId="{31413CF4-6D7E-4992-8C40-BDAEA430A039}" destId="{7A87BCDB-1C6F-4511-BAFA-056C8DCC807E}" srcOrd="9" destOrd="0" presId="urn:microsoft.com/office/officeart/2018/2/layout/IconVerticalSolidList"/>
    <dgm:cxn modelId="{F1F2310E-2BD2-4E6F-919D-DAC5F7EA83AA}" type="presParOf" srcId="{31413CF4-6D7E-4992-8C40-BDAEA430A039}" destId="{7C1AE23A-222B-4631-99F1-42090F7F6974}" srcOrd="10" destOrd="0" presId="urn:microsoft.com/office/officeart/2018/2/layout/IconVerticalSolidList"/>
    <dgm:cxn modelId="{7A3253F4-3F30-4740-88FD-CC85941B8A7C}" type="presParOf" srcId="{7C1AE23A-222B-4631-99F1-42090F7F6974}" destId="{D3C2C4D5-81D6-49F5-A8E3-EC7677205377}" srcOrd="0" destOrd="0" presId="urn:microsoft.com/office/officeart/2018/2/layout/IconVerticalSolidList"/>
    <dgm:cxn modelId="{75CBB27A-B79D-494F-9DE1-864CA0CDA732}" type="presParOf" srcId="{7C1AE23A-222B-4631-99F1-42090F7F6974}" destId="{0E9AB9C6-39BF-4B3A-80B9-F89FD6DC114D}" srcOrd="1" destOrd="0" presId="urn:microsoft.com/office/officeart/2018/2/layout/IconVerticalSolidList"/>
    <dgm:cxn modelId="{74063C29-D312-4AC1-9D3C-985267EA6227}" type="presParOf" srcId="{7C1AE23A-222B-4631-99F1-42090F7F6974}" destId="{CF45BC4F-33FD-4291-807A-3383C24B15F0}" srcOrd="2" destOrd="0" presId="urn:microsoft.com/office/officeart/2018/2/layout/IconVerticalSolidList"/>
    <dgm:cxn modelId="{33FDEA2F-D00A-4486-9761-6C0FBF81DA8D}" type="presParOf" srcId="{7C1AE23A-222B-4631-99F1-42090F7F6974}" destId="{85E9D304-5B70-42FB-B50D-F8333CD89A57}" srcOrd="3" destOrd="0" presId="urn:microsoft.com/office/officeart/2018/2/layout/IconVerticalSolidList"/>
    <dgm:cxn modelId="{CC827BF4-0B79-4E60-975F-F67439DB882D}" type="presParOf" srcId="{31413CF4-6D7E-4992-8C40-BDAEA430A039}" destId="{5F71BD34-D644-48E0-AB61-835A5EDBB891}" srcOrd="11" destOrd="0" presId="urn:microsoft.com/office/officeart/2018/2/layout/IconVerticalSolidList"/>
    <dgm:cxn modelId="{21F1A9FE-F026-4684-ADE0-81EB97AE0425}" type="presParOf" srcId="{31413CF4-6D7E-4992-8C40-BDAEA430A039}" destId="{6A4FE31E-6631-4163-8CFE-5F8DCC12F36D}" srcOrd="12" destOrd="0" presId="urn:microsoft.com/office/officeart/2018/2/layout/IconVerticalSolidList"/>
    <dgm:cxn modelId="{D2FF1D68-10FD-4BED-B2C6-9364A9D28175}" type="presParOf" srcId="{6A4FE31E-6631-4163-8CFE-5F8DCC12F36D}" destId="{66632C61-0BF6-42CF-9DB7-9A447EDD7783}" srcOrd="0" destOrd="0" presId="urn:microsoft.com/office/officeart/2018/2/layout/IconVerticalSolidList"/>
    <dgm:cxn modelId="{2D1B1B3C-0482-44A3-A53B-155738919C21}" type="presParOf" srcId="{6A4FE31E-6631-4163-8CFE-5F8DCC12F36D}" destId="{B628A1B6-8A3D-4085-B331-C193C0F1252F}" srcOrd="1" destOrd="0" presId="urn:microsoft.com/office/officeart/2018/2/layout/IconVerticalSolidList"/>
    <dgm:cxn modelId="{8C40613C-3C6B-4A56-8CA1-1F431355D520}" type="presParOf" srcId="{6A4FE31E-6631-4163-8CFE-5F8DCC12F36D}" destId="{802D95BB-A54E-4A85-9DAE-F73C3CCEEEF8}" srcOrd="2" destOrd="0" presId="urn:microsoft.com/office/officeart/2018/2/layout/IconVerticalSolidList"/>
    <dgm:cxn modelId="{AFD95E79-DC31-480E-80AF-4A1FF5E7A515}" type="presParOf" srcId="{6A4FE31E-6631-4163-8CFE-5F8DCC12F36D}" destId="{41C7F780-20A8-402B-BEBA-1BE14DF40A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D5292-4799-45C5-A477-DF8C47EA10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5A97CA-71CB-4907-8064-607F85A6EA8D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2"/>
          </a:solidFill>
        </a:ln>
      </dgm:spPr>
      <dgm:t>
        <a:bodyPr lIns="182880" tIns="182880" rIns="182880" bIns="91440"/>
        <a:lstStyle/>
        <a:p>
          <a:pPr algn="ctr">
            <a:lnSpc>
              <a:spcPct val="100000"/>
            </a:lnSpc>
          </a:pPr>
          <a:r>
            <a:rPr lang="en-US" sz="2400" b="0" i="0" u="none" strike="noStrike" dirty="0">
              <a:solidFill>
                <a:srgbClr val="000000"/>
              </a:solidFill>
              <a:effectLst/>
            </a:rPr>
            <a:t>Define project and change management</a:t>
          </a:r>
          <a:endParaRPr lang="en-US" sz="2400" b="0" dirty="0"/>
        </a:p>
      </dgm:t>
    </dgm:pt>
    <dgm:pt modelId="{BF7761E8-5453-4092-94CC-BA9921DCD45B}" type="parTrans" cxnId="{0D5E359B-C702-49F1-875B-D4F895446690}">
      <dgm:prSet/>
      <dgm:spPr/>
      <dgm:t>
        <a:bodyPr/>
        <a:lstStyle/>
        <a:p>
          <a:endParaRPr lang="en-US"/>
        </a:p>
      </dgm:t>
    </dgm:pt>
    <dgm:pt modelId="{237418C5-B6E9-4978-88A3-121B8C200FDC}" type="sibTrans" cxnId="{0D5E359B-C702-49F1-875B-D4F895446690}">
      <dgm:prSet/>
      <dgm:spPr/>
      <dgm:t>
        <a:bodyPr/>
        <a:lstStyle/>
        <a:p>
          <a:endParaRPr lang="en-US"/>
        </a:p>
      </dgm:t>
    </dgm:pt>
    <dgm:pt modelId="{F12E8A08-21B7-4AD6-A719-2B2B5CA42AFD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en-US" sz="2400" b="0" i="0" u="none" strike="noStrike" dirty="0">
              <a:solidFill>
                <a:srgbClr val="000000"/>
              </a:solidFill>
              <a:effectLst/>
            </a:rPr>
            <a:t>Develop an organizational strategy </a:t>
          </a:r>
          <a:endParaRPr lang="en-US" sz="2400" b="0" dirty="0"/>
        </a:p>
      </dgm:t>
    </dgm:pt>
    <dgm:pt modelId="{6D85A968-FE53-4A99-A259-CC6A00DDF0FF}" type="parTrans" cxnId="{1030DBC7-375D-412F-967B-8AFE43D37618}">
      <dgm:prSet/>
      <dgm:spPr/>
      <dgm:t>
        <a:bodyPr/>
        <a:lstStyle/>
        <a:p>
          <a:endParaRPr lang="en-US"/>
        </a:p>
      </dgm:t>
    </dgm:pt>
    <dgm:pt modelId="{736BAEB9-AAEF-47E1-9EB0-A66B2A1AF980}" type="sibTrans" cxnId="{1030DBC7-375D-412F-967B-8AFE43D37618}">
      <dgm:prSet/>
      <dgm:spPr/>
      <dgm:t>
        <a:bodyPr/>
        <a:lstStyle/>
        <a:p>
          <a:endParaRPr lang="en-US"/>
        </a:p>
      </dgm:t>
    </dgm:pt>
    <dgm:pt modelId="{25D7216C-9ED7-4DAA-B95B-E58ABF777B04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tx2"/>
          </a:solidFill>
        </a:ln>
      </dgm:spPr>
      <dgm:t>
        <a:bodyPr lIns="182880" tIns="182880" rIns="182880" bIns="182880"/>
        <a:lstStyle/>
        <a:p>
          <a:pPr>
            <a:lnSpc>
              <a:spcPct val="100000"/>
            </a:lnSpc>
          </a:pPr>
          <a:r>
            <a:rPr lang="en-US" sz="2400" b="0" i="0" baseline="0" dirty="0"/>
            <a:t>Conduct a gap analysis </a:t>
          </a:r>
          <a:endParaRPr lang="en-US" sz="2400" dirty="0"/>
        </a:p>
      </dgm:t>
    </dgm:pt>
    <dgm:pt modelId="{1A09BC96-7841-48E4-B650-C4611526AE56}" type="parTrans" cxnId="{27C0B0FD-6456-4EA2-9115-CF0327DB5B80}">
      <dgm:prSet/>
      <dgm:spPr/>
      <dgm:t>
        <a:bodyPr/>
        <a:lstStyle/>
        <a:p>
          <a:endParaRPr lang="en-US"/>
        </a:p>
      </dgm:t>
    </dgm:pt>
    <dgm:pt modelId="{609678CC-7272-48E9-9E32-C0373A573FE0}" type="sibTrans" cxnId="{27C0B0FD-6456-4EA2-9115-CF0327DB5B80}">
      <dgm:prSet/>
      <dgm:spPr/>
      <dgm:t>
        <a:bodyPr/>
        <a:lstStyle/>
        <a:p>
          <a:endParaRPr lang="en-US"/>
        </a:p>
      </dgm:t>
    </dgm:pt>
    <dgm:pt modelId="{09C7076D-1775-4B65-AC10-98AAAAC63F93}">
      <dgm:prSet custT="1"/>
      <dgm:spPr/>
      <dgm:t>
        <a:bodyPr/>
        <a:lstStyle/>
        <a:p>
          <a:r>
            <a:rPr lang="en-US" sz="2400" dirty="0"/>
            <a:t>Determine organization and team structure </a:t>
          </a:r>
        </a:p>
      </dgm:t>
    </dgm:pt>
    <dgm:pt modelId="{8C5B543A-4103-44BD-8502-8879FC0ED1AB}" type="parTrans" cxnId="{36809625-6FF3-4B9B-8097-28BAE650EB04}">
      <dgm:prSet/>
      <dgm:spPr/>
      <dgm:t>
        <a:bodyPr/>
        <a:lstStyle/>
        <a:p>
          <a:endParaRPr lang="en-US"/>
        </a:p>
      </dgm:t>
    </dgm:pt>
    <dgm:pt modelId="{F0F74961-15B5-4870-9726-7E6D67B431B0}" type="sibTrans" cxnId="{36809625-6FF3-4B9B-8097-28BAE650EB04}">
      <dgm:prSet/>
      <dgm:spPr/>
      <dgm:t>
        <a:bodyPr/>
        <a:lstStyle/>
        <a:p>
          <a:endParaRPr lang="en-US"/>
        </a:p>
      </dgm:t>
    </dgm:pt>
    <dgm:pt modelId="{2C9B731A-375B-4A07-9D8B-44C8DCFD9780}" type="pres">
      <dgm:prSet presAssocID="{BC1D5292-4799-45C5-A477-DF8C47EA10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3C922D-39F4-4D7C-8180-EA66D11F31A6}" type="pres">
      <dgm:prSet presAssocID="{7B5A97CA-71CB-4907-8064-607F85A6EA8D}" presName="hierRoot1" presStyleCnt="0"/>
      <dgm:spPr/>
    </dgm:pt>
    <dgm:pt modelId="{CD98BFAE-C5DC-408C-B252-5E237BA59E85}" type="pres">
      <dgm:prSet presAssocID="{7B5A97CA-71CB-4907-8064-607F85A6EA8D}" presName="composite" presStyleCnt="0"/>
      <dgm:spPr/>
    </dgm:pt>
    <dgm:pt modelId="{E7B4F869-AD45-485E-8D5B-29AB6F6BE36D}" type="pres">
      <dgm:prSet presAssocID="{7B5A97CA-71CB-4907-8064-607F85A6EA8D}" presName="background" presStyleLbl="node0" presStyleIdx="0" presStyleCnt="4"/>
      <dgm:spPr>
        <a:solidFill>
          <a:srgbClr val="FFC000"/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D9294BC-CE30-4537-B6EE-D3D26FBBE228}" type="pres">
      <dgm:prSet presAssocID="{7B5A97CA-71CB-4907-8064-607F85A6EA8D}" presName="text" presStyleLbl="fgAcc0" presStyleIdx="0" presStyleCnt="4" custScaleY="100354">
        <dgm:presLayoutVars>
          <dgm:chPref val="3"/>
        </dgm:presLayoutVars>
      </dgm:prSet>
      <dgm:spPr/>
    </dgm:pt>
    <dgm:pt modelId="{34CC2C78-624F-4369-BA87-409A92669700}" type="pres">
      <dgm:prSet presAssocID="{7B5A97CA-71CB-4907-8064-607F85A6EA8D}" presName="hierChild2" presStyleCnt="0"/>
      <dgm:spPr/>
    </dgm:pt>
    <dgm:pt modelId="{161E416A-BE6B-4EC3-9D8E-2DFC1E876EE3}" type="pres">
      <dgm:prSet presAssocID="{F12E8A08-21B7-4AD6-A719-2B2B5CA42AFD}" presName="hierRoot1" presStyleCnt="0"/>
      <dgm:spPr/>
    </dgm:pt>
    <dgm:pt modelId="{2FFDC307-1318-4E7F-8FEF-AD3A6A0FAD28}" type="pres">
      <dgm:prSet presAssocID="{F12E8A08-21B7-4AD6-A719-2B2B5CA42AFD}" presName="composite" presStyleCnt="0"/>
      <dgm:spPr/>
    </dgm:pt>
    <dgm:pt modelId="{FD436BFD-4C4D-424A-AAA3-EE58B9F0A668}" type="pres">
      <dgm:prSet presAssocID="{F12E8A08-21B7-4AD6-A719-2B2B5CA42AFD}" presName="background" presStyleLbl="node0" presStyleIdx="1" presStyleCnt="4"/>
      <dgm:spPr>
        <a:solidFill>
          <a:srgbClr val="FFC000"/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B459CAC-2AC3-4F94-8119-D9852B71C45E}" type="pres">
      <dgm:prSet presAssocID="{F12E8A08-21B7-4AD6-A719-2B2B5CA42AFD}" presName="text" presStyleLbl="fgAcc0" presStyleIdx="1" presStyleCnt="4">
        <dgm:presLayoutVars>
          <dgm:chPref val="3"/>
        </dgm:presLayoutVars>
      </dgm:prSet>
      <dgm:spPr/>
    </dgm:pt>
    <dgm:pt modelId="{7124AE14-6E40-4FE1-AF14-5A483CB4DE58}" type="pres">
      <dgm:prSet presAssocID="{F12E8A08-21B7-4AD6-A719-2B2B5CA42AFD}" presName="hierChild2" presStyleCnt="0"/>
      <dgm:spPr/>
    </dgm:pt>
    <dgm:pt modelId="{A93B5D56-7F06-47A7-A987-C22A824F3958}" type="pres">
      <dgm:prSet presAssocID="{25D7216C-9ED7-4DAA-B95B-E58ABF777B04}" presName="hierRoot1" presStyleCnt="0"/>
      <dgm:spPr/>
    </dgm:pt>
    <dgm:pt modelId="{74F107B7-F11A-42D4-ADE0-95FBDB41F71D}" type="pres">
      <dgm:prSet presAssocID="{25D7216C-9ED7-4DAA-B95B-E58ABF777B04}" presName="composite" presStyleCnt="0"/>
      <dgm:spPr/>
    </dgm:pt>
    <dgm:pt modelId="{3119E602-C6DD-440C-873D-ED6ECCF35733}" type="pres">
      <dgm:prSet presAssocID="{25D7216C-9ED7-4DAA-B95B-E58ABF777B04}" presName="background" presStyleLbl="node0" presStyleIdx="2" presStyleCnt="4"/>
      <dgm:spPr>
        <a:solidFill>
          <a:srgbClr val="FFC000"/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BD03AD4-AF8E-4022-8C01-0719DFD8F092}" type="pres">
      <dgm:prSet presAssocID="{25D7216C-9ED7-4DAA-B95B-E58ABF777B04}" presName="text" presStyleLbl="fgAcc0" presStyleIdx="2" presStyleCnt="4">
        <dgm:presLayoutVars>
          <dgm:chPref val="3"/>
        </dgm:presLayoutVars>
      </dgm:prSet>
      <dgm:spPr/>
    </dgm:pt>
    <dgm:pt modelId="{78F338DF-06F3-403B-A8DB-DC12E349DA7D}" type="pres">
      <dgm:prSet presAssocID="{25D7216C-9ED7-4DAA-B95B-E58ABF777B04}" presName="hierChild2" presStyleCnt="0"/>
      <dgm:spPr/>
    </dgm:pt>
    <dgm:pt modelId="{0966343E-139D-453F-9092-2C3D6FF52189}" type="pres">
      <dgm:prSet presAssocID="{09C7076D-1775-4B65-AC10-98AAAAC63F93}" presName="hierRoot1" presStyleCnt="0"/>
      <dgm:spPr/>
    </dgm:pt>
    <dgm:pt modelId="{0CA12A28-B455-45FE-A644-C201C5A865BB}" type="pres">
      <dgm:prSet presAssocID="{09C7076D-1775-4B65-AC10-98AAAAC63F93}" presName="composite" presStyleCnt="0"/>
      <dgm:spPr/>
    </dgm:pt>
    <dgm:pt modelId="{75111824-4D00-40EF-A4A2-D66118A0FE4A}" type="pres">
      <dgm:prSet presAssocID="{09C7076D-1775-4B65-AC10-98AAAAC63F93}" presName="background" presStyleLbl="node0" presStyleIdx="3" presStyleCnt="4"/>
      <dgm:spPr>
        <a:solidFill>
          <a:srgbClr val="FFC000"/>
        </a:solidFill>
      </dgm:spPr>
    </dgm:pt>
    <dgm:pt modelId="{489C009C-A354-4120-9A88-2DD705EFAF63}" type="pres">
      <dgm:prSet presAssocID="{09C7076D-1775-4B65-AC10-98AAAAC63F93}" presName="text" presStyleLbl="fgAcc0" presStyleIdx="3" presStyleCnt="4">
        <dgm:presLayoutVars>
          <dgm:chPref val="3"/>
        </dgm:presLayoutVars>
      </dgm:prSet>
      <dgm:spPr/>
    </dgm:pt>
    <dgm:pt modelId="{5F2EB642-A592-42E5-BC17-3C56D2A01206}" type="pres">
      <dgm:prSet presAssocID="{09C7076D-1775-4B65-AC10-98AAAAC63F93}" presName="hierChild2" presStyleCnt="0"/>
      <dgm:spPr/>
    </dgm:pt>
  </dgm:ptLst>
  <dgm:cxnLst>
    <dgm:cxn modelId="{36809625-6FF3-4B9B-8097-28BAE650EB04}" srcId="{BC1D5292-4799-45C5-A477-DF8C47EA10F0}" destId="{09C7076D-1775-4B65-AC10-98AAAAC63F93}" srcOrd="3" destOrd="0" parTransId="{8C5B543A-4103-44BD-8502-8879FC0ED1AB}" sibTransId="{F0F74961-15B5-4870-9726-7E6D67B431B0}"/>
    <dgm:cxn modelId="{48B1086E-6D64-408C-A79C-EA62A16DA9FC}" type="presOf" srcId="{BC1D5292-4799-45C5-A477-DF8C47EA10F0}" destId="{2C9B731A-375B-4A07-9D8B-44C8DCFD9780}" srcOrd="0" destOrd="0" presId="urn:microsoft.com/office/officeart/2005/8/layout/hierarchy1"/>
    <dgm:cxn modelId="{EBD40593-F110-444E-9325-E619B99080C4}" type="presOf" srcId="{09C7076D-1775-4B65-AC10-98AAAAC63F93}" destId="{489C009C-A354-4120-9A88-2DD705EFAF63}" srcOrd="0" destOrd="0" presId="urn:microsoft.com/office/officeart/2005/8/layout/hierarchy1"/>
    <dgm:cxn modelId="{0D5E359B-C702-49F1-875B-D4F895446690}" srcId="{BC1D5292-4799-45C5-A477-DF8C47EA10F0}" destId="{7B5A97CA-71CB-4907-8064-607F85A6EA8D}" srcOrd="0" destOrd="0" parTransId="{BF7761E8-5453-4092-94CC-BA9921DCD45B}" sibTransId="{237418C5-B6E9-4978-88A3-121B8C200FDC}"/>
    <dgm:cxn modelId="{A62377A3-8574-4D9D-9C44-B136247EE4B2}" type="presOf" srcId="{7B5A97CA-71CB-4907-8064-607F85A6EA8D}" destId="{ED9294BC-CE30-4537-B6EE-D3D26FBBE228}" srcOrd="0" destOrd="0" presId="urn:microsoft.com/office/officeart/2005/8/layout/hierarchy1"/>
    <dgm:cxn modelId="{1030DBC7-375D-412F-967B-8AFE43D37618}" srcId="{BC1D5292-4799-45C5-A477-DF8C47EA10F0}" destId="{F12E8A08-21B7-4AD6-A719-2B2B5CA42AFD}" srcOrd="1" destOrd="0" parTransId="{6D85A968-FE53-4A99-A259-CC6A00DDF0FF}" sibTransId="{736BAEB9-AAEF-47E1-9EB0-A66B2A1AF980}"/>
    <dgm:cxn modelId="{89081AD8-461F-4C73-B479-D1943B0ED180}" type="presOf" srcId="{25D7216C-9ED7-4DAA-B95B-E58ABF777B04}" destId="{1BD03AD4-AF8E-4022-8C01-0719DFD8F092}" srcOrd="0" destOrd="0" presId="urn:microsoft.com/office/officeart/2005/8/layout/hierarchy1"/>
    <dgm:cxn modelId="{8B7F8CDA-A246-422D-864F-43FF1D059656}" type="presOf" srcId="{F12E8A08-21B7-4AD6-A719-2B2B5CA42AFD}" destId="{3B459CAC-2AC3-4F94-8119-D9852B71C45E}" srcOrd="0" destOrd="0" presId="urn:microsoft.com/office/officeart/2005/8/layout/hierarchy1"/>
    <dgm:cxn modelId="{27C0B0FD-6456-4EA2-9115-CF0327DB5B80}" srcId="{BC1D5292-4799-45C5-A477-DF8C47EA10F0}" destId="{25D7216C-9ED7-4DAA-B95B-E58ABF777B04}" srcOrd="2" destOrd="0" parTransId="{1A09BC96-7841-48E4-B650-C4611526AE56}" sibTransId="{609678CC-7272-48E9-9E32-C0373A573FE0}"/>
    <dgm:cxn modelId="{3DD64B25-C5A4-48F3-80CC-9E57FC16AE47}" type="presParOf" srcId="{2C9B731A-375B-4A07-9D8B-44C8DCFD9780}" destId="{683C922D-39F4-4D7C-8180-EA66D11F31A6}" srcOrd="0" destOrd="0" presId="urn:microsoft.com/office/officeart/2005/8/layout/hierarchy1"/>
    <dgm:cxn modelId="{551414A3-3F3E-4FD7-9C8E-67A6FEC6C17F}" type="presParOf" srcId="{683C922D-39F4-4D7C-8180-EA66D11F31A6}" destId="{CD98BFAE-C5DC-408C-B252-5E237BA59E85}" srcOrd="0" destOrd="0" presId="urn:microsoft.com/office/officeart/2005/8/layout/hierarchy1"/>
    <dgm:cxn modelId="{ABC06B54-3953-4A50-BD59-6FAC1703BC5F}" type="presParOf" srcId="{CD98BFAE-C5DC-408C-B252-5E237BA59E85}" destId="{E7B4F869-AD45-485E-8D5B-29AB6F6BE36D}" srcOrd="0" destOrd="0" presId="urn:microsoft.com/office/officeart/2005/8/layout/hierarchy1"/>
    <dgm:cxn modelId="{B9D365A0-5A9F-49D0-8455-3F53152C76F0}" type="presParOf" srcId="{CD98BFAE-C5DC-408C-B252-5E237BA59E85}" destId="{ED9294BC-CE30-4537-B6EE-D3D26FBBE228}" srcOrd="1" destOrd="0" presId="urn:microsoft.com/office/officeart/2005/8/layout/hierarchy1"/>
    <dgm:cxn modelId="{E2988133-F1D6-44A2-911C-3A180EC61F4C}" type="presParOf" srcId="{683C922D-39F4-4D7C-8180-EA66D11F31A6}" destId="{34CC2C78-624F-4369-BA87-409A92669700}" srcOrd="1" destOrd="0" presId="urn:microsoft.com/office/officeart/2005/8/layout/hierarchy1"/>
    <dgm:cxn modelId="{57CE6F43-4DEB-4C04-90F9-F72A57757EDA}" type="presParOf" srcId="{2C9B731A-375B-4A07-9D8B-44C8DCFD9780}" destId="{161E416A-BE6B-4EC3-9D8E-2DFC1E876EE3}" srcOrd="1" destOrd="0" presId="urn:microsoft.com/office/officeart/2005/8/layout/hierarchy1"/>
    <dgm:cxn modelId="{A64092E8-5D7A-4247-B345-BEC456610CC9}" type="presParOf" srcId="{161E416A-BE6B-4EC3-9D8E-2DFC1E876EE3}" destId="{2FFDC307-1318-4E7F-8FEF-AD3A6A0FAD28}" srcOrd="0" destOrd="0" presId="urn:microsoft.com/office/officeart/2005/8/layout/hierarchy1"/>
    <dgm:cxn modelId="{4BEF6877-34EB-42ED-A8BF-1359C73B5BF7}" type="presParOf" srcId="{2FFDC307-1318-4E7F-8FEF-AD3A6A0FAD28}" destId="{FD436BFD-4C4D-424A-AAA3-EE58B9F0A668}" srcOrd="0" destOrd="0" presId="urn:microsoft.com/office/officeart/2005/8/layout/hierarchy1"/>
    <dgm:cxn modelId="{F4EE2427-2669-4396-B70F-D07E29F73DEF}" type="presParOf" srcId="{2FFDC307-1318-4E7F-8FEF-AD3A6A0FAD28}" destId="{3B459CAC-2AC3-4F94-8119-D9852B71C45E}" srcOrd="1" destOrd="0" presId="urn:microsoft.com/office/officeart/2005/8/layout/hierarchy1"/>
    <dgm:cxn modelId="{E9025BE2-0375-42B4-8008-91CF57E374CE}" type="presParOf" srcId="{161E416A-BE6B-4EC3-9D8E-2DFC1E876EE3}" destId="{7124AE14-6E40-4FE1-AF14-5A483CB4DE58}" srcOrd="1" destOrd="0" presId="urn:microsoft.com/office/officeart/2005/8/layout/hierarchy1"/>
    <dgm:cxn modelId="{F53AF16F-5DA6-4C45-8A19-557EE988272E}" type="presParOf" srcId="{2C9B731A-375B-4A07-9D8B-44C8DCFD9780}" destId="{A93B5D56-7F06-47A7-A987-C22A824F3958}" srcOrd="2" destOrd="0" presId="urn:microsoft.com/office/officeart/2005/8/layout/hierarchy1"/>
    <dgm:cxn modelId="{0E0933A4-B449-4185-AD74-CDEA5C030491}" type="presParOf" srcId="{A93B5D56-7F06-47A7-A987-C22A824F3958}" destId="{74F107B7-F11A-42D4-ADE0-95FBDB41F71D}" srcOrd="0" destOrd="0" presId="urn:microsoft.com/office/officeart/2005/8/layout/hierarchy1"/>
    <dgm:cxn modelId="{4969C21F-8D4A-4652-9E5F-80F838D45C37}" type="presParOf" srcId="{74F107B7-F11A-42D4-ADE0-95FBDB41F71D}" destId="{3119E602-C6DD-440C-873D-ED6ECCF35733}" srcOrd="0" destOrd="0" presId="urn:microsoft.com/office/officeart/2005/8/layout/hierarchy1"/>
    <dgm:cxn modelId="{644674CB-64F8-4B9F-B0A7-51A7E34C7137}" type="presParOf" srcId="{74F107B7-F11A-42D4-ADE0-95FBDB41F71D}" destId="{1BD03AD4-AF8E-4022-8C01-0719DFD8F092}" srcOrd="1" destOrd="0" presId="urn:microsoft.com/office/officeart/2005/8/layout/hierarchy1"/>
    <dgm:cxn modelId="{764E77FC-5D7A-44B1-A091-C8A3A7981C0C}" type="presParOf" srcId="{A93B5D56-7F06-47A7-A987-C22A824F3958}" destId="{78F338DF-06F3-403B-A8DB-DC12E349DA7D}" srcOrd="1" destOrd="0" presId="urn:microsoft.com/office/officeart/2005/8/layout/hierarchy1"/>
    <dgm:cxn modelId="{C5A98E54-0EFD-4246-A71E-A68A262E491F}" type="presParOf" srcId="{2C9B731A-375B-4A07-9D8B-44C8DCFD9780}" destId="{0966343E-139D-453F-9092-2C3D6FF52189}" srcOrd="3" destOrd="0" presId="urn:microsoft.com/office/officeart/2005/8/layout/hierarchy1"/>
    <dgm:cxn modelId="{F59EC9E2-2618-42F5-9C3C-F5955BEAEB7E}" type="presParOf" srcId="{0966343E-139D-453F-9092-2C3D6FF52189}" destId="{0CA12A28-B455-45FE-A644-C201C5A865BB}" srcOrd="0" destOrd="0" presId="urn:microsoft.com/office/officeart/2005/8/layout/hierarchy1"/>
    <dgm:cxn modelId="{1F54876E-C4A3-489E-9D59-F7B06F2488BF}" type="presParOf" srcId="{0CA12A28-B455-45FE-A644-C201C5A865BB}" destId="{75111824-4D00-40EF-A4A2-D66118A0FE4A}" srcOrd="0" destOrd="0" presId="urn:microsoft.com/office/officeart/2005/8/layout/hierarchy1"/>
    <dgm:cxn modelId="{60FD22FD-EEF9-4003-AEA4-A6D2CFB68F43}" type="presParOf" srcId="{0CA12A28-B455-45FE-A644-C201C5A865BB}" destId="{489C009C-A354-4120-9A88-2DD705EFAF63}" srcOrd="1" destOrd="0" presId="urn:microsoft.com/office/officeart/2005/8/layout/hierarchy1"/>
    <dgm:cxn modelId="{85C30B9A-D2BC-415B-800D-D5B74641250B}" type="presParOf" srcId="{0966343E-139D-453F-9092-2C3D6FF52189}" destId="{5F2EB642-A592-42E5-BC17-3C56D2A012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DC544-0381-40B0-8F8C-CC4690FE8E1B}" type="doc">
      <dgm:prSet loTypeId="urn:microsoft.com/office/officeart/2018/5/layout/IconLeafLabelList" loCatId="icon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41C63C9-95D6-4C1F-9CF2-582556B1107F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dirty="0"/>
            <a:t>Summary </a:t>
          </a:r>
        </a:p>
      </dgm:t>
    </dgm:pt>
    <dgm:pt modelId="{5CFCBF53-34EE-4F64-999B-C8322E61CAB3}" type="parTrans" cxnId="{DA94EF1F-2DF6-4D2C-942C-1313A59C520A}">
      <dgm:prSet/>
      <dgm:spPr/>
      <dgm:t>
        <a:bodyPr/>
        <a:lstStyle/>
        <a:p>
          <a:endParaRPr lang="en-US"/>
        </a:p>
      </dgm:t>
    </dgm:pt>
    <dgm:pt modelId="{AC3CA54F-4323-44E5-945D-4F625ACBA303}" type="sibTrans" cxnId="{DA94EF1F-2DF6-4D2C-942C-1313A59C520A}">
      <dgm:prSet/>
      <dgm:spPr/>
      <dgm:t>
        <a:bodyPr/>
        <a:lstStyle/>
        <a:p>
          <a:endParaRPr lang="en-US"/>
        </a:p>
      </dgm:t>
    </dgm:pt>
    <dgm:pt modelId="{701D78DC-8FC2-4A6F-9ECE-3513B040170F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dirty="0">
              <a:latin typeface="+mn-lt"/>
              <a:cs typeface="Calibri Light" panose="020F0302020204030204" pitchFamily="34" charset="0"/>
            </a:rPr>
            <a:t>Questions?</a:t>
          </a:r>
        </a:p>
      </dgm:t>
    </dgm:pt>
    <dgm:pt modelId="{3DC0761E-398B-4CA1-AA12-2BF2EB9BAADA}" type="parTrans" cxnId="{23D0B478-58D9-477D-A9A2-E91DF0CAFCD8}">
      <dgm:prSet/>
      <dgm:spPr/>
      <dgm:t>
        <a:bodyPr/>
        <a:lstStyle/>
        <a:p>
          <a:endParaRPr lang="en-US"/>
        </a:p>
      </dgm:t>
    </dgm:pt>
    <dgm:pt modelId="{A52C1137-2219-42AD-BDC7-DE3DE901736C}" type="sibTrans" cxnId="{23D0B478-58D9-477D-A9A2-E91DF0CAFCD8}">
      <dgm:prSet/>
      <dgm:spPr/>
      <dgm:t>
        <a:bodyPr/>
        <a:lstStyle/>
        <a:p>
          <a:endParaRPr lang="en-US"/>
        </a:p>
      </dgm:t>
    </dgm:pt>
    <dgm:pt modelId="{BE640624-52C4-4978-BD8D-C9C460687F7A}" type="pres">
      <dgm:prSet presAssocID="{3FCDC544-0381-40B0-8F8C-CC4690FE8E1B}" presName="root" presStyleCnt="0">
        <dgm:presLayoutVars>
          <dgm:dir/>
          <dgm:resizeHandles val="exact"/>
        </dgm:presLayoutVars>
      </dgm:prSet>
      <dgm:spPr/>
    </dgm:pt>
    <dgm:pt modelId="{F1DD35EC-2D3C-4A1A-A66D-143C2FD121D6}" type="pres">
      <dgm:prSet presAssocID="{841C63C9-95D6-4C1F-9CF2-582556B1107F}" presName="compNode" presStyleCnt="0"/>
      <dgm:spPr/>
    </dgm:pt>
    <dgm:pt modelId="{E0DA9317-BF81-4CD3-BE06-7007F7CF2767}" type="pres">
      <dgm:prSet presAssocID="{841C63C9-95D6-4C1F-9CF2-582556B1107F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  <a:solidFill>
          <a:srgbClr val="FFC000"/>
        </a:solidFill>
      </dgm:spPr>
    </dgm:pt>
    <dgm:pt modelId="{D020CBDF-B4E8-4204-9EB0-76A43E9C85A1}" type="pres">
      <dgm:prSet presAssocID="{841C63C9-95D6-4C1F-9CF2-582556B1107F}" presName="iconRect" presStyleLbl="node1" presStyleIdx="0" presStyleCnt="2" custLinFactNeighborX="-2460" custLinFactNeighborY="-8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E8D3B45C-6578-4667-ADA4-C12DDEF58B13}" type="pres">
      <dgm:prSet presAssocID="{841C63C9-95D6-4C1F-9CF2-582556B1107F}" presName="spaceRect" presStyleCnt="0"/>
      <dgm:spPr/>
    </dgm:pt>
    <dgm:pt modelId="{50F1BF2A-7FDA-4D4C-9769-AAEE16032BE7}" type="pres">
      <dgm:prSet presAssocID="{841C63C9-95D6-4C1F-9CF2-582556B1107F}" presName="textRect" presStyleLbl="revTx" presStyleIdx="0" presStyleCnt="2">
        <dgm:presLayoutVars>
          <dgm:chMax val="1"/>
          <dgm:chPref val="1"/>
        </dgm:presLayoutVars>
      </dgm:prSet>
      <dgm:spPr/>
    </dgm:pt>
    <dgm:pt modelId="{5ED3D286-3DFA-479F-90FE-4B1BA8881B50}" type="pres">
      <dgm:prSet presAssocID="{AC3CA54F-4323-44E5-945D-4F625ACBA303}" presName="sibTrans" presStyleCnt="0"/>
      <dgm:spPr/>
    </dgm:pt>
    <dgm:pt modelId="{E019ED47-F4BA-44E0-8C44-3A5F8B24C901}" type="pres">
      <dgm:prSet presAssocID="{701D78DC-8FC2-4A6F-9ECE-3513B040170F}" presName="compNode" presStyleCnt="0"/>
      <dgm:spPr/>
    </dgm:pt>
    <dgm:pt modelId="{EDEA8CC9-FA05-47F6-8F3B-3FF2E130431C}" type="pres">
      <dgm:prSet presAssocID="{701D78DC-8FC2-4A6F-9ECE-3513B040170F}" presName="iconBgRect" presStyleLbl="bgShp" presStyleIdx="1" presStyleCnt="2" custLinFactNeighborX="1538" custLinFactNeighborY="2307"/>
      <dgm:spPr>
        <a:prstGeom prst="round2DiagRect">
          <a:avLst>
            <a:gd name="adj1" fmla="val 29727"/>
            <a:gd name="adj2" fmla="val 0"/>
          </a:avLst>
        </a:prstGeom>
        <a:solidFill>
          <a:srgbClr val="FFC000"/>
        </a:solidFill>
      </dgm:spPr>
    </dgm:pt>
    <dgm:pt modelId="{61D4342B-9D69-4463-A30A-D7558E7EBD07}" type="pres">
      <dgm:prSet presAssocID="{701D78DC-8FC2-4A6F-9ECE-3513B040170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 outline"/>
        </a:ext>
      </dgm:extLst>
    </dgm:pt>
    <dgm:pt modelId="{BF8B5312-6308-44F0-A2F6-4A4D72B4F80E}" type="pres">
      <dgm:prSet presAssocID="{701D78DC-8FC2-4A6F-9ECE-3513B040170F}" presName="spaceRect" presStyleCnt="0"/>
      <dgm:spPr/>
    </dgm:pt>
    <dgm:pt modelId="{CE10B789-969A-4E5C-8643-A4C375A450F9}" type="pres">
      <dgm:prSet presAssocID="{701D78DC-8FC2-4A6F-9ECE-3513B040170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A94EF1F-2DF6-4D2C-942C-1313A59C520A}" srcId="{3FCDC544-0381-40B0-8F8C-CC4690FE8E1B}" destId="{841C63C9-95D6-4C1F-9CF2-582556B1107F}" srcOrd="0" destOrd="0" parTransId="{5CFCBF53-34EE-4F64-999B-C8322E61CAB3}" sibTransId="{AC3CA54F-4323-44E5-945D-4F625ACBA303}"/>
    <dgm:cxn modelId="{B12E3E28-D323-4653-89B1-87D43D3F6FEF}" type="presOf" srcId="{841C63C9-95D6-4C1F-9CF2-582556B1107F}" destId="{50F1BF2A-7FDA-4D4C-9769-AAEE16032BE7}" srcOrd="0" destOrd="0" presId="urn:microsoft.com/office/officeart/2018/5/layout/IconLeafLabelList"/>
    <dgm:cxn modelId="{B9515A5F-09E2-48E1-9118-8BE947C7339D}" type="presOf" srcId="{701D78DC-8FC2-4A6F-9ECE-3513B040170F}" destId="{CE10B789-969A-4E5C-8643-A4C375A450F9}" srcOrd="0" destOrd="0" presId="urn:microsoft.com/office/officeart/2018/5/layout/IconLeafLabelList"/>
    <dgm:cxn modelId="{23D0B478-58D9-477D-A9A2-E91DF0CAFCD8}" srcId="{3FCDC544-0381-40B0-8F8C-CC4690FE8E1B}" destId="{701D78DC-8FC2-4A6F-9ECE-3513B040170F}" srcOrd="1" destOrd="0" parTransId="{3DC0761E-398B-4CA1-AA12-2BF2EB9BAADA}" sibTransId="{A52C1137-2219-42AD-BDC7-DE3DE901736C}"/>
    <dgm:cxn modelId="{870F52EA-3556-4165-962E-C1F9BA65E315}" type="presOf" srcId="{3FCDC544-0381-40B0-8F8C-CC4690FE8E1B}" destId="{BE640624-52C4-4978-BD8D-C9C460687F7A}" srcOrd="0" destOrd="0" presId="urn:microsoft.com/office/officeart/2018/5/layout/IconLeafLabelList"/>
    <dgm:cxn modelId="{99960C78-6593-4E94-BDA5-85F49CD1D06A}" type="presParOf" srcId="{BE640624-52C4-4978-BD8D-C9C460687F7A}" destId="{F1DD35EC-2D3C-4A1A-A66D-143C2FD121D6}" srcOrd="0" destOrd="0" presId="urn:microsoft.com/office/officeart/2018/5/layout/IconLeafLabelList"/>
    <dgm:cxn modelId="{ECA82722-080F-44B6-9F10-B7A43F0B7FCD}" type="presParOf" srcId="{F1DD35EC-2D3C-4A1A-A66D-143C2FD121D6}" destId="{E0DA9317-BF81-4CD3-BE06-7007F7CF2767}" srcOrd="0" destOrd="0" presId="urn:microsoft.com/office/officeart/2018/5/layout/IconLeafLabelList"/>
    <dgm:cxn modelId="{3A02D6CB-79F7-43F6-BE48-AA0BC6470727}" type="presParOf" srcId="{F1DD35EC-2D3C-4A1A-A66D-143C2FD121D6}" destId="{D020CBDF-B4E8-4204-9EB0-76A43E9C85A1}" srcOrd="1" destOrd="0" presId="urn:microsoft.com/office/officeart/2018/5/layout/IconLeafLabelList"/>
    <dgm:cxn modelId="{EB5638E5-7A96-4FDA-8968-239C546C1471}" type="presParOf" srcId="{F1DD35EC-2D3C-4A1A-A66D-143C2FD121D6}" destId="{E8D3B45C-6578-4667-ADA4-C12DDEF58B13}" srcOrd="2" destOrd="0" presId="urn:microsoft.com/office/officeart/2018/5/layout/IconLeafLabelList"/>
    <dgm:cxn modelId="{AB43F893-7A92-4183-BAE1-9481FC3689BD}" type="presParOf" srcId="{F1DD35EC-2D3C-4A1A-A66D-143C2FD121D6}" destId="{50F1BF2A-7FDA-4D4C-9769-AAEE16032BE7}" srcOrd="3" destOrd="0" presId="urn:microsoft.com/office/officeart/2018/5/layout/IconLeafLabelList"/>
    <dgm:cxn modelId="{7E619DAE-244E-418F-B934-B87AF2417DCE}" type="presParOf" srcId="{BE640624-52C4-4978-BD8D-C9C460687F7A}" destId="{5ED3D286-3DFA-479F-90FE-4B1BA8881B50}" srcOrd="1" destOrd="0" presId="urn:microsoft.com/office/officeart/2018/5/layout/IconLeafLabelList"/>
    <dgm:cxn modelId="{C09DCB18-9A66-4642-8887-DD09851FD2C6}" type="presParOf" srcId="{BE640624-52C4-4978-BD8D-C9C460687F7A}" destId="{E019ED47-F4BA-44E0-8C44-3A5F8B24C901}" srcOrd="2" destOrd="0" presId="urn:microsoft.com/office/officeart/2018/5/layout/IconLeafLabelList"/>
    <dgm:cxn modelId="{6C5600C1-2D2C-4938-9625-577014C6A625}" type="presParOf" srcId="{E019ED47-F4BA-44E0-8C44-3A5F8B24C901}" destId="{EDEA8CC9-FA05-47F6-8F3B-3FF2E130431C}" srcOrd="0" destOrd="0" presId="urn:microsoft.com/office/officeart/2018/5/layout/IconLeafLabelList"/>
    <dgm:cxn modelId="{39169186-F18C-4C60-907D-7EB22075409A}" type="presParOf" srcId="{E019ED47-F4BA-44E0-8C44-3A5F8B24C901}" destId="{61D4342B-9D69-4463-A30A-D7558E7EBD07}" srcOrd="1" destOrd="0" presId="urn:microsoft.com/office/officeart/2018/5/layout/IconLeafLabelList"/>
    <dgm:cxn modelId="{BD286FA5-691E-4F40-970D-7CFDE343DABF}" type="presParOf" srcId="{E019ED47-F4BA-44E0-8C44-3A5F8B24C901}" destId="{BF8B5312-6308-44F0-A2F6-4A4D72B4F80E}" srcOrd="2" destOrd="0" presId="urn:microsoft.com/office/officeart/2018/5/layout/IconLeafLabelList"/>
    <dgm:cxn modelId="{5D094F60-79E1-4230-9A1C-B099A45F0841}" type="presParOf" srcId="{E019ED47-F4BA-44E0-8C44-3A5F8B24C901}" destId="{CE10B789-969A-4E5C-8643-A4C375A450F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CE783-A2A4-40C2-9D17-B2D20FDB0BA7}">
      <dsp:nvSpPr>
        <dsp:cNvPr id="0" name=""/>
        <dsp:cNvSpPr/>
      </dsp:nvSpPr>
      <dsp:spPr>
        <a:xfrm>
          <a:off x="0" y="371"/>
          <a:ext cx="10515600" cy="511976"/>
        </a:xfrm>
        <a:prstGeom prst="roundRect">
          <a:avLst>
            <a:gd name="adj" fmla="val 10000"/>
          </a:avLst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7533C-0BF9-4D00-954A-D1E92FA19283}">
      <dsp:nvSpPr>
        <dsp:cNvPr id="0" name=""/>
        <dsp:cNvSpPr/>
      </dsp:nvSpPr>
      <dsp:spPr>
        <a:xfrm>
          <a:off x="154872" y="115566"/>
          <a:ext cx="281587" cy="281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EBFDF-98E5-4CC9-86F0-740F56810CF8}">
      <dsp:nvSpPr>
        <dsp:cNvPr id="0" name=""/>
        <dsp:cNvSpPr/>
      </dsp:nvSpPr>
      <dsp:spPr>
        <a:xfrm>
          <a:off x="591332" y="371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Background</a:t>
          </a:r>
          <a:r>
            <a:rPr lang="en-US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591332" y="371"/>
        <a:ext cx="9924267" cy="511976"/>
      </dsp:txXfrm>
    </dsp:sp>
    <dsp:sp modelId="{35E1CA86-4E51-43B6-8664-200CDEC232D6}">
      <dsp:nvSpPr>
        <dsp:cNvPr id="0" name=""/>
        <dsp:cNvSpPr/>
      </dsp:nvSpPr>
      <dsp:spPr>
        <a:xfrm>
          <a:off x="0" y="640342"/>
          <a:ext cx="10515600" cy="511976"/>
        </a:xfrm>
        <a:prstGeom prst="roundRect">
          <a:avLst>
            <a:gd name="adj" fmla="val 10000"/>
          </a:avLst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99720-F81B-4C8F-8CC3-92487E67AA70}">
      <dsp:nvSpPr>
        <dsp:cNvPr id="0" name=""/>
        <dsp:cNvSpPr/>
      </dsp:nvSpPr>
      <dsp:spPr>
        <a:xfrm>
          <a:off x="154872" y="755537"/>
          <a:ext cx="281587" cy="281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2A523-C9CC-4FA8-9D98-0607F0AFDD0B}">
      <dsp:nvSpPr>
        <dsp:cNvPr id="0" name=""/>
        <dsp:cNvSpPr/>
      </dsp:nvSpPr>
      <dsp:spPr>
        <a:xfrm>
          <a:off x="591332" y="640342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Goals</a:t>
          </a:r>
        </a:p>
      </dsp:txBody>
      <dsp:txXfrm>
        <a:off x="591332" y="640342"/>
        <a:ext cx="9924267" cy="511976"/>
      </dsp:txXfrm>
    </dsp:sp>
    <dsp:sp modelId="{8C83A842-A0A7-4F6A-BCAD-7EE63B4996D9}">
      <dsp:nvSpPr>
        <dsp:cNvPr id="0" name=""/>
        <dsp:cNvSpPr/>
      </dsp:nvSpPr>
      <dsp:spPr>
        <a:xfrm>
          <a:off x="0" y="1280313"/>
          <a:ext cx="10515600" cy="511976"/>
        </a:xfrm>
        <a:prstGeom prst="roundRect">
          <a:avLst>
            <a:gd name="adj" fmla="val 10000"/>
          </a:avLst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E5A9B-99E0-41E7-B4C9-45BF54ADC58E}">
      <dsp:nvSpPr>
        <dsp:cNvPr id="0" name=""/>
        <dsp:cNvSpPr/>
      </dsp:nvSpPr>
      <dsp:spPr>
        <a:xfrm>
          <a:off x="154872" y="1395507"/>
          <a:ext cx="281587" cy="281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28251-F7CA-46F7-8A22-989FDA0D77AF}">
      <dsp:nvSpPr>
        <dsp:cNvPr id="0" name=""/>
        <dsp:cNvSpPr/>
      </dsp:nvSpPr>
      <dsp:spPr>
        <a:xfrm>
          <a:off x="591332" y="1280313"/>
          <a:ext cx="9924267" cy="511976"/>
        </a:xfrm>
        <a:prstGeom prst="rect">
          <a:avLst/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Customer feedback –  methods used to gather and themes </a:t>
          </a:r>
        </a:p>
      </dsp:txBody>
      <dsp:txXfrm>
        <a:off x="591332" y="1280313"/>
        <a:ext cx="9924267" cy="511976"/>
      </dsp:txXfrm>
    </dsp:sp>
    <dsp:sp modelId="{55BA6AAC-0FE3-4A8E-A2FC-49D9B5424C9B}">
      <dsp:nvSpPr>
        <dsp:cNvPr id="0" name=""/>
        <dsp:cNvSpPr/>
      </dsp:nvSpPr>
      <dsp:spPr>
        <a:xfrm>
          <a:off x="0" y="1920283"/>
          <a:ext cx="10515600" cy="511976"/>
        </a:xfrm>
        <a:prstGeom prst="roundRect">
          <a:avLst>
            <a:gd name="adj" fmla="val 10000"/>
          </a:avLst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D5D32-922E-4628-874E-AC099A7F68B7}">
      <dsp:nvSpPr>
        <dsp:cNvPr id="0" name=""/>
        <dsp:cNvSpPr/>
      </dsp:nvSpPr>
      <dsp:spPr>
        <a:xfrm>
          <a:off x="154872" y="2035478"/>
          <a:ext cx="281587" cy="2815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BFB40-3594-40DE-A077-8E2FF10CEC29}">
      <dsp:nvSpPr>
        <dsp:cNvPr id="0" name=""/>
        <dsp:cNvSpPr/>
      </dsp:nvSpPr>
      <dsp:spPr>
        <a:xfrm>
          <a:off x="591332" y="1920283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Challenges</a:t>
          </a:r>
          <a:r>
            <a:rPr lang="en-US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591332" y="1920283"/>
        <a:ext cx="9924267" cy="511976"/>
      </dsp:txXfrm>
    </dsp:sp>
    <dsp:sp modelId="{AD236A3F-3325-46F2-8667-54502EEFE4AC}">
      <dsp:nvSpPr>
        <dsp:cNvPr id="0" name=""/>
        <dsp:cNvSpPr/>
      </dsp:nvSpPr>
      <dsp:spPr>
        <a:xfrm>
          <a:off x="0" y="2560254"/>
          <a:ext cx="10515600" cy="511976"/>
        </a:xfrm>
        <a:prstGeom prst="roundRect">
          <a:avLst>
            <a:gd name="adj" fmla="val 10000"/>
          </a:avLst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2AA77-61B4-46C6-BCFD-F8E0A3B8BA47}">
      <dsp:nvSpPr>
        <dsp:cNvPr id="0" name=""/>
        <dsp:cNvSpPr/>
      </dsp:nvSpPr>
      <dsp:spPr>
        <a:xfrm>
          <a:off x="154872" y="2675449"/>
          <a:ext cx="281587" cy="2815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3C417-1B66-4CBF-BAF4-1C332B236020}">
      <dsp:nvSpPr>
        <dsp:cNvPr id="0" name=""/>
        <dsp:cNvSpPr/>
      </dsp:nvSpPr>
      <dsp:spPr>
        <a:xfrm>
          <a:off x="591332" y="2560254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Successful outcomes</a:t>
          </a:r>
        </a:p>
      </dsp:txBody>
      <dsp:txXfrm>
        <a:off x="591332" y="2560254"/>
        <a:ext cx="9924267" cy="511976"/>
      </dsp:txXfrm>
    </dsp:sp>
    <dsp:sp modelId="{D3C2C4D5-81D6-49F5-A8E3-EC7677205377}">
      <dsp:nvSpPr>
        <dsp:cNvPr id="0" name=""/>
        <dsp:cNvSpPr/>
      </dsp:nvSpPr>
      <dsp:spPr>
        <a:xfrm>
          <a:off x="0" y="3182116"/>
          <a:ext cx="10515600" cy="511976"/>
        </a:xfrm>
        <a:prstGeom prst="roundRect">
          <a:avLst>
            <a:gd name="adj" fmla="val 10000"/>
          </a:avLst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AB9C6-39BF-4B3A-80B9-F89FD6DC114D}">
      <dsp:nvSpPr>
        <dsp:cNvPr id="0" name=""/>
        <dsp:cNvSpPr/>
      </dsp:nvSpPr>
      <dsp:spPr>
        <a:xfrm>
          <a:off x="154872" y="3315419"/>
          <a:ext cx="281587" cy="2815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9D304-5B70-42FB-B50D-F8333CD89A57}">
      <dsp:nvSpPr>
        <dsp:cNvPr id="0" name=""/>
        <dsp:cNvSpPr/>
      </dsp:nvSpPr>
      <dsp:spPr>
        <a:xfrm>
          <a:off x="591332" y="3200224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+mn-lt"/>
            </a:rPr>
            <a:t>Metrics</a:t>
          </a:r>
          <a:r>
            <a:rPr lang="en-US" sz="1600" kern="1200" dirty="0">
              <a:latin typeface="+mn-lt"/>
            </a:rPr>
            <a:t> to improve </a:t>
          </a:r>
        </a:p>
      </dsp:txBody>
      <dsp:txXfrm>
        <a:off x="591332" y="3200224"/>
        <a:ext cx="9924267" cy="511976"/>
      </dsp:txXfrm>
    </dsp:sp>
    <dsp:sp modelId="{66632C61-0BF6-42CF-9DB7-9A447EDD7783}">
      <dsp:nvSpPr>
        <dsp:cNvPr id="0" name=""/>
        <dsp:cNvSpPr/>
      </dsp:nvSpPr>
      <dsp:spPr>
        <a:xfrm>
          <a:off x="0" y="3840195"/>
          <a:ext cx="10515600" cy="511976"/>
        </a:xfrm>
        <a:prstGeom prst="roundRect">
          <a:avLst>
            <a:gd name="adj" fmla="val 10000"/>
          </a:avLst>
        </a:prstGeom>
        <a:solidFill>
          <a:srgbClr val="FFE38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8A1B6-8A3D-4085-B331-C193C0F1252F}">
      <dsp:nvSpPr>
        <dsp:cNvPr id="0" name=""/>
        <dsp:cNvSpPr/>
      </dsp:nvSpPr>
      <dsp:spPr>
        <a:xfrm>
          <a:off x="154872" y="3955390"/>
          <a:ext cx="281587" cy="28158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7F780-20A8-402B-BEBA-1BE14DF40AA3}">
      <dsp:nvSpPr>
        <dsp:cNvPr id="0" name=""/>
        <dsp:cNvSpPr/>
      </dsp:nvSpPr>
      <dsp:spPr>
        <a:xfrm>
          <a:off x="591332" y="3840195"/>
          <a:ext cx="9924267" cy="511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84" tIns="54184" rIns="54184" bIns="5418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What’s next and closing </a:t>
          </a:r>
          <a:r>
            <a:rPr lang="en-US" sz="1600" kern="1200" dirty="0">
              <a:latin typeface="Calibri Light" panose="020F0302020204030204"/>
            </a:rPr>
            <a:t>  </a:t>
          </a:r>
          <a:endParaRPr lang="en-US" sz="1600" kern="1200" dirty="0"/>
        </a:p>
      </dsp:txBody>
      <dsp:txXfrm>
        <a:off x="591332" y="3840195"/>
        <a:ext cx="9924267" cy="511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4F869-AD45-485E-8D5B-29AB6F6BE36D}">
      <dsp:nvSpPr>
        <dsp:cNvPr id="0" name=""/>
        <dsp:cNvSpPr/>
      </dsp:nvSpPr>
      <dsp:spPr>
        <a:xfrm>
          <a:off x="3286" y="1535118"/>
          <a:ext cx="2346600" cy="149536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294BC-CE30-4537-B6EE-D3D26FBBE228}">
      <dsp:nvSpPr>
        <dsp:cNvPr id="0" name=""/>
        <dsp:cNvSpPr/>
      </dsp:nvSpPr>
      <dsp:spPr>
        <a:xfrm>
          <a:off x="264019" y="1782815"/>
          <a:ext cx="2346600" cy="14953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dirty="0">
              <a:solidFill>
                <a:srgbClr val="000000"/>
              </a:solidFill>
              <a:effectLst/>
            </a:rPr>
            <a:t>Define project and change management</a:t>
          </a:r>
          <a:endParaRPr lang="en-US" sz="2400" b="0" kern="1200" dirty="0"/>
        </a:p>
      </dsp:txBody>
      <dsp:txXfrm>
        <a:off x="307817" y="1826613"/>
        <a:ext cx="2259004" cy="1407770"/>
      </dsp:txXfrm>
    </dsp:sp>
    <dsp:sp modelId="{FD436BFD-4C4D-424A-AAA3-EE58B9F0A668}">
      <dsp:nvSpPr>
        <dsp:cNvPr id="0" name=""/>
        <dsp:cNvSpPr/>
      </dsp:nvSpPr>
      <dsp:spPr>
        <a:xfrm>
          <a:off x="2871354" y="1535118"/>
          <a:ext cx="2346600" cy="149009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59CAC-2AC3-4F94-8119-D9852B71C45E}">
      <dsp:nvSpPr>
        <dsp:cNvPr id="0" name=""/>
        <dsp:cNvSpPr/>
      </dsp:nvSpPr>
      <dsp:spPr>
        <a:xfrm>
          <a:off x="3132087" y="1782815"/>
          <a:ext cx="2346600" cy="14900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dirty="0">
              <a:solidFill>
                <a:srgbClr val="000000"/>
              </a:solidFill>
              <a:effectLst/>
            </a:rPr>
            <a:t>Develop an organizational strategy </a:t>
          </a:r>
          <a:endParaRPr lang="en-US" sz="2400" b="0" kern="1200" dirty="0"/>
        </a:p>
      </dsp:txBody>
      <dsp:txXfrm>
        <a:off x="3175730" y="1826458"/>
        <a:ext cx="2259314" cy="1402805"/>
      </dsp:txXfrm>
    </dsp:sp>
    <dsp:sp modelId="{3119E602-C6DD-440C-873D-ED6ECCF35733}">
      <dsp:nvSpPr>
        <dsp:cNvPr id="0" name=""/>
        <dsp:cNvSpPr/>
      </dsp:nvSpPr>
      <dsp:spPr>
        <a:xfrm>
          <a:off x="5739422" y="1535118"/>
          <a:ext cx="2346600" cy="149009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03AD4-AF8E-4022-8C01-0719DFD8F092}">
      <dsp:nvSpPr>
        <dsp:cNvPr id="0" name=""/>
        <dsp:cNvSpPr/>
      </dsp:nvSpPr>
      <dsp:spPr>
        <a:xfrm>
          <a:off x="6000155" y="1782815"/>
          <a:ext cx="2346600" cy="14900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 dirty="0"/>
            <a:t>Conduct a gap analysis </a:t>
          </a:r>
          <a:endParaRPr lang="en-US" sz="2400" kern="1200" dirty="0"/>
        </a:p>
      </dsp:txBody>
      <dsp:txXfrm>
        <a:off x="6043798" y="1826458"/>
        <a:ext cx="2259314" cy="1402805"/>
      </dsp:txXfrm>
    </dsp:sp>
    <dsp:sp modelId="{75111824-4D00-40EF-A4A2-D66118A0FE4A}">
      <dsp:nvSpPr>
        <dsp:cNvPr id="0" name=""/>
        <dsp:cNvSpPr/>
      </dsp:nvSpPr>
      <dsp:spPr>
        <a:xfrm>
          <a:off x="8607490" y="1535118"/>
          <a:ext cx="2346600" cy="149009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C009C-A354-4120-9A88-2DD705EFAF63}">
      <dsp:nvSpPr>
        <dsp:cNvPr id="0" name=""/>
        <dsp:cNvSpPr/>
      </dsp:nvSpPr>
      <dsp:spPr>
        <a:xfrm>
          <a:off x="8868223" y="1782815"/>
          <a:ext cx="2346600" cy="1490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Determine organization and team structure </a:t>
          </a:r>
        </a:p>
      </dsp:txBody>
      <dsp:txXfrm>
        <a:off x="8911866" y="1826458"/>
        <a:ext cx="2259314" cy="1402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A9317-BF81-4CD3-BE06-7007F7CF2767}">
      <dsp:nvSpPr>
        <dsp:cNvPr id="0" name=""/>
        <dsp:cNvSpPr/>
      </dsp:nvSpPr>
      <dsp:spPr>
        <a:xfrm>
          <a:off x="2040228" y="138473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0CBDF-B4E8-4204-9EB0-76A43E9C85A1}">
      <dsp:nvSpPr>
        <dsp:cNvPr id="0" name=""/>
        <dsp:cNvSpPr/>
      </dsp:nvSpPr>
      <dsp:spPr>
        <a:xfrm>
          <a:off x="2477232" y="59614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1BF2A-7FDA-4D4C-9769-AAEE16032BE7}">
      <dsp:nvSpPr>
        <dsp:cNvPr id="0" name=""/>
        <dsp:cNvSpPr/>
      </dsp:nvSpPr>
      <dsp:spPr>
        <a:xfrm>
          <a:off x="1338228" y="301847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0" kern="1200" dirty="0"/>
            <a:t>Summary </a:t>
          </a:r>
        </a:p>
      </dsp:txBody>
      <dsp:txXfrm>
        <a:off x="1338228" y="3018474"/>
        <a:ext cx="3600000" cy="720000"/>
      </dsp:txXfrm>
    </dsp:sp>
    <dsp:sp modelId="{EDEA8CC9-FA05-47F6-8F3B-3FF2E130431C}">
      <dsp:nvSpPr>
        <dsp:cNvPr id="0" name=""/>
        <dsp:cNvSpPr/>
      </dsp:nvSpPr>
      <dsp:spPr>
        <a:xfrm>
          <a:off x="6304002" y="189135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4342B-9D69-4463-A30A-D7558E7EBD07}">
      <dsp:nvSpPr>
        <dsp:cNvPr id="0" name=""/>
        <dsp:cNvSpPr/>
      </dsp:nvSpPr>
      <dsp:spPr>
        <a:xfrm>
          <a:off x="6738228" y="606473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0B789-969A-4E5C-8643-A4C375A450F9}">
      <dsp:nvSpPr>
        <dsp:cNvPr id="0" name=""/>
        <dsp:cNvSpPr/>
      </dsp:nvSpPr>
      <dsp:spPr>
        <a:xfrm>
          <a:off x="5568228" y="301847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0" kern="1200" dirty="0">
              <a:latin typeface="+mn-lt"/>
              <a:cs typeface="Calibri Light" panose="020F0302020204030204" pitchFamily="34" charset="0"/>
            </a:rPr>
            <a:t>Questions?</a:t>
          </a:r>
        </a:p>
      </dsp:txBody>
      <dsp:txXfrm>
        <a:off x="5568228" y="3018474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2165-CB47-4568-B14D-5DFA67EC1C5F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91EA6-2E83-436A-9CD9-7C58F15E9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6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9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280149" y="8685213"/>
            <a:ext cx="576263" cy="458787"/>
          </a:xfrm>
        </p:spPr>
        <p:txBody>
          <a:bodyPr/>
          <a:lstStyle/>
          <a:p>
            <a:fld id="{2A691EA6-2E83-436A-9CD9-7C58F15E9B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4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25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B8158-F639-4990-B631-ABDCA02C15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93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4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6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5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6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70E3E-7611-49E3-9AEA-3A90DE374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2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6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5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5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2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4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39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1EA6-2E83-436A-9CD9-7C58F15E9B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5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8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FC92B38D-4702-45E7-8627-1F0606214145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7860" y="5221132"/>
            <a:ext cx="2735552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711011" y="6001374"/>
              <a:ext cx="2438400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 userDrawn="1"/>
        </p:nvSpPr>
        <p:spPr>
          <a:xfrm>
            <a:off x="615358" y="1001602"/>
            <a:ext cx="141527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397338" y="1048056"/>
            <a:ext cx="5693833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397001" y="3614739"/>
            <a:ext cx="7514167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397000" y="1743075"/>
            <a:ext cx="7308851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PRESENTATION HEADLINE 1</a:t>
            </a:r>
          </a:p>
        </p:txBody>
      </p:sp>
    </p:spTree>
    <p:extLst>
      <p:ext uri="{BB962C8B-B14F-4D97-AF65-F5344CB8AC3E}">
        <p14:creationId xmlns:p14="http://schemas.microsoft.com/office/powerpoint/2010/main" val="79404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15358" y="1001602"/>
            <a:ext cx="141527" cy="31486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514081" y="4558810"/>
            <a:ext cx="7514167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ofm.wa.gov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413223" y="912335"/>
            <a:ext cx="7308851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4400" kern="1200" baseline="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FOR MORE INFORMATION: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413223" y="2697622"/>
            <a:ext cx="7103533" cy="8413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CONTACT:</a:t>
            </a:r>
          </a:p>
          <a:p>
            <a:pPr lvl="0"/>
            <a:r>
              <a:rPr lang="en-US"/>
              <a:t>Name </a:t>
            </a:r>
            <a:r>
              <a:rPr lang="en-US" err="1"/>
              <a:t>Name</a:t>
            </a:r>
            <a:endParaRPr lang="en-US"/>
          </a:p>
          <a:p>
            <a:pPr lvl="0"/>
            <a:r>
              <a:rPr lang="en-US"/>
              <a:t>Email address</a:t>
            </a:r>
          </a:p>
          <a:p>
            <a:pPr lvl="0"/>
            <a:r>
              <a:rPr lang="en-US"/>
              <a:t>Phone number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413223" y="5229678"/>
            <a:ext cx="2735552" cy="849040"/>
            <a:chOff x="8558419" y="5201161"/>
            <a:chExt cx="2735552" cy="1132053"/>
          </a:xfrm>
        </p:grpSpPr>
        <p:sp>
          <p:nvSpPr>
            <p:cNvPr id="16" name="TextBox 15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711011" y="6001374"/>
              <a:ext cx="2438400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87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"/>
            <a:ext cx="12197248" cy="6860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C9BAC571-4EE5-4E40-85EB-11FA76EBCA40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0297" y="2577325"/>
            <a:ext cx="8580967" cy="1597025"/>
          </a:xfrm>
        </p:spPr>
        <p:txBody>
          <a:bodyPr/>
          <a:lstStyle>
            <a:lvl1pPr marL="0" indent="0">
              <a:buNone/>
              <a:defRPr lang="en-US" sz="5500" kern="120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34170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"/>
            <a:ext cx="12197248" cy="6860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0541FD50-8224-4772-B8C3-1ADB123649F6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7860" y="5221132"/>
            <a:ext cx="2735552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4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2421" y="1019779"/>
            <a:ext cx="5693833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chemeClr val="accent5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902083" y="3586462"/>
            <a:ext cx="7514167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accent5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902083" y="1714798"/>
            <a:ext cx="7308851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accent4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PRESENTATION HEADLINE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61289" y="5847183"/>
            <a:ext cx="243840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0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2"/>
            <a:ext cx="12197248" cy="68609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0541FD50-8224-4772-B8C3-1ADB123649F6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17860" y="5221132"/>
            <a:ext cx="2735552" cy="849040"/>
            <a:chOff x="8558419" y="5201161"/>
            <a:chExt cx="2735552" cy="1132053"/>
          </a:xfrm>
        </p:grpSpPr>
        <p:sp>
          <p:nvSpPr>
            <p:cNvPr id="9" name="TextBox 8"/>
            <p:cNvSpPr txBox="1"/>
            <p:nvPr/>
          </p:nvSpPr>
          <p:spPr>
            <a:xfrm>
              <a:off x="8642642" y="5201161"/>
              <a:ext cx="2651327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25" dirty="0">
                  <a:solidFill>
                    <a:schemeClr val="accent4"/>
                  </a:solidFill>
                  <a:latin typeface="Georgia" panose="02040502050405020303" pitchFamily="18" charset="0"/>
                </a:rPr>
                <a:t>OFM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58419" y="6025438"/>
              <a:ext cx="273555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OFFICE OF FINANCIAL MANAGEMENT</a:t>
              </a:r>
            </a:p>
          </p:txBody>
        </p:sp>
      </p:grp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02421" y="1019779"/>
            <a:ext cx="5693833" cy="438150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250" kern="1200" dirty="0" smtClean="0">
                <a:solidFill>
                  <a:schemeClr val="accent5"/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MONTH 2018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902083" y="3586462"/>
            <a:ext cx="7514167" cy="973137"/>
          </a:xfrm>
        </p:spPr>
        <p:txBody>
          <a:bodyPr/>
          <a:lstStyle>
            <a:lvl1pPr marL="0" indent="0" algn="l" defTabSz="457200" rtl="0" eaLnBrk="1" latinLnBrk="0" hangingPunct="1">
              <a:buNone/>
              <a:defRPr lang="en-US" sz="2500" i="0" kern="1200" baseline="0" dirty="0" smtClean="0">
                <a:solidFill>
                  <a:schemeClr val="accent5"/>
                </a:solidFill>
                <a:latin typeface="+mn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Use this are for your sub headline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902083" y="1714798"/>
            <a:ext cx="7308851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accent4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PRESENTATION HEADLINE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61289" y="5847183"/>
            <a:ext cx="243840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81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2823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52149"/>
            <a:ext cx="5157787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2823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52149"/>
            <a:ext cx="5183188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2BA51DB9-EBC3-467C-832D-E4F27B32AD9D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02567" y="365126"/>
            <a:ext cx="105156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249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7" hasCustomPrompt="1"/>
          </p:nvPr>
        </p:nvSpPr>
        <p:spPr>
          <a:xfrm>
            <a:off x="402167" y="379414"/>
            <a:ext cx="10560051" cy="414337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35" y="2905570"/>
            <a:ext cx="347472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3164" y="2905570"/>
            <a:ext cx="347472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099C25ED-5E69-4B31-BA19-C341AE1631CE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7982793" y="2905570"/>
            <a:ext cx="3474720" cy="2831167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/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/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43535" y="1649414"/>
            <a:ext cx="3473899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5"/>
          </p:nvPr>
        </p:nvSpPr>
        <p:spPr>
          <a:xfrm>
            <a:off x="4284531" y="1649414"/>
            <a:ext cx="3473899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6"/>
          </p:nvPr>
        </p:nvSpPr>
        <p:spPr>
          <a:xfrm>
            <a:off x="7983615" y="1649414"/>
            <a:ext cx="3473899" cy="1000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3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FC0523A1-9541-4561-8573-7E31A57226AC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2567" y="365126"/>
            <a:ext cx="105156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56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4283" y="341288"/>
            <a:ext cx="10949517" cy="44325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TIMELINE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OFM </a:t>
            </a:r>
            <a:fld id="{A6ECC03E-3B9D-4153-97CA-698B8F7711DA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3A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hape 45"/>
          <p:cNvCxnSpPr/>
          <p:nvPr userDrawn="1"/>
        </p:nvCxnSpPr>
        <p:spPr>
          <a:xfrm>
            <a:off x="525593" y="3531988"/>
            <a:ext cx="111148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dot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6330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7DD8C-DAD7-480A-8BEB-047A48C3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473BC-4A6D-4D0A-9259-F28D99EA8B0B}"/>
              </a:ext>
            </a:extLst>
          </p:cNvPr>
          <p:cNvSpPr/>
          <p:nvPr userDrawn="1"/>
        </p:nvSpPr>
        <p:spPr>
          <a:xfrm>
            <a:off x="613466" y="1384252"/>
            <a:ext cx="107657" cy="32036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4"/>
              </a:solidFill>
              <a:highlight>
                <a:srgbClr val="5C739D"/>
              </a:highlight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AB0668C-3952-4E34-AFA3-235DAAD45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7002" y="1384252"/>
            <a:ext cx="5693833" cy="438150"/>
          </a:xfrm>
        </p:spPr>
        <p:txBody>
          <a:bodyPr>
            <a:normAutofit/>
          </a:bodyPr>
          <a:lstStyle>
            <a:lvl1pPr marL="0" indent="0" algn="l" defTabSz="3429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Segoe UI Black" panose="020B0A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C8C733BC-7CDB-4F7B-A021-BBD55C513B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7002" y="3614741"/>
            <a:ext cx="7514167" cy="973137"/>
          </a:xfrm>
        </p:spPr>
        <p:txBody>
          <a:bodyPr/>
          <a:lstStyle>
            <a:lvl1pPr marL="0" indent="0" algn="l" defTabSz="342900" rtl="0" eaLnBrk="1" latinLnBrk="0" hangingPunct="1">
              <a:buNone/>
              <a:defRPr lang="en-US" sz="1875" i="0" kern="1200" baseline="0" dirty="0" smtClean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C71239C2-E38C-46BE-9256-7BA5BD42A3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7001" y="1891078"/>
            <a:ext cx="7308851" cy="1658938"/>
          </a:xfrm>
        </p:spPr>
        <p:txBody>
          <a:bodyPr>
            <a:normAutofit/>
          </a:bodyPr>
          <a:lstStyle>
            <a:lvl1pPr marL="0" indent="0">
              <a:buNone/>
              <a:defRPr lang="en-US" sz="4125" kern="1200" cap="all" baseline="0" dirty="0" smtClean="0">
                <a:solidFill>
                  <a:schemeClr val="tx2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080BC6-E195-4270-909B-31CE491A1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52" y="861876"/>
            <a:ext cx="6995101" cy="5203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E700E1-7CEB-46C3-B0C4-A23D37164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743"/>
          <a:stretch/>
        </p:blipFill>
        <p:spPr>
          <a:xfrm>
            <a:off x="629232" y="4931826"/>
            <a:ext cx="3089328" cy="1546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7CF6278-4D05-47A7-AE54-BA3E4259FA7B}"/>
              </a:ext>
            </a:extLst>
          </p:cNvPr>
          <p:cNvSpPr/>
          <p:nvPr userDrawn="1"/>
        </p:nvSpPr>
        <p:spPr>
          <a:xfrm>
            <a:off x="1998134" y="5063434"/>
            <a:ext cx="1579033" cy="6089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9D18C-E70B-4B09-B32F-408DDDD34973}"/>
              </a:ext>
            </a:extLst>
          </p:cNvPr>
          <p:cNvSpPr/>
          <p:nvPr userDrawn="1"/>
        </p:nvSpPr>
        <p:spPr>
          <a:xfrm>
            <a:off x="659395" y="5705104"/>
            <a:ext cx="483605" cy="608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8468B8-432C-4D74-8665-27C9FBBB22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90" y="322252"/>
            <a:ext cx="1861553" cy="9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9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67" y="365126"/>
            <a:ext cx="10515600" cy="428504"/>
          </a:xfrm>
        </p:spPr>
        <p:txBody>
          <a:bodyPr>
            <a:noAutofit/>
          </a:bodyPr>
          <a:lstStyle>
            <a:lvl1pPr>
              <a:defRPr sz="2800" b="1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680" y="1253331"/>
            <a:ext cx="10515600" cy="4351338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  <a:ea typeface="Roboto" panose="02000000000000000000" pitchFamily="2" charset="0"/>
              </a:defRPr>
            </a:lvl1pPr>
            <a:lvl2pPr>
              <a:defRPr sz="2400">
                <a:latin typeface="Franklin Gothic Book" panose="020B0503020102020204" pitchFamily="34" charset="0"/>
                <a:ea typeface="Roboto" panose="02000000000000000000" pitchFamily="2" charset="0"/>
              </a:defRPr>
            </a:lvl2pPr>
            <a:lvl3pPr>
              <a:defRPr sz="2000">
                <a:latin typeface="Franklin Gothic Book" panose="020B0503020102020204" pitchFamily="34" charset="0"/>
                <a:ea typeface="Roboto" panose="02000000000000000000" pitchFamily="2" charset="0"/>
              </a:defRPr>
            </a:lvl3pPr>
            <a:lvl4pPr>
              <a:defRPr sz="1800">
                <a:latin typeface="Franklin Gothic Book" panose="020B0503020102020204" pitchFamily="34" charset="0"/>
                <a:ea typeface="Roboto" panose="02000000000000000000" pitchFamily="2" charset="0"/>
              </a:defRPr>
            </a:lvl4pPr>
            <a:lvl5pPr>
              <a:defRPr>
                <a:latin typeface="Franklin Gothic Book" panose="020B05030201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7F4F7A-E97A-47BA-B32E-B35B0DFC2164}"/>
              </a:ext>
            </a:extLst>
          </p:cNvPr>
          <p:cNvCxnSpPr/>
          <p:nvPr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0307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header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A0B7-7EF6-4184-9AEB-25DEA5C63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648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F998-7531-4C63-BA2A-C6257606B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153296"/>
            <a:ext cx="10514012" cy="823912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4EF65-B31D-434A-8812-3BB1FC46733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77210"/>
            <a:ext cx="10590212" cy="4434221"/>
          </a:xfrm>
        </p:spPr>
        <p:txBody>
          <a:bodyPr/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FAE83-005F-4516-B04C-61975BB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3115B-70ED-450D-9A17-80418935E87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16052"/>
            <a:ext cx="10515600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15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2567" y="365126"/>
            <a:ext cx="105156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1973-8D3E-459F-88E5-9207953EA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167" y="286485"/>
            <a:ext cx="11237384" cy="585787"/>
          </a:xfrm>
        </p:spPr>
        <p:txBody>
          <a:bodyPr/>
          <a:lstStyle>
            <a:lvl1pPr marL="0" indent="0">
              <a:buNone/>
              <a:defRPr b="1" cap="all" baseline="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47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A21D-4945-4D59-BB96-7029A667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A5377-1F95-4742-AA42-058572696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6" y="472687"/>
            <a:ext cx="7489372" cy="580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97226C-ED94-4186-A0C0-C9BF8E041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64"/>
          <a:stretch/>
        </p:blipFill>
        <p:spPr>
          <a:xfrm>
            <a:off x="0" y="0"/>
            <a:ext cx="3190987" cy="323229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CBE0EE-A285-4985-8FB6-3F06ED6CD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723" y="2577326"/>
            <a:ext cx="6435725" cy="1597025"/>
          </a:xfrm>
        </p:spPr>
        <p:txBody>
          <a:bodyPr/>
          <a:lstStyle>
            <a:lvl1pPr marL="0" indent="0">
              <a:buNone/>
              <a:defRPr lang="en-US" sz="4125" kern="1200" dirty="0" smtClean="0">
                <a:solidFill>
                  <a:schemeClr val="tx1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919621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A21D-4945-4D59-BB96-7029A667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CBE0EE-A285-4985-8FB6-3F06ED6CD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723" y="2577326"/>
            <a:ext cx="6435725" cy="1597025"/>
          </a:xfrm>
        </p:spPr>
        <p:txBody>
          <a:bodyPr/>
          <a:lstStyle>
            <a:lvl1pPr marL="0" indent="0">
              <a:buNone/>
              <a:defRPr lang="en-US" sz="4125" kern="1200" dirty="0" smtClean="0">
                <a:solidFill>
                  <a:schemeClr val="accent6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9DADF9-40E2-44BE-BDE3-EBA336E26F2D}"/>
              </a:ext>
            </a:extLst>
          </p:cNvPr>
          <p:cNvSpPr/>
          <p:nvPr userDrawn="1"/>
        </p:nvSpPr>
        <p:spPr>
          <a:xfrm>
            <a:off x="423973" y="348809"/>
            <a:ext cx="107657" cy="60626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31091-5F69-440B-B418-37E6D26CE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48808"/>
            <a:ext cx="7489372" cy="58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5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4789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20985"/>
            <a:ext cx="3932237" cy="42480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F3988A-F4F5-4EFE-BB2B-4F16BE87F5EE}"/>
              </a:ext>
            </a:extLst>
          </p:cNvPr>
          <p:cNvCxnSpPr>
            <a:cxnSpLocks/>
          </p:cNvCxnSpPr>
          <p:nvPr userDrawn="1"/>
        </p:nvCxnSpPr>
        <p:spPr>
          <a:xfrm>
            <a:off x="838201" y="1433384"/>
            <a:ext cx="3933825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828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68" y="349528"/>
            <a:ext cx="11237826" cy="428504"/>
          </a:xfrm>
        </p:spPr>
        <p:txBody>
          <a:bodyPr>
            <a:noAutofit/>
          </a:bodyPr>
          <a:lstStyle>
            <a:lvl1pPr>
              <a:defRPr sz="3200" b="1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680" y="1253331"/>
            <a:ext cx="10515600" cy="4351338"/>
          </a:xfrm>
        </p:spPr>
        <p:txBody>
          <a:bodyPr/>
          <a:lstStyle>
            <a:lvl1pPr>
              <a:defRPr sz="2600">
                <a:latin typeface="Franklin Gothic Book" panose="020B0503020102020204" pitchFamily="34" charset="0"/>
                <a:ea typeface="Roboto" panose="02000000000000000000" pitchFamily="2" charset="0"/>
              </a:defRPr>
            </a:lvl1pPr>
            <a:lvl2pPr>
              <a:defRPr sz="2400">
                <a:latin typeface="Franklin Gothic Book" panose="020B0503020102020204" pitchFamily="34" charset="0"/>
                <a:ea typeface="Roboto" panose="02000000000000000000" pitchFamily="2" charset="0"/>
              </a:defRPr>
            </a:lvl2pPr>
            <a:lvl3pPr>
              <a:defRPr sz="2000">
                <a:latin typeface="Franklin Gothic Book" panose="020B0503020102020204" pitchFamily="34" charset="0"/>
                <a:ea typeface="Roboto" panose="02000000000000000000" pitchFamily="2" charset="0"/>
              </a:defRPr>
            </a:lvl3pPr>
            <a:lvl4pPr>
              <a:defRPr sz="1800">
                <a:latin typeface="Franklin Gothic Book" panose="020B0503020102020204" pitchFamily="34" charset="0"/>
                <a:ea typeface="Roboto" panose="02000000000000000000" pitchFamily="2" charset="0"/>
              </a:defRPr>
            </a:lvl4pPr>
            <a:lvl5pPr>
              <a:defRPr>
                <a:latin typeface="Franklin Gothic Book" panose="020B0503020102020204" pitchFamily="34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080" y="6325909"/>
            <a:ext cx="2743200" cy="365125"/>
          </a:xfrm>
        </p:spPr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7F4F7A-E97A-47BA-B32E-B35B0DFC2164}"/>
              </a:ext>
            </a:extLst>
          </p:cNvPr>
          <p:cNvCxnSpPr/>
          <p:nvPr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8723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ubheader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A0B7-7EF6-4184-9AEB-25DEA5C63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502" y="379145"/>
            <a:ext cx="11296186" cy="64812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F998-7531-4C63-BA2A-C6257606B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153296"/>
            <a:ext cx="10514012" cy="823912"/>
          </a:xfrm>
        </p:spPr>
        <p:txBody>
          <a:bodyPr anchor="t">
            <a:normAutofit/>
          </a:bodyPr>
          <a:lstStyle>
            <a:lvl1pPr marL="0" indent="0">
              <a:buNone/>
              <a:defRPr sz="2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4EF65-B31D-434A-8812-3BB1FC46733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77210"/>
            <a:ext cx="10590212" cy="4434221"/>
          </a:xfrm>
        </p:spPr>
        <p:txBody>
          <a:bodyPr/>
          <a:lstStyle/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FAE83-005F-4516-B04C-61975BB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3115B-70ED-450D-9A17-80418935E87E}"/>
              </a:ext>
            </a:extLst>
          </p:cNvPr>
          <p:cNvCxnSpPr>
            <a:cxnSpLocks/>
          </p:cNvCxnSpPr>
          <p:nvPr userDrawn="1"/>
        </p:nvCxnSpPr>
        <p:spPr>
          <a:xfrm>
            <a:off x="479502" y="1013256"/>
            <a:ext cx="11296186" cy="2796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14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2567" y="365126"/>
            <a:ext cx="105156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D1973-8D3E-459F-88E5-9207953EA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167" y="286485"/>
            <a:ext cx="11237384" cy="585787"/>
          </a:xfrm>
        </p:spPr>
        <p:txBody>
          <a:bodyPr>
            <a:normAutofit/>
          </a:bodyPr>
          <a:lstStyle>
            <a:lvl1pPr marL="0" indent="0">
              <a:buNone/>
              <a:defRPr sz="3200" b="1" cap="all" baseline="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7477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A21D-4945-4D59-BB96-7029A667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A5377-1F95-4742-AA42-058572696D7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1" y="175438"/>
            <a:ext cx="6400800" cy="6400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97226C-ED94-4186-A0C0-C9BF8E041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64"/>
          <a:stretch/>
        </p:blipFill>
        <p:spPr>
          <a:xfrm>
            <a:off x="0" y="0"/>
            <a:ext cx="3190987" cy="323229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CBE0EE-A285-4985-8FB6-3F06ED6CD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723" y="2577326"/>
            <a:ext cx="6435725" cy="1597025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tx1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755456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5A21D-4945-4D59-BB96-7029A667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CBE0EE-A285-4985-8FB6-3F06ED6CD4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723" y="2577326"/>
            <a:ext cx="6435725" cy="1597025"/>
          </a:xfrm>
        </p:spPr>
        <p:txBody>
          <a:bodyPr>
            <a:normAutofit/>
          </a:bodyPr>
          <a:lstStyle>
            <a:lvl1pPr marL="0" indent="0">
              <a:buNone/>
              <a:defRPr lang="en-US" sz="5500" kern="1200" dirty="0" smtClean="0">
                <a:solidFill>
                  <a:schemeClr val="tx1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9DADF9-40E2-44BE-BDE3-EBA336E26F2D}"/>
              </a:ext>
            </a:extLst>
          </p:cNvPr>
          <p:cNvSpPr/>
          <p:nvPr userDrawn="1"/>
        </p:nvSpPr>
        <p:spPr>
          <a:xfrm>
            <a:off x="423973" y="348809"/>
            <a:ext cx="107657" cy="606261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31091-5F69-440B-B418-37E6D26CE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48808"/>
            <a:ext cx="7489372" cy="58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478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20985"/>
            <a:ext cx="3932237" cy="424800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F3988A-F4F5-4EFE-BB2B-4F16BE87F5EE}"/>
              </a:ext>
            </a:extLst>
          </p:cNvPr>
          <p:cNvCxnSpPr>
            <a:cxnSpLocks/>
          </p:cNvCxnSpPr>
          <p:nvPr userDrawn="1"/>
        </p:nvCxnSpPr>
        <p:spPr>
          <a:xfrm>
            <a:off x="838201" y="1433384"/>
            <a:ext cx="3933825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628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9587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5953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2823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52149"/>
            <a:ext cx="5157787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818C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2823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52149"/>
            <a:ext cx="5183188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2567" y="365126"/>
            <a:ext cx="105156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9628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15359" y="912337"/>
            <a:ext cx="118288" cy="357830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413224" y="912337"/>
            <a:ext cx="7308851" cy="726995"/>
          </a:xfrm>
        </p:spPr>
        <p:txBody>
          <a:bodyPr>
            <a:normAutofit/>
          </a:bodyPr>
          <a:lstStyle>
            <a:lvl1pPr marL="0" indent="0">
              <a:buNone/>
              <a:defRPr lang="en-US" sz="3300" kern="1200" baseline="0" dirty="0" smtClean="0">
                <a:solidFill>
                  <a:schemeClr val="tx2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FOR MORE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413224" y="1799648"/>
            <a:ext cx="7103533" cy="17178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B86142-3CC9-43A9-9A36-05D5EFD84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3224" y="3517507"/>
            <a:ext cx="7103533" cy="9731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baseline="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Website: one.wa.gov</a:t>
            </a:r>
          </a:p>
          <a:p>
            <a:pPr lvl="0"/>
            <a:r>
              <a:rPr lang="en-US"/>
              <a:t>E-mail: onewa@ofm.wa.gov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620A3-E646-4250-98D1-BCC37A017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6" y="472687"/>
            <a:ext cx="7489372" cy="58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46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1" y="773738"/>
            <a:ext cx="11309610" cy="11363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03098" y="794766"/>
            <a:ext cx="11238230" cy="0"/>
          </a:xfrm>
          <a:custGeom>
            <a:avLst/>
            <a:gdLst/>
            <a:ahLst/>
            <a:cxnLst/>
            <a:rect l="l" t="t" r="r" b="b"/>
            <a:pathLst>
              <a:path w="11238230">
                <a:moveTo>
                  <a:pt x="0" y="0"/>
                </a:moveTo>
                <a:lnTo>
                  <a:pt x="11237849" y="0"/>
                </a:lnTo>
              </a:path>
            </a:pathLst>
          </a:custGeom>
          <a:ln w="28575">
            <a:solidFill>
              <a:srgbClr val="1A818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0606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E9E9E"/>
                </a:solidFill>
                <a:latin typeface="Franklin Gothic Book"/>
                <a:cs typeface="Franklin Gothic Book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317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DD5BD-29A3-455E-BFF2-3828BCE3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B4566-7A07-403B-AA87-A98631836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0DB96-AD81-4E2C-83D3-0785F0B3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07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28237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52149"/>
            <a:ext cx="5157787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A818C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28237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52149"/>
            <a:ext cx="5183188" cy="3684588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B2D6-D74F-42C3-8560-44F4995C9A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2567" y="365126"/>
            <a:ext cx="10515600" cy="428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567" y="793630"/>
            <a:ext cx="11237827" cy="0"/>
          </a:xfrm>
          <a:prstGeom prst="line">
            <a:avLst/>
          </a:prstGeom>
          <a:ln w="28575">
            <a:solidFill>
              <a:srgbClr val="1A81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0608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15359" y="912337"/>
            <a:ext cx="118288" cy="357830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1413224" y="912337"/>
            <a:ext cx="7308851" cy="726995"/>
          </a:xfrm>
        </p:spPr>
        <p:txBody>
          <a:bodyPr>
            <a:normAutofit/>
          </a:bodyPr>
          <a:lstStyle>
            <a:lvl1pPr marL="0" indent="0">
              <a:buNone/>
              <a:defRPr lang="en-US" sz="3300" kern="1200" baseline="0" dirty="0" smtClean="0">
                <a:solidFill>
                  <a:schemeClr val="tx2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/>
              <a:t>FOR MORE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413224" y="1799648"/>
            <a:ext cx="7103533" cy="171785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4B86142-3CC9-43A9-9A36-05D5EFD84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3224" y="3517507"/>
            <a:ext cx="7103533" cy="9731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baseline="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Website: one.wa.gov</a:t>
            </a:r>
          </a:p>
          <a:p>
            <a:pPr lvl="0"/>
            <a:r>
              <a:rPr lang="en-US"/>
              <a:t>E-mail: onewa@ofm.wa.gov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620A3-E646-4250-98D1-BCC37A01752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08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30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5364-42B1-58E1-0D6F-DF7800886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6F436-6DEC-B057-20A3-ED9172445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04E15-6191-6608-6DEF-2AFE9F63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20CCF-3AB0-C9D4-8771-9F51F2A8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CA65-8658-B32E-7774-773332C1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31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0388D-7004-E25E-8068-D15CEFDC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A83F-D7D2-DB61-F474-15F620F4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4D018-BB32-C147-F9BA-3A1A9F7E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A1CCF-30FC-8C7D-73C8-E751BC93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F5EE-868A-3E67-6E02-E0F82621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65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EFA0C-1E4B-E9FB-C8F4-7AD7F318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E963-8732-73EB-2DCA-4DECECF15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D22F9-E698-38A9-DCAE-1CA346B1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A3F8-456D-6737-F632-BE3B8755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91F4B-F8A9-A576-F3E3-A3554C20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470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939D-1CEA-F140-9A77-E3018099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F971-57B6-0519-F43D-CBC5259A1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8F0AF-3E57-0334-A140-AE67494AB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848C9-9DA6-4599-0771-163187EA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2CBAE-BDAE-81FA-21B0-C24BD0B9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35976-1458-FFE3-A5AF-ED127D09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2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B7F4-15BC-8CED-7CDE-71D87FA0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342B9-424D-3785-5C9B-3C5985CF4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C356-3347-D62B-1588-C6BA80803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69081-5DB8-E996-B455-C7594EE7F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1D00F-60E6-128D-52E3-A56C2A69E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AE88B-5376-E31C-8CE1-3745DD59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92232-510C-E94C-9825-D6491212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DA80A-4571-FA2A-77F4-ACE9F5D62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58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C660-E674-761D-C8F4-ECC386FE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B5378-1CDC-906E-909E-84F2B2CC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C820C-A867-9064-1EA0-EC9B9152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E32B9-5C8E-1B35-B7BB-E82B99C5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14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9C8077-CC07-F22C-998D-6CCE75CC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2A3A0-45ED-26DE-32C8-4CD19A10F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A33BC-AAAE-A32D-C3B4-E16E097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50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0326-505D-324D-1A78-171C0514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8AC0-C2E7-B027-AC85-F2B090E1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36797-A0B6-E99F-6158-487F78A87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EC0CE-8D41-3815-2F83-D7B8B3C9A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61B32-E27F-3E33-A2D6-C35A8B30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F6F1B-7AFA-ECA9-7A34-A21EAF9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1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5AAB-F123-AC91-E574-B691F1C7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ADA00D-8001-9C62-8F8A-6A3D23BDF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91009-4EAF-8BD6-E442-ABCDF373D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CC074-9740-01F0-20C4-0555BF52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7F0C2-6CC3-6617-D855-6F3B0781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7CFFA-29D2-2934-7C8D-A3EBD6D2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97A2-31FB-63C3-E1C4-31DEA7D8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ACDC5-A962-F3C7-B39A-04ACA5DAB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C59A3-6DE4-BB1F-9E33-002CA89A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CAD02-6169-7E00-0CEA-5A474C0D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E659-905F-C9C2-517A-E0E72F33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49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5AE3C-7D58-DE1F-F92E-560A9E892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DD569-191D-5152-32BD-1FD259B6D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40B9A-882E-7C01-3B23-E14030CC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2E3CD-7B1F-5D2F-A12C-CFAF791F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76215-9EA2-3FE7-4435-441DD43F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7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6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1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8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0BB9-5682-49F1-B145-AB5CC61A57A6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A1CC-D46C-46AE-97EA-B5B554687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7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6" r:id="rId14"/>
    <p:sldLayoutId id="2147483677" r:id="rId15"/>
    <p:sldLayoutId id="2147483678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65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EBA6-4A57-406D-B671-F270610AB5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54C35-8779-ADC9-F902-120EE182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81F2-8FB3-EE03-93B9-D865B196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E9FA-3E8E-CED9-B162-D4DBE28F5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77E2-F501-4E44-A885-F78C8B05077E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3DCBA-3549-FAF2-0A53-0C77B86C2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6A1D-FC62-1243-7887-1550F44C8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C9490-10D0-41D1-8D0C-8909086942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AD2D8E-9520-447E-B9A1-1D1294B85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3400" b="1" dirty="0"/>
              <a:t>Organization Strategy and Performance Unit - Customer Feedback Initiative 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35076E-F7D8-48D2-93C6-BE2583F50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March 19, 2024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0E15F-C762-80E7-8491-FC34EEDEC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492" y="947392"/>
            <a:ext cx="5536001" cy="49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14A1D-08AB-B345-F948-3FE28A0A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Challenges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59973-81DF-506D-B8FE-92CB0722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Calibri"/>
                <a:cs typeface="Calibri"/>
              </a:rPr>
              <a:t>Actioning general feedback without an opportunity to ask clarifying questions </a:t>
            </a:r>
          </a:p>
          <a:p>
            <a:pPr marL="228600" marR="0" lvl="0" indent="-228600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Calibri"/>
                <a:cs typeface="Calibri"/>
              </a:rPr>
              <a:t>Balancing current workloads to action feedback provided </a:t>
            </a:r>
          </a:p>
          <a:p>
            <a:pPr marL="228600" marR="0" lvl="0" indent="-228600" defTabSz="914400" rtl="0" eaLnBrk="1" fontAlgn="auto" latinLnBrk="0" hangingPunct="1"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Calibri"/>
                <a:cs typeface="Calibri"/>
              </a:rPr>
              <a:t>Did not have customer feedback framework established before the initiative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293BC-4296-C061-C236-C49803156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" r="14465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1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2F24E-59D7-9AE7-13BC-2F588F0C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Successful outcomes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8DC41-7988-AF2A-8DB6-F498C1EC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44" y="1933700"/>
            <a:ext cx="5628018" cy="27577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71F0-A348-34D6-1815-CA6885B3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2200" b="1" dirty="0"/>
              <a:t>Based on customer feedback</a:t>
            </a:r>
          </a:p>
          <a:p>
            <a:r>
              <a:rPr lang="en-US" sz="2200" dirty="0"/>
              <a:t>Created unit vision, mission, values and strategic priorities </a:t>
            </a:r>
          </a:p>
          <a:p>
            <a:pP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Clearly defined service offerings</a:t>
            </a:r>
            <a:r>
              <a:rPr lang="en-US" sz="2200" dirty="0"/>
              <a:t> </a:t>
            </a:r>
            <a:endParaRPr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/>
              <a:t>Standardized work, templates and deliverables</a:t>
            </a:r>
          </a:p>
          <a:p>
            <a:r>
              <a:rPr lang="en-US" sz="2200" dirty="0"/>
              <a:t>Established and participate in regular check-ins with OFM directors </a:t>
            </a: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6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2F24E-59D7-9AE7-13BC-2F588F0C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b="1" dirty="0"/>
              <a:t>Successful outcomes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71F0-A348-34D6-1815-CA6885B3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Based on customer feedback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Adjusted our customer outreach approach </a:t>
            </a:r>
            <a:endParaRPr lang="en-US" sz="2200" dirty="0"/>
          </a:p>
          <a:p>
            <a:r>
              <a:rPr lang="en-US" sz="2200" dirty="0"/>
              <a:t>Identified core competencies for our work portfolio </a:t>
            </a:r>
          </a:p>
          <a:p>
            <a:r>
              <a:rPr lang="en-US" sz="2200" dirty="0"/>
              <a:t>Each consultant is focused on upskilling and learning in their identified growth areas </a:t>
            </a:r>
            <a:endParaRPr lang="en-US" sz="2200" dirty="0">
              <a:cs typeface="Calibri"/>
            </a:endParaRPr>
          </a:p>
          <a:p>
            <a:r>
              <a:rPr lang="en-US" sz="2200" dirty="0"/>
              <a:t>Sharing resources with OFM employees that align with our service offerings </a:t>
            </a:r>
          </a:p>
          <a:p>
            <a:pPr marL="0" indent="0">
              <a:buNone/>
            </a:pPr>
            <a:endParaRPr lang="en-US" sz="2200" dirty="0">
              <a:cs typeface="Calibri"/>
            </a:endParaRP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98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DD1D-99BF-47B3-8E86-031601C3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67" y="385411"/>
            <a:ext cx="51054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Metrics to improve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FBC22-1B28-44BE-B544-FA346BAD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97" y="2004665"/>
            <a:ext cx="3924300" cy="435133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</a:t>
            </a:r>
            <a:r>
              <a:rPr lang="en-US" sz="3800" dirty="0"/>
              <a:t>lish a customer service framework with an equity focus by June 30, 2024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800" dirty="0"/>
              <a:t>Begin using standardized templates with OFM staff by January 30, 2024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3800" dirty="0"/>
              <a:t>Receive an 80% or more “agree” or “strongly agree” score on pulse survey questions related to OSP customer service by Dec. 30, 2024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1"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: Shape 5" descr="Our goal was for employees to feel connected, valued and engaged in the State Human Resources Strategic Planning Process.  ">
            <a:extLst>
              <a:ext uri="{FF2B5EF4-FFF2-40B4-BE49-F238E27FC236}">
                <a16:creationId xmlns:a16="http://schemas.microsoft.com/office/drawing/2014/main" id="{52026F6C-2AEB-E16F-46D8-752B2AC35F0D}"/>
              </a:ext>
            </a:extLst>
          </p:cNvPr>
          <p:cNvSpPr/>
          <p:nvPr/>
        </p:nvSpPr>
        <p:spPr>
          <a:xfrm>
            <a:off x="6096000" y="1978453"/>
            <a:ext cx="2649061" cy="4005460"/>
          </a:xfrm>
          <a:custGeom>
            <a:avLst/>
            <a:gdLst>
              <a:gd name="connsiteX0" fmla="*/ 2989351 w 2989350"/>
              <a:gd name="connsiteY0" fmla="*/ 3876271 h 4519987"/>
              <a:gd name="connsiteX1" fmla="*/ 2989351 w 2989350"/>
              <a:gd name="connsiteY1" fmla="*/ 4519988 h 4519987"/>
              <a:gd name="connsiteX2" fmla="*/ 2875069 w 2989350"/>
              <a:gd name="connsiteY2" fmla="*/ 4515551 h 4519987"/>
              <a:gd name="connsiteX3" fmla="*/ 2701500 w 2989350"/>
              <a:gd name="connsiteY3" fmla="*/ 4500492 h 4519987"/>
              <a:gd name="connsiteX4" fmla="*/ 2157007 w 2989350"/>
              <a:gd name="connsiteY4" fmla="*/ 4386865 h 4519987"/>
              <a:gd name="connsiteX5" fmla="*/ 408808 w 2989350"/>
              <a:gd name="connsiteY5" fmla="*/ 2996133 h 4519987"/>
              <a:gd name="connsiteX6" fmla="*/ 379128 w 2989350"/>
              <a:gd name="connsiteY6" fmla="*/ 0 h 4519987"/>
              <a:gd name="connsiteX7" fmla="*/ 1047215 w 2989350"/>
              <a:gd name="connsiteY7" fmla="*/ 385765 h 4519987"/>
              <a:gd name="connsiteX8" fmla="*/ 1145565 w 2989350"/>
              <a:gd name="connsiteY8" fmla="*/ 373616 h 4519987"/>
              <a:gd name="connsiteX9" fmla="*/ 1159678 w 2989350"/>
              <a:gd name="connsiteY9" fmla="*/ 355503 h 4519987"/>
              <a:gd name="connsiteX10" fmla="*/ 1163024 w 2989350"/>
              <a:gd name="connsiteY10" fmla="*/ 279194 h 4519987"/>
              <a:gd name="connsiteX11" fmla="*/ 1194304 w 2989350"/>
              <a:gd name="connsiteY11" fmla="*/ 133268 h 4519987"/>
              <a:gd name="connsiteX12" fmla="*/ 1347941 w 2989350"/>
              <a:gd name="connsiteY12" fmla="*/ 101479 h 4519987"/>
              <a:gd name="connsiteX13" fmla="*/ 1416175 w 2989350"/>
              <a:gd name="connsiteY13" fmla="*/ 301308 h 4519987"/>
              <a:gd name="connsiteX14" fmla="*/ 1319061 w 2989350"/>
              <a:gd name="connsiteY14" fmla="*/ 369324 h 4519987"/>
              <a:gd name="connsiteX15" fmla="*/ 1254610 w 2989350"/>
              <a:gd name="connsiteY15" fmla="*/ 410353 h 4519987"/>
              <a:gd name="connsiteX16" fmla="*/ 1246026 w 2989350"/>
              <a:gd name="connsiteY16" fmla="*/ 431667 h 4519987"/>
              <a:gd name="connsiteX17" fmla="*/ 1284653 w 2989350"/>
              <a:gd name="connsiteY17" fmla="*/ 522888 h 4519987"/>
              <a:gd name="connsiteX18" fmla="*/ 2041997 w 2989350"/>
              <a:gd name="connsiteY18" fmla="*/ 960084 h 4519987"/>
              <a:gd name="connsiteX19" fmla="*/ 1919204 w 2989350"/>
              <a:gd name="connsiteY19" fmla="*/ 1472642 h 4519987"/>
              <a:gd name="connsiteX20" fmla="*/ 2989351 w 2989350"/>
              <a:gd name="connsiteY20" fmla="*/ 2600475 h 4519987"/>
              <a:gd name="connsiteX21" fmla="*/ 2989351 w 2989350"/>
              <a:gd name="connsiteY21" fmla="*/ 3348072 h 4519987"/>
              <a:gd name="connsiteX22" fmla="*/ 2951014 w 2989350"/>
              <a:gd name="connsiteY22" fmla="*/ 3373896 h 4519987"/>
              <a:gd name="connsiteX23" fmla="*/ 2850190 w 2989350"/>
              <a:gd name="connsiteY23" fmla="*/ 3353600 h 4519987"/>
              <a:gd name="connsiteX24" fmla="*/ 2664400 w 2989350"/>
              <a:gd name="connsiteY24" fmla="*/ 3432456 h 4519987"/>
              <a:gd name="connsiteX25" fmla="*/ 2591656 w 2989350"/>
              <a:gd name="connsiteY25" fmla="*/ 3620864 h 4519987"/>
              <a:gd name="connsiteX26" fmla="*/ 2809599 w 2989350"/>
              <a:gd name="connsiteY26" fmla="*/ 3867687 h 4519987"/>
              <a:gd name="connsiteX27" fmla="*/ 2850117 w 2989350"/>
              <a:gd name="connsiteY27" fmla="*/ 3870815 h 4519987"/>
              <a:gd name="connsiteX28" fmla="*/ 2951014 w 2989350"/>
              <a:gd name="connsiteY28" fmla="*/ 3850519 h 4519987"/>
              <a:gd name="connsiteX29" fmla="*/ 2989351 w 2989350"/>
              <a:gd name="connsiteY29" fmla="*/ 3876271 h 451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89350" h="4519987">
                <a:moveTo>
                  <a:pt x="2989351" y="3876271"/>
                </a:moveTo>
                <a:lnTo>
                  <a:pt x="2989351" y="4519988"/>
                </a:lnTo>
                <a:cubicBezTo>
                  <a:pt x="2951233" y="4519188"/>
                  <a:pt x="2913114" y="4517733"/>
                  <a:pt x="2875069" y="4515551"/>
                </a:cubicBezTo>
                <a:cubicBezTo>
                  <a:pt x="2817019" y="4512204"/>
                  <a:pt x="2759187" y="4507112"/>
                  <a:pt x="2701500" y="4500492"/>
                </a:cubicBezTo>
                <a:cubicBezTo>
                  <a:pt x="2516802" y="4479251"/>
                  <a:pt x="2334504" y="4441133"/>
                  <a:pt x="2157007" y="4386865"/>
                </a:cubicBezTo>
                <a:cubicBezTo>
                  <a:pt x="1444909" y="4169286"/>
                  <a:pt x="810504" y="3691790"/>
                  <a:pt x="408808" y="2996133"/>
                </a:cubicBezTo>
                <a:cubicBezTo>
                  <a:pt x="-144488" y="2037650"/>
                  <a:pt x="-118154" y="903634"/>
                  <a:pt x="379128" y="0"/>
                </a:cubicBezTo>
                <a:lnTo>
                  <a:pt x="1047215" y="385765"/>
                </a:lnTo>
                <a:cubicBezTo>
                  <a:pt x="1079731" y="404460"/>
                  <a:pt x="1119814" y="398422"/>
                  <a:pt x="1145565" y="373616"/>
                </a:cubicBezTo>
                <a:cubicBezTo>
                  <a:pt x="1150948" y="368379"/>
                  <a:pt x="1155750" y="362341"/>
                  <a:pt x="1159678" y="355503"/>
                </a:cubicBezTo>
                <a:cubicBezTo>
                  <a:pt x="1171608" y="334844"/>
                  <a:pt x="1172845" y="306328"/>
                  <a:pt x="1163024" y="279194"/>
                </a:cubicBezTo>
                <a:cubicBezTo>
                  <a:pt x="1144911" y="229364"/>
                  <a:pt x="1155968" y="173059"/>
                  <a:pt x="1194304" y="133268"/>
                </a:cubicBezTo>
                <a:cubicBezTo>
                  <a:pt x="1233732" y="92313"/>
                  <a:pt x="1295492" y="79655"/>
                  <a:pt x="1347941" y="101479"/>
                </a:cubicBezTo>
                <a:cubicBezTo>
                  <a:pt x="1427742" y="134578"/>
                  <a:pt x="1457931" y="229000"/>
                  <a:pt x="1416175" y="301308"/>
                </a:cubicBezTo>
                <a:cubicBezTo>
                  <a:pt x="1395443" y="337317"/>
                  <a:pt x="1360017" y="362050"/>
                  <a:pt x="1319061" y="369324"/>
                </a:cubicBezTo>
                <a:cubicBezTo>
                  <a:pt x="1290618" y="374344"/>
                  <a:pt x="1266540" y="389693"/>
                  <a:pt x="1254610" y="410353"/>
                </a:cubicBezTo>
                <a:cubicBezTo>
                  <a:pt x="1250681" y="417191"/>
                  <a:pt x="1247844" y="424319"/>
                  <a:pt x="1246026" y="431667"/>
                </a:cubicBezTo>
                <a:cubicBezTo>
                  <a:pt x="1237442" y="466366"/>
                  <a:pt x="1252282" y="504048"/>
                  <a:pt x="1284653" y="522888"/>
                </a:cubicBezTo>
                <a:lnTo>
                  <a:pt x="2041997" y="960084"/>
                </a:lnTo>
                <a:cubicBezTo>
                  <a:pt x="1963433" y="1113866"/>
                  <a:pt x="1919204" y="1288089"/>
                  <a:pt x="1919204" y="1472642"/>
                </a:cubicBezTo>
                <a:cubicBezTo>
                  <a:pt x="1919204" y="2076568"/>
                  <a:pt x="2393136" y="2569704"/>
                  <a:pt x="2989351" y="2600475"/>
                </a:cubicBezTo>
                <a:lnTo>
                  <a:pt x="2989351" y="3348072"/>
                </a:lnTo>
                <a:cubicBezTo>
                  <a:pt x="2989351" y="3367858"/>
                  <a:pt x="2969201" y="3381607"/>
                  <a:pt x="2951014" y="3373896"/>
                </a:cubicBezTo>
                <a:cubicBezTo>
                  <a:pt x="2919443" y="3360511"/>
                  <a:pt x="2885326" y="3353600"/>
                  <a:pt x="2850190" y="3353600"/>
                </a:cubicBezTo>
                <a:cubicBezTo>
                  <a:pt x="2779555" y="3353600"/>
                  <a:pt x="2713576" y="3381607"/>
                  <a:pt x="2664400" y="3432456"/>
                </a:cubicBezTo>
                <a:cubicBezTo>
                  <a:pt x="2615152" y="3483231"/>
                  <a:pt x="2589328" y="3550156"/>
                  <a:pt x="2591656" y="3620864"/>
                </a:cubicBezTo>
                <a:cubicBezTo>
                  <a:pt x="2595729" y="3744821"/>
                  <a:pt x="2687388" y="3848627"/>
                  <a:pt x="2809599" y="3867687"/>
                </a:cubicBezTo>
                <a:cubicBezTo>
                  <a:pt x="2822984" y="3869796"/>
                  <a:pt x="2836660" y="3870815"/>
                  <a:pt x="2850117" y="3870815"/>
                </a:cubicBezTo>
                <a:cubicBezTo>
                  <a:pt x="2885253" y="3870815"/>
                  <a:pt x="2919370" y="3863904"/>
                  <a:pt x="2951014" y="3850519"/>
                </a:cubicBezTo>
                <a:cubicBezTo>
                  <a:pt x="2969201" y="3842735"/>
                  <a:pt x="2989351" y="3856484"/>
                  <a:pt x="2989351" y="3876271"/>
                </a:cubicBezTo>
                <a:close/>
              </a:path>
            </a:pathLst>
          </a:custGeom>
          <a:solidFill>
            <a:srgbClr val="FFE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457200" lvl="2" defTabSz="914400"/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Valued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7" name="Freeform: Shape 6" descr="Our goal was for employees to feel connected, valued and engaged in the State Human Resources Strategic Planning Process.  ">
            <a:extLst>
              <a:ext uri="{FF2B5EF4-FFF2-40B4-BE49-F238E27FC236}">
                <a16:creationId xmlns:a16="http://schemas.microsoft.com/office/drawing/2014/main" id="{4F58848B-38E5-6E35-14F9-0C870F287BEC}"/>
              </a:ext>
            </a:extLst>
          </p:cNvPr>
          <p:cNvSpPr/>
          <p:nvPr/>
        </p:nvSpPr>
        <p:spPr>
          <a:xfrm>
            <a:off x="8497870" y="1978002"/>
            <a:ext cx="3001458" cy="4005911"/>
          </a:xfrm>
          <a:custGeom>
            <a:avLst/>
            <a:gdLst>
              <a:gd name="connsiteX0" fmla="*/ 2978089 w 3387014"/>
              <a:gd name="connsiteY0" fmla="*/ 2996643 h 4520496"/>
              <a:gd name="connsiteX1" fmla="*/ 397764 w 3387014"/>
              <a:gd name="connsiteY1" fmla="*/ 4520497 h 4520496"/>
              <a:gd name="connsiteX2" fmla="*/ 397764 w 3387014"/>
              <a:gd name="connsiteY2" fmla="*/ 3749477 h 4520496"/>
              <a:gd name="connsiteX3" fmla="*/ 338550 w 3387014"/>
              <a:gd name="connsiteY3" fmla="*/ 3670476 h 4520496"/>
              <a:gd name="connsiteX4" fmla="*/ 315344 w 3387014"/>
              <a:gd name="connsiteY4" fmla="*/ 3667130 h 4520496"/>
              <a:gd name="connsiteX5" fmla="*/ 247619 w 3387014"/>
              <a:gd name="connsiteY5" fmla="*/ 3702411 h 4520496"/>
              <a:gd name="connsiteX6" fmla="*/ 105549 w 3387014"/>
              <a:gd name="connsiteY6" fmla="*/ 3748240 h 4520496"/>
              <a:gd name="connsiteX7" fmla="*/ 1233 w 3387014"/>
              <a:gd name="connsiteY7" fmla="*/ 3631121 h 4520496"/>
              <a:gd name="connsiteX8" fmla="*/ 140175 w 3387014"/>
              <a:gd name="connsiteY8" fmla="*/ 3472101 h 4520496"/>
              <a:gd name="connsiteX9" fmla="*/ 247619 w 3387014"/>
              <a:gd name="connsiteY9" fmla="*/ 3522223 h 4520496"/>
              <a:gd name="connsiteX10" fmla="*/ 315344 w 3387014"/>
              <a:gd name="connsiteY10" fmla="*/ 3557504 h 4520496"/>
              <a:gd name="connsiteX11" fmla="*/ 338550 w 3387014"/>
              <a:gd name="connsiteY11" fmla="*/ 3554157 h 4520496"/>
              <a:gd name="connsiteX12" fmla="*/ 397764 w 3387014"/>
              <a:gd name="connsiteY12" fmla="*/ 3475229 h 4520496"/>
              <a:gd name="connsiteX13" fmla="*/ 397764 w 3387014"/>
              <a:gd name="connsiteY13" fmla="*/ 2600548 h 4520496"/>
              <a:gd name="connsiteX14" fmla="*/ 1467765 w 3387014"/>
              <a:gd name="connsiteY14" fmla="*/ 1472715 h 4520496"/>
              <a:gd name="connsiteX15" fmla="*/ 1344826 w 3387014"/>
              <a:gd name="connsiteY15" fmla="*/ 960011 h 4520496"/>
              <a:gd name="connsiteX16" fmla="*/ 1992181 w 3387014"/>
              <a:gd name="connsiteY16" fmla="*/ 586322 h 4520496"/>
              <a:gd name="connsiteX17" fmla="*/ 2033645 w 3387014"/>
              <a:gd name="connsiteY17" fmla="*/ 606618 h 4520496"/>
              <a:gd name="connsiteX18" fmla="*/ 2066526 w 3387014"/>
              <a:gd name="connsiteY18" fmla="*/ 704095 h 4520496"/>
              <a:gd name="connsiteX19" fmla="*/ 2227728 w 3387014"/>
              <a:gd name="connsiteY19" fmla="*/ 825579 h 4520496"/>
              <a:gd name="connsiteX20" fmla="*/ 2427267 w 3387014"/>
              <a:gd name="connsiteY20" fmla="*/ 794371 h 4520496"/>
              <a:gd name="connsiteX21" fmla="*/ 2532019 w 3387014"/>
              <a:gd name="connsiteY21" fmla="*/ 482224 h 4520496"/>
              <a:gd name="connsiteX22" fmla="*/ 2514487 w 3387014"/>
              <a:gd name="connsiteY22" fmla="*/ 445488 h 4520496"/>
              <a:gd name="connsiteX23" fmla="*/ 2446471 w 3387014"/>
              <a:gd name="connsiteY23" fmla="*/ 368306 h 4520496"/>
              <a:gd name="connsiteX24" fmla="*/ 2449599 w 3387014"/>
              <a:gd name="connsiteY24" fmla="*/ 322186 h 4520496"/>
              <a:gd name="connsiteX25" fmla="*/ 3007623 w 3387014"/>
              <a:gd name="connsiteY25" fmla="*/ 0 h 4520496"/>
              <a:gd name="connsiteX26" fmla="*/ 2978089 w 3387014"/>
              <a:gd name="connsiteY26" fmla="*/ 2996643 h 45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87014" h="4520496">
                <a:moveTo>
                  <a:pt x="2978089" y="2996643"/>
                </a:moveTo>
                <a:cubicBezTo>
                  <a:pt x="2424648" y="3955271"/>
                  <a:pt x="1429065" y="4499474"/>
                  <a:pt x="397764" y="4520497"/>
                </a:cubicBezTo>
                <a:lnTo>
                  <a:pt x="397764" y="3749477"/>
                </a:lnTo>
                <a:cubicBezTo>
                  <a:pt x="397691" y="3712086"/>
                  <a:pt x="372667" y="3680515"/>
                  <a:pt x="338550" y="3670476"/>
                </a:cubicBezTo>
                <a:cubicBezTo>
                  <a:pt x="331203" y="3668294"/>
                  <a:pt x="323419" y="3667130"/>
                  <a:pt x="315344" y="3667130"/>
                </a:cubicBezTo>
                <a:cubicBezTo>
                  <a:pt x="291484" y="3667130"/>
                  <a:pt x="266169" y="3680297"/>
                  <a:pt x="247619" y="3702411"/>
                </a:cubicBezTo>
                <a:cubicBezTo>
                  <a:pt x="213502" y="3743002"/>
                  <a:pt x="159234" y="3761552"/>
                  <a:pt x="105549" y="3748240"/>
                </a:cubicBezTo>
                <a:cubicBezTo>
                  <a:pt x="50408" y="3734637"/>
                  <a:pt x="8580" y="3687425"/>
                  <a:pt x="1233" y="3631121"/>
                </a:cubicBezTo>
                <a:cubicBezTo>
                  <a:pt x="-9970" y="3545428"/>
                  <a:pt x="56664" y="3472101"/>
                  <a:pt x="140175" y="3472101"/>
                </a:cubicBezTo>
                <a:cubicBezTo>
                  <a:pt x="181712" y="3472101"/>
                  <a:pt x="220849" y="3490360"/>
                  <a:pt x="247619" y="3522223"/>
                </a:cubicBezTo>
                <a:cubicBezTo>
                  <a:pt x="266169" y="3544337"/>
                  <a:pt x="291484" y="3557504"/>
                  <a:pt x="315344" y="3557504"/>
                </a:cubicBezTo>
                <a:cubicBezTo>
                  <a:pt x="323419" y="3557504"/>
                  <a:pt x="331203" y="3556339"/>
                  <a:pt x="338550" y="3554157"/>
                </a:cubicBezTo>
                <a:cubicBezTo>
                  <a:pt x="372667" y="3544118"/>
                  <a:pt x="397691" y="3512547"/>
                  <a:pt x="397764" y="3475229"/>
                </a:cubicBezTo>
                <a:lnTo>
                  <a:pt x="397764" y="2600548"/>
                </a:lnTo>
                <a:cubicBezTo>
                  <a:pt x="993906" y="2569704"/>
                  <a:pt x="1467765" y="2076641"/>
                  <a:pt x="1467765" y="1472715"/>
                </a:cubicBezTo>
                <a:cubicBezTo>
                  <a:pt x="1467765" y="1288089"/>
                  <a:pt x="1423463" y="1113866"/>
                  <a:pt x="1344826" y="960011"/>
                </a:cubicBezTo>
                <a:lnTo>
                  <a:pt x="1992181" y="586322"/>
                </a:lnTo>
                <a:cubicBezTo>
                  <a:pt x="2009276" y="576428"/>
                  <a:pt x="2031245" y="586976"/>
                  <a:pt x="2033645" y="606618"/>
                </a:cubicBezTo>
                <a:cubicBezTo>
                  <a:pt x="2037864" y="640662"/>
                  <a:pt x="2048922" y="673615"/>
                  <a:pt x="2066526" y="704095"/>
                </a:cubicBezTo>
                <a:cubicBezTo>
                  <a:pt x="2101807" y="765274"/>
                  <a:pt x="2159057" y="808411"/>
                  <a:pt x="2227728" y="825579"/>
                </a:cubicBezTo>
                <a:cubicBezTo>
                  <a:pt x="2296326" y="842819"/>
                  <a:pt x="2367180" y="831690"/>
                  <a:pt x="2427267" y="794371"/>
                </a:cubicBezTo>
                <a:cubicBezTo>
                  <a:pt x="2532601" y="728828"/>
                  <a:pt x="2576611" y="597597"/>
                  <a:pt x="2532019" y="482224"/>
                </a:cubicBezTo>
                <a:cubicBezTo>
                  <a:pt x="2527145" y="469567"/>
                  <a:pt x="2521253" y="457200"/>
                  <a:pt x="2514487" y="445488"/>
                </a:cubicBezTo>
                <a:cubicBezTo>
                  <a:pt x="2496956" y="415081"/>
                  <a:pt x="2473823" y="389038"/>
                  <a:pt x="2446471" y="368306"/>
                </a:cubicBezTo>
                <a:cubicBezTo>
                  <a:pt x="2430613" y="356449"/>
                  <a:pt x="2432431" y="332079"/>
                  <a:pt x="2449599" y="322186"/>
                </a:cubicBezTo>
                <a:lnTo>
                  <a:pt x="3007623" y="0"/>
                </a:lnTo>
                <a:cubicBezTo>
                  <a:pt x="3505197" y="903779"/>
                  <a:pt x="3531603" y="2038014"/>
                  <a:pt x="2978089" y="2996643"/>
                </a:cubicBezTo>
                <a:close/>
              </a:path>
            </a:pathLst>
          </a:custGeom>
          <a:solidFill>
            <a:srgbClr val="FFD347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1097280" lvl="5" algn="ctr" defTabSz="914400"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Engaged </a:t>
            </a:r>
          </a:p>
        </p:txBody>
      </p:sp>
      <p:sp>
        <p:nvSpPr>
          <p:cNvPr id="8" name="Freeform: Shape 7" descr="Our goal was for employees to feel connected, valued and engaged in the State Human Resources Strategic Planning Process.  ">
            <a:extLst>
              <a:ext uri="{FF2B5EF4-FFF2-40B4-BE49-F238E27FC236}">
                <a16:creationId xmlns:a16="http://schemas.microsoft.com/office/drawing/2014/main" id="{5653A8C8-7E07-9A35-4062-772605536F83}"/>
              </a:ext>
            </a:extLst>
          </p:cNvPr>
          <p:cNvSpPr/>
          <p:nvPr/>
        </p:nvSpPr>
        <p:spPr>
          <a:xfrm>
            <a:off x="6484702" y="582167"/>
            <a:ext cx="4625924" cy="2156251"/>
          </a:xfrm>
          <a:custGeom>
            <a:avLst/>
            <a:gdLst>
              <a:gd name="connsiteX0" fmla="*/ 4696975 w 5220154"/>
              <a:gd name="connsiteY0" fmla="*/ 2112359 h 2433235"/>
              <a:gd name="connsiteX1" fmla="*/ 4647655 w 5220154"/>
              <a:gd name="connsiteY1" fmla="*/ 2261267 h 2433235"/>
              <a:gd name="connsiteX2" fmla="*/ 4440478 w 5220154"/>
              <a:gd name="connsiteY2" fmla="*/ 2220457 h 2433235"/>
              <a:gd name="connsiteX3" fmla="*/ 4430148 w 5220154"/>
              <a:gd name="connsiteY3" fmla="*/ 2102320 h 2433235"/>
              <a:gd name="connsiteX4" fmla="*/ 4426875 w 5220154"/>
              <a:gd name="connsiteY4" fmla="*/ 2026011 h 2433235"/>
              <a:gd name="connsiteX5" fmla="*/ 4412253 w 5220154"/>
              <a:gd name="connsiteY5" fmla="*/ 2007461 h 2433235"/>
              <a:gd name="connsiteX6" fmla="*/ 4314412 w 5220154"/>
              <a:gd name="connsiteY6" fmla="*/ 1995749 h 2433235"/>
              <a:gd name="connsiteX7" fmla="*/ 3556922 w 5220154"/>
              <a:gd name="connsiteY7" fmla="*/ 2433090 h 2433235"/>
              <a:gd name="connsiteX8" fmla="*/ 2609859 w 5220154"/>
              <a:gd name="connsiteY8" fmla="*/ 1919076 h 2433235"/>
              <a:gd name="connsiteX9" fmla="*/ 1662724 w 5220154"/>
              <a:gd name="connsiteY9" fmla="*/ 2433235 h 2433235"/>
              <a:gd name="connsiteX10" fmla="*/ 1015297 w 5220154"/>
              <a:gd name="connsiteY10" fmla="*/ 2059473 h 2433235"/>
              <a:gd name="connsiteX11" fmla="*/ 1012169 w 5220154"/>
              <a:gd name="connsiteY11" fmla="*/ 2013353 h 2433235"/>
              <a:gd name="connsiteX12" fmla="*/ 1080185 w 5220154"/>
              <a:gd name="connsiteY12" fmla="*/ 1936171 h 2433235"/>
              <a:gd name="connsiteX13" fmla="*/ 1104773 w 5220154"/>
              <a:gd name="connsiteY13" fmla="*/ 1735832 h 2433235"/>
              <a:gd name="connsiteX14" fmla="*/ 977979 w 5220154"/>
              <a:gd name="connsiteY14" fmla="*/ 1578631 h 2433235"/>
              <a:gd name="connsiteX15" fmla="*/ 655211 w 5220154"/>
              <a:gd name="connsiteY15" fmla="*/ 1643956 h 2433235"/>
              <a:gd name="connsiteX16" fmla="*/ 632224 w 5220154"/>
              <a:gd name="connsiteY16" fmla="*/ 1677491 h 2433235"/>
              <a:gd name="connsiteX17" fmla="*/ 599416 w 5220154"/>
              <a:gd name="connsiteY17" fmla="*/ 1775042 h 2433235"/>
              <a:gd name="connsiteX18" fmla="*/ 557879 w 5220154"/>
              <a:gd name="connsiteY18" fmla="*/ 1795410 h 2433235"/>
              <a:gd name="connsiteX19" fmla="*/ 0 w 5220154"/>
              <a:gd name="connsiteY19" fmla="*/ 1473224 h 2433235"/>
              <a:gd name="connsiteX20" fmla="*/ 2610223 w 5220154"/>
              <a:gd name="connsiteY20" fmla="*/ 0 h 2433235"/>
              <a:gd name="connsiteX21" fmla="*/ 5220155 w 5220154"/>
              <a:gd name="connsiteY21" fmla="*/ 1472788 h 2433235"/>
              <a:gd name="connsiteX22" fmla="*/ 4551850 w 5220154"/>
              <a:gd name="connsiteY22" fmla="*/ 1858698 h 2433235"/>
              <a:gd name="connsiteX23" fmla="*/ 4513077 w 5220154"/>
              <a:gd name="connsiteY23" fmla="*/ 1949338 h 2433235"/>
              <a:gd name="connsiteX24" fmla="*/ 4521807 w 5220154"/>
              <a:gd name="connsiteY24" fmla="*/ 1971234 h 2433235"/>
              <a:gd name="connsiteX25" fmla="*/ 4586185 w 5220154"/>
              <a:gd name="connsiteY25" fmla="*/ 2012262 h 2433235"/>
              <a:gd name="connsiteX26" fmla="*/ 4696975 w 5220154"/>
              <a:gd name="connsiteY26" fmla="*/ 2112359 h 24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220154" h="2433235">
                <a:moveTo>
                  <a:pt x="4696975" y="2112359"/>
                </a:moveTo>
                <a:cubicBezTo>
                  <a:pt x="4712688" y="2166917"/>
                  <a:pt x="4692757" y="2226713"/>
                  <a:pt x="4647655" y="2261267"/>
                </a:cubicBezTo>
                <a:cubicBezTo>
                  <a:pt x="4579057" y="2313789"/>
                  <a:pt x="4482234" y="2292765"/>
                  <a:pt x="4440478" y="2220457"/>
                </a:cubicBezTo>
                <a:cubicBezTo>
                  <a:pt x="4419673" y="2184449"/>
                  <a:pt x="4415963" y="2141384"/>
                  <a:pt x="4430148" y="2102320"/>
                </a:cubicBezTo>
                <a:cubicBezTo>
                  <a:pt x="4440041" y="2075186"/>
                  <a:pt x="4438805" y="2046670"/>
                  <a:pt x="4426875" y="2026011"/>
                </a:cubicBezTo>
                <a:cubicBezTo>
                  <a:pt x="4422801" y="2018955"/>
                  <a:pt x="4417854" y="2012771"/>
                  <a:pt x="4412253" y="2007461"/>
                </a:cubicBezTo>
                <a:cubicBezTo>
                  <a:pt x="4386501" y="1983019"/>
                  <a:pt x="4346637" y="1977199"/>
                  <a:pt x="4314412" y="1995749"/>
                </a:cubicBezTo>
                <a:lnTo>
                  <a:pt x="3556922" y="2433090"/>
                </a:lnTo>
                <a:cubicBezTo>
                  <a:pt x="3355565" y="2123634"/>
                  <a:pt x="3006608" y="1919076"/>
                  <a:pt x="2609859" y="1919076"/>
                </a:cubicBezTo>
                <a:cubicBezTo>
                  <a:pt x="2213110" y="1919076"/>
                  <a:pt x="1864009" y="2123707"/>
                  <a:pt x="1662724" y="2433235"/>
                </a:cubicBezTo>
                <a:lnTo>
                  <a:pt x="1015297" y="2059473"/>
                </a:lnTo>
                <a:cubicBezTo>
                  <a:pt x="998202" y="2049580"/>
                  <a:pt x="996383" y="2025283"/>
                  <a:pt x="1012169" y="2013353"/>
                </a:cubicBezTo>
                <a:cubicBezTo>
                  <a:pt x="1039521" y="1992694"/>
                  <a:pt x="1062581" y="1966651"/>
                  <a:pt x="1080185" y="1936171"/>
                </a:cubicBezTo>
                <a:cubicBezTo>
                  <a:pt x="1115466" y="1875066"/>
                  <a:pt x="1124196" y="1803921"/>
                  <a:pt x="1104773" y="1735832"/>
                </a:cubicBezTo>
                <a:cubicBezTo>
                  <a:pt x="1085350" y="1667816"/>
                  <a:pt x="1040321" y="1612021"/>
                  <a:pt x="977979" y="1578631"/>
                </a:cubicBezTo>
                <a:cubicBezTo>
                  <a:pt x="868571" y="1520217"/>
                  <a:pt x="732829" y="1547642"/>
                  <a:pt x="655211" y="1643956"/>
                </a:cubicBezTo>
                <a:cubicBezTo>
                  <a:pt x="646700" y="1654577"/>
                  <a:pt x="638916" y="1665852"/>
                  <a:pt x="632224" y="1677491"/>
                </a:cubicBezTo>
                <a:cubicBezTo>
                  <a:pt x="614619" y="1707971"/>
                  <a:pt x="603562" y="1740997"/>
                  <a:pt x="599416" y="1775042"/>
                </a:cubicBezTo>
                <a:cubicBezTo>
                  <a:pt x="597015" y="1794683"/>
                  <a:pt x="575046" y="1805304"/>
                  <a:pt x="557879" y="1795410"/>
                </a:cubicBezTo>
                <a:lnTo>
                  <a:pt x="0" y="1473224"/>
                </a:lnTo>
                <a:cubicBezTo>
                  <a:pt x="533873" y="590250"/>
                  <a:pt x="1503050" y="0"/>
                  <a:pt x="2610223" y="0"/>
                </a:cubicBezTo>
                <a:cubicBezTo>
                  <a:pt x="3717396" y="0"/>
                  <a:pt x="4686282" y="590104"/>
                  <a:pt x="5220155" y="1472788"/>
                </a:cubicBezTo>
                <a:lnTo>
                  <a:pt x="4551850" y="1858698"/>
                </a:lnTo>
                <a:cubicBezTo>
                  <a:pt x="4519552" y="1877393"/>
                  <a:pt x="4504711" y="1914784"/>
                  <a:pt x="4513077" y="1949338"/>
                </a:cubicBezTo>
                <a:cubicBezTo>
                  <a:pt x="4514823" y="1956831"/>
                  <a:pt x="4517733" y="1964178"/>
                  <a:pt x="4521807" y="1971234"/>
                </a:cubicBezTo>
                <a:cubicBezTo>
                  <a:pt x="4533736" y="1991894"/>
                  <a:pt x="4557815" y="2007243"/>
                  <a:pt x="4586185" y="2012262"/>
                </a:cubicBezTo>
                <a:cubicBezTo>
                  <a:pt x="4638416" y="2021428"/>
                  <a:pt x="4681626" y="2059255"/>
                  <a:pt x="4696975" y="2112359"/>
                </a:cubicBezTo>
                <a:close/>
              </a:path>
            </a:pathLst>
          </a:custGeom>
          <a:solidFill>
            <a:srgbClr val="EAB2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Connected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271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45516-6E31-EB30-22B2-182D87F4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6743698" cy="1556870"/>
          </a:xfrm>
        </p:spPr>
        <p:txBody>
          <a:bodyPr anchor="b">
            <a:normAutofit/>
          </a:bodyPr>
          <a:lstStyle/>
          <a:p>
            <a:r>
              <a:rPr lang="en-US" b="1" dirty="0"/>
              <a:t>Our “why”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7D70C-6CEB-119F-877B-489E5938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05" y="2277036"/>
            <a:ext cx="6743700" cy="346115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(</a:t>
            </a:r>
            <a:r>
              <a:rPr lang="en-US" sz="2000" i="1" dirty="0"/>
              <a:t>Our</a:t>
            </a:r>
            <a:r>
              <a:rPr lang="en-US" sz="2000" dirty="0"/>
              <a:t>) Mission (</a:t>
            </a:r>
            <a:r>
              <a:rPr lang="en-US" sz="2000" i="1" dirty="0"/>
              <a:t>is</a:t>
            </a:r>
            <a:r>
              <a:rPr lang="en-US" sz="2000" dirty="0"/>
              <a:t>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We create human-centered strategic partnerships to build skills, foster a culture of belonging and operational excellence. </a:t>
            </a:r>
            <a:endParaRPr lang="en-US" sz="2000" b="0" i="0" dirty="0">
              <a:effectLst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/>
              <a:t>(</a:t>
            </a:r>
            <a:r>
              <a:rPr lang="en-US" sz="2000" i="1" dirty="0"/>
              <a:t>So that we can realize a</a:t>
            </a:r>
            <a:r>
              <a:rPr lang="en-US" sz="2000" dirty="0"/>
              <a:t>)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dirty="0"/>
              <a:t> Vision (</a:t>
            </a:r>
            <a:r>
              <a:rPr lang="en-US" sz="2000" i="1" dirty="0"/>
              <a:t>of</a:t>
            </a:r>
            <a:r>
              <a:rPr lang="en-US" sz="2000" dirty="0"/>
              <a:t>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Working together to empower one OFM</a:t>
            </a:r>
            <a:endParaRPr lang="en-US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355760-AF16-E5B9-9496-AB0B6BE3C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" r="1664" b="-5"/>
          <a:stretch/>
        </p:blipFill>
        <p:spPr>
          <a:xfrm>
            <a:off x="8916978" y="3360022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7ABE85-1CB3-15C1-9254-4C16E7826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16" r="-3" b="-3"/>
          <a:stretch/>
        </p:blipFill>
        <p:spPr>
          <a:xfrm>
            <a:off x="8916978" y="543571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6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5394960" cy="34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7C018-AFA5-35D6-EE19-A0BD3DD95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95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Our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B823-1484-8234-60A6-84A99CD8E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54" y="2330505"/>
            <a:ext cx="5384989" cy="3979585"/>
          </a:xfrm>
        </p:spPr>
        <p:txBody>
          <a:bodyPr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Collaboration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Curiosity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Diversity, Equity, Inclusion and Belonging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Empathy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Support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 Light"/>
              </a:rPr>
              <a:t>Wellness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D88577-B8BA-1022-A40D-3F5E73748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0"/>
          <a:stretch/>
        </p:blipFill>
        <p:spPr>
          <a:xfrm>
            <a:off x="6756571" y="1314565"/>
            <a:ext cx="4361781" cy="42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1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AE85-B8A8-26B1-5998-A553F8B9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2"/>
            <a:ext cx="4491821" cy="724552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Our priorities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C18A4-9D20-5E30-0E37-B23DA802E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0" r="899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FA4C-89FF-B0A8-8C60-F589114B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1727200"/>
            <a:ext cx="4976236" cy="4254108"/>
          </a:xfrm>
        </p:spPr>
        <p:txBody>
          <a:bodyPr anchor="t"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Promote and support Diversity, Equity, Inclusion and Belonging </a:t>
            </a:r>
          </a:p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Utilize customer center practices </a:t>
            </a:r>
          </a:p>
          <a:p>
            <a:pPr marL="342900" marR="0" lvl="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Provide a consistent consultative experience 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24AD7-2C99-9080-BBF1-64830E688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29826"/>
            <a:ext cx="12192000" cy="4572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35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35A5F-E912-364B-7473-96D655B9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What’s next  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11BA3-94D7-785E-0F06-5305BED06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2" b="2424"/>
          <a:stretch/>
        </p:blipFill>
        <p:spPr>
          <a:xfrm>
            <a:off x="703182" y="2540685"/>
            <a:ext cx="4777381" cy="16068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4C31-657A-417D-2B2D-FF566B749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Continue to grow and learn</a:t>
            </a:r>
            <a:endParaRPr lang="en-US" dirty="0"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Regularly reassess service offerings based on customer feedback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Calibri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Continue to build deliverables and templates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0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cs typeface="Calibri"/>
              </a:rPr>
              <a:t>Closing</a:t>
            </a:r>
            <a:r>
              <a:rPr lang="en-US" sz="4800" dirty="0">
                <a:latin typeface="Calibri"/>
                <a:cs typeface="Calibri"/>
              </a:rPr>
              <a:t> </a:t>
            </a:r>
            <a:endParaRPr lang="en-US" sz="4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41248" y="6356350"/>
            <a:ext cx="2467775" cy="365125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OFM </a:t>
            </a:r>
            <a:fld id="{AAAAF04D-6BAF-4B12-B361-BA00A3DD1D6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90216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75BEBA6-4A57-406D-B671-F270610AB5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26" name="Content Placeholder 2" descr="Summary of presentations and questions ">
            <a:extLst>
              <a:ext uri="{FF2B5EF4-FFF2-40B4-BE49-F238E27FC236}">
                <a16:creationId xmlns:a16="http://schemas.microsoft.com/office/drawing/2014/main" id="{330667C4-B07F-4FEF-6F46-C21A7558C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693418"/>
              </p:ext>
            </p:extLst>
          </p:nvPr>
        </p:nvGraphicFramePr>
        <p:xfrm>
          <a:off x="841248" y="19904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78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FDEE2690-8D8B-48A6-B5EA-F1D111FA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D1E9AA-E8CA-4ECD-AB1B-3BFA82FE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19381" y="-1"/>
            <a:ext cx="3301325" cy="699898"/>
          </a:xfrm>
          <a:prstGeom prst="rect">
            <a:avLst/>
          </a:prstGeom>
          <a:solidFill>
            <a:srgbClr val="FFC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F9694D5-D13A-476F-B1A8-BC83A0A7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90DDC90-6406-4FB1-9AB3-906EB2C4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044325" y="6102705"/>
            <a:ext cx="3308438" cy="749669"/>
          </a:xfrm>
          <a:prstGeom prst="rect">
            <a:avLst/>
          </a:prstGeom>
          <a:solidFill>
            <a:srgbClr val="FFC0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A0DE33C-3378-3027-4F49-683E678E6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0964" y="250679"/>
            <a:ext cx="3817454" cy="13249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 we are</a:t>
            </a:r>
          </a:p>
        </p:txBody>
      </p:sp>
      <p:pic>
        <p:nvPicPr>
          <p:cNvPr id="5" name="Picture 4" descr="Photo of Lenora Sneva ">
            <a:extLst>
              <a:ext uri="{FF2B5EF4-FFF2-40B4-BE49-F238E27FC236}">
                <a16:creationId xmlns:a16="http://schemas.microsoft.com/office/drawing/2014/main" id="{20F18774-AB21-555E-738C-21732AECF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662" y="1690628"/>
            <a:ext cx="1621767" cy="163820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7DBD5A-8FE6-7B74-0FD5-430D1DE62516}"/>
              </a:ext>
            </a:extLst>
          </p:cNvPr>
          <p:cNvSpPr txBox="1">
            <a:spLocks/>
          </p:cNvSpPr>
          <p:nvPr/>
        </p:nvSpPr>
        <p:spPr>
          <a:xfrm>
            <a:off x="1797187" y="3886920"/>
            <a:ext cx="1492716" cy="684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Lenora Sneva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Director</a:t>
            </a:r>
          </a:p>
        </p:txBody>
      </p:sp>
      <p:pic>
        <p:nvPicPr>
          <p:cNvPr id="7" name="Picture 6" descr="Photo of Aunna Moss ">
            <a:extLst>
              <a:ext uri="{FF2B5EF4-FFF2-40B4-BE49-F238E27FC236}">
                <a16:creationId xmlns:a16="http://schemas.microsoft.com/office/drawing/2014/main" id="{1C819CA5-263B-5A3D-8EC6-5ED4CBE90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834" y="1677081"/>
            <a:ext cx="1613140" cy="16653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3942FF-94DE-9373-7256-C0D640B494C0}"/>
              </a:ext>
            </a:extLst>
          </p:cNvPr>
          <p:cNvSpPr txBox="1">
            <a:spLocks/>
          </p:cNvSpPr>
          <p:nvPr/>
        </p:nvSpPr>
        <p:spPr>
          <a:xfrm>
            <a:off x="4313771" y="3899026"/>
            <a:ext cx="1803266" cy="891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Aunna Moss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Lead Consultant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Photo of Max Brown ">
            <a:extLst>
              <a:ext uri="{FF2B5EF4-FFF2-40B4-BE49-F238E27FC236}">
                <a16:creationId xmlns:a16="http://schemas.microsoft.com/office/drawing/2014/main" id="{F665394B-AD97-D4CA-14AD-19AAB3A89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215" y="1938054"/>
            <a:ext cx="1727979" cy="114336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65593E-A0D8-C9BF-E75E-851935C19E9E}"/>
              </a:ext>
            </a:extLst>
          </p:cNvPr>
          <p:cNvSpPr>
            <a:spLocks noGrp="1"/>
          </p:cNvSpPr>
          <p:nvPr/>
        </p:nvSpPr>
        <p:spPr>
          <a:xfrm>
            <a:off x="6890075" y="3612333"/>
            <a:ext cx="1803266" cy="1335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i="0" kern="1200" baseline="0">
                <a:solidFill>
                  <a:schemeClr val="tx1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80000"/>
              <a:buFont typeface="Courier New" panose="02070309020205020404" pitchFamily="49" charset="0"/>
              <a:buChar char="o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50000"/>
              <a:buFont typeface="Courier New" panose="02070309020205020404" pitchFamily="49" charset="0"/>
              <a:buChar char="o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egoe UI Black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Max Brown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egoe UI Black" panose="020B0A02040204020203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Consultant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Segoe UI Black" panose="020B0A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Photo of Amber Coleman ">
            <a:extLst>
              <a:ext uri="{FF2B5EF4-FFF2-40B4-BE49-F238E27FC236}">
                <a16:creationId xmlns:a16="http://schemas.microsoft.com/office/drawing/2014/main" id="{D3B67C7D-6C25-AF28-F035-E2CDFE0C3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1184" y="1722842"/>
            <a:ext cx="1616915" cy="15737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D9F9CF-771B-9F88-3F9B-2C235E1DD3E1}"/>
              </a:ext>
            </a:extLst>
          </p:cNvPr>
          <p:cNvSpPr txBox="1">
            <a:spLocks/>
          </p:cNvSpPr>
          <p:nvPr/>
        </p:nvSpPr>
        <p:spPr>
          <a:xfrm>
            <a:off x="9341936" y="3899026"/>
            <a:ext cx="1915410" cy="1141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Amber Coleman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egoe UI Black"/>
                <a:cs typeface="Calibri"/>
              </a:rPr>
              <a:t>Equity Consultant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18D8D5-BB2A-9A8C-E4AC-085EA87047ED}"/>
              </a:ext>
            </a:extLst>
          </p:cNvPr>
          <p:cNvSpPr txBox="1"/>
          <p:nvPr/>
        </p:nvSpPr>
        <p:spPr>
          <a:xfrm>
            <a:off x="441769" y="4969119"/>
            <a:ext cx="1130541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50+ years of public service and non-profit experience. Certifications: lean, organization change management, DEI (Diversity, Equity, and Inclusion), behavioral assessments, personal and leadership development.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Human-centered consulting – leading with empathy, respect and flexibility. </a:t>
            </a:r>
          </a:p>
        </p:txBody>
      </p:sp>
    </p:spTree>
    <p:extLst>
      <p:ext uri="{BB962C8B-B14F-4D97-AF65-F5344CB8AC3E}">
        <p14:creationId xmlns:p14="http://schemas.microsoft.com/office/powerpoint/2010/main" val="15561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B173B-7E4A-1F90-5EB4-6053F078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/>
              <a:t>Agenda</a:t>
            </a:r>
            <a:r>
              <a:rPr lang="en-US" sz="5200" dirty="0"/>
              <a:t> </a:t>
            </a:r>
          </a:p>
        </p:txBody>
      </p:sp>
      <p:graphicFrame>
        <p:nvGraphicFramePr>
          <p:cNvPr id="5" name="Content Placeholder 2" descr="List of agenda topics ">
            <a:extLst>
              <a:ext uri="{FF2B5EF4-FFF2-40B4-BE49-F238E27FC236}">
                <a16:creationId xmlns:a16="http://schemas.microsoft.com/office/drawing/2014/main" id="{A712A832-73A0-E1BC-3F98-68AE47F26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9934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02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B3BAC-4F8D-4206-69EF-1D9CDD1D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745" y="384144"/>
            <a:ext cx="4415645" cy="17113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/>
              <a:t>Background </a:t>
            </a:r>
            <a:endParaRPr lang="en-US" sz="5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A900774-8AF4-E7CF-6268-FC43A1CF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744" y="2314575"/>
            <a:ext cx="5148415" cy="4067175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8000" dirty="0"/>
              <a:t>Organization Strategy and Performance (OSP) unit formed in the fall of 2022</a:t>
            </a:r>
            <a:endParaRPr lang="en-US" sz="8000" dirty="0"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8000" dirty="0">
                <a:cs typeface="Calibri"/>
              </a:rPr>
              <a:t>Service offerings </a:t>
            </a:r>
          </a:p>
          <a:p>
            <a:pPr>
              <a:spcAft>
                <a:spcPts val="1200"/>
              </a:spcAft>
            </a:pPr>
            <a:r>
              <a:rPr lang="en-US" sz="8000" dirty="0">
                <a:cs typeface="Calibri"/>
              </a:rPr>
              <a:t>Equity </a:t>
            </a:r>
          </a:p>
          <a:p>
            <a:pPr>
              <a:spcAft>
                <a:spcPts val="1200"/>
              </a:spcAft>
            </a:pPr>
            <a:r>
              <a:rPr lang="en-US" sz="8000" dirty="0">
                <a:cs typeface="Calibri"/>
              </a:rPr>
              <a:t>Strategic planning </a:t>
            </a:r>
          </a:p>
          <a:p>
            <a:pPr>
              <a:spcAft>
                <a:spcPts val="1200"/>
              </a:spcAft>
            </a:pPr>
            <a:r>
              <a:rPr lang="en-US" sz="8000" dirty="0">
                <a:cs typeface="Calibri"/>
              </a:rPr>
              <a:t>Organization change management </a:t>
            </a:r>
          </a:p>
          <a:p>
            <a:pPr>
              <a:spcAft>
                <a:spcPts val="1200"/>
              </a:spcAft>
            </a:pPr>
            <a:r>
              <a:rPr lang="en-US" sz="8000" dirty="0">
                <a:cs typeface="Calibri"/>
              </a:rPr>
              <a:t>Process improvement </a:t>
            </a:r>
          </a:p>
          <a:p>
            <a:pPr>
              <a:spcAft>
                <a:spcPts val="1200"/>
              </a:spcAft>
            </a:pPr>
            <a:r>
              <a:rPr lang="en-US" sz="8000" dirty="0">
                <a:cs typeface="Calibri"/>
              </a:rPr>
              <a:t>Project management </a:t>
            </a:r>
            <a:endParaRPr lang="en-US" sz="1400" dirty="0">
              <a:cs typeface="Calibri"/>
            </a:endParaRPr>
          </a:p>
          <a:p>
            <a:pPr lvl="1">
              <a:spcAft>
                <a:spcPts val="1200"/>
              </a:spcAft>
            </a:pPr>
            <a:endParaRPr lang="en-US" sz="13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57" name="Straight Connector 4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solidFill>
              <a:srgbClr val="FFC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A6FFDC-0BDF-BC57-BD62-D3A2AD783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1" y="596284"/>
            <a:ext cx="5844080" cy="53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5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6B3BAC-4F8D-4206-69EF-1D9CDD1D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745" y="384144"/>
            <a:ext cx="4415645" cy="17113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/>
              <a:t>Background continued </a:t>
            </a:r>
            <a:endParaRPr lang="en-US" sz="5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A900774-8AF4-E7CF-6268-FC43A1CFA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744" y="2314575"/>
            <a:ext cx="5148415" cy="4067175"/>
          </a:xfrm>
        </p:spPr>
        <p:txBody>
          <a:bodyPr anchor="t">
            <a:normAutofit fontScale="3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8000" dirty="0">
                <a:latin typeface="Calibri"/>
                <a:cs typeface="Calibri"/>
              </a:rPr>
              <a:t>The OSP unit hired a consultant in spring 2023 to help our unit understand the most valuable actions we were performing in the current state and to identify activities for consideration in the future state. 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8000" dirty="0">
                <a:latin typeface="Calibri"/>
                <a:cs typeface="Calibri"/>
              </a:rPr>
              <a:t>Ultimately, we wanted to learn from customers what had been helpful and what changes we could make in the future to increase the value of our services.  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endParaRPr lang="en-US" sz="13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57" name="Straight Connector 4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solidFill>
              <a:srgbClr val="FFC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A6FFDC-0BDF-BC57-BD62-D3A2AD783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1" y="596284"/>
            <a:ext cx="5844080" cy="530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B91C8482-F5E8-EBC5-EAF3-DD850AC7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0DE33C-3378-3027-4F49-683E678E6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6945" y="576629"/>
            <a:ext cx="6774467" cy="12166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 </a:t>
            </a:r>
          </a:p>
        </p:txBody>
      </p:sp>
      <p:graphicFrame>
        <p:nvGraphicFramePr>
          <p:cNvPr id="7" name="TextBox 4" descr="List of goals ">
            <a:extLst>
              <a:ext uri="{FF2B5EF4-FFF2-40B4-BE49-F238E27FC236}">
                <a16:creationId xmlns:a16="http://schemas.microsoft.com/office/drawing/2014/main" id="{B9101D99-E174-7B18-6989-CAD52B883D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1530365"/>
              </p:ext>
            </p:extLst>
          </p:nvPr>
        </p:nvGraphicFramePr>
        <p:xfrm>
          <a:off x="560835" y="1330036"/>
          <a:ext cx="11218111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2C4C65-0AC4-25A3-E37C-1DBB3DDD2B1D}"/>
              </a:ext>
            </a:extLst>
          </p:cNvPr>
          <p:cNvSpPr txBox="1"/>
          <p:nvPr/>
        </p:nvSpPr>
        <p:spPr>
          <a:xfrm>
            <a:off x="1038463" y="4848462"/>
            <a:ext cx="235683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Discuss roles and responsibilities, deliverables, and outcomes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.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C61D4-D99D-B7BF-68ED-9541E8E71027}"/>
              </a:ext>
            </a:extLst>
          </p:cNvPr>
          <p:cNvSpPr txBox="1"/>
          <p:nvPr/>
        </p:nvSpPr>
        <p:spPr>
          <a:xfrm>
            <a:off x="3826413" y="4843008"/>
            <a:ext cx="2459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 understanding customer perceptions and the types of work requests we were receiving.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46847-AC50-5AC6-7022-856F2A7CED20}"/>
              </a:ext>
            </a:extLst>
          </p:cNvPr>
          <p:cNvSpPr txBox="1"/>
          <p:nvPr/>
        </p:nvSpPr>
        <p:spPr>
          <a:xfrm>
            <a:off x="6717394" y="4843008"/>
            <a:ext cx="2459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help us understand overlaps and gaps between the work conducted by our team and the services requested from our customers. 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0FD17-1A9F-3CB0-1474-37ECA2E334FD}"/>
              </a:ext>
            </a:extLst>
          </p:cNvPr>
          <p:cNvSpPr txBox="1"/>
          <p:nvPr/>
        </p:nvSpPr>
        <p:spPr>
          <a:xfrm>
            <a:off x="9713401" y="4843008"/>
            <a:ext cx="228110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By understanding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 the most valuable work, competencies required, and resources required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 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12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732B3-EEB9-09AE-F3BC-3AD781FF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 fontScale="90000"/>
          </a:bodyPr>
          <a:lstStyle/>
          <a:p>
            <a:r>
              <a:rPr lang="en-US" sz="4800" b="1" dirty="0"/>
              <a:t>Methods used to gather customer feedback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3C413-5253-E10C-5128-B74439F24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5" y="2805081"/>
            <a:ext cx="5150277" cy="31535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D7AA9-3A50-B821-856E-17C4D09B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The consultant gathered feedback primarily via 1:1 interviews 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6AB3E-81DA-0C6A-1F39-2D00839FC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Customer feedback – themes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79FBD-477B-0B89-311B-3F81AFCE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171450" marR="0" lvl="0" indent="-17145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Define the role the OSP unit plays within OFM</a:t>
            </a: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Define service offerings </a:t>
            </a: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Designate a singular point of contact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0DCA8-82BC-B6A1-FEA5-6EF7E387F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3646089"/>
            <a:ext cx="5150277" cy="13905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8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6C2920-6E81-DA39-A7E3-91D88864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B920E-A849-B4C2-A334-BC90403A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Customer feedback – themes continued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9DD6-E7E9-1A9F-2450-0528A5090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lnSpcReduction="10000"/>
          </a:bodyPr>
          <a:lstStyle/>
          <a:p>
            <a:pPr marL="171450" indent="-171450" fontAlgn="base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Decide how to delineate specialization on the team</a:t>
            </a:r>
            <a:r>
              <a:rPr lang="en-US" sz="2000" dirty="0">
                <a:latin typeface="Calibri"/>
                <a:cs typeface="Calibri"/>
              </a:rPr>
              <a:t> 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Deliver high-quality and consistent services</a:t>
            </a:r>
            <a:endParaRPr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Understand clients and their work context</a:t>
            </a:r>
            <a:endParaRPr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indent="-171450" fontAlgn="base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Execute effective</a:t>
            </a:r>
            <a:r>
              <a:rPr lang="en-US" sz="2000" dirty="0">
                <a:latin typeface="Calibri"/>
                <a:cs typeface="Calibri"/>
              </a:rPr>
              <a:t> project management 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and</a:t>
            </a:r>
            <a:r>
              <a:rPr lang="en-US" sz="2000" dirty="0">
                <a:latin typeface="Calibri"/>
                <a:cs typeface="Calibri"/>
              </a:rPr>
              <a:t> organization change management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skills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C9B30-225E-4927-C6A2-819D417D8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3646089"/>
            <a:ext cx="5150277" cy="13905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65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e Washington Teal">
  <a:themeElements>
    <a:clrScheme name="One Washington Teal 2">
      <a:dk1>
        <a:srgbClr val="616161"/>
      </a:dk1>
      <a:lt1>
        <a:sysClr val="window" lastClr="FFFFFF"/>
      </a:lt1>
      <a:dk2>
        <a:srgbClr val="616161"/>
      </a:dk2>
      <a:lt2>
        <a:srgbClr val="FFFFFF"/>
      </a:lt2>
      <a:accent1>
        <a:srgbClr val="333D47"/>
      </a:accent1>
      <a:accent2>
        <a:srgbClr val="1A818C"/>
      </a:accent2>
      <a:accent3>
        <a:srgbClr val="99E0E1"/>
      </a:accent3>
      <a:accent4>
        <a:srgbClr val="136069"/>
      </a:accent4>
      <a:accent5>
        <a:srgbClr val="D4D4D4"/>
      </a:accent5>
      <a:accent6>
        <a:srgbClr val="23B05E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 Washington Teal" id="{4702AA5C-8BE9-492E-90D7-F29A65E7201F}" vid="{FF75EA94-907E-4891-9233-B3565A3DA8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dd9db3-f4e6-4da9-9cce-f8d90c483ccd" xsi:nil="true"/>
    <lcf76f155ced4ddcb4097134ff3c332f xmlns="d631ffd7-4b03-496e-b4fe-ca66fe5d27d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665FD10E6C74AAC5239F30B26F145" ma:contentTypeVersion="15" ma:contentTypeDescription="Create a new document." ma:contentTypeScope="" ma:versionID="cc14d0973f921aa5e9f4d4028867c68e">
  <xsd:schema xmlns:xsd="http://www.w3.org/2001/XMLSchema" xmlns:xs="http://www.w3.org/2001/XMLSchema" xmlns:p="http://schemas.microsoft.com/office/2006/metadata/properties" xmlns:ns2="d631ffd7-4b03-496e-b4fe-ca66fe5d27dc" xmlns:ns3="78dd9db3-f4e6-4da9-9cce-f8d90c483ccd" targetNamespace="http://schemas.microsoft.com/office/2006/metadata/properties" ma:root="true" ma:fieldsID="12d4c3717f84b5f5eceef9e1687a9197" ns2:_="" ns3:_="">
    <xsd:import namespace="d631ffd7-4b03-496e-b4fe-ca66fe5d27dc"/>
    <xsd:import namespace="78dd9db3-f4e6-4da9-9cce-f8d90c483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1ffd7-4b03-496e-b4fe-ca66fe5d2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d9db3-f4e6-4da9-9cce-f8d90c483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12dab55-54f0-4737-9608-c175c1458a9a}" ma:internalName="TaxCatchAll" ma:showField="CatchAllData" ma:web="78dd9db3-f4e6-4da9-9cce-f8d90c483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30228-55BF-43E5-9744-74B0E61364B5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78e2c9d6-6b5c-453d-bacc-7bf3eb42ad6f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3617f12-4b27-44f8-85f3-ce7df08462b2"/>
    <ds:schemaRef ds:uri="78dd9db3-f4e6-4da9-9cce-f8d90c483ccd"/>
    <ds:schemaRef ds:uri="d631ffd7-4b03-496e-b4fe-ca66fe5d27dc"/>
  </ds:schemaRefs>
</ds:datastoreItem>
</file>

<file path=customXml/itemProps2.xml><?xml version="1.0" encoding="utf-8"?>
<ds:datastoreItem xmlns:ds="http://schemas.openxmlformats.org/officeDocument/2006/customXml" ds:itemID="{EA3D26E0-4C49-414D-BDEA-FA4F952B11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D1A226-31D6-4ABF-AE82-39DF38C2C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1ffd7-4b03-496e-b4fe-ca66fe5d27dc"/>
    <ds:schemaRef ds:uri="78dd9db3-f4e6-4da9-9cce-f8d90c483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637</Words>
  <Application>Microsoft Office PowerPoint</Application>
  <PresentationFormat>Widescreen</PresentationFormat>
  <Paragraphs>134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Theme</vt:lpstr>
      <vt:lpstr>One Washington Teal</vt:lpstr>
      <vt:lpstr>Office Theme</vt:lpstr>
      <vt:lpstr>Organization Strategy and Performance Unit - Customer Feedback Initiative </vt:lpstr>
      <vt:lpstr>Who we are</vt:lpstr>
      <vt:lpstr>Agenda </vt:lpstr>
      <vt:lpstr>Background </vt:lpstr>
      <vt:lpstr>Background continued </vt:lpstr>
      <vt:lpstr>Goals </vt:lpstr>
      <vt:lpstr>Methods used to gather customer feedback </vt:lpstr>
      <vt:lpstr>Customer feedback – themes </vt:lpstr>
      <vt:lpstr>Customer feedback – themes continued  </vt:lpstr>
      <vt:lpstr>Challenges </vt:lpstr>
      <vt:lpstr>Successful outcomes  </vt:lpstr>
      <vt:lpstr>Successful outcomes </vt:lpstr>
      <vt:lpstr>Metrics to improve</vt:lpstr>
      <vt:lpstr>Our “why”</vt:lpstr>
      <vt:lpstr>Our values</vt:lpstr>
      <vt:lpstr>Our priorities   </vt:lpstr>
      <vt:lpstr>What’s next  </vt:lpstr>
      <vt:lpstr>Closing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Strategy and Performance Unit - Customer Feedback Initiative </dc:title>
  <dc:creator/>
  <cp:lastModifiedBy/>
  <cp:revision>2</cp:revision>
  <dcterms:created xsi:type="dcterms:W3CDTF">2024-03-13T15:25:50Z</dcterms:created>
  <dcterms:modified xsi:type="dcterms:W3CDTF">2024-03-15T15:29:28Z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0x010100486665FD10E6C74AAC5239F30B26F145</vt:lpwstr>
  </property>
</Properties>
</file>