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2" r:id="rId5"/>
    <p:sldId id="267" r:id="rId6"/>
    <p:sldId id="269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A18959-DD2F-371D-1961-A5BDA9EEACED}" name="Dew, Theresa (Results)" initials="TD" userId="S::Theresa.Dew@gov.wa.gov::e53bf001-e9a5-4173-aeec-248681962d9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5B59-C9F4-4E99-B5DC-3DD81288AE21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7236-DF91-4453-8B26-1F059CEC0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BCB1D-8B0D-4F50-B976-61386EE8A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EDE4E-2C24-4BD8-A7CE-DB26BA45D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FD4CB-BFFE-45CA-86C3-27735DE7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119B-DE8A-4DEA-9602-B5F5B69D12F2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78EB2-507F-4B37-B3ED-CCDB543C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ECF94-2869-4F0B-A9E0-F1A609ED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9322-B34E-49DE-8649-4533FA8FC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375EA-157B-4F40-B493-88CD6FCD5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886B8-3970-4F96-A6E6-13F11B93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4A58-6F0A-47DA-A76D-B73242BA36E0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F6241-DA7C-4230-9C0C-9B5EAC8D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783C2-9772-4C5E-B866-1BB78E60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1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6FDAE1-A475-49BA-AA9E-3C3668354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D3D1-88C7-40B4-98C1-F628A1ACA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9BC78-F580-4C08-893A-482F80D6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10BE-5417-4BB5-BEE8-EFDB7DA214B5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BAF76-9CAF-4899-BE52-063A458F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B6139-0261-47C6-A3E2-F1877C6D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44C2-A59E-41D6-AB21-DF55B70E8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55B4D-3242-4316-9C60-4270C8B66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51F00-3607-40CC-BE59-A86E8B4D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8485-4070-47CF-AA4D-DFF9A8C2037A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DE7EC-18C6-4104-98A5-E7224297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5C80C-F39E-4B4A-BCC0-076E395E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0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8C37-DB8F-4035-B5AE-0F4A8936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7D85D-E2F7-4370-BDB6-A34BDB04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61DA7-586A-45D1-BADE-32F06CC8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99C6-F253-4736-92C4-B05C12C3EB99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FC869-C90D-4AAA-9DC6-DF29F86DE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3D213-72D5-4D1A-A806-0F5EB105A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4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F1A00-5C2D-42A5-8147-0B0A433E3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88E-103E-44B3-94BF-82E75A035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E9015-7099-43A5-A9AB-072341FA9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E3EA9-C62A-4257-BDBA-2049CB92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16AF-F1C1-4135-8A43-DB925ABDB976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BC120-E7FA-44EC-8753-62ED4466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3CE5E-047D-4CDA-A7FA-A26DBBBC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7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85E9-3649-4977-AF8E-E0ED765FA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B3206-18D6-49C3-A7F4-A8E855392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4D704-C62E-483D-8B7C-73377C4A8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3205A1-5839-41FC-991E-A29A959D2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4B4F6-5AA3-415F-9A09-E3A338B23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4C1533-8E60-44E8-9CC7-35CD2187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C290-0322-496E-95BD-D16C376F6F69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662124-AA10-4B59-899C-C6F78F07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FF4F9-EE26-48F2-B5C2-BFA036AD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9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73518-0719-4AD0-86C8-DCF7D170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0198C-E7AC-4AE1-BA3B-7B4B3A7A0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D23D-9550-463C-8D1F-AB7D3AB563B6}" type="datetime1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6A68E-A21E-4094-AF35-26979FC9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A5F28-9D6F-410A-AA98-7492A625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2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635F0-2D3F-4428-BA26-67351545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28B4-D658-4AC1-A429-5897A4B151EA}" type="datetime1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9D2C01-00EB-48EA-B896-2B9E3180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64400-9B07-40D1-BB1B-E2CFC829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2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998D-D9EC-4431-B4DC-A4396AC57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B9925-D385-4F79-BB34-8435ECC70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FD10B-D767-4F9B-B457-069E09FEB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4D94C-0913-4649-8D76-9DCEFDB57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3592-C21D-429F-98F6-A0A2ED52EDB1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ACEB6-E75C-4119-B09C-F22B6C39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20BFD-4B8C-4029-887D-7E2F9FC0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1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BB4C6-F5E1-4582-A9C1-91511695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B94D8A-8201-4642-BBE3-F6CC4047A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C7FB3-3AC1-45E0-8D55-63A10B669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72D8B-346F-4DEA-B10E-D79BB91F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F569-A781-478C-A699-5E052831D549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4E20A-8BFA-4FC0-81A4-BBC553C45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A04B5-F9B5-4B27-A4B9-26CDD95E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0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12594-ED90-4E5B-AF58-680CED133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25536-E22E-4A82-93DE-448134255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0E74D-E401-4124-8355-C9B17FCCB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73D-0DF9-48E8-9317-C8757D841451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DD927-39CB-4A71-BBBD-B4119D5101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23627-346A-498D-BAA6-7962CE720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6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05433ABC-EF56-1E75-D783-6D9C58830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Agenda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AA5C0F-7367-400C-9071-4454730D4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ugust 2025 Community of Practice meeting agenda">
            <a:extLst>
              <a:ext uri="{FF2B5EF4-FFF2-40B4-BE49-F238E27FC236}">
                <a16:creationId xmlns:a16="http://schemas.microsoft.com/office/drawing/2014/main" id="{22558FE9-8028-E66C-8BC2-262B19120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012" y="252700"/>
            <a:ext cx="8721976" cy="6605300"/>
          </a:xfrm>
          <a:prstGeom prst="rect">
            <a:avLst/>
          </a:prstGeom>
        </p:spPr>
      </p:pic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02F77572-C398-4108-AF40-10D838C46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3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5BB8B-8D8D-6F09-0714-9A4BC53E5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F421A-75C0-C6D7-F5AE-E4BC8AE41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97" y="429480"/>
            <a:ext cx="10515600" cy="581457"/>
          </a:xfrm>
        </p:spPr>
        <p:txBody>
          <a:bodyPr>
            <a:normAutofit fontScale="90000"/>
          </a:bodyPr>
          <a:lstStyle/>
          <a:p>
            <a:r>
              <a:rPr lang="en-US" sz="3600" u="sng">
                <a:latin typeface="Century Gothic"/>
              </a:rPr>
              <a:t>ROLL CALL!</a:t>
            </a:r>
            <a:endParaRPr lang="en-US" sz="3600" u="sng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B1313-0BEA-810A-4936-381AC2AD0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27" y="1080909"/>
            <a:ext cx="11871344" cy="16746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4000" b="1" dirty="0">
                <a:latin typeface="Century Gothic"/>
              </a:rPr>
              <a:t>Please take a moment to complete our Attendance Form</a:t>
            </a:r>
            <a:endParaRPr lang="en-US" sz="4000" dirty="0">
              <a:latin typeface="Century Gothic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F7DBF-5318-E911-4B79-417E48F0A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QR code to take our attendance survey">
            <a:extLst>
              <a:ext uri="{FF2B5EF4-FFF2-40B4-BE49-F238E27FC236}">
                <a16:creationId xmlns:a16="http://schemas.microsoft.com/office/drawing/2014/main" id="{B1811247-3B49-B012-9C22-3B25EEC47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041" y="3533728"/>
            <a:ext cx="1962150" cy="1990725"/>
          </a:xfrm>
          <a:prstGeom prst="rect">
            <a:avLst/>
          </a:prstGeom>
        </p:spPr>
      </p:pic>
      <p:pic>
        <p:nvPicPr>
          <p:cNvPr id="4" name="Picture 3" descr="Welcome!">
            <a:extLst>
              <a:ext uri="{FF2B5EF4-FFF2-40B4-BE49-F238E27FC236}">
                <a16:creationId xmlns:a16="http://schemas.microsoft.com/office/drawing/2014/main" id="{B0DBBF57-3E93-5A36-227D-B3B5CF984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7037" y="2825568"/>
            <a:ext cx="4514850" cy="3009900"/>
          </a:xfrm>
          <a:prstGeom prst="rect">
            <a:avLst/>
          </a:prstGeom>
        </p:spPr>
      </p:pic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BBC035A7-89E0-0AE2-0DD5-7B928AD1C5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13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E7A70-42DB-8A7F-3129-12E7B41D4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D660A97-A025-DAE0-227D-D92445E14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Announcements</a:t>
            </a:r>
          </a:p>
        </p:txBody>
      </p:sp>
      <p:sp>
        <p:nvSpPr>
          <p:cNvPr id="3" name="Explosion: 8 Points 2">
            <a:extLst>
              <a:ext uri="{FF2B5EF4-FFF2-40B4-BE49-F238E27FC236}">
                <a16:creationId xmlns:a16="http://schemas.microsoft.com/office/drawing/2014/main" id="{9525DBF5-333A-CCF6-0E36-0A3EF5131F90}"/>
              </a:ext>
            </a:extLst>
          </p:cNvPr>
          <p:cNvSpPr/>
          <p:nvPr/>
        </p:nvSpPr>
        <p:spPr>
          <a:xfrm rot="21227550">
            <a:off x="9144453" y="1156985"/>
            <a:ext cx="2012601" cy="1396189"/>
          </a:xfrm>
          <a:prstGeom prst="irregularSeal1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Save the date!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602F44-ABEC-D6FB-7624-D9DDAC1E9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5C6CE33-7ED7-544B-4E5B-7C6AEE444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15" y="503862"/>
            <a:ext cx="4304371" cy="7384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000" b="1" dirty="0">
                <a:latin typeface="Century Gothic"/>
              </a:rPr>
              <a:t>Announcements</a:t>
            </a:r>
            <a:endParaRPr lang="en-US" sz="4000" dirty="0">
              <a:latin typeface="Century Gothic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73B7DE-B52D-101E-A196-B00D4941690B}"/>
              </a:ext>
            </a:extLst>
          </p:cNvPr>
          <p:cNvSpPr txBox="1">
            <a:spLocks/>
          </p:cNvSpPr>
          <p:nvPr/>
        </p:nvSpPr>
        <p:spPr>
          <a:xfrm>
            <a:off x="245326" y="1547204"/>
            <a:ext cx="11591073" cy="48069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Customer Experience Conference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entury Gothic"/>
              </a:rPr>
              <a:t>Tuesday, October 28</a:t>
            </a:r>
            <a:r>
              <a:rPr lang="en-US" sz="2000" baseline="30000" dirty="0">
                <a:latin typeface="Century Gothic"/>
              </a:rPr>
              <a:t>th</a:t>
            </a:r>
            <a:r>
              <a:rPr lang="en-US" sz="2000" dirty="0">
                <a:latin typeface="Century Gothic"/>
              </a:rPr>
              <a:t> through Thursday, October 30</a:t>
            </a:r>
            <a:r>
              <a:rPr lang="en-US" sz="2000" baseline="30000" dirty="0">
                <a:latin typeface="Century Gothic"/>
              </a:rPr>
              <a:t>th</a:t>
            </a:r>
            <a:endParaRPr lang="en-US" sz="2000" dirty="0">
              <a:latin typeface="Century Gothic"/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latin typeface="Century Gothic"/>
              </a:rPr>
              <a:t>Keynote and 11 unique sessions that focus on increasing customer experience through services, interactions, and Lean and human-centered practices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entury Gothic"/>
              </a:rPr>
              <a:t>Includes presenters you know and love from our Lean Transformation Conference!</a:t>
            </a:r>
          </a:p>
          <a:p>
            <a:pPr>
              <a:lnSpc>
                <a:spcPct val="120000"/>
              </a:lnSpc>
            </a:pPr>
            <a:endParaRPr lang="en-US" sz="2000" dirty="0">
              <a:latin typeface="Century Gothic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Public-Facing Staff Survey </a:t>
            </a:r>
          </a:p>
          <a:p>
            <a:pPr>
              <a:lnSpc>
                <a:spcPct val="120000"/>
              </a:lnSpc>
            </a:pPr>
            <a:r>
              <a:rPr lang="en-US" sz="2100" dirty="0">
                <a:latin typeface="Century Gothic"/>
              </a:rPr>
              <a:t>Survey for agency staff that interact with the public directly</a:t>
            </a:r>
          </a:p>
          <a:p>
            <a:pPr>
              <a:lnSpc>
                <a:spcPct val="120000"/>
              </a:lnSpc>
            </a:pPr>
            <a:r>
              <a:rPr lang="en-US" sz="2100" dirty="0">
                <a:latin typeface="Century Gothic"/>
              </a:rPr>
              <a:t>Gain insight on customer needs, challenges and expectations, elevate their voices, and understand what opportunities we have to improve their experience</a:t>
            </a:r>
          </a:p>
          <a:p>
            <a:pPr>
              <a:lnSpc>
                <a:spcPct val="120000"/>
              </a:lnSpc>
            </a:pPr>
            <a:r>
              <a:rPr lang="en-US" sz="2100" dirty="0">
                <a:latin typeface="Century Gothic"/>
              </a:rPr>
              <a:t>Will be part of this year’s Employee Engagement Survey</a:t>
            </a:r>
          </a:p>
          <a:p>
            <a:pPr>
              <a:lnSpc>
                <a:spcPct val="120000"/>
              </a:lnSpc>
            </a:pPr>
            <a:endParaRPr lang="en-US" sz="2000" dirty="0">
              <a:latin typeface="Century Gothic"/>
            </a:endParaRPr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5C8F30E3-7999-054F-BE99-7C5380FDD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90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D5062-3553-F357-CDAE-46A15996C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B974013-54DF-363F-08E5-CF21A5442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Poll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2C1686-45C9-C70B-9762-DE7B3E644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40537DDE-2601-8A52-E0AF-FC550D18A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B94C6D-EA4C-6C0E-097A-E004D3AB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153" y="1636414"/>
            <a:ext cx="11295692" cy="16746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4000" b="1" dirty="0">
                <a:latin typeface="Century Gothic"/>
              </a:rPr>
              <a:t>Poll: How would you describe your VSM level of expertise?</a:t>
            </a:r>
            <a:endParaRPr lang="en-US" sz="4000" dirty="0">
              <a:latin typeface="Century Gothic"/>
            </a:endParaRPr>
          </a:p>
        </p:txBody>
      </p:sp>
      <p:pic>
        <p:nvPicPr>
          <p:cNvPr id="3" name="Picture 2" descr="Speech bubble with a bar chart in the middle">
            <a:extLst>
              <a:ext uri="{FF2B5EF4-FFF2-40B4-BE49-F238E27FC236}">
                <a16:creationId xmlns:a16="http://schemas.microsoft.com/office/drawing/2014/main" id="{C4E5B768-FB28-3A17-17BC-0DCE53FB0E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2100" y1="28300" x2="52100" y2="28300"/>
                        <a14:foregroundMark x1="40600" y1="29000" x2="39600" y2="29000"/>
                        <a14:foregroundMark x1="33500" y1="28700" x2="33500" y2="28700"/>
                        <a14:foregroundMark x1="28100" y1="28300" x2="59900" y2="31400"/>
                        <a14:foregroundMark x1="27000" y1="43200" x2="47500" y2="43100"/>
                        <a14:foregroundMark x1="47500" y1="43100" x2="52100" y2="43600"/>
                        <a14:foregroundMark x1="26700" y1="59200" x2="58600" y2="59500"/>
                      </a14:backgroundRemoval>
                    </a14:imgEffect>
                  </a14:imgLayer>
                </a14:imgProps>
              </a:ext>
            </a:extLst>
          </a:blip>
          <a:srcRect l="5276" t="6885" r="4335" b="6963"/>
          <a:stretch/>
        </p:blipFill>
        <p:spPr>
          <a:xfrm>
            <a:off x="4806217" y="3671153"/>
            <a:ext cx="2579566" cy="24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69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dd9db3-f4e6-4da9-9cce-f8d90c483ccd" xsi:nil="true"/>
    <lcf76f155ced4ddcb4097134ff3c332f xmlns="d631ffd7-4b03-496e-b4fe-ca66fe5d27d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665FD10E6C74AAC5239F30B26F145" ma:contentTypeVersion="15" ma:contentTypeDescription="Create a new document." ma:contentTypeScope="" ma:versionID="cc14d0973f921aa5e9f4d4028867c68e">
  <xsd:schema xmlns:xsd="http://www.w3.org/2001/XMLSchema" xmlns:xs="http://www.w3.org/2001/XMLSchema" xmlns:p="http://schemas.microsoft.com/office/2006/metadata/properties" xmlns:ns2="d631ffd7-4b03-496e-b4fe-ca66fe5d27dc" xmlns:ns3="78dd9db3-f4e6-4da9-9cce-f8d90c483ccd" targetNamespace="http://schemas.microsoft.com/office/2006/metadata/properties" ma:root="true" ma:fieldsID="12d4c3717f84b5f5eceef9e1687a9197" ns2:_="" ns3:_="">
    <xsd:import namespace="d631ffd7-4b03-496e-b4fe-ca66fe5d27dc"/>
    <xsd:import namespace="78dd9db3-f4e6-4da9-9cce-f8d90c483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1ffd7-4b03-496e-b4fe-ca66fe5d2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60a6a1c-50a4-4ec0-87e3-f00760ffe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d9db3-f4e6-4da9-9cce-f8d90c483cc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12dab55-54f0-4737-9608-c175c1458a9a}" ma:internalName="TaxCatchAll" ma:showField="CatchAllData" ma:web="78dd9db3-f4e6-4da9-9cce-f8d90c483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DADEE2-7A6E-4146-B3B9-352976CCEE84}">
  <ds:schemaRefs>
    <ds:schemaRef ds:uri="http://purl.org/dc/elements/1.1/"/>
    <ds:schemaRef ds:uri="d631ffd7-4b03-496e-b4fe-ca66fe5d27dc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8dd9db3-f4e6-4da9-9cce-f8d90c483ccd"/>
  </ds:schemaRefs>
</ds:datastoreItem>
</file>

<file path=customXml/itemProps2.xml><?xml version="1.0" encoding="utf-8"?>
<ds:datastoreItem xmlns:ds="http://schemas.openxmlformats.org/officeDocument/2006/customXml" ds:itemID="{60E467A6-87B3-4D69-8D0A-8B53FBB9E7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EEFB11-53ED-4E67-B9B2-764B00F59062}">
  <ds:schemaRefs>
    <ds:schemaRef ds:uri="78dd9db3-f4e6-4da9-9cce-f8d90c483ccd"/>
    <ds:schemaRef ds:uri="d631ffd7-4b03-496e-b4fe-ca66fe5d27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11d0e217-264e-400a-8ba0-57dcc127d72d}" enabled="0" method="" siteId="{11d0e217-264e-400a-8ba0-57dcc127d72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123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Century Gothic</vt:lpstr>
      <vt:lpstr>Dreaming Outloud Pro</vt:lpstr>
      <vt:lpstr>Office Theme</vt:lpstr>
      <vt:lpstr>Agenda</vt:lpstr>
      <vt:lpstr>ROLL CALL!</vt:lpstr>
      <vt:lpstr>Announcements</vt:lpstr>
      <vt:lpstr>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Mazzara, Talia (GOV)</dc:creator>
  <cp:lastModifiedBy>Dew, Theresa (Results)</cp:lastModifiedBy>
  <cp:revision>29</cp:revision>
  <dcterms:created xsi:type="dcterms:W3CDTF">2023-07-17T16:41:41Z</dcterms:created>
  <dcterms:modified xsi:type="dcterms:W3CDTF">2025-08-15T17:06:59Z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0x010100486665FD10E6C74AAC5239F30B26F145</vt:lpwstr>
  </property>
  <property fmtid="{D5CDD505-2E9C-101B-9397-08002B2CF9AE}" pid="3" name="MediaServiceImageTags">
    <vt:lpwstr/>
  </property>
</Properties>
</file>