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262" r:id="rId5"/>
    <p:sldId id="267" r:id="rId6"/>
    <p:sldId id="263" r:id="rId7"/>
    <p:sldId id="268" r:id="rId8"/>
    <p:sldId id="264"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F65270-DDA7-43D8-A811-7F216E814ADE}" v="30" dt="2024-08-15T19:48:29.582"/>
    <p1510:client id="{72CED2FB-2998-47FA-B051-39DD7ACC01B7}" v="3" dt="2024-08-16T15:35:05.9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93792" autoAdjust="0"/>
  </p:normalViewPr>
  <p:slideViewPr>
    <p:cSldViewPr snapToGrid="0">
      <p:cViewPr varScale="1">
        <p:scale>
          <a:sx n="81" d="100"/>
          <a:sy n="81" d="100"/>
        </p:scale>
        <p:origin x="322" y="5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AC5B59-C9F4-4E99-B5DC-3DD81288AE21}" type="datetimeFigureOut">
              <a:rPr lang="en-US" smtClean="0"/>
              <a:t>9/9/2024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AD7236-DF91-4453-8B26-1F059CEC078C}" type="slidenum">
              <a:rPr lang="en-US" smtClean="0"/>
              <a:t>‹#›</a:t>
            </a:fld>
            <a:endParaRPr lang="en-US"/>
          </a:p>
        </p:txBody>
      </p:sp>
    </p:spTree>
    <p:extLst>
      <p:ext uri="{BB962C8B-B14F-4D97-AF65-F5344CB8AC3E}">
        <p14:creationId xmlns:p14="http://schemas.microsoft.com/office/powerpoint/2010/main" val="37396531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DAD7236-DF91-4453-8B26-1F059CEC078C}" type="slidenum">
              <a:rPr lang="en-US" smtClean="0"/>
              <a:t>5</a:t>
            </a:fld>
            <a:endParaRPr lang="en-US"/>
          </a:p>
        </p:txBody>
      </p:sp>
    </p:spTree>
    <p:extLst>
      <p:ext uri="{BB962C8B-B14F-4D97-AF65-F5344CB8AC3E}">
        <p14:creationId xmlns:p14="http://schemas.microsoft.com/office/powerpoint/2010/main" val="3535906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BCB1D-8B0D-4F50-B976-61386EE8AA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1AEDE4E-2C24-4BD8-A7CE-DB26BA45D5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C8FD4CB-BFFE-45CA-86C3-27735DE7F061}"/>
              </a:ext>
            </a:extLst>
          </p:cNvPr>
          <p:cNvSpPr>
            <a:spLocks noGrp="1"/>
          </p:cNvSpPr>
          <p:nvPr>
            <p:ph type="dt" sz="half" idx="10"/>
          </p:nvPr>
        </p:nvSpPr>
        <p:spPr/>
        <p:txBody>
          <a:bodyPr/>
          <a:lstStyle/>
          <a:p>
            <a:fld id="{8442119B-DE8A-4DEA-9602-B5F5B69D12F2}" type="datetime1">
              <a:rPr lang="en-US" smtClean="0"/>
              <a:t>9/9/2024</a:t>
            </a:fld>
            <a:endParaRPr lang="en-US"/>
          </a:p>
        </p:txBody>
      </p:sp>
      <p:sp>
        <p:nvSpPr>
          <p:cNvPr id="5" name="Footer Placeholder 4">
            <a:extLst>
              <a:ext uri="{FF2B5EF4-FFF2-40B4-BE49-F238E27FC236}">
                <a16:creationId xmlns:a16="http://schemas.microsoft.com/office/drawing/2014/main" id="{B7778EB2-507F-4B37-B3ED-CCDB543CD935}"/>
              </a:ext>
            </a:extLst>
          </p:cNvPr>
          <p:cNvSpPr>
            <a:spLocks noGrp="1"/>
          </p:cNvSpPr>
          <p:nvPr>
            <p:ph type="ftr" sz="quarter" idx="11"/>
          </p:nvPr>
        </p:nvSpPr>
        <p:spPr/>
        <p:txBody>
          <a:bodyPr/>
          <a:lstStyle/>
          <a:p>
            <a:r>
              <a:rPr lang="en-US"/>
              <a:t>Reference: RCW 43.17.385, RCW 43.88.090, EO 13-04</a:t>
            </a:r>
          </a:p>
        </p:txBody>
      </p:sp>
      <p:sp>
        <p:nvSpPr>
          <p:cNvPr id="6" name="Slide Number Placeholder 5">
            <a:extLst>
              <a:ext uri="{FF2B5EF4-FFF2-40B4-BE49-F238E27FC236}">
                <a16:creationId xmlns:a16="http://schemas.microsoft.com/office/drawing/2014/main" id="{105ECF94-2869-4F0B-A9E0-F1A609EDC766}"/>
              </a:ext>
            </a:extLst>
          </p:cNvPr>
          <p:cNvSpPr>
            <a:spLocks noGrp="1"/>
          </p:cNvSpPr>
          <p:nvPr>
            <p:ph type="sldNum" sz="quarter" idx="12"/>
          </p:nvPr>
        </p:nvSpPr>
        <p:spPr/>
        <p:txBody>
          <a:bodyPr/>
          <a:lstStyle/>
          <a:p>
            <a:fld id="{8D028A0F-4090-4CC5-AC0B-CA7029A88E60}" type="slidenum">
              <a:rPr lang="en-US" smtClean="0"/>
              <a:t>‹#›</a:t>
            </a:fld>
            <a:endParaRPr lang="en-US"/>
          </a:p>
        </p:txBody>
      </p:sp>
    </p:spTree>
    <p:extLst>
      <p:ext uri="{BB962C8B-B14F-4D97-AF65-F5344CB8AC3E}">
        <p14:creationId xmlns:p14="http://schemas.microsoft.com/office/powerpoint/2010/main" val="1639181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99322-B34E-49DE-8649-4533FA8FCA5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2375EA-157B-4F40-B493-88CD6FCD50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4886B8-3970-4F96-A6E6-13F11B937D64}"/>
              </a:ext>
            </a:extLst>
          </p:cNvPr>
          <p:cNvSpPr>
            <a:spLocks noGrp="1"/>
          </p:cNvSpPr>
          <p:nvPr>
            <p:ph type="dt" sz="half" idx="10"/>
          </p:nvPr>
        </p:nvSpPr>
        <p:spPr/>
        <p:txBody>
          <a:bodyPr/>
          <a:lstStyle/>
          <a:p>
            <a:fld id="{DD814A58-6F0A-47DA-A76D-B73242BA36E0}" type="datetime1">
              <a:rPr lang="en-US" smtClean="0"/>
              <a:t>9/9/2024</a:t>
            </a:fld>
            <a:endParaRPr lang="en-US"/>
          </a:p>
        </p:txBody>
      </p:sp>
      <p:sp>
        <p:nvSpPr>
          <p:cNvPr id="5" name="Footer Placeholder 4">
            <a:extLst>
              <a:ext uri="{FF2B5EF4-FFF2-40B4-BE49-F238E27FC236}">
                <a16:creationId xmlns:a16="http://schemas.microsoft.com/office/drawing/2014/main" id="{653F6241-DA7C-4230-9C0C-9B5EAC8D0D74}"/>
              </a:ext>
            </a:extLst>
          </p:cNvPr>
          <p:cNvSpPr>
            <a:spLocks noGrp="1"/>
          </p:cNvSpPr>
          <p:nvPr>
            <p:ph type="ftr" sz="quarter" idx="11"/>
          </p:nvPr>
        </p:nvSpPr>
        <p:spPr/>
        <p:txBody>
          <a:bodyPr/>
          <a:lstStyle/>
          <a:p>
            <a:r>
              <a:rPr lang="en-US"/>
              <a:t>Reference: RCW 43.17.385, RCW 43.88.090, EO 13-04</a:t>
            </a:r>
          </a:p>
        </p:txBody>
      </p:sp>
      <p:sp>
        <p:nvSpPr>
          <p:cNvPr id="6" name="Slide Number Placeholder 5">
            <a:extLst>
              <a:ext uri="{FF2B5EF4-FFF2-40B4-BE49-F238E27FC236}">
                <a16:creationId xmlns:a16="http://schemas.microsoft.com/office/drawing/2014/main" id="{ED2783C2-9772-4C5E-B866-1BB78E60E9E0}"/>
              </a:ext>
            </a:extLst>
          </p:cNvPr>
          <p:cNvSpPr>
            <a:spLocks noGrp="1"/>
          </p:cNvSpPr>
          <p:nvPr>
            <p:ph type="sldNum" sz="quarter" idx="12"/>
          </p:nvPr>
        </p:nvSpPr>
        <p:spPr/>
        <p:txBody>
          <a:bodyPr/>
          <a:lstStyle/>
          <a:p>
            <a:fld id="{8D028A0F-4090-4CC5-AC0B-CA7029A88E60}" type="slidenum">
              <a:rPr lang="en-US" smtClean="0"/>
              <a:t>‹#›</a:t>
            </a:fld>
            <a:endParaRPr lang="en-US"/>
          </a:p>
        </p:txBody>
      </p:sp>
    </p:spTree>
    <p:extLst>
      <p:ext uri="{BB962C8B-B14F-4D97-AF65-F5344CB8AC3E}">
        <p14:creationId xmlns:p14="http://schemas.microsoft.com/office/powerpoint/2010/main" val="2175417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6FDAE1-A475-49BA-AA9E-3C3668354E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7AD3D1-88C7-40B4-98C1-F628A1ACA63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69BC78-F580-4C08-893A-482F80D6C90E}"/>
              </a:ext>
            </a:extLst>
          </p:cNvPr>
          <p:cNvSpPr>
            <a:spLocks noGrp="1"/>
          </p:cNvSpPr>
          <p:nvPr>
            <p:ph type="dt" sz="half" idx="10"/>
          </p:nvPr>
        </p:nvSpPr>
        <p:spPr/>
        <p:txBody>
          <a:bodyPr/>
          <a:lstStyle/>
          <a:p>
            <a:fld id="{B54310BE-5417-4BB5-BEE8-EFDB7DA214B5}" type="datetime1">
              <a:rPr lang="en-US" smtClean="0"/>
              <a:t>9/9/2024</a:t>
            </a:fld>
            <a:endParaRPr lang="en-US"/>
          </a:p>
        </p:txBody>
      </p:sp>
      <p:sp>
        <p:nvSpPr>
          <p:cNvPr id="5" name="Footer Placeholder 4">
            <a:extLst>
              <a:ext uri="{FF2B5EF4-FFF2-40B4-BE49-F238E27FC236}">
                <a16:creationId xmlns:a16="http://schemas.microsoft.com/office/drawing/2014/main" id="{EBCBAF76-9CAF-4899-BE52-063A458FF4BE}"/>
              </a:ext>
            </a:extLst>
          </p:cNvPr>
          <p:cNvSpPr>
            <a:spLocks noGrp="1"/>
          </p:cNvSpPr>
          <p:nvPr>
            <p:ph type="ftr" sz="quarter" idx="11"/>
          </p:nvPr>
        </p:nvSpPr>
        <p:spPr/>
        <p:txBody>
          <a:bodyPr/>
          <a:lstStyle/>
          <a:p>
            <a:r>
              <a:rPr lang="en-US"/>
              <a:t>Reference: RCW 43.17.385, RCW 43.88.090, EO 13-04</a:t>
            </a:r>
          </a:p>
        </p:txBody>
      </p:sp>
      <p:sp>
        <p:nvSpPr>
          <p:cNvPr id="6" name="Slide Number Placeholder 5">
            <a:extLst>
              <a:ext uri="{FF2B5EF4-FFF2-40B4-BE49-F238E27FC236}">
                <a16:creationId xmlns:a16="http://schemas.microsoft.com/office/drawing/2014/main" id="{840B6139-0261-47C6-A3E2-F1877C6DF513}"/>
              </a:ext>
            </a:extLst>
          </p:cNvPr>
          <p:cNvSpPr>
            <a:spLocks noGrp="1"/>
          </p:cNvSpPr>
          <p:nvPr>
            <p:ph type="sldNum" sz="quarter" idx="12"/>
          </p:nvPr>
        </p:nvSpPr>
        <p:spPr/>
        <p:txBody>
          <a:bodyPr/>
          <a:lstStyle/>
          <a:p>
            <a:fld id="{8D028A0F-4090-4CC5-AC0B-CA7029A88E60}" type="slidenum">
              <a:rPr lang="en-US" smtClean="0"/>
              <a:t>‹#›</a:t>
            </a:fld>
            <a:endParaRPr lang="en-US"/>
          </a:p>
        </p:txBody>
      </p:sp>
    </p:spTree>
    <p:extLst>
      <p:ext uri="{BB962C8B-B14F-4D97-AF65-F5344CB8AC3E}">
        <p14:creationId xmlns:p14="http://schemas.microsoft.com/office/powerpoint/2010/main" val="370594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644C2-A59E-41D6-AB21-DF55B70E8D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E55B4D-3242-4316-9C60-4270C8B660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A51F00-3607-40CC-BE59-A86E8B4DF49F}"/>
              </a:ext>
            </a:extLst>
          </p:cNvPr>
          <p:cNvSpPr>
            <a:spLocks noGrp="1"/>
          </p:cNvSpPr>
          <p:nvPr>
            <p:ph type="dt" sz="half" idx="10"/>
          </p:nvPr>
        </p:nvSpPr>
        <p:spPr/>
        <p:txBody>
          <a:bodyPr/>
          <a:lstStyle/>
          <a:p>
            <a:fld id="{2BB18485-4070-47CF-AA4D-DFF9A8C2037A}" type="datetime1">
              <a:rPr lang="en-US" smtClean="0"/>
              <a:t>9/9/2024</a:t>
            </a:fld>
            <a:endParaRPr lang="en-US"/>
          </a:p>
        </p:txBody>
      </p:sp>
      <p:sp>
        <p:nvSpPr>
          <p:cNvPr id="5" name="Footer Placeholder 4">
            <a:extLst>
              <a:ext uri="{FF2B5EF4-FFF2-40B4-BE49-F238E27FC236}">
                <a16:creationId xmlns:a16="http://schemas.microsoft.com/office/drawing/2014/main" id="{930DE7EC-18C6-4104-98A5-E7224297D9F1}"/>
              </a:ext>
            </a:extLst>
          </p:cNvPr>
          <p:cNvSpPr>
            <a:spLocks noGrp="1"/>
          </p:cNvSpPr>
          <p:nvPr>
            <p:ph type="ftr" sz="quarter" idx="11"/>
          </p:nvPr>
        </p:nvSpPr>
        <p:spPr/>
        <p:txBody>
          <a:bodyPr/>
          <a:lstStyle/>
          <a:p>
            <a:r>
              <a:rPr lang="en-US"/>
              <a:t>Reference: RCW 43.17.385, RCW 43.88.090, EO 13-04</a:t>
            </a:r>
          </a:p>
        </p:txBody>
      </p:sp>
      <p:sp>
        <p:nvSpPr>
          <p:cNvPr id="6" name="Slide Number Placeholder 5">
            <a:extLst>
              <a:ext uri="{FF2B5EF4-FFF2-40B4-BE49-F238E27FC236}">
                <a16:creationId xmlns:a16="http://schemas.microsoft.com/office/drawing/2014/main" id="{DCD5C80C-F39E-4B4A-BCC0-076E395EAB39}"/>
              </a:ext>
            </a:extLst>
          </p:cNvPr>
          <p:cNvSpPr>
            <a:spLocks noGrp="1"/>
          </p:cNvSpPr>
          <p:nvPr>
            <p:ph type="sldNum" sz="quarter" idx="12"/>
          </p:nvPr>
        </p:nvSpPr>
        <p:spPr/>
        <p:txBody>
          <a:bodyPr/>
          <a:lstStyle/>
          <a:p>
            <a:fld id="{8D028A0F-4090-4CC5-AC0B-CA7029A88E60}" type="slidenum">
              <a:rPr lang="en-US" smtClean="0"/>
              <a:t>‹#›</a:t>
            </a:fld>
            <a:endParaRPr lang="en-US"/>
          </a:p>
        </p:txBody>
      </p:sp>
    </p:spTree>
    <p:extLst>
      <p:ext uri="{BB962C8B-B14F-4D97-AF65-F5344CB8AC3E}">
        <p14:creationId xmlns:p14="http://schemas.microsoft.com/office/powerpoint/2010/main" val="207400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08C37-DB8F-4035-B5AE-0F4A8936B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D7D85D-E2F7-4370-BDB6-A34BDB0426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461DA7-586A-45D1-BADE-32F06CC8570D}"/>
              </a:ext>
            </a:extLst>
          </p:cNvPr>
          <p:cNvSpPr>
            <a:spLocks noGrp="1"/>
          </p:cNvSpPr>
          <p:nvPr>
            <p:ph type="dt" sz="half" idx="10"/>
          </p:nvPr>
        </p:nvSpPr>
        <p:spPr/>
        <p:txBody>
          <a:bodyPr/>
          <a:lstStyle/>
          <a:p>
            <a:fld id="{161B99C6-F253-4736-92C4-B05C12C3EB99}" type="datetime1">
              <a:rPr lang="en-US" smtClean="0"/>
              <a:t>9/9/2024</a:t>
            </a:fld>
            <a:endParaRPr lang="en-US"/>
          </a:p>
        </p:txBody>
      </p:sp>
      <p:sp>
        <p:nvSpPr>
          <p:cNvPr id="5" name="Footer Placeholder 4">
            <a:extLst>
              <a:ext uri="{FF2B5EF4-FFF2-40B4-BE49-F238E27FC236}">
                <a16:creationId xmlns:a16="http://schemas.microsoft.com/office/drawing/2014/main" id="{0E3FC869-C90D-4AAA-9DC6-DF29F86DEB62}"/>
              </a:ext>
            </a:extLst>
          </p:cNvPr>
          <p:cNvSpPr>
            <a:spLocks noGrp="1"/>
          </p:cNvSpPr>
          <p:nvPr>
            <p:ph type="ftr" sz="quarter" idx="11"/>
          </p:nvPr>
        </p:nvSpPr>
        <p:spPr/>
        <p:txBody>
          <a:bodyPr/>
          <a:lstStyle/>
          <a:p>
            <a:r>
              <a:rPr lang="en-US"/>
              <a:t>Reference: RCW 43.17.385, RCW 43.88.090, EO 13-04</a:t>
            </a:r>
          </a:p>
        </p:txBody>
      </p:sp>
      <p:sp>
        <p:nvSpPr>
          <p:cNvPr id="6" name="Slide Number Placeholder 5">
            <a:extLst>
              <a:ext uri="{FF2B5EF4-FFF2-40B4-BE49-F238E27FC236}">
                <a16:creationId xmlns:a16="http://schemas.microsoft.com/office/drawing/2014/main" id="{23C3D213-72D5-4D1A-A806-0F5EB105A728}"/>
              </a:ext>
            </a:extLst>
          </p:cNvPr>
          <p:cNvSpPr>
            <a:spLocks noGrp="1"/>
          </p:cNvSpPr>
          <p:nvPr>
            <p:ph type="sldNum" sz="quarter" idx="12"/>
          </p:nvPr>
        </p:nvSpPr>
        <p:spPr/>
        <p:txBody>
          <a:bodyPr/>
          <a:lstStyle/>
          <a:p>
            <a:fld id="{8D028A0F-4090-4CC5-AC0B-CA7029A88E60}" type="slidenum">
              <a:rPr lang="en-US" smtClean="0"/>
              <a:t>‹#›</a:t>
            </a:fld>
            <a:endParaRPr lang="en-US"/>
          </a:p>
        </p:txBody>
      </p:sp>
    </p:spTree>
    <p:extLst>
      <p:ext uri="{BB962C8B-B14F-4D97-AF65-F5344CB8AC3E}">
        <p14:creationId xmlns:p14="http://schemas.microsoft.com/office/powerpoint/2010/main" val="2387842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F1A00-5C2D-42A5-8147-0B0A433E3C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2EE88E-103E-44B3-94BF-82E75A0357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6E9015-7099-43A5-A9AB-072341FA93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AAE3EA9-C62A-4257-BDBA-2049CB92CF33}"/>
              </a:ext>
            </a:extLst>
          </p:cNvPr>
          <p:cNvSpPr>
            <a:spLocks noGrp="1"/>
          </p:cNvSpPr>
          <p:nvPr>
            <p:ph type="dt" sz="half" idx="10"/>
          </p:nvPr>
        </p:nvSpPr>
        <p:spPr/>
        <p:txBody>
          <a:bodyPr/>
          <a:lstStyle/>
          <a:p>
            <a:fld id="{DEFC16AF-F1C1-4135-8A43-DB925ABDB976}" type="datetime1">
              <a:rPr lang="en-US" smtClean="0"/>
              <a:t>9/9/2024</a:t>
            </a:fld>
            <a:endParaRPr lang="en-US"/>
          </a:p>
        </p:txBody>
      </p:sp>
      <p:sp>
        <p:nvSpPr>
          <p:cNvPr id="6" name="Footer Placeholder 5">
            <a:extLst>
              <a:ext uri="{FF2B5EF4-FFF2-40B4-BE49-F238E27FC236}">
                <a16:creationId xmlns:a16="http://schemas.microsoft.com/office/drawing/2014/main" id="{7F1BC120-E7FA-44EC-8753-62ED4466B9C7}"/>
              </a:ext>
            </a:extLst>
          </p:cNvPr>
          <p:cNvSpPr>
            <a:spLocks noGrp="1"/>
          </p:cNvSpPr>
          <p:nvPr>
            <p:ph type="ftr" sz="quarter" idx="11"/>
          </p:nvPr>
        </p:nvSpPr>
        <p:spPr/>
        <p:txBody>
          <a:bodyPr/>
          <a:lstStyle/>
          <a:p>
            <a:r>
              <a:rPr lang="en-US"/>
              <a:t>Reference: RCW 43.17.385, RCW 43.88.090, EO 13-04</a:t>
            </a:r>
          </a:p>
        </p:txBody>
      </p:sp>
      <p:sp>
        <p:nvSpPr>
          <p:cNvPr id="7" name="Slide Number Placeholder 6">
            <a:extLst>
              <a:ext uri="{FF2B5EF4-FFF2-40B4-BE49-F238E27FC236}">
                <a16:creationId xmlns:a16="http://schemas.microsoft.com/office/drawing/2014/main" id="{51D3CE5E-047D-4CDA-A7FA-A26DBBBC3D3C}"/>
              </a:ext>
            </a:extLst>
          </p:cNvPr>
          <p:cNvSpPr>
            <a:spLocks noGrp="1"/>
          </p:cNvSpPr>
          <p:nvPr>
            <p:ph type="sldNum" sz="quarter" idx="12"/>
          </p:nvPr>
        </p:nvSpPr>
        <p:spPr/>
        <p:txBody>
          <a:bodyPr/>
          <a:lstStyle/>
          <a:p>
            <a:fld id="{8D028A0F-4090-4CC5-AC0B-CA7029A88E60}" type="slidenum">
              <a:rPr lang="en-US" smtClean="0"/>
              <a:t>‹#›</a:t>
            </a:fld>
            <a:endParaRPr lang="en-US"/>
          </a:p>
        </p:txBody>
      </p:sp>
    </p:spTree>
    <p:extLst>
      <p:ext uri="{BB962C8B-B14F-4D97-AF65-F5344CB8AC3E}">
        <p14:creationId xmlns:p14="http://schemas.microsoft.com/office/powerpoint/2010/main" val="2873177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F85E9-3649-4977-AF8E-E0ED765FA4B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CB3206-18D6-49C3-A7F4-A8E855392C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F4D704-C62E-483D-8B7C-73377C4A88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3205A1-5839-41FC-991E-A29A959D20F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24B4F6-5AA3-415F-9A09-E3A338B238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4C1533-8E60-44E8-9CC7-35CD2187B0DE}"/>
              </a:ext>
            </a:extLst>
          </p:cNvPr>
          <p:cNvSpPr>
            <a:spLocks noGrp="1"/>
          </p:cNvSpPr>
          <p:nvPr>
            <p:ph type="dt" sz="half" idx="10"/>
          </p:nvPr>
        </p:nvSpPr>
        <p:spPr/>
        <p:txBody>
          <a:bodyPr/>
          <a:lstStyle/>
          <a:p>
            <a:fld id="{6432C290-0322-496E-95BD-D16C376F6F69}" type="datetime1">
              <a:rPr lang="en-US" smtClean="0"/>
              <a:t>9/9/2024</a:t>
            </a:fld>
            <a:endParaRPr lang="en-US"/>
          </a:p>
        </p:txBody>
      </p:sp>
      <p:sp>
        <p:nvSpPr>
          <p:cNvPr id="8" name="Footer Placeholder 7">
            <a:extLst>
              <a:ext uri="{FF2B5EF4-FFF2-40B4-BE49-F238E27FC236}">
                <a16:creationId xmlns:a16="http://schemas.microsoft.com/office/drawing/2014/main" id="{6D662124-AA10-4B59-899C-C6F78F079B52}"/>
              </a:ext>
            </a:extLst>
          </p:cNvPr>
          <p:cNvSpPr>
            <a:spLocks noGrp="1"/>
          </p:cNvSpPr>
          <p:nvPr>
            <p:ph type="ftr" sz="quarter" idx="11"/>
          </p:nvPr>
        </p:nvSpPr>
        <p:spPr/>
        <p:txBody>
          <a:bodyPr/>
          <a:lstStyle/>
          <a:p>
            <a:r>
              <a:rPr lang="en-US"/>
              <a:t>Reference: RCW 43.17.385, RCW 43.88.090, EO 13-04</a:t>
            </a:r>
          </a:p>
        </p:txBody>
      </p:sp>
      <p:sp>
        <p:nvSpPr>
          <p:cNvPr id="9" name="Slide Number Placeholder 8">
            <a:extLst>
              <a:ext uri="{FF2B5EF4-FFF2-40B4-BE49-F238E27FC236}">
                <a16:creationId xmlns:a16="http://schemas.microsoft.com/office/drawing/2014/main" id="{36CFF4F9-EE26-48F2-B5C2-BFA036AD7CAC}"/>
              </a:ext>
            </a:extLst>
          </p:cNvPr>
          <p:cNvSpPr>
            <a:spLocks noGrp="1"/>
          </p:cNvSpPr>
          <p:nvPr>
            <p:ph type="sldNum" sz="quarter" idx="12"/>
          </p:nvPr>
        </p:nvSpPr>
        <p:spPr/>
        <p:txBody>
          <a:bodyPr/>
          <a:lstStyle/>
          <a:p>
            <a:fld id="{8D028A0F-4090-4CC5-AC0B-CA7029A88E60}" type="slidenum">
              <a:rPr lang="en-US" smtClean="0"/>
              <a:t>‹#›</a:t>
            </a:fld>
            <a:endParaRPr lang="en-US"/>
          </a:p>
        </p:txBody>
      </p:sp>
    </p:spTree>
    <p:extLst>
      <p:ext uri="{BB962C8B-B14F-4D97-AF65-F5344CB8AC3E}">
        <p14:creationId xmlns:p14="http://schemas.microsoft.com/office/powerpoint/2010/main" val="719498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73518-0719-4AD0-86C8-DCF7D1703C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F0198C-E7AC-4AE1-BA3B-7B4B3A7A04BA}"/>
              </a:ext>
            </a:extLst>
          </p:cNvPr>
          <p:cNvSpPr>
            <a:spLocks noGrp="1"/>
          </p:cNvSpPr>
          <p:nvPr>
            <p:ph type="dt" sz="half" idx="10"/>
          </p:nvPr>
        </p:nvSpPr>
        <p:spPr/>
        <p:txBody>
          <a:bodyPr/>
          <a:lstStyle/>
          <a:p>
            <a:fld id="{91D8D23D-9550-463C-8D1F-AB7D3AB563B6}" type="datetime1">
              <a:rPr lang="en-US" smtClean="0"/>
              <a:t>9/9/2024</a:t>
            </a:fld>
            <a:endParaRPr lang="en-US"/>
          </a:p>
        </p:txBody>
      </p:sp>
      <p:sp>
        <p:nvSpPr>
          <p:cNvPr id="4" name="Footer Placeholder 3">
            <a:extLst>
              <a:ext uri="{FF2B5EF4-FFF2-40B4-BE49-F238E27FC236}">
                <a16:creationId xmlns:a16="http://schemas.microsoft.com/office/drawing/2014/main" id="{B4D6A68E-A21E-4094-AF35-26979FC9416F}"/>
              </a:ext>
            </a:extLst>
          </p:cNvPr>
          <p:cNvSpPr>
            <a:spLocks noGrp="1"/>
          </p:cNvSpPr>
          <p:nvPr>
            <p:ph type="ftr" sz="quarter" idx="11"/>
          </p:nvPr>
        </p:nvSpPr>
        <p:spPr/>
        <p:txBody>
          <a:bodyPr/>
          <a:lstStyle/>
          <a:p>
            <a:r>
              <a:rPr lang="en-US"/>
              <a:t>Reference: RCW 43.17.385, RCW 43.88.090, EO 13-04</a:t>
            </a:r>
          </a:p>
        </p:txBody>
      </p:sp>
      <p:sp>
        <p:nvSpPr>
          <p:cNvPr id="5" name="Slide Number Placeholder 4">
            <a:extLst>
              <a:ext uri="{FF2B5EF4-FFF2-40B4-BE49-F238E27FC236}">
                <a16:creationId xmlns:a16="http://schemas.microsoft.com/office/drawing/2014/main" id="{BFEA5F28-9D6F-410A-AA98-7492A6253C13}"/>
              </a:ext>
            </a:extLst>
          </p:cNvPr>
          <p:cNvSpPr>
            <a:spLocks noGrp="1"/>
          </p:cNvSpPr>
          <p:nvPr>
            <p:ph type="sldNum" sz="quarter" idx="12"/>
          </p:nvPr>
        </p:nvSpPr>
        <p:spPr/>
        <p:txBody>
          <a:bodyPr/>
          <a:lstStyle/>
          <a:p>
            <a:fld id="{8D028A0F-4090-4CC5-AC0B-CA7029A88E60}" type="slidenum">
              <a:rPr lang="en-US" smtClean="0"/>
              <a:t>‹#›</a:t>
            </a:fld>
            <a:endParaRPr lang="en-US"/>
          </a:p>
        </p:txBody>
      </p:sp>
    </p:spTree>
    <p:extLst>
      <p:ext uri="{BB962C8B-B14F-4D97-AF65-F5344CB8AC3E}">
        <p14:creationId xmlns:p14="http://schemas.microsoft.com/office/powerpoint/2010/main" val="1780223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5635F0-2D3F-4428-BA26-673515450049}"/>
              </a:ext>
            </a:extLst>
          </p:cNvPr>
          <p:cNvSpPr>
            <a:spLocks noGrp="1"/>
          </p:cNvSpPr>
          <p:nvPr>
            <p:ph type="dt" sz="half" idx="10"/>
          </p:nvPr>
        </p:nvSpPr>
        <p:spPr/>
        <p:txBody>
          <a:bodyPr/>
          <a:lstStyle/>
          <a:p>
            <a:fld id="{537328B4-D658-4AC1-A429-5897A4B151EA}" type="datetime1">
              <a:rPr lang="en-US" smtClean="0"/>
              <a:t>9/9/2024</a:t>
            </a:fld>
            <a:endParaRPr lang="en-US"/>
          </a:p>
        </p:txBody>
      </p:sp>
      <p:sp>
        <p:nvSpPr>
          <p:cNvPr id="3" name="Footer Placeholder 2">
            <a:extLst>
              <a:ext uri="{FF2B5EF4-FFF2-40B4-BE49-F238E27FC236}">
                <a16:creationId xmlns:a16="http://schemas.microsoft.com/office/drawing/2014/main" id="{969D2C01-00EB-48EA-B896-2B9E3180604A}"/>
              </a:ext>
            </a:extLst>
          </p:cNvPr>
          <p:cNvSpPr>
            <a:spLocks noGrp="1"/>
          </p:cNvSpPr>
          <p:nvPr>
            <p:ph type="ftr" sz="quarter" idx="11"/>
          </p:nvPr>
        </p:nvSpPr>
        <p:spPr/>
        <p:txBody>
          <a:bodyPr/>
          <a:lstStyle/>
          <a:p>
            <a:r>
              <a:rPr lang="en-US"/>
              <a:t>Reference: RCW 43.17.385, RCW 43.88.090, EO 13-04</a:t>
            </a:r>
          </a:p>
        </p:txBody>
      </p:sp>
      <p:sp>
        <p:nvSpPr>
          <p:cNvPr id="4" name="Slide Number Placeholder 3">
            <a:extLst>
              <a:ext uri="{FF2B5EF4-FFF2-40B4-BE49-F238E27FC236}">
                <a16:creationId xmlns:a16="http://schemas.microsoft.com/office/drawing/2014/main" id="{4E564400-9B07-40D1-BB1B-E2CFC829ED23}"/>
              </a:ext>
            </a:extLst>
          </p:cNvPr>
          <p:cNvSpPr>
            <a:spLocks noGrp="1"/>
          </p:cNvSpPr>
          <p:nvPr>
            <p:ph type="sldNum" sz="quarter" idx="12"/>
          </p:nvPr>
        </p:nvSpPr>
        <p:spPr/>
        <p:txBody>
          <a:bodyPr/>
          <a:lstStyle/>
          <a:p>
            <a:fld id="{8D028A0F-4090-4CC5-AC0B-CA7029A88E60}" type="slidenum">
              <a:rPr lang="en-US" smtClean="0"/>
              <a:t>‹#›</a:t>
            </a:fld>
            <a:endParaRPr lang="en-US"/>
          </a:p>
        </p:txBody>
      </p:sp>
    </p:spTree>
    <p:extLst>
      <p:ext uri="{BB962C8B-B14F-4D97-AF65-F5344CB8AC3E}">
        <p14:creationId xmlns:p14="http://schemas.microsoft.com/office/powerpoint/2010/main" val="2261029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7998D-D9EC-4431-B4DC-A4396AC579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50B9925-D385-4F79-BB34-8435ECC70A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99FD10B-D767-4F9B-B457-069E09FEBA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C4D94C-0913-4649-8D76-9DCEFDB57B00}"/>
              </a:ext>
            </a:extLst>
          </p:cNvPr>
          <p:cNvSpPr>
            <a:spLocks noGrp="1"/>
          </p:cNvSpPr>
          <p:nvPr>
            <p:ph type="dt" sz="half" idx="10"/>
          </p:nvPr>
        </p:nvSpPr>
        <p:spPr/>
        <p:txBody>
          <a:bodyPr/>
          <a:lstStyle/>
          <a:p>
            <a:fld id="{602B3592-C21D-429F-98F6-A0A2ED52EDB1}" type="datetime1">
              <a:rPr lang="en-US" smtClean="0"/>
              <a:t>9/9/2024</a:t>
            </a:fld>
            <a:endParaRPr lang="en-US"/>
          </a:p>
        </p:txBody>
      </p:sp>
      <p:sp>
        <p:nvSpPr>
          <p:cNvPr id="6" name="Footer Placeholder 5">
            <a:extLst>
              <a:ext uri="{FF2B5EF4-FFF2-40B4-BE49-F238E27FC236}">
                <a16:creationId xmlns:a16="http://schemas.microsoft.com/office/drawing/2014/main" id="{266ACEB6-E75C-4119-B09C-F22B6C39BD3F}"/>
              </a:ext>
            </a:extLst>
          </p:cNvPr>
          <p:cNvSpPr>
            <a:spLocks noGrp="1"/>
          </p:cNvSpPr>
          <p:nvPr>
            <p:ph type="ftr" sz="quarter" idx="11"/>
          </p:nvPr>
        </p:nvSpPr>
        <p:spPr/>
        <p:txBody>
          <a:bodyPr/>
          <a:lstStyle/>
          <a:p>
            <a:r>
              <a:rPr lang="en-US"/>
              <a:t>Reference: RCW 43.17.385, RCW 43.88.090, EO 13-04</a:t>
            </a:r>
          </a:p>
        </p:txBody>
      </p:sp>
      <p:sp>
        <p:nvSpPr>
          <p:cNvPr id="7" name="Slide Number Placeholder 6">
            <a:extLst>
              <a:ext uri="{FF2B5EF4-FFF2-40B4-BE49-F238E27FC236}">
                <a16:creationId xmlns:a16="http://schemas.microsoft.com/office/drawing/2014/main" id="{16020BFD-4B8C-4029-887D-7E2F9FC0E1BF}"/>
              </a:ext>
            </a:extLst>
          </p:cNvPr>
          <p:cNvSpPr>
            <a:spLocks noGrp="1"/>
          </p:cNvSpPr>
          <p:nvPr>
            <p:ph type="sldNum" sz="quarter" idx="12"/>
          </p:nvPr>
        </p:nvSpPr>
        <p:spPr/>
        <p:txBody>
          <a:bodyPr/>
          <a:lstStyle/>
          <a:p>
            <a:fld id="{8D028A0F-4090-4CC5-AC0B-CA7029A88E60}" type="slidenum">
              <a:rPr lang="en-US" smtClean="0"/>
              <a:t>‹#›</a:t>
            </a:fld>
            <a:endParaRPr lang="en-US"/>
          </a:p>
        </p:txBody>
      </p:sp>
    </p:spTree>
    <p:extLst>
      <p:ext uri="{BB962C8B-B14F-4D97-AF65-F5344CB8AC3E}">
        <p14:creationId xmlns:p14="http://schemas.microsoft.com/office/powerpoint/2010/main" val="2465211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BB4C6-F5E1-4582-A9C1-9151169501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BB94D8A-8201-4642-BBE3-F6CC4047A8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DC7FB3-3AC1-45E0-8D55-63A10B669B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72D8B-346F-4DEA-B10E-D79BB91FD96F}"/>
              </a:ext>
            </a:extLst>
          </p:cNvPr>
          <p:cNvSpPr>
            <a:spLocks noGrp="1"/>
          </p:cNvSpPr>
          <p:nvPr>
            <p:ph type="dt" sz="half" idx="10"/>
          </p:nvPr>
        </p:nvSpPr>
        <p:spPr/>
        <p:txBody>
          <a:bodyPr/>
          <a:lstStyle/>
          <a:p>
            <a:fld id="{5B04F569-A781-478C-A699-5E052831D549}" type="datetime1">
              <a:rPr lang="en-US" smtClean="0"/>
              <a:t>9/9/2024</a:t>
            </a:fld>
            <a:endParaRPr lang="en-US"/>
          </a:p>
        </p:txBody>
      </p:sp>
      <p:sp>
        <p:nvSpPr>
          <p:cNvPr id="6" name="Footer Placeholder 5">
            <a:extLst>
              <a:ext uri="{FF2B5EF4-FFF2-40B4-BE49-F238E27FC236}">
                <a16:creationId xmlns:a16="http://schemas.microsoft.com/office/drawing/2014/main" id="{4C44E20A-8BFA-4FC0-81A4-BBC553C45681}"/>
              </a:ext>
            </a:extLst>
          </p:cNvPr>
          <p:cNvSpPr>
            <a:spLocks noGrp="1"/>
          </p:cNvSpPr>
          <p:nvPr>
            <p:ph type="ftr" sz="quarter" idx="11"/>
          </p:nvPr>
        </p:nvSpPr>
        <p:spPr/>
        <p:txBody>
          <a:bodyPr/>
          <a:lstStyle/>
          <a:p>
            <a:r>
              <a:rPr lang="en-US"/>
              <a:t>Reference: RCW 43.17.385, RCW 43.88.090, EO 13-04</a:t>
            </a:r>
          </a:p>
        </p:txBody>
      </p:sp>
      <p:sp>
        <p:nvSpPr>
          <p:cNvPr id="7" name="Slide Number Placeholder 6">
            <a:extLst>
              <a:ext uri="{FF2B5EF4-FFF2-40B4-BE49-F238E27FC236}">
                <a16:creationId xmlns:a16="http://schemas.microsoft.com/office/drawing/2014/main" id="{7B6A04B5-F9B5-4B27-A4B9-26CDD95E8E25}"/>
              </a:ext>
            </a:extLst>
          </p:cNvPr>
          <p:cNvSpPr>
            <a:spLocks noGrp="1"/>
          </p:cNvSpPr>
          <p:nvPr>
            <p:ph type="sldNum" sz="quarter" idx="12"/>
          </p:nvPr>
        </p:nvSpPr>
        <p:spPr/>
        <p:txBody>
          <a:bodyPr/>
          <a:lstStyle/>
          <a:p>
            <a:fld id="{8D028A0F-4090-4CC5-AC0B-CA7029A88E60}" type="slidenum">
              <a:rPr lang="en-US" smtClean="0"/>
              <a:t>‹#›</a:t>
            </a:fld>
            <a:endParaRPr lang="en-US"/>
          </a:p>
        </p:txBody>
      </p:sp>
    </p:spTree>
    <p:extLst>
      <p:ext uri="{BB962C8B-B14F-4D97-AF65-F5344CB8AC3E}">
        <p14:creationId xmlns:p14="http://schemas.microsoft.com/office/powerpoint/2010/main" val="61870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2F12594-ED90-4E5B-AF58-680CED1339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625536-E22E-4A82-93DE-4481342553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70E74D-E401-4124-8355-C9B17FCCBA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73D-0DF9-48E8-9317-C8757D841451}" type="datetime1">
              <a:rPr lang="en-US" smtClean="0"/>
              <a:t>9/9/2024</a:t>
            </a:fld>
            <a:endParaRPr lang="en-US"/>
          </a:p>
        </p:txBody>
      </p:sp>
      <p:sp>
        <p:nvSpPr>
          <p:cNvPr id="5" name="Footer Placeholder 4">
            <a:extLst>
              <a:ext uri="{FF2B5EF4-FFF2-40B4-BE49-F238E27FC236}">
                <a16:creationId xmlns:a16="http://schemas.microsoft.com/office/drawing/2014/main" id="{872DD927-39CB-4A71-BBBD-B4119D5101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Reference: RCW 43.17.385, RCW 43.88.090, EO 13-04</a:t>
            </a:r>
          </a:p>
        </p:txBody>
      </p:sp>
      <p:sp>
        <p:nvSpPr>
          <p:cNvPr id="6" name="Slide Number Placeholder 5">
            <a:extLst>
              <a:ext uri="{FF2B5EF4-FFF2-40B4-BE49-F238E27FC236}">
                <a16:creationId xmlns:a16="http://schemas.microsoft.com/office/drawing/2014/main" id="{CF123627-346A-498D-BAA6-7962CE7205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028A0F-4090-4CC5-AC0B-CA7029A88E60}" type="slidenum">
              <a:rPr lang="en-US" smtClean="0"/>
              <a:t>‹#›</a:t>
            </a:fld>
            <a:endParaRPr lang="en-US"/>
          </a:p>
        </p:txBody>
      </p:sp>
    </p:spTree>
    <p:extLst>
      <p:ext uri="{BB962C8B-B14F-4D97-AF65-F5344CB8AC3E}">
        <p14:creationId xmlns:p14="http://schemas.microsoft.com/office/powerpoint/2010/main" val="569763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Talia.Mazzara@gov.wa.gov" TargetMode="External"/><Relationship Id="rId1" Type="http://schemas.openxmlformats.org/officeDocument/2006/relationships/slideLayout" Target="../slideLayouts/slideLayout2.xml"/><Relationship Id="rId4" Type="http://schemas.openxmlformats.org/officeDocument/2006/relationships/hyperlink" Target="https://www.youtube.com/watch?v=IE7aqy5prt4"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results.wa.gov/improving-government/lean/lean-conferenc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a:extLst>
              <a:ext uri="{FF2B5EF4-FFF2-40B4-BE49-F238E27FC236}">
                <a16:creationId xmlns:a16="http://schemas.microsoft.com/office/drawing/2014/main" id="{05433ABC-EF56-1E75-D783-6D9C58830008}"/>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en-US" dirty="0"/>
              <a:t>Agenda</a:t>
            </a:r>
          </a:p>
        </p:txBody>
      </p:sp>
      <p:pic>
        <p:nvPicPr>
          <p:cNvPr id="17" name="Picture 16" descr="Community of practice agenda for August 20, 2024. &#10;&#10;Meeting purpose includes: learn how the Office of Financial Management utilizes the Plan-Do-Check-Act (PDCA) cycle to incorporate compassionate accountability and improve equity and belonging efforts within their agency; and share current projects and process improvements.&#10;&#10;Community expectations include: Treat others with respect and patience; Practice the golden rule (treat others how you want to be treated); Be present; Show up on time (as schedules allow); Assume good intentions; Provide grace as we form a community; If possible, turn cameras on when speaking; and Mute your mic unless speaking.&#10;&#10;Agenda items include: welcome and announcements by Theresa Dew and Talia Mazzara, Senior Performance Advisors with Results Washington; topic teaching and project share on compassionate accountability by Lenora Sneva, Organizational Strategy and Performance Director and Amber Coleman, Pro-Equity Consultant with the Office of Financial Management; Question and answer session; round robin activity to share current projects and process improvement efforts lead by Theresa Dew; and wrap up lead by Theresa Dew.">
            <a:extLst>
              <a:ext uri="{FF2B5EF4-FFF2-40B4-BE49-F238E27FC236}">
                <a16:creationId xmlns:a16="http://schemas.microsoft.com/office/drawing/2014/main" id="{91675DA9-0CE6-335D-355A-1F90265CAF7C}"/>
              </a:ext>
            </a:extLst>
          </p:cNvPr>
          <p:cNvPicPr>
            <a:picLocks noChangeAspect="1"/>
          </p:cNvPicPr>
          <p:nvPr/>
        </p:nvPicPr>
        <p:blipFill>
          <a:blip r:embed="rId2"/>
          <a:stretch>
            <a:fillRect/>
          </a:stretch>
        </p:blipFill>
        <p:spPr>
          <a:xfrm>
            <a:off x="2526717" y="194771"/>
            <a:ext cx="7172453" cy="6663230"/>
          </a:xfrm>
          <a:prstGeom prst="rect">
            <a:avLst/>
          </a:prstGeom>
        </p:spPr>
      </p:pic>
      <p:sp>
        <p:nvSpPr>
          <p:cNvPr id="5" name="Rectangle 4">
            <a:extLst>
              <a:ext uri="{FF2B5EF4-FFF2-40B4-BE49-F238E27FC236}">
                <a16:creationId xmlns:a16="http://schemas.microsoft.com/office/drawing/2014/main" id="{CAAA5C0F-7367-400C-9071-4454730D44AF}"/>
              </a:ext>
              <a:ext uri="{C183D7F6-B498-43B3-948B-1728B52AA6E4}">
                <adec:decorative xmlns:adec="http://schemas.microsoft.com/office/drawing/2017/decorative" val="1"/>
              </a:ext>
            </a:extLst>
          </p:cNvPr>
          <p:cNvSpPr/>
          <p:nvPr/>
        </p:nvSpPr>
        <p:spPr>
          <a:xfrm>
            <a:off x="0" y="0"/>
            <a:ext cx="12192000" cy="221641"/>
          </a:xfrm>
          <a:prstGeom prst="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Results Washington logo">
            <a:extLst>
              <a:ext uri="{FF2B5EF4-FFF2-40B4-BE49-F238E27FC236}">
                <a16:creationId xmlns:a16="http://schemas.microsoft.com/office/drawing/2014/main" id="{02F77572-C398-4108-AF40-10D838C468CB}"/>
              </a:ext>
            </a:extLst>
          </p:cNvPr>
          <p:cNvPicPr>
            <a:picLocks noChangeAspect="1"/>
          </p:cNvPicPr>
          <p:nvPr/>
        </p:nvPicPr>
        <p:blipFill>
          <a:blip r:embed="rId3"/>
          <a:stretch>
            <a:fillRect/>
          </a:stretch>
        </p:blipFill>
        <p:spPr>
          <a:xfrm>
            <a:off x="10966229" y="291614"/>
            <a:ext cx="1225771" cy="581456"/>
          </a:xfrm>
          <a:prstGeom prst="rect">
            <a:avLst/>
          </a:prstGeom>
        </p:spPr>
      </p:pic>
    </p:spTree>
    <p:extLst>
      <p:ext uri="{BB962C8B-B14F-4D97-AF65-F5344CB8AC3E}">
        <p14:creationId xmlns:p14="http://schemas.microsoft.com/office/powerpoint/2010/main" val="3678638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35BB8B-8D8D-6F09-0714-9A4BC53E5B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CF421A-75C0-C6D7-F5AE-E4BC8AE41ED1}"/>
              </a:ext>
            </a:extLst>
          </p:cNvPr>
          <p:cNvSpPr>
            <a:spLocks noGrp="1"/>
          </p:cNvSpPr>
          <p:nvPr>
            <p:ph type="title"/>
          </p:nvPr>
        </p:nvSpPr>
        <p:spPr>
          <a:xfrm>
            <a:off x="89097" y="429480"/>
            <a:ext cx="10515600" cy="581457"/>
          </a:xfrm>
        </p:spPr>
        <p:txBody>
          <a:bodyPr>
            <a:normAutofit fontScale="90000"/>
          </a:bodyPr>
          <a:lstStyle/>
          <a:p>
            <a:r>
              <a:rPr lang="en-US" sz="3600" u="sng" dirty="0">
                <a:latin typeface="Century Gothic"/>
              </a:rPr>
              <a:t>ROLL CALL!</a:t>
            </a:r>
            <a:endParaRPr lang="en-US" sz="3600" u="sng" dirty="0">
              <a:latin typeface="Century Gothic" panose="020B0502020202020204" pitchFamily="34" charset="0"/>
            </a:endParaRPr>
          </a:p>
        </p:txBody>
      </p:sp>
      <p:sp>
        <p:nvSpPr>
          <p:cNvPr id="3" name="Content Placeholder 2">
            <a:extLst>
              <a:ext uri="{FF2B5EF4-FFF2-40B4-BE49-F238E27FC236}">
                <a16:creationId xmlns:a16="http://schemas.microsoft.com/office/drawing/2014/main" id="{3F7B1313-0BEA-810A-4936-381AC2AD0466}"/>
              </a:ext>
            </a:extLst>
          </p:cNvPr>
          <p:cNvSpPr>
            <a:spLocks noGrp="1"/>
          </p:cNvSpPr>
          <p:nvPr>
            <p:ph idx="1"/>
          </p:nvPr>
        </p:nvSpPr>
        <p:spPr>
          <a:xfrm>
            <a:off x="160327" y="1080909"/>
            <a:ext cx="11871344" cy="1674687"/>
          </a:xfrm>
        </p:spPr>
        <p:txBody>
          <a:bodyPr vert="horz" lIns="91440" tIns="45720" rIns="91440" bIns="45720" rtlCol="0" anchor="t">
            <a:normAutofit/>
          </a:bodyPr>
          <a:lstStyle/>
          <a:p>
            <a:pPr marL="0" indent="0" algn="ctr">
              <a:lnSpc>
                <a:spcPct val="120000"/>
              </a:lnSpc>
              <a:buNone/>
            </a:pPr>
            <a:r>
              <a:rPr lang="en-US" sz="4000" b="1" dirty="0">
                <a:latin typeface="Century Gothic"/>
              </a:rPr>
              <a:t>Please take a moment to complete our Attendance Form</a:t>
            </a:r>
            <a:endParaRPr lang="en-US" sz="4000" dirty="0">
              <a:latin typeface="Century Gothic"/>
            </a:endParaRPr>
          </a:p>
        </p:txBody>
      </p:sp>
      <p:sp>
        <p:nvSpPr>
          <p:cNvPr id="5" name="Rectangle 4">
            <a:extLst>
              <a:ext uri="{FF2B5EF4-FFF2-40B4-BE49-F238E27FC236}">
                <a16:creationId xmlns:a16="http://schemas.microsoft.com/office/drawing/2014/main" id="{FB6F7DBF-5318-E911-4B79-417E48F0AB4E}"/>
              </a:ext>
              <a:ext uri="{C183D7F6-B498-43B3-948B-1728B52AA6E4}">
                <adec:decorative xmlns:adec="http://schemas.microsoft.com/office/drawing/2017/decorative" val="1"/>
              </a:ext>
            </a:extLst>
          </p:cNvPr>
          <p:cNvSpPr/>
          <p:nvPr/>
        </p:nvSpPr>
        <p:spPr>
          <a:xfrm>
            <a:off x="0" y="0"/>
            <a:ext cx="12192000" cy="221641"/>
          </a:xfrm>
          <a:prstGeom prst="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olorful welcome sign held up by diverse hands.">
            <a:extLst>
              <a:ext uri="{FF2B5EF4-FFF2-40B4-BE49-F238E27FC236}">
                <a16:creationId xmlns:a16="http://schemas.microsoft.com/office/drawing/2014/main" id="{2DEF7440-5846-947B-AF7F-1E080568139B}"/>
              </a:ext>
            </a:extLst>
          </p:cNvPr>
          <p:cNvPicPr>
            <a:picLocks noChangeAspect="1"/>
          </p:cNvPicPr>
          <p:nvPr/>
        </p:nvPicPr>
        <p:blipFill>
          <a:blip r:embed="rId2"/>
          <a:stretch>
            <a:fillRect/>
          </a:stretch>
        </p:blipFill>
        <p:spPr>
          <a:xfrm>
            <a:off x="3613746" y="3935853"/>
            <a:ext cx="4964508" cy="2922147"/>
          </a:xfrm>
          <a:prstGeom prst="rect">
            <a:avLst/>
          </a:prstGeom>
        </p:spPr>
      </p:pic>
      <p:pic>
        <p:nvPicPr>
          <p:cNvPr id="6" name="Picture 5" descr="Results Washington logo">
            <a:extLst>
              <a:ext uri="{FF2B5EF4-FFF2-40B4-BE49-F238E27FC236}">
                <a16:creationId xmlns:a16="http://schemas.microsoft.com/office/drawing/2014/main" id="{BBC035A7-89E0-0AE2-0DD5-7B928AD1C5CD}"/>
              </a:ext>
            </a:extLst>
          </p:cNvPr>
          <p:cNvPicPr>
            <a:picLocks noChangeAspect="1"/>
          </p:cNvPicPr>
          <p:nvPr/>
        </p:nvPicPr>
        <p:blipFill>
          <a:blip r:embed="rId3"/>
          <a:stretch>
            <a:fillRect/>
          </a:stretch>
        </p:blipFill>
        <p:spPr>
          <a:xfrm>
            <a:off x="10966229" y="291614"/>
            <a:ext cx="1225771" cy="581456"/>
          </a:xfrm>
          <a:prstGeom prst="rect">
            <a:avLst/>
          </a:prstGeom>
        </p:spPr>
      </p:pic>
      <p:pic>
        <p:nvPicPr>
          <p:cNvPr id="9" name="Picture 8" descr="QR code for our monthly attendance survey for the Community of Practice">
            <a:extLst>
              <a:ext uri="{FF2B5EF4-FFF2-40B4-BE49-F238E27FC236}">
                <a16:creationId xmlns:a16="http://schemas.microsoft.com/office/drawing/2014/main" id="{C852371F-77BF-6FA4-C546-9EBB479B2396}"/>
              </a:ext>
            </a:extLst>
          </p:cNvPr>
          <p:cNvPicPr>
            <a:picLocks noChangeAspect="1"/>
          </p:cNvPicPr>
          <p:nvPr/>
        </p:nvPicPr>
        <p:blipFill>
          <a:blip r:embed="rId4"/>
          <a:stretch>
            <a:fillRect/>
          </a:stretch>
        </p:blipFill>
        <p:spPr>
          <a:xfrm>
            <a:off x="5304464" y="2829544"/>
            <a:ext cx="1583072" cy="1570640"/>
          </a:xfrm>
          <a:prstGeom prst="rect">
            <a:avLst/>
          </a:prstGeom>
        </p:spPr>
      </p:pic>
    </p:spTree>
    <p:extLst>
      <p:ext uri="{BB962C8B-B14F-4D97-AF65-F5344CB8AC3E}">
        <p14:creationId xmlns:p14="http://schemas.microsoft.com/office/powerpoint/2010/main" val="2641130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813490-BB57-7659-6E48-33CB64A3CD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B63D69-0FD1-F67C-75C0-D5C838F4FFCD}"/>
              </a:ext>
            </a:extLst>
          </p:cNvPr>
          <p:cNvSpPr>
            <a:spLocks noGrp="1"/>
          </p:cNvSpPr>
          <p:nvPr>
            <p:ph type="title"/>
          </p:nvPr>
        </p:nvSpPr>
        <p:spPr>
          <a:xfrm>
            <a:off x="89097" y="429480"/>
            <a:ext cx="10515600" cy="581457"/>
          </a:xfrm>
        </p:spPr>
        <p:txBody>
          <a:bodyPr>
            <a:normAutofit fontScale="90000"/>
          </a:bodyPr>
          <a:lstStyle/>
          <a:p>
            <a:r>
              <a:rPr lang="en-US" sz="3600" u="sng" dirty="0">
                <a:latin typeface="Century Gothic"/>
              </a:rPr>
              <a:t>Community of Practice Updates</a:t>
            </a:r>
            <a:endParaRPr lang="en-US" sz="3600" u="sng" dirty="0">
              <a:latin typeface="Century Gothic" panose="020B0502020202020204" pitchFamily="34" charset="0"/>
            </a:endParaRPr>
          </a:p>
        </p:txBody>
      </p:sp>
      <p:sp>
        <p:nvSpPr>
          <p:cNvPr id="3" name="Content Placeholder 2">
            <a:extLst>
              <a:ext uri="{FF2B5EF4-FFF2-40B4-BE49-F238E27FC236}">
                <a16:creationId xmlns:a16="http://schemas.microsoft.com/office/drawing/2014/main" id="{6335C9A8-6911-7F7B-FB12-0439328186CA}"/>
              </a:ext>
            </a:extLst>
          </p:cNvPr>
          <p:cNvSpPr>
            <a:spLocks noGrp="1"/>
          </p:cNvSpPr>
          <p:nvPr>
            <p:ph idx="1"/>
          </p:nvPr>
        </p:nvSpPr>
        <p:spPr>
          <a:xfrm>
            <a:off x="89096" y="1094488"/>
            <a:ext cx="12033773" cy="5763512"/>
          </a:xfrm>
        </p:spPr>
        <p:txBody>
          <a:bodyPr vert="horz" lIns="91440" tIns="45720" rIns="91440" bIns="45720" rtlCol="0" anchor="t">
            <a:normAutofit fontScale="92500" lnSpcReduction="20000"/>
          </a:bodyPr>
          <a:lstStyle/>
          <a:p>
            <a:pPr marL="0" indent="0">
              <a:lnSpc>
                <a:spcPct val="120000"/>
              </a:lnSpc>
              <a:buNone/>
            </a:pPr>
            <a:r>
              <a:rPr lang="en-US" sz="2600" b="1" dirty="0">
                <a:solidFill>
                  <a:schemeClr val="accent1">
                    <a:lumMod val="75000"/>
                  </a:schemeClr>
                </a:solidFill>
                <a:latin typeface="Century Gothic"/>
              </a:rPr>
              <a:t>Announcing a repeat in-person workshop!</a:t>
            </a:r>
          </a:p>
          <a:p>
            <a:pPr>
              <a:lnSpc>
                <a:spcPct val="120000"/>
              </a:lnSpc>
            </a:pPr>
            <a:r>
              <a:rPr lang="en-US" sz="2600" b="1" dirty="0">
                <a:latin typeface="Century Gothic"/>
              </a:rPr>
              <a:t>Date/time: </a:t>
            </a:r>
            <a:r>
              <a:rPr lang="en-US" sz="2600" dirty="0">
                <a:latin typeface="Century Gothic"/>
              </a:rPr>
              <a:t>Thursday, September 30</a:t>
            </a:r>
            <a:r>
              <a:rPr lang="en-US" sz="2600" baseline="30000" dirty="0">
                <a:latin typeface="Century Gothic"/>
              </a:rPr>
              <a:t>th</a:t>
            </a:r>
            <a:r>
              <a:rPr lang="en-US" sz="2600" dirty="0">
                <a:latin typeface="Century Gothic"/>
              </a:rPr>
              <a:t>, 9:00 a.m. – 3:30 p.m. </a:t>
            </a:r>
          </a:p>
          <a:p>
            <a:pPr>
              <a:lnSpc>
                <a:spcPct val="120000"/>
              </a:lnSpc>
            </a:pPr>
            <a:r>
              <a:rPr lang="en-US" sz="2600" b="1" dirty="0">
                <a:latin typeface="Century Gothic"/>
              </a:rPr>
              <a:t>Location: </a:t>
            </a:r>
            <a:r>
              <a:rPr lang="en-US" sz="2600" dirty="0">
                <a:latin typeface="Century Gothic"/>
              </a:rPr>
              <a:t>Helen Sommers Building (106 11</a:t>
            </a:r>
            <a:r>
              <a:rPr lang="en-US" sz="2600" baseline="30000" dirty="0">
                <a:latin typeface="Century Gothic"/>
              </a:rPr>
              <a:t>th</a:t>
            </a:r>
            <a:r>
              <a:rPr lang="en-US" sz="2600" dirty="0">
                <a:latin typeface="Century Gothic"/>
              </a:rPr>
              <a:t> Ave. SW, Olympia, WA 98501)</a:t>
            </a:r>
          </a:p>
          <a:p>
            <a:pPr>
              <a:lnSpc>
                <a:spcPct val="120000"/>
              </a:lnSpc>
            </a:pPr>
            <a:r>
              <a:rPr lang="en-US" sz="2600" b="1" dirty="0">
                <a:latin typeface="Century Gothic"/>
              </a:rPr>
              <a:t>Topic: </a:t>
            </a:r>
            <a:r>
              <a:rPr lang="en-US" sz="2600" dirty="0">
                <a:latin typeface="Century Gothic"/>
              </a:rPr>
              <a:t>Getting your idea across the finish line:  How to communicate effectively with leaders to achieve buy-in</a:t>
            </a:r>
          </a:p>
          <a:p>
            <a:pPr>
              <a:lnSpc>
                <a:spcPct val="120000"/>
              </a:lnSpc>
            </a:pPr>
            <a:r>
              <a:rPr lang="en-US" sz="2600" b="1" dirty="0">
                <a:latin typeface="Century Gothic"/>
              </a:rPr>
              <a:t>You will learn:</a:t>
            </a:r>
          </a:p>
          <a:p>
            <a:pPr lvl="1">
              <a:lnSpc>
                <a:spcPct val="105000"/>
              </a:lnSpc>
              <a:spcBef>
                <a:spcPts val="0"/>
              </a:spcBef>
              <a:buFont typeface="Courier New" panose="02070309020205020404" pitchFamily="49" charset="0"/>
              <a:buChar char="o"/>
            </a:pPr>
            <a:r>
              <a:rPr lang="en-US" sz="1900" dirty="0">
                <a:effectLst/>
                <a:latin typeface="Century Gothic" panose="020B0502020202020204" pitchFamily="34" charset="0"/>
                <a:ea typeface="Times New Roman" panose="02020603050405020304" pitchFamily="18" charset="0"/>
                <a:cs typeface="Aptos" panose="020B0004020202020204" pitchFamily="34" charset="0"/>
              </a:rPr>
              <a:t>What leaders need to make good decisions </a:t>
            </a:r>
            <a:endParaRPr lang="en-US" sz="1900" dirty="0">
              <a:latin typeface="Century Gothic" panose="020B0502020202020204" pitchFamily="34" charset="0"/>
              <a:ea typeface="Times New Roman" panose="02020603050405020304" pitchFamily="18" charset="0"/>
              <a:cs typeface="Aptos" panose="020B0004020202020204" pitchFamily="34" charset="0"/>
            </a:endParaRPr>
          </a:p>
          <a:p>
            <a:pPr lvl="1">
              <a:lnSpc>
                <a:spcPct val="105000"/>
              </a:lnSpc>
              <a:spcBef>
                <a:spcPts val="0"/>
              </a:spcBef>
              <a:buFont typeface="Courier New" panose="02070309020205020404" pitchFamily="49" charset="0"/>
              <a:buChar char="o"/>
            </a:pPr>
            <a:r>
              <a:rPr lang="en-US" sz="1900" dirty="0">
                <a:effectLst/>
                <a:latin typeface="Century Gothic" panose="020B0502020202020204" pitchFamily="34" charset="0"/>
                <a:ea typeface="Times New Roman" panose="02020603050405020304" pitchFamily="18" charset="0"/>
                <a:cs typeface="Aptos" panose="020B0004020202020204" pitchFamily="34" charset="0"/>
              </a:rPr>
              <a:t>Lessons learned from years of experience with Results WA staff</a:t>
            </a:r>
          </a:p>
          <a:p>
            <a:pPr lvl="1">
              <a:lnSpc>
                <a:spcPct val="105000"/>
              </a:lnSpc>
              <a:spcBef>
                <a:spcPts val="0"/>
              </a:spcBef>
              <a:buFont typeface="Courier New" panose="02070309020205020404" pitchFamily="49" charset="0"/>
              <a:buChar char="o"/>
            </a:pPr>
            <a:r>
              <a:rPr lang="en-US" sz="1900" dirty="0">
                <a:effectLst/>
                <a:latin typeface="Century Gothic" panose="020B0502020202020204" pitchFamily="34" charset="0"/>
                <a:ea typeface="Times New Roman" panose="02020603050405020304" pitchFamily="18" charset="0"/>
                <a:cs typeface="Aptos" panose="020B0004020202020204" pitchFamily="34" charset="0"/>
              </a:rPr>
              <a:t>Walk away with concrete tools you can immediately apply to your own ideas and projects</a:t>
            </a:r>
            <a:endParaRPr lang="en-US" sz="1900" dirty="0">
              <a:effectLst/>
              <a:latin typeface="Century Gothic" panose="020B0502020202020204" pitchFamily="34" charset="0"/>
              <a:ea typeface="Aptos" panose="020B0004020202020204" pitchFamily="34" charset="0"/>
              <a:cs typeface="Aptos" panose="020B0004020202020204" pitchFamily="34" charset="0"/>
            </a:endParaRPr>
          </a:p>
          <a:p>
            <a:pPr>
              <a:lnSpc>
                <a:spcPct val="120000"/>
              </a:lnSpc>
            </a:pPr>
            <a:r>
              <a:rPr lang="en-US" sz="2600" b="1" dirty="0">
                <a:latin typeface="Century Gothic"/>
              </a:rPr>
              <a:t>Who: </a:t>
            </a:r>
            <a:r>
              <a:rPr lang="en-US" sz="2600" dirty="0">
                <a:latin typeface="Century Gothic"/>
              </a:rPr>
              <a:t>State employees only; </a:t>
            </a:r>
            <a:br>
              <a:rPr lang="en-US" sz="2600" dirty="0">
                <a:latin typeface="Century Gothic"/>
              </a:rPr>
            </a:br>
            <a:r>
              <a:rPr lang="en-US" sz="2600" dirty="0">
                <a:latin typeface="Century Gothic"/>
              </a:rPr>
              <a:t>Limited to 45 people</a:t>
            </a:r>
          </a:p>
          <a:p>
            <a:pPr marL="0" indent="0" algn="ctr">
              <a:lnSpc>
                <a:spcPct val="120000"/>
              </a:lnSpc>
              <a:buNone/>
            </a:pPr>
            <a:br>
              <a:rPr lang="en-US" sz="2600" dirty="0">
                <a:latin typeface="Century Gothic"/>
              </a:rPr>
            </a:br>
            <a:r>
              <a:rPr lang="en-US" sz="2600" b="1" dirty="0">
                <a:solidFill>
                  <a:schemeClr val="accent6">
                    <a:lumMod val="50000"/>
                  </a:schemeClr>
                </a:solidFill>
                <a:latin typeface="Baguet Script" panose="00000500000000000000" pitchFamily="2" charset="0"/>
                <a:cs typeface="Dreaming Outloud Script Pro" panose="03050502040304050704" pitchFamily="66" charset="0"/>
              </a:rPr>
              <a:t>“Resistance is greatest just before the finish line.” </a:t>
            </a:r>
            <a:br>
              <a:rPr lang="en-US" sz="2600" b="1" dirty="0">
                <a:solidFill>
                  <a:schemeClr val="accent6">
                    <a:lumMod val="50000"/>
                  </a:schemeClr>
                </a:solidFill>
                <a:latin typeface="Baguet Script" panose="00000500000000000000" pitchFamily="2" charset="0"/>
                <a:cs typeface="Dreaming Outloud Script Pro" panose="03050502040304050704" pitchFamily="66" charset="0"/>
              </a:rPr>
            </a:br>
            <a:r>
              <a:rPr lang="en-US" sz="2600" dirty="0">
                <a:latin typeface="Century Gothic"/>
              </a:rPr>
              <a:t>Steven </a:t>
            </a:r>
            <a:r>
              <a:rPr lang="en-US" sz="2600" dirty="0" err="1">
                <a:latin typeface="Century Gothic"/>
              </a:rPr>
              <a:t>Pressfield</a:t>
            </a:r>
            <a:endParaRPr lang="en-US" sz="2600" dirty="0">
              <a:latin typeface="Century Gothic"/>
            </a:endParaRPr>
          </a:p>
        </p:txBody>
      </p:sp>
      <p:sp>
        <p:nvSpPr>
          <p:cNvPr id="5" name="Rectangle 4">
            <a:extLst>
              <a:ext uri="{FF2B5EF4-FFF2-40B4-BE49-F238E27FC236}">
                <a16:creationId xmlns:a16="http://schemas.microsoft.com/office/drawing/2014/main" id="{45C06D04-3F19-6B65-F846-D3FAB4869A4F}"/>
              </a:ext>
              <a:ext uri="{C183D7F6-B498-43B3-948B-1728B52AA6E4}">
                <adec:decorative xmlns:adec="http://schemas.microsoft.com/office/drawing/2017/decorative" val="1"/>
              </a:ext>
            </a:extLst>
          </p:cNvPr>
          <p:cNvSpPr/>
          <p:nvPr/>
        </p:nvSpPr>
        <p:spPr>
          <a:xfrm>
            <a:off x="0" y="0"/>
            <a:ext cx="12192000" cy="221641"/>
          </a:xfrm>
          <a:prstGeom prst="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Explosion: 14 Points 6">
            <a:extLst>
              <a:ext uri="{FF2B5EF4-FFF2-40B4-BE49-F238E27FC236}">
                <a16:creationId xmlns:a16="http://schemas.microsoft.com/office/drawing/2014/main" id="{39E6A0C7-75EE-0E6B-49E6-E6BB361E69FD}"/>
              </a:ext>
            </a:extLst>
          </p:cNvPr>
          <p:cNvSpPr/>
          <p:nvPr/>
        </p:nvSpPr>
        <p:spPr>
          <a:xfrm rot="691739">
            <a:off x="8623332" y="834377"/>
            <a:ext cx="2559853" cy="1262214"/>
          </a:xfrm>
          <a:prstGeom prst="irregularSeal2">
            <a:avLst/>
          </a:prstGeom>
          <a:solidFill>
            <a:schemeClr val="bg1"/>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Extended</a:t>
            </a:r>
          </a:p>
          <a:p>
            <a:pPr algn="ctr"/>
            <a:r>
              <a:rPr lang="en-US" sz="1400" b="1" dirty="0">
                <a:solidFill>
                  <a:schemeClr val="tx1"/>
                </a:solidFill>
              </a:rPr>
              <a:t>Time!</a:t>
            </a:r>
          </a:p>
        </p:txBody>
      </p:sp>
      <p:sp>
        <p:nvSpPr>
          <p:cNvPr id="8" name="Explosion: 14 Points 7">
            <a:extLst>
              <a:ext uri="{FF2B5EF4-FFF2-40B4-BE49-F238E27FC236}">
                <a16:creationId xmlns:a16="http://schemas.microsoft.com/office/drawing/2014/main" id="{92D8B4D0-EC3C-69D2-AC81-EF30CB98FDED}"/>
              </a:ext>
            </a:extLst>
          </p:cNvPr>
          <p:cNvSpPr/>
          <p:nvPr/>
        </p:nvSpPr>
        <p:spPr>
          <a:xfrm>
            <a:off x="4508560" y="4604657"/>
            <a:ext cx="2164384" cy="1251857"/>
          </a:xfrm>
          <a:prstGeom prst="irregularSeal2">
            <a:avLst/>
          </a:prstGeom>
          <a:solidFill>
            <a:schemeClr val="bg1"/>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tx1"/>
              </a:solidFill>
            </a:endParaRPr>
          </a:p>
          <a:p>
            <a:pPr algn="ctr"/>
            <a:endParaRPr lang="en-US" sz="1200" b="1" dirty="0">
              <a:solidFill>
                <a:schemeClr val="tx1"/>
              </a:solidFill>
            </a:endParaRPr>
          </a:p>
          <a:p>
            <a:pPr algn="ctr"/>
            <a:r>
              <a:rPr lang="en-US" sz="1400" b="1" dirty="0">
                <a:solidFill>
                  <a:schemeClr val="tx1"/>
                </a:solidFill>
              </a:rPr>
              <a:t>Increased capacity!</a:t>
            </a:r>
          </a:p>
          <a:p>
            <a:pPr algn="ctr"/>
            <a:endParaRPr lang="en-US" dirty="0"/>
          </a:p>
        </p:txBody>
      </p:sp>
      <p:pic>
        <p:nvPicPr>
          <p:cNvPr id="6" name="Picture 5" descr="Results Washington logo">
            <a:extLst>
              <a:ext uri="{FF2B5EF4-FFF2-40B4-BE49-F238E27FC236}">
                <a16:creationId xmlns:a16="http://schemas.microsoft.com/office/drawing/2014/main" id="{C7E36511-D73C-DB54-2C7E-BCFA166EBF36}"/>
              </a:ext>
            </a:extLst>
          </p:cNvPr>
          <p:cNvPicPr>
            <a:picLocks noChangeAspect="1"/>
          </p:cNvPicPr>
          <p:nvPr/>
        </p:nvPicPr>
        <p:blipFill>
          <a:blip r:embed="rId2"/>
          <a:stretch>
            <a:fillRect/>
          </a:stretch>
        </p:blipFill>
        <p:spPr>
          <a:xfrm>
            <a:off x="10966229" y="302898"/>
            <a:ext cx="1225771" cy="581456"/>
          </a:xfrm>
          <a:prstGeom prst="rect">
            <a:avLst/>
          </a:prstGeom>
        </p:spPr>
      </p:pic>
    </p:spTree>
    <p:extLst>
      <p:ext uri="{BB962C8B-B14F-4D97-AF65-F5344CB8AC3E}">
        <p14:creationId xmlns:p14="http://schemas.microsoft.com/office/powerpoint/2010/main" val="645246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F9D-9FF3-792C-8C5C-853D23701C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CE640D-4B40-0132-9487-C3E352B5E0E5}"/>
              </a:ext>
            </a:extLst>
          </p:cNvPr>
          <p:cNvSpPr>
            <a:spLocks noGrp="1"/>
          </p:cNvSpPr>
          <p:nvPr>
            <p:ph type="title"/>
          </p:nvPr>
        </p:nvSpPr>
        <p:spPr>
          <a:xfrm>
            <a:off x="89097" y="429480"/>
            <a:ext cx="10515600" cy="581457"/>
          </a:xfrm>
        </p:spPr>
        <p:txBody>
          <a:bodyPr>
            <a:normAutofit fontScale="90000"/>
          </a:bodyPr>
          <a:lstStyle/>
          <a:p>
            <a:r>
              <a:rPr lang="en-US" sz="3600" u="sng" dirty="0">
                <a:latin typeface="Century Gothic"/>
              </a:rPr>
              <a:t>Community of Practice Updates Cont.</a:t>
            </a:r>
            <a:endParaRPr lang="en-US" sz="3600" u="sng" dirty="0">
              <a:latin typeface="Century Gothic" panose="020B0502020202020204" pitchFamily="34" charset="0"/>
            </a:endParaRPr>
          </a:p>
        </p:txBody>
      </p:sp>
      <p:sp>
        <p:nvSpPr>
          <p:cNvPr id="3" name="Content Placeholder 2">
            <a:extLst>
              <a:ext uri="{FF2B5EF4-FFF2-40B4-BE49-F238E27FC236}">
                <a16:creationId xmlns:a16="http://schemas.microsoft.com/office/drawing/2014/main" id="{618B1E2A-2792-B20C-9849-FD82373FAB61}"/>
              </a:ext>
            </a:extLst>
          </p:cNvPr>
          <p:cNvSpPr>
            <a:spLocks noGrp="1"/>
          </p:cNvSpPr>
          <p:nvPr>
            <p:ph idx="1"/>
          </p:nvPr>
        </p:nvSpPr>
        <p:spPr>
          <a:xfrm>
            <a:off x="89096" y="1094488"/>
            <a:ext cx="12033773" cy="5763512"/>
          </a:xfrm>
        </p:spPr>
        <p:txBody>
          <a:bodyPr vert="horz" lIns="91440" tIns="45720" rIns="91440" bIns="45720" rtlCol="0" anchor="t">
            <a:normAutofit/>
          </a:bodyPr>
          <a:lstStyle/>
          <a:p>
            <a:pPr marL="0" indent="0">
              <a:lnSpc>
                <a:spcPct val="120000"/>
              </a:lnSpc>
              <a:buNone/>
            </a:pPr>
            <a:r>
              <a:rPr lang="en-US" sz="2400" b="1" dirty="0">
                <a:solidFill>
                  <a:schemeClr val="accent1">
                    <a:lumMod val="75000"/>
                  </a:schemeClr>
                </a:solidFill>
                <a:latin typeface="Century Gothic"/>
              </a:rPr>
              <a:t>Did you recently led or were involved of a process improvement project? Share your story through…</a:t>
            </a:r>
            <a:endParaRPr lang="en-US" sz="2400" b="1" dirty="0">
              <a:latin typeface="Century Gothic"/>
            </a:endParaRPr>
          </a:p>
          <a:p>
            <a:pPr marL="0" indent="0" algn="ctr">
              <a:lnSpc>
                <a:spcPct val="120000"/>
              </a:lnSpc>
              <a:buNone/>
            </a:pPr>
            <a:r>
              <a:rPr lang="en-US" sz="2400" b="1" dirty="0">
                <a:solidFill>
                  <a:schemeClr val="accent1">
                    <a:lumMod val="50000"/>
                  </a:schemeClr>
                </a:solidFill>
                <a:latin typeface="Century Gothic"/>
              </a:rPr>
              <a:t>Results Washington’s Reflection Series</a:t>
            </a:r>
            <a:br>
              <a:rPr lang="en-US" sz="1000" b="1" dirty="0">
                <a:solidFill>
                  <a:schemeClr val="accent1">
                    <a:lumMod val="50000"/>
                  </a:schemeClr>
                </a:solidFill>
                <a:latin typeface="Century Gothic"/>
              </a:rPr>
            </a:br>
            <a:endParaRPr lang="en-US" sz="2400" b="1" dirty="0">
              <a:latin typeface="Century Gothic"/>
            </a:endParaRPr>
          </a:p>
          <a:p>
            <a:pPr marL="0" indent="0">
              <a:lnSpc>
                <a:spcPct val="120000"/>
              </a:lnSpc>
              <a:buNone/>
            </a:pPr>
            <a:r>
              <a:rPr lang="en-US" sz="1900" b="1" dirty="0">
                <a:latin typeface="Century Gothic"/>
              </a:rPr>
              <a:t>What: </a:t>
            </a:r>
            <a:r>
              <a:rPr lang="en-US" sz="1900" dirty="0">
                <a:latin typeface="Century Gothic"/>
              </a:rPr>
              <a:t>Video interview series that spotlights individual subject matter experts of an improvement project as they share their perspectives and experience on the improvement effort, highlight their achievements as well as barriers, and share any lessons they learned throughout the project</a:t>
            </a:r>
          </a:p>
          <a:p>
            <a:pPr marL="0" indent="0">
              <a:lnSpc>
                <a:spcPct val="120000"/>
              </a:lnSpc>
              <a:buNone/>
            </a:pPr>
            <a:r>
              <a:rPr lang="en-US" sz="1900" b="1" dirty="0">
                <a:latin typeface="Century Gothic"/>
              </a:rPr>
              <a:t>Why: </a:t>
            </a:r>
            <a:r>
              <a:rPr lang="en-US" sz="1900" dirty="0">
                <a:latin typeface="Century Gothic"/>
              </a:rPr>
              <a:t>Spotlight agency innovation and deepen the state’s culture by:</a:t>
            </a:r>
          </a:p>
          <a:p>
            <a:pPr lvl="2">
              <a:lnSpc>
                <a:spcPct val="120000"/>
              </a:lnSpc>
            </a:pPr>
            <a:r>
              <a:rPr lang="en-US" sz="1900" dirty="0">
                <a:latin typeface="Century Gothic"/>
              </a:rPr>
              <a:t>Highlighting individual voices directly involved in improvements</a:t>
            </a:r>
          </a:p>
          <a:p>
            <a:pPr lvl="2">
              <a:lnSpc>
                <a:spcPct val="120000"/>
              </a:lnSpc>
            </a:pPr>
            <a:r>
              <a:rPr lang="en-US" sz="1900" dirty="0">
                <a:latin typeface="Century Gothic"/>
              </a:rPr>
              <a:t>Sharing their knowledge and experience so others may learn and gain insight</a:t>
            </a:r>
          </a:p>
          <a:p>
            <a:pPr lvl="2">
              <a:lnSpc>
                <a:spcPct val="120000"/>
              </a:lnSpc>
            </a:pPr>
            <a:r>
              <a:rPr lang="en-US" sz="1900" dirty="0">
                <a:latin typeface="Century Gothic"/>
              </a:rPr>
              <a:t>Inspiring future improvements across the enterprise</a:t>
            </a:r>
          </a:p>
          <a:p>
            <a:pPr marL="0" indent="0">
              <a:lnSpc>
                <a:spcPct val="120000"/>
              </a:lnSpc>
              <a:buNone/>
            </a:pPr>
            <a:r>
              <a:rPr lang="en-US" sz="1900" b="1" dirty="0">
                <a:latin typeface="Century Gothic"/>
              </a:rPr>
              <a:t>Contact: </a:t>
            </a:r>
            <a:r>
              <a:rPr lang="en-US" sz="1900" dirty="0">
                <a:latin typeface="Century Gothic"/>
              </a:rPr>
              <a:t>Talia Mazzara (</a:t>
            </a:r>
            <a:r>
              <a:rPr lang="en-US" sz="1900" dirty="0">
                <a:latin typeface="Century Gothic"/>
                <a:hlinkClick r:id="rId2"/>
              </a:rPr>
              <a:t>Talia.Mazzara@gov.wa.gov</a:t>
            </a:r>
            <a:r>
              <a:rPr lang="en-US" sz="1900" dirty="0">
                <a:latin typeface="Century Gothic"/>
              </a:rPr>
              <a:t>) </a:t>
            </a:r>
          </a:p>
        </p:txBody>
      </p:sp>
      <p:sp>
        <p:nvSpPr>
          <p:cNvPr id="5" name="Rectangle 4">
            <a:extLst>
              <a:ext uri="{FF2B5EF4-FFF2-40B4-BE49-F238E27FC236}">
                <a16:creationId xmlns:a16="http://schemas.microsoft.com/office/drawing/2014/main" id="{E6994737-6449-87A0-EFDC-3C10900C594E}"/>
              </a:ext>
              <a:ext uri="{C183D7F6-B498-43B3-948B-1728B52AA6E4}">
                <adec:decorative xmlns:adec="http://schemas.microsoft.com/office/drawing/2017/decorative" val="1"/>
              </a:ext>
            </a:extLst>
          </p:cNvPr>
          <p:cNvSpPr/>
          <p:nvPr/>
        </p:nvSpPr>
        <p:spPr>
          <a:xfrm>
            <a:off x="0" y="0"/>
            <a:ext cx="12192000" cy="221641"/>
          </a:xfrm>
          <a:prstGeom prst="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Results Washington logo">
            <a:extLst>
              <a:ext uri="{FF2B5EF4-FFF2-40B4-BE49-F238E27FC236}">
                <a16:creationId xmlns:a16="http://schemas.microsoft.com/office/drawing/2014/main" id="{26B545C3-7B75-3384-5FDF-8A86DB49031F}"/>
              </a:ext>
            </a:extLst>
          </p:cNvPr>
          <p:cNvPicPr>
            <a:picLocks noChangeAspect="1"/>
          </p:cNvPicPr>
          <p:nvPr/>
        </p:nvPicPr>
        <p:blipFill>
          <a:blip r:embed="rId3"/>
          <a:stretch>
            <a:fillRect/>
          </a:stretch>
        </p:blipFill>
        <p:spPr>
          <a:xfrm>
            <a:off x="10966229" y="302898"/>
            <a:ext cx="1225771" cy="581456"/>
          </a:xfrm>
          <a:prstGeom prst="rect">
            <a:avLst/>
          </a:prstGeom>
        </p:spPr>
      </p:pic>
      <p:sp>
        <p:nvSpPr>
          <p:cNvPr id="4" name="Explosion: 8 Points 3">
            <a:extLst>
              <a:ext uri="{FF2B5EF4-FFF2-40B4-BE49-F238E27FC236}">
                <a16:creationId xmlns:a16="http://schemas.microsoft.com/office/drawing/2014/main" id="{0C308488-FC08-11F7-A350-28CD5CB6297A}"/>
              </a:ext>
            </a:extLst>
          </p:cNvPr>
          <p:cNvSpPr/>
          <p:nvPr/>
        </p:nvSpPr>
        <p:spPr>
          <a:xfrm rot="21228993">
            <a:off x="8702440" y="5303185"/>
            <a:ext cx="3284605" cy="1558153"/>
          </a:xfrm>
          <a:prstGeom prst="irregularSeal1">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Check out our </a:t>
            </a:r>
            <a:r>
              <a:rPr lang="en-US" sz="1600" dirty="0">
                <a:hlinkClick r:id="rId4"/>
              </a:rPr>
              <a:t>latest episode here</a:t>
            </a:r>
            <a:r>
              <a:rPr lang="en-US" sz="1600" dirty="0">
                <a:solidFill>
                  <a:schemeClr val="tx1"/>
                </a:solidFill>
              </a:rPr>
              <a:t>!</a:t>
            </a:r>
          </a:p>
        </p:txBody>
      </p:sp>
    </p:spTree>
    <p:extLst>
      <p:ext uri="{BB962C8B-B14F-4D97-AF65-F5344CB8AC3E}">
        <p14:creationId xmlns:p14="http://schemas.microsoft.com/office/powerpoint/2010/main" val="3326923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25BA62-639B-918E-81EB-B80BEB204E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5A6A8D-2461-268C-8C7A-8B41F88EB494}"/>
              </a:ext>
            </a:extLst>
          </p:cNvPr>
          <p:cNvSpPr>
            <a:spLocks noGrp="1"/>
          </p:cNvSpPr>
          <p:nvPr>
            <p:ph type="title"/>
          </p:nvPr>
        </p:nvSpPr>
        <p:spPr>
          <a:xfrm>
            <a:off x="170291" y="400905"/>
            <a:ext cx="10515600" cy="581457"/>
          </a:xfrm>
        </p:spPr>
        <p:txBody>
          <a:bodyPr>
            <a:normAutofit/>
          </a:bodyPr>
          <a:lstStyle/>
          <a:p>
            <a:r>
              <a:rPr lang="en-US" sz="3200" u="sng" dirty="0">
                <a:latin typeface="Century Gothic"/>
              </a:rPr>
              <a:t>Upcoming Events</a:t>
            </a:r>
            <a:endParaRPr lang="en-US" sz="3200" u="sng" dirty="0">
              <a:latin typeface="Century Gothic" panose="020B0502020202020204" pitchFamily="34" charset="0"/>
            </a:endParaRPr>
          </a:p>
        </p:txBody>
      </p:sp>
      <p:sp>
        <p:nvSpPr>
          <p:cNvPr id="3" name="Content Placeholder 2">
            <a:extLst>
              <a:ext uri="{FF2B5EF4-FFF2-40B4-BE49-F238E27FC236}">
                <a16:creationId xmlns:a16="http://schemas.microsoft.com/office/drawing/2014/main" id="{8B509BCB-5A09-746C-9802-7C929DA88EDB}"/>
              </a:ext>
            </a:extLst>
          </p:cNvPr>
          <p:cNvSpPr>
            <a:spLocks noGrp="1"/>
          </p:cNvSpPr>
          <p:nvPr>
            <p:ph idx="1"/>
          </p:nvPr>
        </p:nvSpPr>
        <p:spPr>
          <a:xfrm>
            <a:off x="170290" y="1072847"/>
            <a:ext cx="11869310" cy="5726895"/>
          </a:xfrm>
        </p:spPr>
        <p:txBody>
          <a:bodyPr vert="horz" lIns="91440" tIns="45720" rIns="91440" bIns="45720" rtlCol="0" anchor="t">
            <a:normAutofit/>
          </a:bodyPr>
          <a:lstStyle/>
          <a:p>
            <a:pPr marL="0" indent="0">
              <a:lnSpc>
                <a:spcPct val="120000"/>
              </a:lnSpc>
              <a:buNone/>
            </a:pPr>
            <a:r>
              <a:rPr lang="en-US" sz="2400" b="1" dirty="0">
                <a:solidFill>
                  <a:schemeClr val="accent1">
                    <a:lumMod val="75000"/>
                  </a:schemeClr>
                </a:solidFill>
                <a:latin typeface="Century Gothic"/>
              </a:rPr>
              <a:t>Save the date for our 13th annual WA State Government Lean Transformation Conference!</a:t>
            </a:r>
            <a:endParaRPr lang="en-US" sz="2400" dirty="0">
              <a:solidFill>
                <a:schemeClr val="accent1">
                  <a:lumMod val="75000"/>
                </a:schemeClr>
              </a:solidFill>
              <a:latin typeface="Century Gothic"/>
            </a:endParaRPr>
          </a:p>
          <a:p>
            <a:pPr marL="0" indent="0" algn="ctr">
              <a:lnSpc>
                <a:spcPct val="120000"/>
              </a:lnSpc>
              <a:buNone/>
            </a:pPr>
            <a:r>
              <a:rPr lang="en-US" sz="2400" b="1" dirty="0">
                <a:solidFill>
                  <a:schemeClr val="accent1">
                    <a:lumMod val="50000"/>
                  </a:schemeClr>
                </a:solidFill>
                <a:latin typeface="Century Gothic"/>
              </a:rPr>
              <a:t>“</a:t>
            </a:r>
            <a:r>
              <a:rPr lang="en-US" sz="2400" b="1" i="1" dirty="0">
                <a:solidFill>
                  <a:schemeClr val="accent1">
                    <a:lumMod val="50000"/>
                  </a:schemeClr>
                </a:solidFill>
                <a:latin typeface="Century Gothic"/>
              </a:rPr>
              <a:t>Lean</a:t>
            </a:r>
            <a:r>
              <a:rPr lang="en-US" sz="2400" b="1" dirty="0">
                <a:solidFill>
                  <a:schemeClr val="accent1">
                    <a:lumMod val="50000"/>
                  </a:schemeClr>
                </a:solidFill>
                <a:latin typeface="Century Gothic"/>
              </a:rPr>
              <a:t>ing into the Future”</a:t>
            </a:r>
          </a:p>
          <a:p>
            <a:pPr marL="0" indent="0" algn="ctr">
              <a:lnSpc>
                <a:spcPct val="120000"/>
              </a:lnSpc>
              <a:buNone/>
            </a:pPr>
            <a:endParaRPr lang="en-US" sz="2400" b="1" dirty="0">
              <a:solidFill>
                <a:schemeClr val="accent1">
                  <a:lumMod val="50000"/>
                </a:schemeClr>
              </a:solidFill>
              <a:latin typeface="Century Gothic"/>
              <a:ea typeface="+mn-lt"/>
              <a:cs typeface="+mn-lt"/>
            </a:endParaRPr>
          </a:p>
          <a:p>
            <a:pPr>
              <a:buNone/>
            </a:pPr>
            <a:r>
              <a:rPr lang="en-US" sz="3200" b="1" baseline="30000" dirty="0">
                <a:solidFill>
                  <a:srgbClr val="0E101A"/>
                </a:solidFill>
                <a:latin typeface="Century Gothic"/>
                <a:ea typeface="+mn-lt"/>
                <a:cs typeface="+mn-lt"/>
              </a:rPr>
              <a:t>Purpose:</a:t>
            </a:r>
            <a:r>
              <a:rPr lang="en-US" sz="3200" baseline="30000" dirty="0">
                <a:solidFill>
                  <a:srgbClr val="0E101A"/>
                </a:solidFill>
                <a:latin typeface="Century Gothic"/>
                <a:ea typeface="+mn-lt"/>
                <a:cs typeface="+mn-lt"/>
              </a:rPr>
              <a:t> To advance Lean and continuous improvement in Washington state by focusing on the tools and techniques of Lean, as well as explore other topics.</a:t>
            </a:r>
          </a:p>
          <a:p>
            <a:pPr>
              <a:buNone/>
            </a:pPr>
            <a:r>
              <a:rPr lang="en-US" sz="3200" b="1" baseline="30000" dirty="0">
                <a:solidFill>
                  <a:srgbClr val="0E101A"/>
                </a:solidFill>
                <a:latin typeface="Century Gothic"/>
                <a:ea typeface="+mn-lt"/>
                <a:cs typeface="+mn-lt"/>
              </a:rPr>
              <a:t>When: </a:t>
            </a:r>
            <a:r>
              <a:rPr lang="en-US" sz="3200" baseline="30000" dirty="0">
                <a:solidFill>
                  <a:srgbClr val="0E101A"/>
                </a:solidFill>
                <a:latin typeface="Century Gothic"/>
                <a:ea typeface="+mn-lt"/>
                <a:cs typeface="+mn-lt"/>
              </a:rPr>
              <a:t>October 22nd through October 31st</a:t>
            </a:r>
          </a:p>
          <a:p>
            <a:pPr>
              <a:buNone/>
            </a:pPr>
            <a:r>
              <a:rPr lang="en-US" sz="3200" b="1" baseline="30000" dirty="0">
                <a:solidFill>
                  <a:srgbClr val="0E101A"/>
                </a:solidFill>
                <a:latin typeface="Century Gothic"/>
                <a:ea typeface="+mn-lt"/>
                <a:cs typeface="+mn-lt"/>
              </a:rPr>
              <a:t>Who: </a:t>
            </a:r>
            <a:r>
              <a:rPr lang="en-US" sz="3200" baseline="30000" dirty="0">
                <a:solidFill>
                  <a:srgbClr val="0E101A"/>
                </a:solidFill>
                <a:latin typeface="Century Gothic"/>
                <a:ea typeface="+mn-lt"/>
                <a:cs typeface="+mn-lt"/>
              </a:rPr>
              <a:t>Local governments, other states, Washington businesses, educational professionals, and nonprofits Last year we welcomed over 3,600 attendees virtually! </a:t>
            </a:r>
            <a:endParaRPr lang="en-US" sz="3200" baseline="30000" dirty="0">
              <a:solidFill>
                <a:srgbClr val="0E101A"/>
              </a:solidFill>
              <a:latin typeface="Century Gothic"/>
              <a:cs typeface="Calibri"/>
            </a:endParaRPr>
          </a:p>
          <a:p>
            <a:pPr>
              <a:buNone/>
            </a:pPr>
            <a:r>
              <a:rPr lang="en-US" sz="3200" b="1" baseline="30000" dirty="0">
                <a:solidFill>
                  <a:srgbClr val="0E101A"/>
                </a:solidFill>
                <a:latin typeface="Century Gothic"/>
                <a:cs typeface="Calibri"/>
              </a:rPr>
              <a:t>Where:</a:t>
            </a:r>
            <a:r>
              <a:rPr lang="en-US" sz="3200" baseline="30000" dirty="0">
                <a:solidFill>
                  <a:srgbClr val="0E101A"/>
                </a:solidFill>
                <a:latin typeface="Century Gothic"/>
                <a:cs typeface="Calibri"/>
              </a:rPr>
              <a:t> </a:t>
            </a:r>
            <a:r>
              <a:rPr lang="en-US" sz="3200" baseline="30000" dirty="0">
                <a:solidFill>
                  <a:srgbClr val="0E101A"/>
                </a:solidFill>
                <a:latin typeface="Century Gothic"/>
                <a:ea typeface="+mn-lt"/>
                <a:cs typeface="+mn-lt"/>
              </a:rPr>
              <a:t>100% virtually via Zoom with six days of presentations spanning the two weeks.</a:t>
            </a:r>
            <a:r>
              <a:rPr lang="en-US" sz="3200" baseline="30000" dirty="0">
                <a:solidFill>
                  <a:srgbClr val="000000"/>
                </a:solidFill>
                <a:latin typeface="Century Gothic"/>
                <a:ea typeface="+mn-lt"/>
                <a:cs typeface="+mn-lt"/>
              </a:rPr>
              <a:t> </a:t>
            </a:r>
          </a:p>
          <a:p>
            <a:pPr>
              <a:buNone/>
            </a:pPr>
            <a:endParaRPr lang="en-US" dirty="0">
              <a:solidFill>
                <a:srgbClr val="000000"/>
              </a:solidFill>
              <a:latin typeface="Century Gothic"/>
              <a:ea typeface="+mn-lt"/>
              <a:cs typeface="+mn-lt"/>
            </a:endParaRPr>
          </a:p>
          <a:p>
            <a:pPr algn="ctr">
              <a:buNone/>
            </a:pPr>
            <a:br>
              <a:rPr lang="en-US" baseline="30000" dirty="0">
                <a:solidFill>
                  <a:srgbClr val="0E101A"/>
                </a:solidFill>
                <a:latin typeface="Century Gothic"/>
                <a:ea typeface="+mn-lt"/>
                <a:cs typeface="+mn-lt"/>
              </a:rPr>
            </a:br>
            <a:r>
              <a:rPr lang="en-US" baseline="30000" dirty="0">
                <a:solidFill>
                  <a:srgbClr val="0E101A"/>
                </a:solidFill>
                <a:latin typeface="Century Gothic"/>
                <a:ea typeface="+mn-lt"/>
                <a:cs typeface="+mn-lt"/>
              </a:rPr>
              <a:t>For additional information, please visit </a:t>
            </a:r>
            <a:r>
              <a:rPr lang="en-US" baseline="30000" dirty="0">
                <a:solidFill>
                  <a:srgbClr val="0E101A"/>
                </a:solidFill>
                <a:ea typeface="+mn-lt"/>
                <a:cs typeface="+mn-lt"/>
                <a:hlinkClick r:id="rId3"/>
              </a:rPr>
              <a:t>https://results.wa.gov/improving-government/lean/lean-conference</a:t>
            </a:r>
            <a:endParaRPr lang="en-US" dirty="0">
              <a:latin typeface="Century Gothic"/>
            </a:endParaRPr>
          </a:p>
        </p:txBody>
      </p:sp>
      <p:sp>
        <p:nvSpPr>
          <p:cNvPr id="5" name="Rectangle 4">
            <a:extLst>
              <a:ext uri="{FF2B5EF4-FFF2-40B4-BE49-F238E27FC236}">
                <a16:creationId xmlns:a16="http://schemas.microsoft.com/office/drawing/2014/main" id="{4D2F13BF-E171-E688-20C4-A763A20A82F6}"/>
              </a:ext>
              <a:ext uri="{C183D7F6-B498-43B3-948B-1728B52AA6E4}">
                <adec:decorative xmlns:adec="http://schemas.microsoft.com/office/drawing/2017/decorative" val="1"/>
              </a:ext>
            </a:extLst>
          </p:cNvPr>
          <p:cNvSpPr/>
          <p:nvPr/>
        </p:nvSpPr>
        <p:spPr>
          <a:xfrm>
            <a:off x="0" y="0"/>
            <a:ext cx="12192000" cy="221641"/>
          </a:xfrm>
          <a:prstGeom prst="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quot;Save the date&quot; on a yellow sticky note">
            <a:extLst>
              <a:ext uri="{FF2B5EF4-FFF2-40B4-BE49-F238E27FC236}">
                <a16:creationId xmlns:a16="http://schemas.microsoft.com/office/drawing/2014/main" id="{A78608CB-38C9-D6BA-3B2B-547DF1B27BE1}"/>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2722" t="9091" r="12974" b="14835"/>
          <a:stretch/>
        </p:blipFill>
        <p:spPr bwMode="auto">
          <a:xfrm rot="21148054">
            <a:off x="9361240" y="1663312"/>
            <a:ext cx="1246391" cy="127606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Results Washington logo">
            <a:extLst>
              <a:ext uri="{FF2B5EF4-FFF2-40B4-BE49-F238E27FC236}">
                <a16:creationId xmlns:a16="http://schemas.microsoft.com/office/drawing/2014/main" id="{4A4C5DD3-8AD9-5ED2-C3EB-8BB077A12587}"/>
              </a:ext>
            </a:extLst>
          </p:cNvPr>
          <p:cNvPicPr>
            <a:picLocks noChangeAspect="1"/>
          </p:cNvPicPr>
          <p:nvPr/>
        </p:nvPicPr>
        <p:blipFill>
          <a:blip r:embed="rId5"/>
          <a:stretch>
            <a:fillRect/>
          </a:stretch>
        </p:blipFill>
        <p:spPr>
          <a:xfrm>
            <a:off x="10966229" y="246442"/>
            <a:ext cx="1225771" cy="581456"/>
          </a:xfrm>
          <a:prstGeom prst="rect">
            <a:avLst/>
          </a:prstGeom>
        </p:spPr>
      </p:pic>
    </p:spTree>
    <p:extLst>
      <p:ext uri="{BB962C8B-B14F-4D97-AF65-F5344CB8AC3E}">
        <p14:creationId xmlns:p14="http://schemas.microsoft.com/office/powerpoint/2010/main" val="3688099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35735C-2911-C7AC-D2D7-CC5F4046E0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75E72F-E088-F9FA-BBC7-ECF59240A84D}"/>
              </a:ext>
            </a:extLst>
          </p:cNvPr>
          <p:cNvSpPr>
            <a:spLocks noGrp="1"/>
          </p:cNvSpPr>
          <p:nvPr>
            <p:ph type="title"/>
          </p:nvPr>
        </p:nvSpPr>
        <p:spPr>
          <a:xfrm>
            <a:off x="170291" y="400905"/>
            <a:ext cx="10515600" cy="581457"/>
          </a:xfrm>
        </p:spPr>
        <p:txBody>
          <a:bodyPr>
            <a:normAutofit/>
          </a:bodyPr>
          <a:lstStyle/>
          <a:p>
            <a:r>
              <a:rPr lang="en-US" sz="3200" u="sng" dirty="0">
                <a:latin typeface="Century Gothic"/>
              </a:rPr>
              <a:t>Upcoming Events Cont.</a:t>
            </a:r>
            <a:endParaRPr lang="en-US" sz="3200" u="sng" dirty="0">
              <a:latin typeface="Century Gothic" panose="020B0502020202020204" pitchFamily="34" charset="0"/>
            </a:endParaRPr>
          </a:p>
        </p:txBody>
      </p:sp>
      <p:sp>
        <p:nvSpPr>
          <p:cNvPr id="3" name="Content Placeholder 2">
            <a:extLst>
              <a:ext uri="{FF2B5EF4-FFF2-40B4-BE49-F238E27FC236}">
                <a16:creationId xmlns:a16="http://schemas.microsoft.com/office/drawing/2014/main" id="{5346FA65-220C-8668-E3E7-0E96218EA1AA}"/>
              </a:ext>
            </a:extLst>
          </p:cNvPr>
          <p:cNvSpPr>
            <a:spLocks noGrp="1"/>
          </p:cNvSpPr>
          <p:nvPr>
            <p:ph idx="1"/>
          </p:nvPr>
        </p:nvSpPr>
        <p:spPr>
          <a:xfrm>
            <a:off x="170290" y="1072847"/>
            <a:ext cx="9071681" cy="5676296"/>
          </a:xfrm>
        </p:spPr>
        <p:txBody>
          <a:bodyPr vert="horz" lIns="91440" tIns="45720" rIns="91440" bIns="45720" rtlCol="0" anchor="t">
            <a:normAutofit/>
          </a:bodyPr>
          <a:lstStyle/>
          <a:p>
            <a:pPr marL="0" indent="0">
              <a:lnSpc>
                <a:spcPct val="120000"/>
              </a:lnSpc>
              <a:buNone/>
            </a:pPr>
            <a:r>
              <a:rPr lang="en-US" sz="2400" b="1" dirty="0">
                <a:solidFill>
                  <a:schemeClr val="accent1">
                    <a:lumMod val="75000"/>
                  </a:schemeClr>
                </a:solidFill>
                <a:latin typeface="Century Gothic"/>
              </a:rPr>
              <a:t>September Public Performance Review</a:t>
            </a:r>
          </a:p>
          <a:p>
            <a:pPr marL="0" indent="0">
              <a:lnSpc>
                <a:spcPct val="120000"/>
              </a:lnSpc>
              <a:buNone/>
            </a:pPr>
            <a:r>
              <a:rPr lang="en-US" sz="2100" b="1" dirty="0">
                <a:latin typeface="Century Gothic"/>
              </a:rPr>
              <a:t>When:</a:t>
            </a:r>
            <a:r>
              <a:rPr lang="en-US" sz="2100" dirty="0">
                <a:latin typeface="Century Gothic"/>
              </a:rPr>
              <a:t> Wednesday, September 25</a:t>
            </a:r>
            <a:r>
              <a:rPr lang="en-US" sz="2100" baseline="30000" dirty="0">
                <a:latin typeface="Century Gothic"/>
              </a:rPr>
              <a:t>th</a:t>
            </a:r>
            <a:r>
              <a:rPr lang="en-US" sz="2100" dirty="0">
                <a:latin typeface="Century Gothic"/>
              </a:rPr>
              <a:t> @ 10:30 am – 11:45 am</a:t>
            </a:r>
          </a:p>
          <a:p>
            <a:pPr marL="0" indent="0">
              <a:lnSpc>
                <a:spcPct val="120000"/>
              </a:lnSpc>
              <a:buNone/>
            </a:pPr>
            <a:r>
              <a:rPr lang="en-US" sz="2100" b="1" dirty="0">
                <a:latin typeface="Century Gothic"/>
              </a:rPr>
              <a:t>Topic: </a:t>
            </a:r>
            <a:r>
              <a:rPr lang="en-US" sz="2100" dirty="0">
                <a:latin typeface="Century Gothic"/>
              </a:rPr>
              <a:t>Community Engagement with the Washington State Commissions and Small Agencies</a:t>
            </a:r>
          </a:p>
          <a:p>
            <a:pPr marL="0" indent="0">
              <a:lnSpc>
                <a:spcPct val="120000"/>
              </a:lnSpc>
              <a:buNone/>
            </a:pPr>
            <a:r>
              <a:rPr lang="en-US" sz="2100" b="1" dirty="0">
                <a:latin typeface="Century Gothic"/>
              </a:rPr>
              <a:t>Contributors: </a:t>
            </a:r>
            <a:r>
              <a:rPr lang="en-US" sz="2100" dirty="0">
                <a:latin typeface="Century Gothic"/>
              </a:rPr>
              <a:t>Washington State Women’s Commission, </a:t>
            </a:r>
            <a:r>
              <a:rPr lang="en-US" sz="2100">
                <a:latin typeface="Century Gothic"/>
              </a:rPr>
              <a:t>Commission on </a:t>
            </a:r>
            <a:r>
              <a:rPr lang="en-US" sz="2100" dirty="0">
                <a:latin typeface="Century Gothic"/>
              </a:rPr>
              <a:t>Hispanic Affairs, LGBTQ Commission, Arts Commission, and Department of Archeology and Historic Preservation</a:t>
            </a:r>
            <a:endParaRPr lang="en-US" sz="2100" dirty="0">
              <a:latin typeface="Century Gothic" panose="020B0502020202020204" pitchFamily="34" charset="0"/>
            </a:endParaRPr>
          </a:p>
          <a:p>
            <a:pPr lvl="1">
              <a:lnSpc>
                <a:spcPct val="120000"/>
              </a:lnSpc>
            </a:pPr>
            <a:r>
              <a:rPr lang="en-US" sz="2100" dirty="0">
                <a:latin typeface="Century Gothic"/>
              </a:rPr>
              <a:t>Discussion on the community engagement efforts happening around the state that make for more equitable and qualitative service delivery for Washingtonians </a:t>
            </a:r>
          </a:p>
        </p:txBody>
      </p:sp>
      <p:sp>
        <p:nvSpPr>
          <p:cNvPr id="5" name="Rectangle 4">
            <a:extLst>
              <a:ext uri="{FF2B5EF4-FFF2-40B4-BE49-F238E27FC236}">
                <a16:creationId xmlns:a16="http://schemas.microsoft.com/office/drawing/2014/main" id="{C7A961D5-E053-47D6-D4AC-EEF946193A88}"/>
              </a:ext>
              <a:ext uri="{C183D7F6-B498-43B3-948B-1728B52AA6E4}">
                <adec:decorative xmlns:adec="http://schemas.microsoft.com/office/drawing/2017/decorative" val="1"/>
              </a:ext>
            </a:extLst>
          </p:cNvPr>
          <p:cNvSpPr/>
          <p:nvPr/>
        </p:nvSpPr>
        <p:spPr>
          <a:xfrm>
            <a:off x="0" y="0"/>
            <a:ext cx="12192000" cy="221641"/>
          </a:xfrm>
          <a:prstGeom prst="rect">
            <a:avLst/>
          </a:prstGeom>
          <a:solidFill>
            <a:schemeClr val="accent1">
              <a:lumMod val="75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Results Washington logo">
            <a:extLst>
              <a:ext uri="{FF2B5EF4-FFF2-40B4-BE49-F238E27FC236}">
                <a16:creationId xmlns:a16="http://schemas.microsoft.com/office/drawing/2014/main" id="{85A9BA4E-072E-8908-7A8B-6753DDB4405D}"/>
              </a:ext>
            </a:extLst>
          </p:cNvPr>
          <p:cNvPicPr>
            <a:picLocks noChangeAspect="1"/>
          </p:cNvPicPr>
          <p:nvPr/>
        </p:nvPicPr>
        <p:blipFill>
          <a:blip r:embed="rId2"/>
          <a:stretch>
            <a:fillRect/>
          </a:stretch>
        </p:blipFill>
        <p:spPr>
          <a:xfrm>
            <a:off x="10966229" y="246442"/>
            <a:ext cx="1225771" cy="581456"/>
          </a:xfrm>
          <a:prstGeom prst="rect">
            <a:avLst/>
          </a:prstGeom>
        </p:spPr>
      </p:pic>
      <p:sp>
        <p:nvSpPr>
          <p:cNvPr id="4" name="TextBox 3">
            <a:extLst>
              <a:ext uri="{FF2B5EF4-FFF2-40B4-BE49-F238E27FC236}">
                <a16:creationId xmlns:a16="http://schemas.microsoft.com/office/drawing/2014/main" id="{D66EA513-F907-ECC4-FFA3-3356DE3A090D}"/>
              </a:ext>
            </a:extLst>
          </p:cNvPr>
          <p:cNvSpPr txBox="1"/>
          <p:nvPr/>
        </p:nvSpPr>
        <p:spPr>
          <a:xfrm>
            <a:off x="9396497" y="2015612"/>
            <a:ext cx="2625213" cy="2785378"/>
          </a:xfrm>
          <a:prstGeom prst="rect">
            <a:avLst/>
          </a:prstGeom>
          <a:solidFill>
            <a:schemeClr val="accent1">
              <a:lumMod val="75000"/>
            </a:schemeClr>
          </a:solidFill>
        </p:spPr>
        <p:txBody>
          <a:bodyPr wrap="square" rtlCol="0">
            <a:spAutoFit/>
          </a:bodyPr>
          <a:lstStyle/>
          <a:p>
            <a:pPr algn="ctr"/>
            <a:r>
              <a:rPr lang="en-US" b="1" u="sng" dirty="0">
                <a:solidFill>
                  <a:schemeClr val="bg1"/>
                </a:solidFill>
              </a:rPr>
              <a:t>How to Join</a:t>
            </a:r>
          </a:p>
          <a:p>
            <a:endParaRPr lang="en-US" dirty="0">
              <a:solidFill>
                <a:schemeClr val="bg1"/>
              </a:solidFill>
            </a:endParaRPr>
          </a:p>
          <a:p>
            <a:r>
              <a:rPr lang="en-US" i="1" dirty="0">
                <a:solidFill>
                  <a:schemeClr val="bg1"/>
                </a:solidFill>
              </a:rPr>
              <a:t>In-person:</a:t>
            </a:r>
          </a:p>
          <a:p>
            <a:r>
              <a:rPr lang="en-US" sz="1700" dirty="0">
                <a:solidFill>
                  <a:schemeClr val="bg1"/>
                </a:solidFill>
              </a:rPr>
              <a:t>Legislative Building’s Columbia Room</a:t>
            </a:r>
          </a:p>
          <a:p>
            <a:r>
              <a:rPr lang="en-US" sz="1700" dirty="0">
                <a:solidFill>
                  <a:schemeClr val="bg1"/>
                </a:solidFill>
              </a:rPr>
              <a:t>416 Sid Snyder Ave. SW</a:t>
            </a:r>
          </a:p>
          <a:p>
            <a:r>
              <a:rPr lang="en-US" sz="1700" dirty="0">
                <a:solidFill>
                  <a:schemeClr val="bg1"/>
                </a:solidFill>
              </a:rPr>
              <a:t>Olympia, WA 98504</a:t>
            </a:r>
          </a:p>
          <a:p>
            <a:endParaRPr lang="en-US" dirty="0">
              <a:solidFill>
                <a:schemeClr val="bg1"/>
              </a:solidFill>
            </a:endParaRPr>
          </a:p>
          <a:p>
            <a:r>
              <a:rPr lang="en-US" i="1" dirty="0">
                <a:solidFill>
                  <a:schemeClr val="bg1"/>
                </a:solidFill>
              </a:rPr>
              <a:t>Virtually:</a:t>
            </a:r>
          </a:p>
          <a:p>
            <a:r>
              <a:rPr lang="en-US" sz="1700" dirty="0">
                <a:solidFill>
                  <a:schemeClr val="bg1"/>
                </a:solidFill>
              </a:rPr>
              <a:t>Live-streamed by TVW</a:t>
            </a:r>
          </a:p>
        </p:txBody>
      </p:sp>
    </p:spTree>
    <p:extLst>
      <p:ext uri="{BB962C8B-B14F-4D97-AF65-F5344CB8AC3E}">
        <p14:creationId xmlns:p14="http://schemas.microsoft.com/office/powerpoint/2010/main" val="12099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6665FD10E6C74AAC5239F30B26F145" ma:contentTypeVersion="15" ma:contentTypeDescription="Create a new document." ma:contentTypeScope="" ma:versionID="cc14d0973f921aa5e9f4d4028867c68e">
  <xsd:schema xmlns:xsd="http://www.w3.org/2001/XMLSchema" xmlns:xs="http://www.w3.org/2001/XMLSchema" xmlns:p="http://schemas.microsoft.com/office/2006/metadata/properties" xmlns:ns2="d631ffd7-4b03-496e-b4fe-ca66fe5d27dc" xmlns:ns3="78dd9db3-f4e6-4da9-9cce-f8d90c483ccd" targetNamespace="http://schemas.microsoft.com/office/2006/metadata/properties" ma:root="true" ma:fieldsID="12d4c3717f84b5f5eceef9e1687a9197" ns2:_="" ns3:_="">
    <xsd:import namespace="d631ffd7-4b03-496e-b4fe-ca66fe5d27dc"/>
    <xsd:import namespace="78dd9db3-f4e6-4da9-9cce-f8d90c483cc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31ffd7-4b03-496e-b4fe-ca66fe5d27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60a6a1c-50a4-4ec0-87e3-f00760ffe76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8dd9db3-f4e6-4da9-9cce-f8d90c483ccd"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212dab55-54f0-4737-9608-c175c1458a9a}" ma:internalName="TaxCatchAll" ma:showField="CatchAllData" ma:web="78dd9db3-f4e6-4da9-9cce-f8d90c483cc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78dd9db3-f4e6-4da9-9cce-f8d90c483ccd" xsi:nil="true"/>
    <lcf76f155ced4ddcb4097134ff3c332f xmlns="d631ffd7-4b03-496e-b4fe-ca66fe5d27d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5EEFB11-53ED-4E67-B9B2-764B00F59062}">
  <ds:schemaRefs>
    <ds:schemaRef ds:uri="78dd9db3-f4e6-4da9-9cce-f8d90c483ccd"/>
    <ds:schemaRef ds:uri="d631ffd7-4b03-496e-b4fe-ca66fe5d27d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3DADEE2-7A6E-4146-B3B9-352976CCEE84}">
  <ds:schemaRefs>
    <ds:schemaRef ds:uri="http://purl.org/dc/terms/"/>
    <ds:schemaRef ds:uri="http://schemas.microsoft.com/office/2006/documentManagement/types"/>
    <ds:schemaRef ds:uri="http://www.w3.org/XML/1998/namespace"/>
    <ds:schemaRef ds:uri="http://purl.org/dc/elements/1.1/"/>
    <ds:schemaRef ds:uri="http://schemas.openxmlformats.org/package/2006/metadata/core-properties"/>
    <ds:schemaRef ds:uri="http://schemas.microsoft.com/office/infopath/2007/PartnerControls"/>
    <ds:schemaRef ds:uri="78dd9db3-f4e6-4da9-9cce-f8d90c483ccd"/>
    <ds:schemaRef ds:uri="http://purl.org/dc/dcmitype/"/>
    <ds:schemaRef ds:uri="d631ffd7-4b03-496e-b4fe-ca66fe5d27dc"/>
    <ds:schemaRef ds:uri="http://schemas.microsoft.com/office/2006/metadata/properties"/>
  </ds:schemaRefs>
</ds:datastoreItem>
</file>

<file path=customXml/itemProps3.xml><?xml version="1.0" encoding="utf-8"?>
<ds:datastoreItem xmlns:ds="http://schemas.openxmlformats.org/officeDocument/2006/customXml" ds:itemID="{60E467A6-87B3-4D69-8D0A-8B53FBB9E7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10071</TotalTime>
  <Words>500</Words>
  <Application>Microsoft Office PowerPoint</Application>
  <PresentationFormat>Widescreen</PresentationFormat>
  <Paragraphs>55</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Aptos</vt:lpstr>
      <vt:lpstr>Arial</vt:lpstr>
      <vt:lpstr>Baguet Script</vt:lpstr>
      <vt:lpstr>Calibri</vt:lpstr>
      <vt:lpstr>Calibri Light</vt:lpstr>
      <vt:lpstr>Century Gothic</vt:lpstr>
      <vt:lpstr>Courier New</vt:lpstr>
      <vt:lpstr>Office Theme</vt:lpstr>
      <vt:lpstr>Agenda</vt:lpstr>
      <vt:lpstr>ROLL CALL!</vt:lpstr>
      <vt:lpstr>Community of Practice Updates</vt:lpstr>
      <vt:lpstr>Community of Practice Updates Cont.</vt:lpstr>
      <vt:lpstr>Upcoming Events</vt:lpstr>
      <vt:lpstr>Upcoming Events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Mazzara, Talia (GOV)</dc:creator>
  <cp:lastModifiedBy>Cooper, John (Results)</cp:lastModifiedBy>
  <cp:revision>6</cp:revision>
  <dcterms:created xsi:type="dcterms:W3CDTF">2023-07-17T16:41:41Z</dcterms:created>
  <dcterms:modified xsi:type="dcterms:W3CDTF">2024-09-09T20:39:08Z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0x010100486665FD10E6C74AAC5239F30B26F145</vt:lpwstr>
  </property>
  <property fmtid="{D5CDD505-2E9C-101B-9397-08002B2CF9AE}" pid="3" name="MediaServiceImageTags">
    <vt:lpwstr/>
  </property>
</Properties>
</file>