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62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C840F5-05DA-72B2-42DE-A6C7548922BB}" v="10" dt="2024-12-12T23:12:38.959"/>
    <p1510:client id="{B053D7F3-A3B4-DFF8-D3EC-A0B3240B3634}" v="277" dt="2024-12-11T21:44:56.9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C5B59-C9F4-4E99-B5DC-3DD81288AE2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D7236-DF91-4453-8B26-1F059CEC0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53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49D179-4588-3671-DC02-6C05DE2F24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BA4C9D-3AEF-45CB-0920-C8C1A4EB17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DE95ED5-BBC8-11B3-8000-FC40098296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7732E3-ACAA-03DC-19E5-36EE053EBD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AD7236-DF91-4453-8B26-1F059CEC07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52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49D179-4588-3671-DC02-6C05DE2F24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BA4C9D-3AEF-45CB-0920-C8C1A4EB17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DE95ED5-BBC8-11B3-8000-FC40098296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7732E3-ACAA-03DC-19E5-36EE053EBD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AD7236-DF91-4453-8B26-1F059CEC07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52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BCB1D-8B0D-4F50-B976-61386EE8A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AEDE4E-2C24-4BD8-A7CE-DB26BA45D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FD4CB-BFFE-45CA-86C3-27735DE7F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2119B-DE8A-4DEA-9602-B5F5B69D12F2}" type="datetime1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78EB2-507F-4B37-B3ED-CCDB543CD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ECF94-2869-4F0B-A9E0-F1A609EDC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8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99322-B34E-49DE-8649-4533FA8FC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2375EA-157B-4F40-B493-88CD6FCD5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886B8-3970-4F96-A6E6-13F11B937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4A58-6F0A-47DA-A76D-B73242BA36E0}" type="datetime1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F6241-DA7C-4230-9C0C-9B5EAC8D0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783C2-9772-4C5E-B866-1BB78E60E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417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6FDAE1-A475-49BA-AA9E-3C3668354E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7AD3D1-88C7-40B4-98C1-F628A1ACA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9BC78-F580-4C08-893A-482F80D6C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10BE-5417-4BB5-BEE8-EFDB7DA214B5}" type="datetime1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BAF76-9CAF-4899-BE52-063A458FF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B6139-0261-47C6-A3E2-F1877C6DF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4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644C2-A59E-41D6-AB21-DF55B70E8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55B4D-3242-4316-9C60-4270C8B66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51F00-3607-40CC-BE59-A86E8B4DF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8485-4070-47CF-AA4D-DFF9A8C2037A}" type="datetime1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DE7EC-18C6-4104-98A5-E7224297D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5C80C-F39E-4B4A-BCC0-076E395EA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0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08C37-DB8F-4035-B5AE-0F4A8936B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D7D85D-E2F7-4370-BDB6-A34BDB042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61DA7-586A-45D1-BADE-32F06CC85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99C6-F253-4736-92C4-B05C12C3EB99}" type="datetime1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FC869-C90D-4AAA-9DC6-DF29F86DE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3D213-72D5-4D1A-A806-0F5EB105A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842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F1A00-5C2D-42A5-8147-0B0A433E3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EE88E-103E-44B3-94BF-82E75A0357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6E9015-7099-43A5-A9AB-072341FA9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AE3EA9-C62A-4257-BDBA-2049CB92C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C16AF-F1C1-4135-8A43-DB925ABDB976}" type="datetime1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1BC120-E7FA-44EC-8753-62ED4466B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D3CE5E-047D-4CDA-A7FA-A26DBBBC3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77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F85E9-3649-4977-AF8E-E0ED765FA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CB3206-18D6-49C3-A7F4-A8E855392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4D704-C62E-483D-8B7C-73377C4A8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3205A1-5839-41FC-991E-A29A959D20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24B4F6-5AA3-415F-9A09-E3A338B238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4C1533-8E60-44E8-9CC7-35CD2187B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2C290-0322-496E-95BD-D16C376F6F69}" type="datetime1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662124-AA10-4B59-899C-C6F78F079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CFF4F9-EE26-48F2-B5C2-BFA036AD7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9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73518-0719-4AD0-86C8-DCF7D1703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0198C-E7AC-4AE1-BA3B-7B4B3A7A0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D23D-9550-463C-8D1F-AB7D3AB563B6}" type="datetime1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D6A68E-A21E-4094-AF35-26979FC94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EA5F28-9D6F-410A-AA98-7492A6253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223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5635F0-2D3F-4428-BA26-673515450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28B4-D658-4AC1-A429-5897A4B151EA}" type="datetime1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9D2C01-00EB-48EA-B896-2B9E31806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64400-9B07-40D1-BB1B-E2CFC829E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2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7998D-D9EC-4431-B4DC-A4396AC57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B9925-D385-4F79-BB34-8435ECC70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9FD10B-D767-4F9B-B457-069E09FEB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C4D94C-0913-4649-8D76-9DCEFDB57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3592-C21D-429F-98F6-A0A2ED52EDB1}" type="datetime1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6ACEB6-E75C-4119-B09C-F22B6C39B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20BFD-4B8C-4029-887D-7E2F9FC0E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11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BB4C6-F5E1-4582-A9C1-915116950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B94D8A-8201-4642-BBE3-F6CC4047A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DC7FB3-3AC1-45E0-8D55-63A10B669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72D8B-346F-4DEA-B10E-D79BB91FD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4F569-A781-478C-A699-5E052831D549}" type="datetime1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4E20A-8BFA-4FC0-81A4-BBC553C45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A04B5-F9B5-4B27-A4B9-26CDD95E8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70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F12594-ED90-4E5B-AF58-680CED133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625536-E22E-4A82-93DE-448134255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0E74D-E401-4124-8355-C9B17FCCBA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73D-0DF9-48E8-9317-C8757D841451}" type="datetime1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DD927-39CB-4A71-BBBD-B4119D5101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Reference: RCW 43.17.385, RCW 43.88.090, EO 13-04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23627-346A-498D-BAA6-7962CE7205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6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esults.wa.gov/community-practic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hyperlink" Target="https://app.smartsheet.com/b/form/565e2643571d4be98b87235718d68e6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05433ABC-EF56-1E75-D783-6D9C58830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Agenda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AA5C0F-7367-400C-9071-4454730D4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2216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Results Washington logo">
            <a:extLst>
              <a:ext uri="{FF2B5EF4-FFF2-40B4-BE49-F238E27FC236}">
                <a16:creationId xmlns:a16="http://schemas.microsoft.com/office/drawing/2014/main" id="{02F77572-C398-4108-AF40-10D838C46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6229" y="291614"/>
            <a:ext cx="1225771" cy="5814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DA3716C-45B2-71B1-63B7-C5B49AB855B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80" t="200" r="140" b="153"/>
          <a:stretch/>
        </p:blipFill>
        <p:spPr>
          <a:xfrm>
            <a:off x="2591542" y="286987"/>
            <a:ext cx="7018847" cy="642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638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35BB8B-8D8D-6F09-0714-9A4BC53E5B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F421A-75C0-C6D7-F5AE-E4BC8AE41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97" y="429480"/>
            <a:ext cx="10515600" cy="581457"/>
          </a:xfrm>
        </p:spPr>
        <p:txBody>
          <a:bodyPr>
            <a:normAutofit fontScale="90000"/>
          </a:bodyPr>
          <a:lstStyle/>
          <a:p>
            <a:r>
              <a:rPr lang="en-US" sz="3600" u="sng">
                <a:latin typeface="Century Gothic"/>
              </a:rPr>
              <a:t>ROLL CALL!</a:t>
            </a:r>
            <a:endParaRPr lang="en-US" sz="3600" u="sng"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B1313-0BEA-810A-4936-381AC2AD0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27" y="1080909"/>
            <a:ext cx="11871344" cy="16746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4000" b="1">
                <a:latin typeface="Century Gothic"/>
              </a:rPr>
              <a:t>Please take a moment to complete our Attendance Form</a:t>
            </a:r>
            <a:endParaRPr lang="en-US" sz="4000">
              <a:latin typeface="Century Gothic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6F7DBF-5318-E911-4B79-417E48F0A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2216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olorful welcome sign held up by diverse hands.">
            <a:extLst>
              <a:ext uri="{FF2B5EF4-FFF2-40B4-BE49-F238E27FC236}">
                <a16:creationId xmlns:a16="http://schemas.microsoft.com/office/drawing/2014/main" id="{2DEF7440-5846-947B-AF7F-1E0805681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3746" y="3935853"/>
            <a:ext cx="4964508" cy="2922147"/>
          </a:xfrm>
          <a:prstGeom prst="rect">
            <a:avLst/>
          </a:prstGeom>
        </p:spPr>
      </p:pic>
      <p:pic>
        <p:nvPicPr>
          <p:cNvPr id="6" name="Picture 5" descr="Results Washington logo">
            <a:extLst>
              <a:ext uri="{FF2B5EF4-FFF2-40B4-BE49-F238E27FC236}">
                <a16:creationId xmlns:a16="http://schemas.microsoft.com/office/drawing/2014/main" id="{BBC035A7-89E0-0AE2-0DD5-7B928AD1C5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229" y="291614"/>
            <a:ext cx="1225771" cy="581456"/>
          </a:xfrm>
          <a:prstGeom prst="rect">
            <a:avLst/>
          </a:prstGeom>
        </p:spPr>
      </p:pic>
      <p:pic>
        <p:nvPicPr>
          <p:cNvPr id="8" name="Picture 7" descr="QR code to take our attendance survey">
            <a:extLst>
              <a:ext uri="{FF2B5EF4-FFF2-40B4-BE49-F238E27FC236}">
                <a16:creationId xmlns:a16="http://schemas.microsoft.com/office/drawing/2014/main" id="{B1811247-3B49-B012-9C22-3B25EEC473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4924" y="2619501"/>
            <a:ext cx="1962150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130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345F42-568E-DD29-C8FD-53292FB97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3B2D6-32F9-3E48-9C5F-BCE2B0514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291" y="400905"/>
            <a:ext cx="10515600" cy="581457"/>
          </a:xfrm>
        </p:spPr>
        <p:txBody>
          <a:bodyPr>
            <a:normAutofit/>
          </a:bodyPr>
          <a:lstStyle/>
          <a:p>
            <a:r>
              <a:rPr lang="en-US" sz="3200" u="sng">
                <a:latin typeface="Century Gothic"/>
              </a:rPr>
              <a:t>Community announcements</a:t>
            </a:r>
            <a:endParaRPr lang="en-US" sz="3200" u="sng"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30FCF-8D76-F47D-0D5B-9C8D2497E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077" y="1075645"/>
            <a:ext cx="11681285" cy="496831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>
                <a:latin typeface="Century Gothic"/>
                <a:ea typeface="+mn-lt"/>
                <a:cs typeface="+mn-lt"/>
              </a:rPr>
              <a:t>First half of our 2025 schedule finalized!</a:t>
            </a:r>
            <a:endParaRPr lang="en-US" sz="1800" dirty="0">
              <a:latin typeface="Century Gothic"/>
              <a:ea typeface="+mn-lt"/>
              <a:cs typeface="+mn-lt"/>
            </a:endParaRP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entury Gothic"/>
                <a:ea typeface="+mn-lt"/>
                <a:cs typeface="+mn-lt"/>
              </a:rPr>
              <a:t>Invitations have been sent! Make sure to add the 2025 series to your calendar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entury Gothic"/>
                <a:ea typeface="+mn-lt"/>
                <a:cs typeface="+mn-lt"/>
              </a:rPr>
              <a:t>Topic teachings covering Failing Forward, The Power of Heat Maps in Data Visualization, Perfecting PowerPoints, and so much more</a:t>
            </a:r>
            <a:endParaRPr lang="en-US" sz="2000" dirty="0"/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entury Gothic"/>
                <a:ea typeface="+mn-lt"/>
                <a:cs typeface="+mn-lt"/>
              </a:rPr>
              <a:t>Project shares provided by DOC, DSHS and more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entury Gothic"/>
                <a:ea typeface="+mn-lt"/>
                <a:cs typeface="+mn-lt"/>
              </a:rPr>
              <a:t>Expanding to include organizations beyond the enterprise: Center for Public Impact, the AME Seattle Consortium, Arizona Government's Transformation Office, and more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entury Gothic"/>
                <a:ea typeface="+mn-lt"/>
                <a:cs typeface="+mn-lt"/>
              </a:rPr>
              <a:t>View our schedule at </a:t>
            </a:r>
            <a:r>
              <a:rPr lang="en-US" sz="2000" dirty="0">
                <a:latin typeface="Century Gothic"/>
                <a:ea typeface="+mn-lt"/>
                <a:cs typeface="+mn-lt"/>
                <a:hlinkClick r:id="rId3"/>
              </a:rPr>
              <a:t>https://results.wa.gov/community-practice</a:t>
            </a:r>
            <a:r>
              <a:rPr lang="en-US" sz="2000" dirty="0">
                <a:latin typeface="Century Gothic"/>
                <a:ea typeface="+mn-lt"/>
                <a:cs typeface="+mn-lt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sz="2400" b="1" dirty="0">
                <a:latin typeface="Century Gothic"/>
                <a:ea typeface="+mn-lt"/>
                <a:cs typeface="+mn-lt"/>
              </a:rPr>
              <a:t>Interested in presenting? Fill out our new presenter form!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2400" dirty="0">
                <a:ea typeface="+mn-lt"/>
                <a:cs typeface="+mn-lt"/>
                <a:hlinkClick r:id="rId4"/>
              </a:rPr>
              <a:t>Lean &amp; CI CoP Presenter Interest</a:t>
            </a:r>
            <a:endParaRPr lang="en-US">
              <a:ea typeface="Calibri" panose="020F0502020204030204"/>
              <a:cs typeface="Calibri" panose="020F0502020204030204"/>
            </a:endParaRPr>
          </a:p>
          <a:p>
            <a:pPr>
              <a:lnSpc>
                <a:spcPct val="120000"/>
              </a:lnSpc>
            </a:pPr>
            <a:endParaRPr lang="en-US" sz="2200">
              <a:latin typeface="Century Gothic"/>
              <a:ea typeface="+mn-lt"/>
              <a:cs typeface="+mn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A160F6-EA59-1430-E31D-A31CB586A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2216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Results Washington logo">
            <a:extLst>
              <a:ext uri="{FF2B5EF4-FFF2-40B4-BE49-F238E27FC236}">
                <a16:creationId xmlns:a16="http://schemas.microsoft.com/office/drawing/2014/main" id="{29C0855F-88C8-4BB3-5C1D-DD3A4A3512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6229" y="246442"/>
            <a:ext cx="1225771" cy="581456"/>
          </a:xfrm>
          <a:prstGeom prst="rect">
            <a:avLst/>
          </a:prstGeom>
        </p:spPr>
      </p:pic>
      <p:pic>
        <p:nvPicPr>
          <p:cNvPr id="4" name="Picture 3" descr="Backhand index pointing right">
            <a:extLst>
              <a:ext uri="{FF2B5EF4-FFF2-40B4-BE49-F238E27FC236}">
                <a16:creationId xmlns:a16="http://schemas.microsoft.com/office/drawing/2014/main" id="{2704D09B-30EB-04A4-D3D3-6E5C464738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76204" y="5510893"/>
            <a:ext cx="329046" cy="31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383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345F42-568E-DD29-C8FD-53292FB97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3B2D6-32F9-3E48-9C5F-BCE2B0514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291" y="400905"/>
            <a:ext cx="10515600" cy="581457"/>
          </a:xfrm>
        </p:spPr>
        <p:txBody>
          <a:bodyPr>
            <a:normAutofit/>
          </a:bodyPr>
          <a:lstStyle/>
          <a:p>
            <a:r>
              <a:rPr lang="en-US" sz="3200" u="sng">
                <a:latin typeface="Century Gothic"/>
              </a:rPr>
              <a:t>2024 Lean Conference Highlights</a:t>
            </a:r>
            <a:endParaRPr lang="en-US" sz="3200" u="sng"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30FCF-8D76-F47D-0D5B-9C8D2497E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" y="1075645"/>
            <a:ext cx="11681285" cy="496831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400" b="1">
                <a:latin typeface="Century Gothic"/>
                <a:ea typeface="+mn-lt"/>
                <a:cs typeface="+mn-lt"/>
              </a:rPr>
              <a:t>Top 6 agencies in attendance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2000">
                <a:latin typeface="Century Gothic"/>
                <a:ea typeface="+mn-lt"/>
                <a:cs typeface="+mn-lt"/>
              </a:rPr>
              <a:t>DSHS, LNI, DOH, WSDOT, DCYF and DOR</a:t>
            </a:r>
          </a:p>
          <a:p>
            <a:pPr lvl="1">
              <a:lnSpc>
                <a:spcPct val="120000"/>
              </a:lnSpc>
            </a:pPr>
            <a:endParaRPr lang="en-US" sz="2000">
              <a:latin typeface="Century Gothic"/>
              <a:ea typeface="+mn-lt"/>
              <a:cs typeface="+mn-lt"/>
            </a:endParaRPr>
          </a:p>
          <a:p>
            <a:pPr>
              <a:lnSpc>
                <a:spcPct val="120000"/>
              </a:lnSpc>
            </a:pPr>
            <a:r>
              <a:rPr lang="en-US" sz="2400" b="1">
                <a:latin typeface="Century Gothic"/>
                <a:ea typeface="+mn-lt"/>
                <a:cs typeface="+mn-lt"/>
              </a:rPr>
              <a:t>Top 5 presenters with the highest attendance </a:t>
            </a:r>
            <a:br>
              <a:rPr lang="en-US" sz="2400" b="1">
                <a:latin typeface="Century Gothic"/>
                <a:ea typeface="+mn-lt"/>
                <a:cs typeface="+mn-lt"/>
              </a:rPr>
            </a:br>
            <a:r>
              <a:rPr lang="en-US" sz="1900">
                <a:latin typeface="Century Gothic"/>
                <a:ea typeface="+mn-lt"/>
                <a:cs typeface="+mn-lt"/>
              </a:rPr>
              <a:t>   Amy </a:t>
            </a:r>
            <a:r>
              <a:rPr lang="en-US" sz="1900" err="1">
                <a:latin typeface="Century Gothic"/>
                <a:ea typeface="+mn-lt"/>
                <a:cs typeface="+mn-lt"/>
              </a:rPr>
              <a:t>Leneker</a:t>
            </a:r>
            <a:r>
              <a:rPr lang="en-US" sz="1900">
                <a:latin typeface="Century Gothic"/>
                <a:ea typeface="+mn-lt"/>
                <a:cs typeface="+mn-lt"/>
              </a:rPr>
              <a:t>, Brett Cooper, Marcus Glasper, </a:t>
            </a:r>
            <a:br>
              <a:rPr lang="en-US" sz="1900">
                <a:latin typeface="Century Gothic"/>
                <a:ea typeface="+mn-lt"/>
                <a:cs typeface="+mn-lt"/>
              </a:rPr>
            </a:br>
            <a:r>
              <a:rPr lang="en-US" sz="1900">
                <a:latin typeface="Century Gothic"/>
                <a:ea typeface="+mn-lt"/>
                <a:cs typeface="+mn-lt"/>
              </a:rPr>
              <a:t>          Aaron Howard and Wendy Fraser</a:t>
            </a:r>
            <a:endParaRPr lang="en-US" sz="2300">
              <a:latin typeface="Century Gothic"/>
              <a:ea typeface="+mn-lt"/>
              <a:cs typeface="+mn-lt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900">
              <a:latin typeface="Century Gothic"/>
              <a:ea typeface="+mn-lt"/>
              <a:cs typeface="+mn-lt"/>
            </a:endParaRPr>
          </a:p>
          <a:p>
            <a:pPr>
              <a:lnSpc>
                <a:spcPct val="120000"/>
              </a:lnSpc>
            </a:pPr>
            <a:r>
              <a:rPr lang="en-US" sz="2300" b="1">
                <a:latin typeface="Century Gothic"/>
                <a:ea typeface="+mn-lt"/>
                <a:cs typeface="+mn-lt"/>
              </a:rPr>
              <a:t>Top 5 Out-of-State attendees </a:t>
            </a:r>
            <a:endParaRPr lang="en-US" sz="2300">
              <a:latin typeface="Century Gothic"/>
              <a:ea typeface="+mn-lt"/>
              <a:cs typeface="+mn-lt"/>
            </a:endParaRPr>
          </a:p>
          <a:p>
            <a:pPr lvl="1">
              <a:lnSpc>
                <a:spcPct val="120000"/>
              </a:lnSpc>
            </a:pPr>
            <a:r>
              <a:rPr lang="en-US" sz="1900">
                <a:latin typeface="Century Gothic"/>
                <a:ea typeface="+mn-lt"/>
                <a:cs typeface="+mn-lt"/>
              </a:rPr>
              <a:t>Oregon (145), California (48), Colorado (15), </a:t>
            </a:r>
            <a:br>
              <a:rPr lang="en-US" sz="1900">
                <a:latin typeface="Century Gothic"/>
                <a:ea typeface="+mn-lt"/>
                <a:cs typeface="+mn-lt"/>
              </a:rPr>
            </a:br>
            <a:r>
              <a:rPr lang="en-US" sz="1900">
                <a:latin typeface="Century Gothic"/>
                <a:ea typeface="+mn-lt"/>
                <a:cs typeface="+mn-lt"/>
              </a:rPr>
              <a:t>Arizona (22) and Pennsylvania (21)</a:t>
            </a:r>
            <a:endParaRPr lang="en-US"/>
          </a:p>
          <a:p>
            <a:pPr>
              <a:lnSpc>
                <a:spcPct val="120000"/>
              </a:lnSpc>
            </a:pPr>
            <a:endParaRPr lang="en-US" sz="2200">
              <a:latin typeface="Century Gothic"/>
              <a:ea typeface="+mn-lt"/>
              <a:cs typeface="+mn-lt"/>
            </a:endParaRPr>
          </a:p>
          <a:p>
            <a:pPr>
              <a:lnSpc>
                <a:spcPct val="120000"/>
              </a:lnSpc>
            </a:pPr>
            <a:endParaRPr lang="en-US" sz="2400" b="1" i="1" err="1">
              <a:latin typeface="Century Gothic"/>
              <a:ea typeface="+mn-lt"/>
              <a:cs typeface="+mn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A160F6-EA59-1430-E31D-A31CB586A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2216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Results Washington logo">
            <a:extLst>
              <a:ext uri="{FF2B5EF4-FFF2-40B4-BE49-F238E27FC236}">
                <a16:creationId xmlns:a16="http://schemas.microsoft.com/office/drawing/2014/main" id="{29C0855F-88C8-4BB3-5C1D-DD3A4A3512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229" y="246442"/>
            <a:ext cx="1225771" cy="58145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747117B-13FB-80C1-75FC-BE51F426B8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8640" y="0"/>
            <a:ext cx="52417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892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6665FD10E6C74AAC5239F30B26F145" ma:contentTypeVersion="15" ma:contentTypeDescription="Create a new document." ma:contentTypeScope="" ma:versionID="cc14d0973f921aa5e9f4d4028867c68e">
  <xsd:schema xmlns:xsd="http://www.w3.org/2001/XMLSchema" xmlns:xs="http://www.w3.org/2001/XMLSchema" xmlns:p="http://schemas.microsoft.com/office/2006/metadata/properties" xmlns:ns2="d631ffd7-4b03-496e-b4fe-ca66fe5d27dc" xmlns:ns3="78dd9db3-f4e6-4da9-9cce-f8d90c483ccd" targetNamespace="http://schemas.microsoft.com/office/2006/metadata/properties" ma:root="true" ma:fieldsID="12d4c3717f84b5f5eceef9e1687a9197" ns2:_="" ns3:_="">
    <xsd:import namespace="d631ffd7-4b03-496e-b4fe-ca66fe5d27dc"/>
    <xsd:import namespace="78dd9db3-f4e6-4da9-9cce-f8d90c483c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1ffd7-4b03-496e-b4fe-ca66fe5d27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360a6a1c-50a4-4ec0-87e3-f00760ffe76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d9db3-f4e6-4da9-9cce-f8d90c483cc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212dab55-54f0-4737-9608-c175c1458a9a}" ma:internalName="TaxCatchAll" ma:showField="CatchAllData" ma:web="78dd9db3-f4e6-4da9-9cce-f8d90c483c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8dd9db3-f4e6-4da9-9cce-f8d90c483ccd" xsi:nil="true"/>
    <lcf76f155ced4ddcb4097134ff3c332f xmlns="d631ffd7-4b03-496e-b4fe-ca66fe5d27dc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EEFB11-53ED-4E67-B9B2-764B00F59062}">
  <ds:schemaRefs>
    <ds:schemaRef ds:uri="78dd9db3-f4e6-4da9-9cce-f8d90c483ccd"/>
    <ds:schemaRef ds:uri="d631ffd7-4b03-496e-b4fe-ca66fe5d27d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3DADEE2-7A6E-4146-B3B9-352976CCEE84}">
  <ds:schemaRefs>
    <ds:schemaRef ds:uri="78dd9db3-f4e6-4da9-9cce-f8d90c483ccd"/>
    <ds:schemaRef ds:uri="d631ffd7-4b03-496e-b4fe-ca66fe5d27d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0E467A6-87B3-4D69-8D0A-8B53FBB9E7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4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Agenda</vt:lpstr>
      <vt:lpstr>ROLL CALL!</vt:lpstr>
      <vt:lpstr>Community announcements</vt:lpstr>
      <vt:lpstr>2024 Lean Conference Highlights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Mazzara, Talia (GOV)</dc:creator>
  <cp:revision>21</cp:revision>
  <dcterms:created xsi:type="dcterms:W3CDTF">2023-07-17T16:41:41Z</dcterms:created>
  <dcterms:modified xsi:type="dcterms:W3CDTF">2024-12-13T21:37:54Z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0x010100486665FD10E6C74AAC5239F30B26F145</vt:lpwstr>
  </property>
  <property fmtid="{D5CDD505-2E9C-101B-9397-08002B2CF9AE}" pid="3" name="MediaServiceImageTags">
    <vt:lpwstr/>
  </property>
</Properties>
</file>