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5"/>
  </p:notesMasterIdLst>
  <p:sldIdLst>
    <p:sldId id="257"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6600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210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E19DD-D220-495A-ADA7-8A2BE0518F30}" type="datetimeFigureOut">
              <a:rPr lang="en-US" smtClean="0"/>
              <a:t>10/3/2024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5DF60F-07B3-43DE-B6D7-B89FCAB4B928}" type="slidenum">
              <a:rPr lang="en-US" smtClean="0"/>
              <a:t>‹#›</a:t>
            </a:fld>
            <a:endParaRPr lang="en-US"/>
          </a:p>
        </p:txBody>
      </p:sp>
    </p:spTree>
    <p:extLst>
      <p:ext uri="{BB962C8B-B14F-4D97-AF65-F5344CB8AC3E}">
        <p14:creationId xmlns:p14="http://schemas.microsoft.com/office/powerpoint/2010/main" val="275423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DF60F-07B3-43DE-B6D7-B89FCAB4B928}" type="slidenum">
              <a:rPr lang="en-US" smtClean="0"/>
              <a:t>1</a:t>
            </a:fld>
            <a:endParaRPr lang="en-US"/>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149864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C3EF31F-FB42-466F-AF50-0BA0F4490A55}"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101948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3461669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38856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9264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378941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3EF31F-FB42-466F-AF50-0BA0F4490A55}"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421636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3EF31F-FB42-466F-AF50-0BA0F4490A55}"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302839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3EF31F-FB42-466F-AF50-0BA0F4490A55}"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350620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3EF31F-FB42-466F-AF50-0BA0F4490A55}"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96288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EF31F-FB42-466F-AF50-0BA0F4490A55}"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1231486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C3EF31F-FB42-466F-AF50-0BA0F4490A55}"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09DF3-D74E-46C0-9EFF-A644FDD338C5}" type="slidenum">
              <a:rPr lang="en-US" smtClean="0"/>
              <a:t>‹#›</a:t>
            </a:fld>
            <a:endParaRPr lang="en-US"/>
          </a:p>
        </p:txBody>
      </p:sp>
    </p:spTree>
    <p:extLst>
      <p:ext uri="{BB962C8B-B14F-4D97-AF65-F5344CB8AC3E}">
        <p14:creationId xmlns:p14="http://schemas.microsoft.com/office/powerpoint/2010/main" val="245051590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710098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C3EF31F-FB42-466F-AF50-0BA0F4490A55}" type="datetimeFigureOut">
              <a:rPr lang="en-US" smtClean="0"/>
              <a:t>10/3/2024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69A09DF3-D74E-46C0-9EFF-A644FDD338C5}" type="slidenum">
              <a:rPr lang="en-US" smtClean="0"/>
              <a:t>‹#›</a:t>
            </a:fld>
            <a:endParaRPr lang="en-US"/>
          </a:p>
        </p:txBody>
      </p:sp>
    </p:spTree>
    <p:extLst>
      <p:ext uri="{BB962C8B-B14F-4D97-AF65-F5344CB8AC3E}">
        <p14:creationId xmlns:p14="http://schemas.microsoft.com/office/powerpoint/2010/main" val="951361917"/>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heresa.dew@gov.wa.gov" TargetMode="External"/><Relationship Id="rId5" Type="http://schemas.openxmlformats.org/officeDocument/2006/relationships/hyperlink" Target="mailto:talia.mazzara@gov.wa.gov" TargetMode="External"/><Relationship Id="rId4" Type="http://schemas.openxmlformats.org/officeDocument/2006/relationships/hyperlink" Target="https://results.wa.gov/improving-government/lean/lean-conference/sessions"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us02web.zoom.us/j/81485638623" TargetMode="External"/><Relationship Id="rId1" Type="http://schemas.openxmlformats.org/officeDocument/2006/relationships/slideLayout" Target="../slideLayouts/slideLayout3.xml"/><Relationship Id="rId6" Type="http://schemas.openxmlformats.org/officeDocument/2006/relationships/hyperlink" Target="https://www.youtube.com/watch?v=Bnrg8sfCdOM" TargetMode="Externa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a:lnSpc>
                <a:spcPct val="80000"/>
              </a:lnSpc>
            </a:pPr>
            <a:r>
              <a:rPr lang="en-US" sz="4853" b="1" cap="all" dirty="0">
                <a:solidFill>
                  <a:srgbClr val="1C6194"/>
                </a:solidFill>
                <a:latin typeface="Century Gothic" panose="020B0502020202020204" pitchFamily="34" charset="0"/>
                <a:ea typeface="MS Mincho" panose="02020609040205080304" pitchFamily="49" charset="-128"/>
                <a:cs typeface="Times New Roman" panose="02020603050405020304" pitchFamily="18" charset="0"/>
              </a:rPr>
              <a:t>The blast</a:t>
            </a:r>
            <a:endParaRPr lang="en-US" sz="4853" b="1" cap="all"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endParaRPr>
          </a:p>
          <a:p>
            <a:r>
              <a:rPr lang="en-US" sz="1767" b="1" dirty="0">
                <a:latin typeface="Century Gothic" panose="020B0502020202020204" pitchFamily="34" charset="0"/>
                <a:ea typeface="MS Mincho" panose="02020609040205080304" pitchFamily="49" charset="-128"/>
                <a:cs typeface="Times New Roman" panose="02020603050405020304" pitchFamily="18" charset="0"/>
              </a:rPr>
              <a:t>ENTERPRISE-WIDE LEAN AND CONTINUOUS IMPROVEMENT COMMUNITY OF PRACTICE</a:t>
            </a:r>
          </a:p>
          <a:p>
            <a:pPr>
              <a:spcBef>
                <a:spcPts val="1060"/>
              </a:spcBef>
            </a:pPr>
            <a:r>
              <a:rPr lang="en-US" sz="1236" b="1" dirty="0">
                <a:solidFill>
                  <a:srgbClr val="2582C6"/>
                </a:solidFill>
                <a:latin typeface="Century Gothic" panose="020B0502020202020204" pitchFamily="34" charset="0"/>
                <a:ea typeface="MS Mincho" panose="02020609040205080304" pitchFamily="49" charset="-128"/>
                <a:cs typeface="Times New Roman" panose="02020603050405020304" pitchFamily="18" charset="0"/>
              </a:rPr>
              <a:t>ISSUE NO. 22 | SEPTEMBER 2024 </a:t>
            </a:r>
            <a:endParaRPr lang="en-US" sz="1236" b="1" dirty="0">
              <a:solidFill>
                <a:srgbClr val="2582C6"/>
              </a:solidFill>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a:lnSpc>
                  <a:spcPct val="115000"/>
                </a:lnSpc>
                <a:spcBef>
                  <a:spcPts val="884"/>
                </a:spcBef>
                <a:spcAft>
                  <a:spcPts val="884"/>
                </a:spcAft>
              </a:pPr>
              <a:r>
                <a:rPr lang="en-US" sz="795" b="1" i="1"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rPr>
                <a:t>Transparency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FF7C80"/>
                  </a:solidFill>
                  <a:latin typeface="Century Gothic" panose="020B0502020202020204" pitchFamily="34" charset="0"/>
                  <a:ea typeface="MS Mincho" panose="02020609040205080304" pitchFamily="49" charset="-128"/>
                  <a:cs typeface="Times New Roman" panose="02020603050405020304" pitchFamily="18" charset="0"/>
                </a:rPr>
                <a:t>Innovation</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8A880E"/>
                  </a:solidFill>
                  <a:latin typeface="Century Gothic" panose="020B0502020202020204" pitchFamily="34" charset="0"/>
                  <a:ea typeface="MS Mincho" panose="02020609040205080304" pitchFamily="49" charset="-128"/>
                  <a:cs typeface="Times New Roman" panose="02020603050405020304" pitchFamily="18" charset="0"/>
                </a:rPr>
                <a:t>Results</a:t>
              </a:r>
              <a:endParaRPr lang="en-US" sz="927" dirty="0">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140742" y="4723291"/>
            <a:ext cx="4231007" cy="4093432"/>
          </a:xfrm>
          <a:prstGeom prst="rect">
            <a:avLst/>
          </a:prstGeom>
          <a:noFill/>
        </p:spPr>
        <p:txBody>
          <a:bodyPr wrap="square" lIns="91440" tIns="45722" rIns="91440" bIns="45722" rtlCol="0" anchor="t">
            <a:spAutoFit/>
          </a:bodyPr>
          <a:lstStyle/>
          <a:p>
            <a:br>
              <a:rPr lang="en-US" sz="1600" b="1" dirty="0">
                <a:latin typeface="Century Gothic" panose="020B0502020202020204" pitchFamily="34" charset="0"/>
              </a:rPr>
            </a:br>
            <a:endParaRPr lang="en-US" sz="1600" b="1" dirty="0">
              <a:latin typeface="Century Gothic" panose="020B0502020202020204" pitchFamily="34" charset="0"/>
            </a:endParaRPr>
          </a:p>
          <a:p>
            <a:r>
              <a:rPr lang="en-US" sz="1500" b="1" dirty="0">
                <a:latin typeface="Century Gothic" panose="020B0502020202020204" pitchFamily="34" charset="0"/>
              </a:rPr>
              <a:t>Register now to attend this year’s annual Lean Conference!</a:t>
            </a:r>
            <a:endParaRPr lang="en-US" sz="1400" b="1" dirty="0">
              <a:latin typeface="Century Gothic" panose="020B0502020202020204" pitchFamily="34" charset="0"/>
            </a:endParaRPr>
          </a:p>
          <a:p>
            <a:endParaRPr lang="en-US" sz="1600" b="1" dirty="0">
              <a:effectLst/>
              <a:latin typeface="Century Gothic" panose="020B0502020202020204" pitchFamily="34" charset="0"/>
              <a:ea typeface="Aptos" panose="020B0004020202020204" pitchFamily="34" charset="0"/>
              <a:cs typeface="Aptos" panose="020B0004020202020204" pitchFamily="34" charset="0"/>
            </a:endParaRPr>
          </a:p>
          <a:p>
            <a:pPr marL="0" marR="0" algn="ctr">
              <a:spcBef>
                <a:spcPts val="0"/>
              </a:spcBef>
              <a:spcAft>
                <a:spcPts val="0"/>
              </a:spcAft>
            </a:pPr>
            <a:r>
              <a:rPr lang="en-US" sz="1300">
                <a:effectLst/>
                <a:latin typeface="Century Gothic" panose="020B0502020202020204" pitchFamily="34" charset="0"/>
                <a:ea typeface="Aptos" panose="020B0004020202020204" pitchFamily="34" charset="0"/>
                <a:cs typeface="Aptos" panose="020B0004020202020204" pitchFamily="34" charset="0"/>
              </a:rPr>
              <a:t>Registration </a:t>
            </a:r>
            <a:r>
              <a:rPr lang="en-US" sz="1300" dirty="0">
                <a:effectLst/>
                <a:latin typeface="Century Gothic" panose="020B0502020202020204" pitchFamily="34" charset="0"/>
                <a:ea typeface="Aptos" panose="020B0004020202020204" pitchFamily="34" charset="0"/>
                <a:cs typeface="Aptos" panose="020B0004020202020204" pitchFamily="34" charset="0"/>
              </a:rPr>
              <a:t>is now open for this year’s Lean Transformation Conference. Our 13</a:t>
            </a:r>
            <a:r>
              <a:rPr lang="en-US" sz="1300" baseline="30000" dirty="0">
                <a:effectLst/>
                <a:latin typeface="Century Gothic" panose="020B0502020202020204" pitchFamily="34" charset="0"/>
                <a:ea typeface="Aptos" panose="020B0004020202020204" pitchFamily="34" charset="0"/>
                <a:cs typeface="Aptos" panose="020B0004020202020204" pitchFamily="34" charset="0"/>
              </a:rPr>
              <a:t>th</a:t>
            </a:r>
            <a:r>
              <a:rPr lang="en-US" sz="1300" dirty="0">
                <a:effectLst/>
                <a:latin typeface="Century Gothic" panose="020B0502020202020204" pitchFamily="34" charset="0"/>
                <a:ea typeface="Aptos" panose="020B0004020202020204" pitchFamily="34" charset="0"/>
                <a:cs typeface="Aptos" panose="020B0004020202020204" pitchFamily="34" charset="0"/>
              </a:rPr>
              <a:t> annual conference is going virtual for the fifth year in a row, and we invite you to </a:t>
            </a:r>
            <a:r>
              <a:rPr lang="en-US" sz="1300" u="sng" dirty="0">
                <a:solidFill>
                  <a:srgbClr val="467886"/>
                </a:solidFill>
                <a:effectLst/>
                <a:latin typeface="Century Gothic" panose="020B0502020202020204" pitchFamily="34" charset="0"/>
                <a:ea typeface="Aptos" panose="020B0004020202020204" pitchFamily="34" charset="0"/>
                <a:cs typeface="Aptos" panose="020B0004020202020204" pitchFamily="34" charset="0"/>
                <a:hlinkClick r:id="rId4"/>
              </a:rPr>
              <a:t>register</a:t>
            </a:r>
            <a:r>
              <a:rPr lang="en-US" sz="1300" dirty="0">
                <a:effectLst/>
                <a:latin typeface="Century Gothic" panose="020B0502020202020204" pitchFamily="34" charset="0"/>
                <a:ea typeface="Aptos" panose="020B0004020202020204" pitchFamily="34" charset="0"/>
                <a:cs typeface="Aptos" panose="020B0004020202020204" pitchFamily="34" charset="0"/>
              </a:rPr>
              <a:t> now! Registration is first-come, first-serve, and the conference usually fills up quickly, so register as soon as you can. </a:t>
            </a:r>
          </a:p>
          <a:p>
            <a:pPr marL="0" marR="0" algn="ctr">
              <a:spcBef>
                <a:spcPts val="0"/>
              </a:spcBef>
              <a:spcAft>
                <a:spcPts val="0"/>
              </a:spcAft>
            </a:pPr>
            <a:r>
              <a:rPr lang="en-US" sz="1300" dirty="0">
                <a:effectLst/>
                <a:latin typeface="Century Gothic" panose="020B0502020202020204" pitchFamily="34" charset="0"/>
                <a:ea typeface="Aptos" panose="020B0004020202020204" pitchFamily="34" charset="0"/>
                <a:cs typeface="Aptos" panose="020B0004020202020204" pitchFamily="34" charset="0"/>
              </a:rPr>
              <a:t> </a:t>
            </a:r>
          </a:p>
          <a:p>
            <a:pPr marL="0" marR="0" algn="ctr">
              <a:spcBef>
                <a:spcPts val="0"/>
              </a:spcBef>
              <a:spcAft>
                <a:spcPts val="0"/>
              </a:spcAft>
            </a:pPr>
            <a:r>
              <a:rPr lang="en-US" sz="1300" dirty="0">
                <a:effectLst/>
                <a:latin typeface="Century Gothic" panose="020B0502020202020204" pitchFamily="34" charset="0"/>
                <a:ea typeface="Aptos" panose="020B0004020202020204" pitchFamily="34" charset="0"/>
                <a:cs typeface="Aptos" panose="020B0004020202020204" pitchFamily="34" charset="0"/>
              </a:rPr>
              <a:t>This year’s event will be held over six days between October 22 – 31 and allows you to customize your learning by signing up for sessions that fit in with your schedule. </a:t>
            </a:r>
          </a:p>
          <a:p>
            <a:pPr marL="0" marR="0" algn="ctr">
              <a:spcBef>
                <a:spcPts val="0"/>
              </a:spcBef>
              <a:spcAft>
                <a:spcPts val="0"/>
              </a:spcAft>
            </a:pPr>
            <a:endParaRPr lang="en-US" sz="1300" dirty="0">
              <a:latin typeface="Century Gothic" panose="020B0502020202020204" pitchFamily="34" charset="0"/>
              <a:ea typeface="Aptos" panose="020B0004020202020204" pitchFamily="34" charset="0"/>
              <a:cs typeface="Aptos" panose="020B0004020202020204" pitchFamily="34" charset="0"/>
            </a:endParaRPr>
          </a:p>
          <a:p>
            <a:pPr marL="0" marR="0" algn="ctr">
              <a:spcBef>
                <a:spcPts val="0"/>
              </a:spcBef>
              <a:spcAft>
                <a:spcPts val="0"/>
              </a:spcAft>
            </a:pPr>
            <a:r>
              <a:rPr lang="en-US" sz="1300" dirty="0">
                <a:effectLst/>
                <a:latin typeface="Century Gothic" panose="020B0502020202020204" pitchFamily="34" charset="0"/>
                <a:ea typeface="Aptos" panose="020B0004020202020204" pitchFamily="34" charset="0"/>
                <a:cs typeface="Aptos" panose="020B0004020202020204" pitchFamily="34" charset="0"/>
              </a:rPr>
              <a:t>We hope to see you there! </a:t>
            </a: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371749" y="2202945"/>
            <a:ext cx="2486251" cy="6941055"/>
          </a:xfrm>
          <a:prstGeom prst="rect">
            <a:avLst/>
          </a:prstGeom>
          <a:solidFill>
            <a:srgbClr val="1D629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a:lnSpc>
                <a:spcPct val="115000"/>
              </a:lnSpc>
              <a:spcBef>
                <a:spcPts val="884"/>
              </a:spcBef>
              <a:spcAft>
                <a:spcPts val="533"/>
              </a:spcAft>
            </a:pPr>
            <a:r>
              <a:rPr lang="en-US" sz="1200" b="1" dirty="0">
                <a:latin typeface="Century Gothic" panose="020B0502020202020204" pitchFamily="34" charset="0"/>
                <a:ea typeface="MS Mincho" panose="02020609040205080304" pitchFamily="49" charset="-128"/>
                <a:cs typeface="Times New Roman" panose="02020603050405020304" pitchFamily="18" charset="0"/>
              </a:rPr>
              <a:t>WHAT YOU MISSED</a:t>
            </a:r>
            <a:br>
              <a:rPr lang="en-US" sz="1200" b="1" dirty="0">
                <a:latin typeface="Century Gothic" panose="020B0502020202020204" pitchFamily="34" charset="0"/>
                <a:ea typeface="MS Mincho" panose="02020609040205080304" pitchFamily="49" charset="-128"/>
                <a:cs typeface="Times New Roman" panose="02020603050405020304" pitchFamily="18" charset="0"/>
              </a:rPr>
            </a:br>
            <a:br>
              <a:rPr lang="en-US" sz="1240" b="1" dirty="0">
                <a:latin typeface="Century Gothic" panose="020B0502020202020204" pitchFamily="34" charset="0"/>
                <a:ea typeface="MS Mincho" panose="02020609040205080304" pitchFamily="49" charset="-128"/>
                <a:cs typeface="Times New Roman" panose="02020603050405020304" pitchFamily="18" charset="0"/>
              </a:rPr>
            </a:br>
            <a:r>
              <a:rPr lang="en-US" sz="1100" dirty="0">
                <a:latin typeface="Century Gothic" panose="020B0502020202020204" pitchFamily="34" charset="0"/>
                <a:ea typeface="MS Mincho" panose="02020609040205080304" pitchFamily="49" charset="-128"/>
                <a:cs typeface="Times New Roman" panose="02020603050405020304" pitchFamily="18" charset="0"/>
              </a:rPr>
              <a:t>At our September CoP meeting, we were joined by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Sreenath Gangula </a:t>
            </a:r>
            <a:r>
              <a:rPr lang="en-US" sz="1100" dirty="0">
                <a:latin typeface="Century Gothic" panose="020B0502020202020204" pitchFamily="34" charset="0"/>
                <a:ea typeface="MS Mincho" panose="02020609040205080304" pitchFamily="49" charset="-128"/>
                <a:cs typeface="Times New Roman" panose="02020603050405020304" pitchFamily="18" charset="0"/>
              </a:rPr>
              <a:t>and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Joe Irwin </a:t>
            </a:r>
            <a:r>
              <a:rPr lang="en-US" sz="1100" dirty="0">
                <a:latin typeface="Century Gothic" panose="020B0502020202020204" pitchFamily="34" charset="0"/>
                <a:ea typeface="MS Mincho" panose="02020609040205080304" pitchFamily="49" charset="-128"/>
                <a:cs typeface="Times New Roman" panose="02020603050405020304" pitchFamily="18" charset="0"/>
              </a:rPr>
              <a:t>with DOT who shared their awesome CI journey with the Gray Notebook. We also heard from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Rachel Murata </a:t>
            </a:r>
            <a:r>
              <a:rPr lang="en-US" sz="1100" dirty="0">
                <a:latin typeface="Century Gothic" panose="020B0502020202020204" pitchFamily="34" charset="0"/>
                <a:ea typeface="MS Mincho" panose="02020609040205080304" pitchFamily="49" charset="-128"/>
                <a:cs typeface="Times New Roman" panose="02020603050405020304" pitchFamily="18" charset="0"/>
              </a:rPr>
              <a:t>and her team with </a:t>
            </a:r>
            <a:r>
              <a:rPr lang="en-US" sz="1100" dirty="0" err="1">
                <a:latin typeface="Century Gothic" panose="020B0502020202020204" pitchFamily="34" charset="0"/>
                <a:ea typeface="MS Mincho" panose="02020609040205080304" pitchFamily="49" charset="-128"/>
                <a:cs typeface="Times New Roman" panose="02020603050405020304" pitchFamily="18" charset="0"/>
              </a:rPr>
              <a:t>ResultsWA</a:t>
            </a:r>
            <a:r>
              <a:rPr lang="en-US" sz="1100" dirty="0">
                <a:latin typeface="Century Gothic" panose="020B0502020202020204" pitchFamily="34" charset="0"/>
                <a:ea typeface="MS Mincho" panose="02020609040205080304" pitchFamily="49" charset="-128"/>
                <a:cs typeface="Times New Roman" panose="02020603050405020304" pitchFamily="18" charset="0"/>
              </a:rPr>
              <a:t> who shared updates about the work they’re doing with statewide performance management.</a:t>
            </a:r>
            <a:br>
              <a:rPr lang="en-US" sz="1100" dirty="0">
                <a:latin typeface="Century Gothic" panose="020B0502020202020204" pitchFamily="34" charset="0"/>
                <a:ea typeface="MS Mincho" panose="02020609040205080304" pitchFamily="49" charset="-128"/>
                <a:cs typeface="Times New Roman" panose="02020603050405020304" pitchFamily="18" charset="0"/>
              </a:rPr>
            </a:br>
            <a:br>
              <a:rPr lang="en-US" sz="1100" dirty="0">
                <a:effectLst/>
                <a:latin typeface="Century Gothic" panose="020B0502020202020204" pitchFamily="34" charset="0"/>
                <a:ea typeface="Aptos" panose="020B0004020202020204" pitchFamily="34" charset="0"/>
                <a:cs typeface="Aptos" panose="020B0004020202020204" pitchFamily="34" charset="0"/>
              </a:rPr>
            </a:br>
            <a:r>
              <a:rPr lang="en-US" sz="1100" dirty="0">
                <a:latin typeface="Century Gothic" panose="020B0502020202020204" pitchFamily="34" charset="0"/>
                <a:ea typeface="MS Mincho" panose="02020609040205080304" pitchFamily="49" charset="-128"/>
                <a:cs typeface="Times New Roman" panose="02020603050405020304" pitchFamily="18" charset="0"/>
              </a:rPr>
              <a:t>See page 2 for more!</a:t>
            </a:r>
            <a:br>
              <a:rPr lang="en-US" sz="1100" dirty="0">
                <a:latin typeface="Century Gothic" panose="020B0502020202020204" pitchFamily="34" charset="0"/>
                <a:ea typeface="MS Mincho" panose="02020609040205080304" pitchFamily="49" charset="-128"/>
                <a:cs typeface="Times New Roman" panose="02020603050405020304" pitchFamily="18" charset="0"/>
              </a:rPr>
            </a:br>
            <a:br>
              <a:rPr lang="en-US" sz="1000" dirty="0">
                <a:latin typeface="Century Gothic" panose="020B0502020202020204" pitchFamily="34" charset="0"/>
                <a:ea typeface="MS Mincho" panose="02020609040205080304" pitchFamily="49" charset="-128"/>
                <a:cs typeface="Times New Roman" panose="02020603050405020304" pitchFamily="18" charset="0"/>
              </a:rPr>
            </a:br>
            <a:r>
              <a:rPr lang="en-US" sz="1200" b="1" dirty="0">
                <a:latin typeface="Century Gothic" panose="020B0502020202020204" pitchFamily="34" charset="0"/>
                <a:ea typeface="MS Mincho" panose="02020609040205080304" pitchFamily="49" charset="-128"/>
                <a:cs typeface="Times New Roman" panose="02020603050405020304" pitchFamily="18" charset="0"/>
              </a:rPr>
              <a:t>LOOKING AHEAD </a:t>
            </a:r>
            <a:br>
              <a:rPr lang="en-US" sz="1236" b="1" dirty="0">
                <a:latin typeface="Century Gothic" panose="020B0502020202020204" pitchFamily="34" charset="0"/>
                <a:ea typeface="MS Mincho" panose="02020609040205080304" pitchFamily="49" charset="-128"/>
                <a:cs typeface="Times New Roman" panose="02020603050405020304" pitchFamily="18" charset="0"/>
              </a:rPr>
            </a:br>
            <a:br>
              <a:rPr lang="en-US" sz="1236" b="1" dirty="0">
                <a:latin typeface="Century Gothic" panose="020B0502020202020204" pitchFamily="34" charset="0"/>
                <a:ea typeface="MS Mincho" panose="02020609040205080304" pitchFamily="49" charset="-128"/>
                <a:cs typeface="Times New Roman" panose="02020603050405020304" pitchFamily="18" charset="0"/>
              </a:rPr>
            </a:br>
            <a:r>
              <a:rPr lang="en-US" sz="1100" dirty="0">
                <a:latin typeface="Century Gothic" panose="020B0502020202020204" pitchFamily="34" charset="0"/>
                <a:ea typeface="MS Mincho" panose="02020609040205080304" pitchFamily="49" charset="-128"/>
                <a:cs typeface="Times New Roman" panose="02020603050405020304" pitchFamily="18" charset="0"/>
              </a:rPr>
              <a:t>Mark your calendars and see what we have in store for you at our November</a:t>
            </a:r>
            <a:r>
              <a:rPr lang="en-US" sz="1100" b="1" dirty="0">
                <a:latin typeface="Century Gothic" panose="020B0502020202020204" pitchFamily="34" charset="0"/>
                <a:ea typeface="MS Mincho" panose="02020609040205080304" pitchFamily="49" charset="-128"/>
                <a:cs typeface="Times New Roman" panose="02020603050405020304" pitchFamily="18" charset="0"/>
              </a:rPr>
              <a:t> </a:t>
            </a:r>
            <a:r>
              <a:rPr lang="en-US" sz="1100" dirty="0">
                <a:latin typeface="Century Gothic" panose="020B0502020202020204" pitchFamily="34" charset="0"/>
                <a:ea typeface="MS Mincho" panose="02020609040205080304" pitchFamily="49" charset="-128"/>
                <a:cs typeface="Times New Roman" panose="02020603050405020304" pitchFamily="18" charset="0"/>
              </a:rPr>
              <a:t>CoP meeting on page 2.</a:t>
            </a:r>
            <a:br>
              <a:rPr lang="en-US" sz="1100" dirty="0">
                <a:latin typeface="Century Gothic" panose="020B0502020202020204" pitchFamily="34" charset="0"/>
                <a:ea typeface="MS Mincho" panose="02020609040205080304" pitchFamily="49" charset="-128"/>
                <a:cs typeface="Times New Roman" panose="02020603050405020304" pitchFamily="18" charset="0"/>
              </a:rPr>
            </a:br>
            <a:br>
              <a:rPr lang="en-US" sz="1100" dirty="0">
                <a:latin typeface="Century Gothic" panose="020B0502020202020204" pitchFamily="34" charset="0"/>
                <a:ea typeface="MS Mincho" panose="02020609040205080304" pitchFamily="49" charset="-128"/>
                <a:cs typeface="Times New Roman" panose="02020603050405020304" pitchFamily="18" charset="0"/>
              </a:rPr>
            </a:br>
            <a:r>
              <a:rPr lang="en-US" sz="1200"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t>Questions?</a:t>
            </a:r>
            <a:br>
              <a:rPr lang="en-US" sz="1588"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br>
            <a:br>
              <a:rPr lang="en-US" sz="1588"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r>
              <a:rPr lang="en-US" sz="1100" b="1" u="sng" dirty="0">
                <a:solidFill>
                  <a:srgbClr val="FFFF00"/>
                </a:solidFill>
                <a:latin typeface="Century Gothic" panose="020B0502020202020204" pitchFamily="34" charset="0"/>
                <a:ea typeface="MS Mincho" panose="02020609040205080304" pitchFamily="49" charset="-128"/>
                <a:cs typeface="Times New Roman" panose="02020603050405020304" pitchFamily="18" charset="0"/>
                <a:hlinkClick r:id="rId5">
                  <a:extLst>
                    <a:ext uri="{A12FA001-AC4F-418D-AE19-62706E023703}">
                      <ahyp:hlinkClr xmlns:ahyp="http://schemas.microsoft.com/office/drawing/2018/hyperlinkcolor" val="tx"/>
                    </a:ext>
                  </a:extLst>
                </a:hlinkClick>
              </a:rPr>
              <a:t>Talia Mazzara</a:t>
            </a:r>
            <a:r>
              <a:rPr lang="en-US" sz="1100" dirty="0">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a:p>
            <a:r>
              <a:rPr lang="en-US" sz="1100" b="1" u="sng" dirty="0">
                <a:solidFill>
                  <a:srgbClr val="FFFF00"/>
                </a:solidFill>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Theresa Dew</a:t>
            </a:r>
            <a:r>
              <a:rPr lang="en-US" sz="1100" dirty="0">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p:txBody>
      </p:sp>
      <p:cxnSp>
        <p:nvCxnSpPr>
          <p:cNvPr id="62" name="Straight Connector 61">
            <a:extLst>
              <a:ext uri="{FF2B5EF4-FFF2-40B4-BE49-F238E27FC236}">
                <a16:creationId xmlns:a16="http://schemas.microsoft.com/office/drawing/2014/main" id="{BA8EE050-D37F-B9ED-90B7-9CC8D03674C2}"/>
              </a:ext>
              <a:ext uri="{C183D7F6-B498-43B3-948B-1728B52AA6E4}">
                <adec:decorative xmlns:adec="http://schemas.microsoft.com/office/drawing/2017/decorative" val="1"/>
              </a:ext>
            </a:extLst>
          </p:cNvPr>
          <p:cNvCxnSpPr>
            <a:cxnSpLocks/>
          </p:cNvCxnSpPr>
          <p:nvPr/>
        </p:nvCxnSpPr>
        <p:spPr>
          <a:xfrm>
            <a:off x="4596268" y="2691265"/>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96268" y="6829575"/>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 y="5754694"/>
            <a:ext cx="229721" cy="3308251"/>
            <a:chOff x="3756025" y="3200718"/>
            <a:chExt cx="260350" cy="3656965"/>
          </a:xfrm>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grpSp>
      <p:pic>
        <p:nvPicPr>
          <p:cNvPr id="37" name="Picture 36">
            <a:extLst>
              <a:ext uri="{FF2B5EF4-FFF2-40B4-BE49-F238E27FC236}">
                <a16:creationId xmlns:a16="http://schemas.microsoft.com/office/drawing/2014/main" id="{E0CCFF9D-0980-FA12-1CC7-D75ED2370C67}"/>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006372" y="5581708"/>
            <a:ext cx="337278" cy="337278"/>
          </a:xfrm>
          <a:prstGeom prst="rect">
            <a:avLst/>
          </a:prstGeom>
          <a:noFill/>
        </p:spPr>
      </p:pic>
      <p:sp>
        <p:nvSpPr>
          <p:cNvPr id="32" name="Rectangle 31">
            <a:extLst>
              <a:ext uri="{FF2B5EF4-FFF2-40B4-BE49-F238E27FC236}">
                <a16:creationId xmlns:a16="http://schemas.microsoft.com/office/drawing/2014/main" id="{48039957-677A-E4D9-CBF6-3D219725CEC9}"/>
              </a:ext>
              <a:ext uri="{C183D7F6-B498-43B3-948B-1728B52AA6E4}">
                <adec:decorative xmlns:adec="http://schemas.microsoft.com/office/drawing/2017/decorative" val="1"/>
              </a:ext>
            </a:extLst>
          </p:cNvPr>
          <p:cNvSpPr/>
          <p:nvPr/>
        </p:nvSpPr>
        <p:spPr>
          <a:xfrm>
            <a:off x="370463" y="5725213"/>
            <a:ext cx="673550" cy="6089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588" dirty="0"/>
          </a:p>
        </p:txBody>
      </p: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96268" y="5488729"/>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48B6696-4EDA-C325-230F-E00A9494B224}"/>
              </a:ext>
            </a:extLst>
          </p:cNvPr>
          <p:cNvSpPr txBox="1"/>
          <p:nvPr/>
        </p:nvSpPr>
        <p:spPr>
          <a:xfrm>
            <a:off x="1676400" y="3961884"/>
            <a:ext cx="3454400" cy="369332"/>
          </a:xfrm>
          <a:prstGeom prst="rect">
            <a:avLst/>
          </a:prstGeom>
          <a:noFill/>
        </p:spPr>
        <p:txBody>
          <a:bodyPr wrap="square">
            <a:spAutoFit/>
          </a:bodyPr>
          <a:lstStyle/>
          <a:p>
            <a:r>
              <a:rPr lang="en-US" dirty="0"/>
              <a:t> </a:t>
            </a:r>
          </a:p>
        </p:txBody>
      </p:sp>
      <p:pic>
        <p:nvPicPr>
          <p:cNvPr id="38" name="Picture 37">
            <a:extLst>
              <a:ext uri="{FF2B5EF4-FFF2-40B4-BE49-F238E27FC236}">
                <a16:creationId xmlns:a16="http://schemas.microsoft.com/office/drawing/2014/main" id="{EA1BA24F-E69C-F23E-2673-E1AD4E14E8DB}"/>
              </a:ext>
            </a:extLst>
          </p:cNvPr>
          <p:cNvPicPr>
            <a:picLocks noChangeAspect="1"/>
          </p:cNvPicPr>
          <p:nvPr/>
        </p:nvPicPr>
        <p:blipFill>
          <a:blip r:embed="rId9"/>
          <a:srcRect t="5933" r="1239" b="6612"/>
          <a:stretch/>
        </p:blipFill>
        <p:spPr>
          <a:xfrm>
            <a:off x="0" y="2202945"/>
            <a:ext cx="4371749" cy="2862818"/>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3" name="TextBox 62">
            <a:extLst>
              <a:ext uri="{FF2B5EF4-FFF2-40B4-BE49-F238E27FC236}">
                <a16:creationId xmlns:a16="http://schemas.microsoft.com/office/drawing/2014/main" id="{B150F710-8CCD-1727-B067-8D2192F58E4B}"/>
              </a:ext>
              <a:ext uri="{C183D7F6-B498-43B3-948B-1728B52AA6E4}">
                <adec:decorative xmlns:adec="http://schemas.microsoft.com/office/drawing/2017/decorative" val="0"/>
              </a:ext>
            </a:extLst>
          </p:cNvPr>
          <p:cNvSpPr txBox="1"/>
          <p:nvPr/>
        </p:nvSpPr>
        <p:spPr>
          <a:xfrm>
            <a:off x="-45651" y="78823"/>
            <a:ext cx="4036921" cy="282513"/>
          </a:xfrm>
          <a:prstGeom prst="rect">
            <a:avLst/>
          </a:prstGeom>
          <a:noFill/>
        </p:spPr>
        <p:txBody>
          <a:bodyPr wrap="square" lIns="242048" rtlCol="0">
            <a:spAutoFit/>
          </a:bodyPr>
          <a:lstStyle/>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2582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22 | </a:t>
            </a:r>
            <a:r>
              <a:rPr lang="en-US" sz="1236" b="1" dirty="0">
                <a:solidFill>
                  <a:srgbClr val="2582C6"/>
                </a:solidFill>
                <a:latin typeface="Century Gothic" panose="020B0502020202020204" pitchFamily="34" charset="0"/>
                <a:ea typeface="MS Mincho" panose="02020609040205080304" pitchFamily="49" charset="-128"/>
                <a:cs typeface="Times New Roman" panose="02020603050405020304" pitchFamily="18" charset="0"/>
              </a:rPr>
              <a:t>SEPTEMBER</a:t>
            </a:r>
            <a:r>
              <a:rPr kumimoji="0" lang="en-US" sz="1236" b="1" i="0" u="none" strike="noStrike" kern="1200" cap="none" spc="0" normalizeH="0" baseline="0" noProof="0" dirty="0">
                <a:ln>
                  <a:noFill/>
                </a:ln>
                <a:solidFill>
                  <a:srgbClr val="2582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2024 </a:t>
            </a:r>
            <a:endParaRPr kumimoji="0" lang="en-US" sz="1236" b="1" i="0" u="none" strike="noStrike" kern="1200" cap="none" spc="0" normalizeH="0" baseline="0" noProof="0" dirty="0">
              <a:ln>
                <a:noFill/>
              </a:ln>
              <a:solidFill>
                <a:srgbClr val="2582C6"/>
              </a:solidFill>
              <a:effectLst/>
              <a:uLnTx/>
              <a:uFillTx/>
              <a:latin typeface="Aptos" panose="02110004020202020204"/>
              <a:ea typeface="+mn-ea"/>
              <a:cs typeface="+mn-cs"/>
            </a:endParaRPr>
          </a:p>
        </p:txBody>
      </p:sp>
      <p:sp>
        <p:nvSpPr>
          <p:cNvPr id="4" name="Rectangle 3">
            <a:extLst>
              <a:ext uri="{FF2B5EF4-FFF2-40B4-BE49-F238E27FC236}">
                <a16:creationId xmlns:a16="http://schemas.microsoft.com/office/drawing/2014/main" id="{F5F8049D-5F8A-4570-8E88-708FC84D52CB}"/>
              </a:ext>
            </a:extLst>
          </p:cNvPr>
          <p:cNvSpPr/>
          <p:nvPr/>
        </p:nvSpPr>
        <p:spPr>
          <a:xfrm>
            <a:off x="-13860" y="411664"/>
            <a:ext cx="4366378" cy="3285443"/>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lvl="0" algn="ctr" defTabSz="457200"/>
            <a:r>
              <a:rPr kumimoji="0" lang="en-US" sz="1300" b="1"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The Gray Notebook</a:t>
            </a:r>
            <a:b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br>
            <a:b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br>
            <a:r>
              <a:rPr lang="en-US" sz="1200" dirty="0">
                <a:solidFill>
                  <a:srgbClr val="3C4043"/>
                </a:solidFill>
                <a:latin typeface="Century Gothic" panose="020B0502020202020204" pitchFamily="34" charset="0"/>
                <a:ea typeface="Aptos" panose="020B0004020202020204" pitchFamily="34" charset="0"/>
                <a:cs typeface="Aptos" panose="020B0004020202020204" pitchFamily="34" charset="0"/>
              </a:rPr>
              <a:t>Joining us from t</a:t>
            </a:r>
            <a: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he Department of Transportation was </a:t>
            </a:r>
            <a:r>
              <a:rPr kumimoji="0" lang="en-US" sz="1200" b="1"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Sreenath Gangula </a:t>
            </a:r>
            <a: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and </a:t>
            </a:r>
            <a:r>
              <a:rPr kumimoji="0" lang="en-US" sz="1200" b="1"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Joe Irwin </a:t>
            </a:r>
            <a:r>
              <a:rPr lang="en-US" sz="1200" dirty="0">
                <a:solidFill>
                  <a:srgbClr val="3C4043"/>
                </a:solidFill>
                <a:latin typeface="Century Gothic" panose="020B0502020202020204" pitchFamily="34" charset="0"/>
                <a:ea typeface="Aptos" panose="020B0004020202020204" pitchFamily="34" charset="0"/>
                <a:cs typeface="Aptos" panose="020B0004020202020204" pitchFamily="34" charset="0"/>
              </a:rPr>
              <a:t>who</a:t>
            </a:r>
            <a: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 shared their remarkable journey of continuous improvement. They presented a comprehensive transformation of their data and performance reporting system, highlighting their transition from facing revenue loss and public skepticism about their performance standards to achieving increased transparency, restored trust, and recognition as the "Gold Standard" for data and performance reporting. Their outstanding efforts were also acknowledged with two "Extra Mile Awards" from the Governor. Don't miss the opportunity to explore their presentation and learn more about their successful strategies!</a:t>
            </a:r>
          </a:p>
        </p:txBody>
      </p:sp>
      <p:sp>
        <p:nvSpPr>
          <p:cNvPr id="9" name="Rectangle 8">
            <a:extLst>
              <a:ext uri="{FF2B5EF4-FFF2-40B4-BE49-F238E27FC236}">
                <a16:creationId xmlns:a16="http://schemas.microsoft.com/office/drawing/2014/main" id="{2DBE48E4-E351-CE26-96A5-1DDC48E5AF49}"/>
              </a:ext>
              <a:ext uri="{C183D7F6-B498-43B3-948B-1728B52AA6E4}">
                <adec:decorative xmlns:adec="http://schemas.microsoft.com/office/drawing/2017/decorative" val="1"/>
              </a:ext>
            </a:extLst>
          </p:cNvPr>
          <p:cNvSpPr>
            <a:spLocks noChangeArrowheads="1"/>
          </p:cNvSpPr>
          <p:nvPr/>
        </p:nvSpPr>
        <p:spPr bwMode="auto">
          <a:xfrm>
            <a:off x="-1144" y="5076803"/>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D0C3A28E-05EF-B465-9779-BAA6CFF83BFC}"/>
              </a:ext>
              <a:ext uri="{C183D7F6-B498-43B3-948B-1728B52AA6E4}">
                <adec:decorative xmlns:adec="http://schemas.microsoft.com/office/drawing/2017/decorative" val="1"/>
              </a:ext>
            </a:extLst>
          </p:cNvPr>
          <p:cNvSpPr>
            <a:spLocks noChangeArrowheads="1"/>
          </p:cNvSpPr>
          <p:nvPr/>
        </p:nvSpPr>
        <p:spPr bwMode="auto">
          <a:xfrm>
            <a:off x="-1144" y="4948282"/>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CFCF992B-8245-4C28-705D-84E19C83D95A}"/>
              </a:ext>
              <a:ext uri="{C183D7F6-B498-43B3-948B-1728B52AA6E4}">
                <adec:decorative xmlns:adec="http://schemas.microsoft.com/office/drawing/2017/decorative" val="1"/>
              </a:ext>
            </a:extLst>
          </p:cNvPr>
          <p:cNvSpPr>
            <a:spLocks noChangeArrowheads="1"/>
          </p:cNvSpPr>
          <p:nvPr/>
        </p:nvSpPr>
        <p:spPr bwMode="auto">
          <a:xfrm>
            <a:off x="-1144" y="481976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E5C8B2C6-C970-69E1-36E2-10BEE1A6296D}"/>
              </a:ext>
              <a:ext uri="{C183D7F6-B498-43B3-948B-1728B52AA6E4}">
                <adec:decorative xmlns:adec="http://schemas.microsoft.com/office/drawing/2017/decorative" val="1"/>
              </a:ext>
            </a:extLst>
          </p:cNvPr>
          <p:cNvSpPr>
            <a:spLocks noChangeArrowheads="1"/>
          </p:cNvSpPr>
          <p:nvPr/>
        </p:nvSpPr>
        <p:spPr bwMode="auto">
          <a:xfrm>
            <a:off x="-1144" y="4692358"/>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5FA175E1-FE5F-957A-9224-6EB7CC5BC054}"/>
              </a:ext>
              <a:ext uri="{C183D7F6-B498-43B3-948B-1728B52AA6E4}">
                <adec:decorative xmlns:adec="http://schemas.microsoft.com/office/drawing/2017/decorative" val="1"/>
              </a:ext>
            </a:extLst>
          </p:cNvPr>
          <p:cNvSpPr>
            <a:spLocks noChangeArrowheads="1"/>
          </p:cNvSpPr>
          <p:nvPr/>
        </p:nvSpPr>
        <p:spPr bwMode="auto">
          <a:xfrm>
            <a:off x="-1144" y="4560484"/>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BAD40F6-579B-FF3B-EE5C-DA6C3606150A}"/>
              </a:ext>
              <a:ext uri="{C183D7F6-B498-43B3-948B-1728B52AA6E4}">
                <adec:decorative xmlns:adec="http://schemas.microsoft.com/office/drawing/2017/decorative" val="1"/>
              </a:ext>
            </a:extLst>
          </p:cNvPr>
          <p:cNvSpPr>
            <a:spLocks noChangeArrowheads="1"/>
          </p:cNvSpPr>
          <p:nvPr/>
        </p:nvSpPr>
        <p:spPr bwMode="auto">
          <a:xfrm>
            <a:off x="-1144" y="4433080"/>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0046740D-9657-DD05-5193-E315F24C5012}"/>
              </a:ext>
              <a:ext uri="{C183D7F6-B498-43B3-948B-1728B52AA6E4}">
                <adec:decorative xmlns:adec="http://schemas.microsoft.com/office/drawing/2017/decorative" val="1"/>
              </a:ext>
            </a:extLst>
          </p:cNvPr>
          <p:cNvSpPr>
            <a:spLocks noChangeArrowheads="1"/>
          </p:cNvSpPr>
          <p:nvPr/>
        </p:nvSpPr>
        <p:spPr bwMode="auto">
          <a:xfrm>
            <a:off x="-1144" y="4304559"/>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0B70C563-DA1B-3BA7-4D31-97EE5FC72C53}"/>
              </a:ext>
              <a:ext uri="{C183D7F6-B498-43B3-948B-1728B52AA6E4}">
                <adec:decorative xmlns:adec="http://schemas.microsoft.com/office/drawing/2017/decorative" val="1"/>
              </a:ext>
            </a:extLst>
          </p:cNvPr>
          <p:cNvSpPr>
            <a:spLocks noChangeArrowheads="1"/>
          </p:cNvSpPr>
          <p:nvPr/>
        </p:nvSpPr>
        <p:spPr bwMode="auto">
          <a:xfrm>
            <a:off x="-13863" y="4176369"/>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8E3583B1-028C-EFD1-3DB9-4260D6A7E4A8}"/>
              </a:ext>
              <a:ext uri="{C183D7F6-B498-43B3-948B-1728B52AA6E4}">
                <adec:decorative xmlns:adec="http://schemas.microsoft.com/office/drawing/2017/decorative" val="1"/>
              </a:ext>
            </a:extLst>
          </p:cNvPr>
          <p:cNvSpPr>
            <a:spLocks noChangeArrowheads="1"/>
          </p:cNvSpPr>
          <p:nvPr/>
        </p:nvSpPr>
        <p:spPr bwMode="auto">
          <a:xfrm>
            <a:off x="-1144" y="4048635"/>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F869B604-24E1-566D-B1CA-BAC49E00F841}"/>
              </a:ext>
              <a:ext uri="{C183D7F6-B498-43B3-948B-1728B52AA6E4}">
                <adec:decorative xmlns:adec="http://schemas.microsoft.com/office/drawing/2017/decorative" val="1"/>
              </a:ext>
            </a:extLst>
          </p:cNvPr>
          <p:cNvSpPr>
            <a:spLocks noChangeArrowheads="1"/>
          </p:cNvSpPr>
          <p:nvPr/>
        </p:nvSpPr>
        <p:spPr bwMode="auto">
          <a:xfrm>
            <a:off x="-1144" y="391676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FD752D42-C68D-9BEF-1A74-BBD9B688C89B}"/>
              </a:ext>
              <a:ext uri="{C183D7F6-B498-43B3-948B-1728B52AA6E4}">
                <adec:decorative xmlns:adec="http://schemas.microsoft.com/office/drawing/2017/decorative" val="1"/>
              </a:ext>
            </a:extLst>
          </p:cNvPr>
          <p:cNvSpPr>
            <a:spLocks noChangeArrowheads="1"/>
          </p:cNvSpPr>
          <p:nvPr/>
        </p:nvSpPr>
        <p:spPr bwMode="auto">
          <a:xfrm>
            <a:off x="-1144" y="5203648"/>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TextBox 49">
            <a:extLst>
              <a:ext uri="{FF2B5EF4-FFF2-40B4-BE49-F238E27FC236}">
                <a16:creationId xmlns:a16="http://schemas.microsoft.com/office/drawing/2014/main" id="{20E76B1A-1D92-268D-54B3-22CF408EE05F}"/>
              </a:ext>
            </a:extLst>
          </p:cNvPr>
          <p:cNvSpPr txBox="1"/>
          <p:nvPr/>
        </p:nvSpPr>
        <p:spPr>
          <a:xfrm>
            <a:off x="4812674" y="3932781"/>
            <a:ext cx="1948212" cy="1015663"/>
          </a:xfrm>
          <a:prstGeom prst="rect">
            <a:avLst/>
          </a:prstGeom>
          <a:noFill/>
          <a:ln w="28575">
            <a:solidFill>
              <a:srgbClr val="CCCC00"/>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Click below to watch the </a:t>
            </a:r>
            <a:r>
              <a:rPr lang="en-US" sz="1200" b="1" dirty="0">
                <a:solidFill>
                  <a:schemeClr val="tx2"/>
                </a:solidFill>
                <a:latin typeface="Cavolini" panose="03000502040302020204" pitchFamily="66" charset="0"/>
                <a:ea typeface="MS Mincho" panose="02020609040205080304" pitchFamily="49" charset="-128"/>
                <a:cs typeface="Cavolini" panose="03000502040302020204" pitchFamily="66" charset="0"/>
              </a:rPr>
              <a:t>September</a:t>
            </a:r>
            <a:r>
              <a:rPr kumimoji="0" lang="en-US" sz="12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dirty="0">
              <a:solidFill>
                <a:srgbClr val="6A7129"/>
              </a:solidFill>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20" name="Rectangle 19">
            <a:extLst>
              <a:ext uri="{FF2B5EF4-FFF2-40B4-BE49-F238E27FC236}">
                <a16:creationId xmlns:a16="http://schemas.microsoft.com/office/drawing/2014/main" id="{02F9E27D-27E4-38F3-CAA5-3F26A9211452}"/>
              </a:ext>
            </a:extLst>
          </p:cNvPr>
          <p:cNvSpPr/>
          <p:nvPr/>
        </p:nvSpPr>
        <p:spPr>
          <a:xfrm>
            <a:off x="130855" y="3664831"/>
            <a:ext cx="4576848" cy="159804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80683" bIns="40341"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700" b="1" i="0" dirty="0">
                <a:solidFill>
                  <a:schemeClr val="bg1"/>
                </a:solidFill>
                <a:effectLst/>
                <a:latin typeface="Ink Free" panose="03080402000500000000" pitchFamily="66" charset="0"/>
              </a:rPr>
              <a:t>“There are risks and costs to a program of action, but they are far less than the long-range risks and costs of comfortable inaction.” </a:t>
            </a:r>
            <a:br>
              <a:rPr lang="en-US" sz="1600" b="0" i="0" dirty="0">
                <a:solidFill>
                  <a:schemeClr val="bg1"/>
                </a:solidFill>
                <a:effectLst/>
                <a:latin typeface="Source Sans Pro" panose="020B0503030403020204" pitchFamily="34" charset="0"/>
              </a:rPr>
            </a:br>
            <a:br>
              <a:rPr kumimoji="0" lang="en-US" sz="1600" b="1" i="0" u="none" strike="noStrike" kern="1200" cap="none" spc="0" normalizeH="0" baseline="0" noProof="0" dirty="0">
                <a:ln>
                  <a:noFill/>
                </a:ln>
                <a:solidFill>
                  <a:schemeClr val="bg1"/>
                </a:solidFill>
                <a:effectLst/>
                <a:uLnTx/>
                <a:uFillTx/>
                <a:latin typeface="Ink Free" panose="03080402000500000000" pitchFamily="66" charset="0"/>
                <a:cs typeface="Cavolini" panose="03000502040302020204" pitchFamily="66" charset="0"/>
              </a:rPr>
            </a:br>
            <a:r>
              <a:rPr lang="en-US" sz="1600" b="1" i="0" dirty="0">
                <a:solidFill>
                  <a:schemeClr val="bg1"/>
                </a:solidFill>
                <a:effectLst/>
                <a:latin typeface="Ink Free" panose="03080402000500000000" pitchFamily="66" charset="0"/>
              </a:rPr>
              <a:t>- </a:t>
            </a:r>
            <a:r>
              <a:rPr lang="en-US" sz="1600" i="0" dirty="0">
                <a:solidFill>
                  <a:schemeClr val="bg1"/>
                </a:solidFill>
                <a:effectLst/>
                <a:latin typeface="Ink Free" panose="03080402000500000000" pitchFamily="66" charset="0"/>
              </a:rPr>
              <a:t>John F. Kennedy</a:t>
            </a:r>
            <a:endParaRPr kumimoji="0" lang="en-US" sz="1600" i="0" u="none" strike="noStrike" kern="1200" cap="none" spc="0" normalizeH="0" baseline="0" noProof="0" dirty="0">
              <a:ln>
                <a:noFill/>
              </a:ln>
              <a:solidFill>
                <a:schemeClr val="bg1"/>
              </a:solidFill>
              <a:effectLst/>
              <a:uLnTx/>
              <a:uFillTx/>
              <a:latin typeface="Ink Free" panose="03080402000500000000" pitchFamily="66" charset="0"/>
              <a:cs typeface="Cavolini" panose="03000502040302020204" pitchFamily="66" charset="0"/>
            </a:endParaRPr>
          </a:p>
        </p:txBody>
      </p:sp>
      <p:sp>
        <p:nvSpPr>
          <p:cNvPr id="69" name="TextBox 68">
            <a:extLst>
              <a:ext uri="{FF2B5EF4-FFF2-40B4-BE49-F238E27FC236}">
                <a16:creationId xmlns:a16="http://schemas.microsoft.com/office/drawing/2014/main" id="{76DCC1B1-10F2-2CE9-B119-80A515B78FA5}"/>
              </a:ext>
            </a:extLst>
          </p:cNvPr>
          <p:cNvSpPr txBox="1"/>
          <p:nvPr/>
        </p:nvSpPr>
        <p:spPr>
          <a:xfrm>
            <a:off x="78231" y="5252633"/>
            <a:ext cx="2692194" cy="3612513"/>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endPar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rPr>
              <a:t>No CoP in October</a:t>
            </a:r>
            <a:br>
              <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rPr>
            </a:br>
            <a:endPar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Nov</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ember 19, 2024</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b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dirty="0">
                <a:effectLst/>
                <a:latin typeface="Century Gothic" panose="020B0502020202020204" pitchFamily="34" charset="0"/>
                <a:ea typeface="Aptos" panose="020B0004020202020204" pitchFamily="34" charset="0"/>
                <a:cs typeface="Aptos" panose="020B0004020202020204" pitchFamily="34" charset="0"/>
              </a:rPr>
              <a:t>Digitally Accessible Presentations</a:t>
            </a:r>
            <a:b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lang="en-US" sz="1200" i="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Vic </a:t>
            </a:r>
            <a:r>
              <a:rPr lang="en-US" sz="1200" i="1" dirty="0" err="1">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Vong</a:t>
            </a:r>
            <a:r>
              <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Office of Equity</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Disability Inclusion Network</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Sarah Norton| Disability Inclusion Network</a:t>
            </a:r>
          </a:p>
        </p:txBody>
      </p:sp>
      <p:sp>
        <p:nvSpPr>
          <p:cNvPr id="7" name="Rectangle 6">
            <a:extLst>
              <a:ext uri="{FF2B5EF4-FFF2-40B4-BE49-F238E27FC236}">
                <a16:creationId xmlns:a16="http://schemas.microsoft.com/office/drawing/2014/main" id="{A7270782-FCF8-4328-5F96-AF7653D3E5BC}"/>
              </a:ext>
              <a:ext uri="{C183D7F6-B498-43B3-948B-1728B52AA6E4}">
                <adec:decorative xmlns:adec="http://schemas.microsoft.com/office/drawing/2017/decorative" val="1"/>
              </a:ext>
            </a:extLst>
          </p:cNvPr>
          <p:cNvSpPr>
            <a:spLocks noChangeArrowheads="1"/>
          </p:cNvSpPr>
          <p:nvPr/>
        </p:nvSpPr>
        <p:spPr bwMode="auto">
          <a:xfrm>
            <a:off x="-1144" y="5335521"/>
            <a:ext cx="4558552" cy="55879"/>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596648" y="5735374"/>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1D6295"/>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52" name="Rectangle 51">
            <a:extLst>
              <a:ext uri="{FF2B5EF4-FFF2-40B4-BE49-F238E27FC236}">
                <a16:creationId xmlns:a16="http://schemas.microsoft.com/office/drawing/2014/main" id="{593C7CB6-AB65-1E61-52F7-0CDB94C4E295}"/>
              </a:ext>
            </a:extLst>
          </p:cNvPr>
          <p:cNvSpPr/>
          <p:nvPr/>
        </p:nvSpPr>
        <p:spPr>
          <a:xfrm>
            <a:off x="2717800" y="5262879"/>
            <a:ext cx="4043086" cy="3892895"/>
          </a:xfrm>
          <a:prstGeom prst="rect">
            <a:avLst/>
          </a:prstGeom>
          <a:solidFill>
            <a:srgbClr val="66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15000"/>
              </a:lnSpc>
              <a:spcBef>
                <a:spcPts val="1588"/>
              </a:spcBef>
              <a:spcAft>
                <a:spcPts val="884"/>
              </a:spcAft>
              <a:buClrTx/>
              <a:buSzTx/>
              <a:buFontTx/>
              <a:buNone/>
              <a:tabLst/>
              <a:defRPr/>
            </a:pPr>
            <a:br>
              <a:rPr kumimoji="0" lang="en-US" sz="105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br>
              <a:rPr kumimoji="0" lang="en-US" sz="105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endPar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endParaRPr>
          </a:p>
          <a:p>
            <a:pPr marL="0" marR="0" lvl="0" indent="0" algn="l" defTabSz="457200" rtl="0" eaLnBrk="1" fontAlgn="auto" latinLnBrk="0" hangingPunct="1">
              <a:lnSpc>
                <a:spcPct val="115000"/>
              </a:lnSpc>
              <a:spcBef>
                <a:spcPts val="1588"/>
              </a:spcBef>
              <a:spcAft>
                <a:spcPts val="884"/>
              </a:spcAft>
              <a:buClrTx/>
              <a:buSzTx/>
              <a:buFontTx/>
              <a:buNone/>
              <a:tabLst/>
              <a:defRPr/>
            </a:pPr>
            <a:br>
              <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br>
              <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endPar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endParaRPr>
          </a:p>
          <a:p>
            <a:pPr marL="0" marR="0" lvl="0" indent="0" algn="l" defTabSz="457200" rtl="0" eaLnBrk="1" fontAlgn="auto" latinLnBrk="0" hangingPunct="1">
              <a:lnSpc>
                <a:spcPct val="115000"/>
              </a:lnSpc>
              <a:spcBef>
                <a:spcPts val="1588"/>
              </a:spcBef>
              <a:spcAft>
                <a:spcPts val="884"/>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endParaRPr>
          </a:p>
        </p:txBody>
      </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3">
                <a:shade val="45000"/>
                <a:satMod val="135000"/>
              </a:schemeClr>
              <a:prstClr val="white"/>
            </a:duotone>
          </a:blip>
          <a:stretch>
            <a:fillRect/>
          </a:stretch>
        </p:blipFill>
        <p:spPr>
          <a:xfrm flipV="1">
            <a:off x="275482" y="5490012"/>
            <a:ext cx="240329" cy="240329"/>
          </a:xfrm>
          <a:prstGeom prst="rect">
            <a:avLst/>
          </a:prstGeom>
        </p:spPr>
      </p:pic>
      <p:sp>
        <p:nvSpPr>
          <p:cNvPr id="51" name="TextBox 50">
            <a:extLst>
              <a:ext uri="{FF2B5EF4-FFF2-40B4-BE49-F238E27FC236}">
                <a16:creationId xmlns:a16="http://schemas.microsoft.com/office/drawing/2014/main" id="{24CBC52D-C0AD-3C91-79BF-21A89DA21492}"/>
              </a:ext>
            </a:extLst>
          </p:cNvPr>
          <p:cNvSpPr txBox="1"/>
          <p:nvPr/>
        </p:nvSpPr>
        <p:spPr>
          <a:xfrm>
            <a:off x="2717800" y="5260319"/>
            <a:ext cx="4111483" cy="4342727"/>
          </a:xfrm>
          <a:prstGeom prst="rect">
            <a:avLst/>
          </a:prstGeom>
          <a:noFill/>
        </p:spPr>
        <p:txBody>
          <a:bodyPr wrap="square" rtlCol="0">
            <a:spAutoFit/>
          </a:bodyPr>
          <a:lstStyle/>
          <a:p>
            <a:pPr marL="0" marR="0" lvl="0" indent="0" algn="ctr" defTabSz="457200" rtl="0" eaLnBrk="1" fontAlgn="auto" latinLnBrk="0" hangingPunct="1">
              <a:lnSpc>
                <a:spcPct val="115000"/>
              </a:lnSpc>
              <a:spcBef>
                <a:spcPts val="1588"/>
              </a:spcBef>
              <a:spcAft>
                <a:spcPts val="884"/>
              </a:spcAft>
              <a:buClrTx/>
              <a:buSzTx/>
              <a:buFontTx/>
              <a:buNone/>
              <a:tabLst/>
              <a:defRPr/>
            </a:pPr>
            <a:r>
              <a:rPr kumimoji="0" lang="en-US" sz="11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Results WA Update</a:t>
            </a:r>
            <a:br>
              <a:rPr kumimoji="0" lang="en-US" sz="10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br>
            <a:r>
              <a:rPr lang="en-US" sz="1000" b="1" dirty="0">
                <a:solidFill>
                  <a:schemeClr val="bg1"/>
                </a:solidFill>
                <a:effectLst/>
                <a:latin typeface="Century Gothic" panose="020B0502020202020204" pitchFamily="34" charset="0"/>
                <a:ea typeface="Aptos" panose="020B0004020202020204" pitchFamily="34" charset="0"/>
                <a:cs typeface="Aptos" panose="020B0004020202020204" pitchFamily="34" charset="0"/>
              </a:rPr>
              <a:t>Rachel Murata</a:t>
            </a:r>
            <a:r>
              <a:rPr lang="en-US" sz="1000" dirty="0">
                <a:solidFill>
                  <a:schemeClr val="bg1"/>
                </a:solidFill>
                <a:effectLst/>
                <a:latin typeface="Century Gothic" panose="020B0502020202020204" pitchFamily="34" charset="0"/>
                <a:ea typeface="Aptos" panose="020B0004020202020204" pitchFamily="34" charset="0"/>
                <a:cs typeface="Aptos" panose="020B0004020202020204" pitchFamily="34" charset="0"/>
              </a:rPr>
              <a:t>, Statewide Performance Manager with Results Washington, was joined by her team to share their current strategies on improving performance management across the enterprise. As the governor’s performance management entity, RW is responsible for integrating performance data into decision making at the governor’s office. Their strategies to move toward a comprehensive statewide performance management system include:</a:t>
            </a:r>
          </a:p>
          <a:p>
            <a:pPr marL="342900" marR="0" lvl="0" indent="-342900">
              <a:lnSpc>
                <a:spcPct val="105000"/>
              </a:lnSpc>
              <a:spcBef>
                <a:spcPts val="0"/>
              </a:spcBef>
              <a:spcAft>
                <a:spcPts val="0"/>
              </a:spcAft>
              <a:buFont typeface="Symbol" panose="05050102010706020507" pitchFamily="18" charset="2"/>
              <a:buChar char=""/>
            </a:pPr>
            <a:r>
              <a:rPr lang="en-US" sz="1000" dirty="0">
                <a:solidFill>
                  <a:schemeClr val="bg1"/>
                </a:solidFill>
                <a:effectLst/>
                <a:latin typeface="Century Gothic" panose="020B0502020202020204" pitchFamily="34" charset="0"/>
                <a:ea typeface="Times New Roman" panose="02020603050405020304" pitchFamily="18" charset="0"/>
                <a:cs typeface="Aptos" panose="020B0004020202020204" pitchFamily="34" charset="0"/>
              </a:rPr>
              <a:t>Updating performance measure requirements to meet legislative and business needs</a:t>
            </a:r>
            <a:endParaRPr lang="en-US" sz="1000" dirty="0">
              <a:solidFill>
                <a:schemeClr val="bg1"/>
              </a:solidFill>
              <a:effectLst/>
              <a:latin typeface="Century Gothic" panose="020B0502020202020204" pitchFamily="34" charset="0"/>
              <a:ea typeface="Aptos" panose="020B0004020202020204" pitchFamily="34" charset="0"/>
              <a:cs typeface="Aptos" panose="020B000402020202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1000" dirty="0">
                <a:solidFill>
                  <a:schemeClr val="bg1"/>
                </a:solidFill>
                <a:effectLst/>
                <a:latin typeface="Century Gothic" panose="020B0502020202020204" pitchFamily="34" charset="0"/>
                <a:ea typeface="Times New Roman" panose="02020603050405020304" pitchFamily="18" charset="0"/>
                <a:cs typeface="Aptos" panose="020B0004020202020204" pitchFamily="34" charset="0"/>
              </a:rPr>
              <a:t>Empowering agencies with more control over reporting and updating their measures, and</a:t>
            </a:r>
            <a:endParaRPr lang="en-US" sz="1000" dirty="0">
              <a:solidFill>
                <a:schemeClr val="bg1"/>
              </a:solidFill>
              <a:effectLst/>
              <a:latin typeface="Century Gothic" panose="020B0502020202020204" pitchFamily="34" charset="0"/>
              <a:ea typeface="Aptos" panose="020B0004020202020204" pitchFamily="34" charset="0"/>
              <a:cs typeface="Aptos" panose="020B0004020202020204" pitchFamily="34" charset="0"/>
            </a:endParaRPr>
          </a:p>
          <a:p>
            <a:pPr marL="342900" marR="0" lvl="0" indent="-342900">
              <a:lnSpc>
                <a:spcPct val="105000"/>
              </a:lnSpc>
              <a:spcBef>
                <a:spcPts val="0"/>
              </a:spcBef>
              <a:spcAft>
                <a:spcPts val="800"/>
              </a:spcAft>
              <a:buFont typeface="Symbol" panose="05050102010706020507" pitchFamily="18" charset="2"/>
              <a:buChar char=""/>
            </a:pPr>
            <a:r>
              <a:rPr lang="en-US" sz="1000" dirty="0">
                <a:solidFill>
                  <a:schemeClr val="bg1"/>
                </a:solidFill>
                <a:effectLst/>
                <a:latin typeface="Century Gothic" panose="020B0502020202020204" pitchFamily="34" charset="0"/>
                <a:ea typeface="Times New Roman" panose="02020603050405020304" pitchFamily="18" charset="0"/>
                <a:cs typeface="Aptos" panose="020B0004020202020204" pitchFamily="34" charset="0"/>
              </a:rPr>
              <a:t>Updating our current statewide performance management system for ease of use and seamless transfer of data</a:t>
            </a:r>
          </a:p>
          <a:p>
            <a:pPr marR="0" lvl="0">
              <a:lnSpc>
                <a:spcPct val="105000"/>
              </a:lnSpc>
              <a:spcBef>
                <a:spcPts val="0"/>
              </a:spcBef>
              <a:spcAft>
                <a:spcPts val="800"/>
              </a:spcAft>
            </a:pPr>
            <a:r>
              <a:rPr lang="en-US" sz="1000" dirty="0">
                <a:solidFill>
                  <a:schemeClr val="bg1"/>
                </a:solidFill>
                <a:effectLst/>
                <a:latin typeface="Century Gothic" panose="020B0502020202020204" pitchFamily="34" charset="0"/>
                <a:ea typeface="Aptos" panose="020B0004020202020204" pitchFamily="34" charset="0"/>
                <a:cs typeface="Aptos" panose="020B0004020202020204" pitchFamily="34" charset="0"/>
              </a:rPr>
              <a:t>They will also assist agencies with measure development and reporting, providing resources so agencies can be successful throughout their performance management journeys, and report to the governor and legislature with opportunities for future policy improvements. </a:t>
            </a:r>
          </a:p>
          <a:p>
            <a:pPr marL="0" marR="0" lvl="0" indent="0" algn="ctr" defTabSz="457200" rtl="0" eaLnBrk="1" fontAlgn="auto" latinLnBrk="0" hangingPunct="1">
              <a:lnSpc>
                <a:spcPct val="115000"/>
              </a:lnSpc>
              <a:spcBef>
                <a:spcPts val="1588"/>
              </a:spcBef>
              <a:spcAft>
                <a:spcPts val="884"/>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endParaRPr>
          </a:p>
        </p:txBody>
      </p:sp>
      <p:pic>
        <p:nvPicPr>
          <p:cNvPr id="1026" name="Picture 2" descr="Backhand index pointing right">
            <a:extLst>
              <a:ext uri="{FF2B5EF4-FFF2-40B4-BE49-F238E27FC236}">
                <a16:creationId xmlns:a16="http://schemas.microsoft.com/office/drawing/2014/main" id="{B0E99140-A896-5334-F0F2-6F4BE7906E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751760">
            <a:off x="5232816" y="4560484"/>
            <a:ext cx="305217" cy="30521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E33AF512-0FE8-8112-88A0-17D90CE33AB3}"/>
              </a:ext>
            </a:extLst>
          </p:cNvPr>
          <p:cNvPicPr>
            <a:picLocks noChangeAspect="1"/>
          </p:cNvPicPr>
          <p:nvPr/>
        </p:nvPicPr>
        <p:blipFill>
          <a:blip r:embed="rId5"/>
          <a:stretch>
            <a:fillRect/>
          </a:stretch>
        </p:blipFill>
        <p:spPr>
          <a:xfrm>
            <a:off x="4352518" y="411995"/>
            <a:ext cx="2505483" cy="3179634"/>
          </a:xfrm>
          <a:prstGeom prst="rect">
            <a:avLst/>
          </a:prstGeom>
        </p:spPr>
      </p:pic>
      <p:sp>
        <p:nvSpPr>
          <p:cNvPr id="19" name="Action Button: Go Forward or Next 18" descr="Icon of a play button with recording linked to the icon for viewing.">
            <a:hlinkClick r:id="rId6"/>
            <a:extLst>
              <a:ext uri="{FF2B5EF4-FFF2-40B4-BE49-F238E27FC236}">
                <a16:creationId xmlns:a16="http://schemas.microsoft.com/office/drawing/2014/main" id="{88333DE2-3569-C7B4-4C27-45CEB19E288B}"/>
              </a:ext>
              <a:ext uri="{C183D7F6-B498-43B3-948B-1728B52AA6E4}">
                <adec:decorative xmlns:adec="http://schemas.microsoft.com/office/drawing/2017/decorative" val="0"/>
              </a:ext>
            </a:extLst>
          </p:cNvPr>
          <p:cNvSpPr/>
          <p:nvPr/>
        </p:nvSpPr>
        <p:spPr>
          <a:xfrm>
            <a:off x="5640691" y="4579112"/>
            <a:ext cx="250759" cy="209738"/>
          </a:xfrm>
          <a:prstGeom prst="actionButtonForwardNext">
            <a:avLst/>
          </a:prstGeom>
          <a:solidFill>
            <a:srgbClr val="A9B44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8736</TotalTime>
  <Words>631</Words>
  <Application>Microsoft Office PowerPoint</Application>
  <PresentationFormat>On-screen Show (4:3)</PresentationFormat>
  <Paragraphs>41</Paragraphs>
  <Slides>2</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vt:i4>
      </vt:variant>
    </vt:vector>
  </HeadingPairs>
  <TitlesOfParts>
    <vt:vector size="12" baseType="lpstr">
      <vt:lpstr>Aptos</vt:lpstr>
      <vt:lpstr>Aptos Display</vt:lpstr>
      <vt:lpstr>Arial</vt:lpstr>
      <vt:lpstr>Cavolini</vt:lpstr>
      <vt:lpstr>Century Gothic</vt:lpstr>
      <vt:lpstr>Ink Free</vt:lpstr>
      <vt:lpstr>Source Sans Pro</vt:lpstr>
      <vt:lpstr>Symbol</vt:lpstr>
      <vt:lpstr>Office Theme</vt:lpstr>
      <vt:lpstr>1_Office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2</cp:revision>
  <dcterms:created xsi:type="dcterms:W3CDTF">2024-09-23T17:52:24Z</dcterms:created>
  <dcterms:modified xsi:type="dcterms:W3CDTF">2024-10-03T20:02:40Z</dcterms:modified>
</cp:coreProperties>
</file>