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2" r:id="rId13"/>
    <p:sldId id="270" r:id="rId14"/>
    <p:sldId id="271" r:id="rId15"/>
    <p:sldId id="273" r:id="rId16"/>
    <p:sldId id="348" r:id="rId17"/>
    <p:sldId id="276" r:id="rId18"/>
    <p:sldId id="347" r:id="rId19"/>
    <p:sldId id="274" r:id="rId20"/>
    <p:sldId id="279" r:id="rId21"/>
    <p:sldId id="311" r:id="rId22"/>
    <p:sldId id="312" r:id="rId23"/>
    <p:sldId id="313" r:id="rId24"/>
    <p:sldId id="349" r:id="rId25"/>
    <p:sldId id="35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251C4E-08DC-42D7-854A-735F664CAAE7}">
  <a:tblStyle styleId="{D7251C4E-08DC-42D7-854A-735F664CAA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67" autoAdjust="0"/>
  </p:normalViewPr>
  <p:slideViewPr>
    <p:cSldViewPr snapToGrid="0">
      <p:cViewPr varScale="1">
        <p:scale>
          <a:sx n="104" d="100"/>
          <a:sy n="104" d="100"/>
        </p:scale>
        <p:origin x="82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97019-8A40-40A4-A639-3124982C01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B83A3-6E04-4E02-A35D-0F1DF5A0BE1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Individual</a:t>
          </a:r>
        </a:p>
      </dgm:t>
    </dgm:pt>
    <dgm:pt modelId="{38E8AA00-FE8B-4D53-96E5-0184EBA11B09}" type="parTrans" cxnId="{047267E0-7D4C-4C40-A822-825BF5B27EFC}">
      <dgm:prSet/>
      <dgm:spPr/>
      <dgm:t>
        <a:bodyPr/>
        <a:lstStyle/>
        <a:p>
          <a:endParaRPr lang="en-US"/>
        </a:p>
      </dgm:t>
    </dgm:pt>
    <dgm:pt modelId="{EBA63D9D-9D5E-4BC4-B6A1-4709FFB36CF3}" type="sibTrans" cxnId="{047267E0-7D4C-4C40-A822-825BF5B27EFC}">
      <dgm:prSet/>
      <dgm:spPr/>
      <dgm:t>
        <a:bodyPr/>
        <a:lstStyle/>
        <a:p>
          <a:endParaRPr lang="en-US"/>
        </a:p>
      </dgm:t>
    </dgm:pt>
    <dgm:pt modelId="{57FF39DE-1E0F-45F4-895E-D4D4D161B88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Supervisor</a:t>
          </a:r>
        </a:p>
      </dgm:t>
    </dgm:pt>
    <dgm:pt modelId="{4B9C659D-AE5D-494D-93EE-8DB9856D80AB}" type="parTrans" cxnId="{4D6B8C1F-5A44-411D-BBD8-45FE20BAC393}">
      <dgm:prSet/>
      <dgm:spPr/>
      <dgm:t>
        <a:bodyPr/>
        <a:lstStyle/>
        <a:p>
          <a:endParaRPr lang="en-US"/>
        </a:p>
      </dgm:t>
    </dgm:pt>
    <dgm:pt modelId="{E3B393A3-2EF1-4EDB-A701-B5BA55499EBE}" type="sibTrans" cxnId="{4D6B8C1F-5A44-411D-BBD8-45FE20BAC393}">
      <dgm:prSet/>
      <dgm:spPr/>
      <dgm:t>
        <a:bodyPr/>
        <a:lstStyle/>
        <a:p>
          <a:endParaRPr lang="en-US"/>
        </a:p>
      </dgm:t>
    </dgm:pt>
    <dgm:pt modelId="{50B0038C-CF54-4631-9A78-C7DA34FB069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Executive</a:t>
          </a:r>
        </a:p>
      </dgm:t>
    </dgm:pt>
    <dgm:pt modelId="{DC52FD76-216C-4F3E-A154-A32702C18352}" type="parTrans" cxnId="{22290228-866B-4572-9A3F-39E8EE152CE3}">
      <dgm:prSet/>
      <dgm:spPr/>
      <dgm:t>
        <a:bodyPr/>
        <a:lstStyle/>
        <a:p>
          <a:endParaRPr lang="en-US"/>
        </a:p>
      </dgm:t>
    </dgm:pt>
    <dgm:pt modelId="{5F4E8DBF-72AC-4BA6-AB3F-202FCA328A4F}" type="sibTrans" cxnId="{22290228-866B-4572-9A3F-39E8EE152CE3}">
      <dgm:prSet/>
      <dgm:spPr/>
      <dgm:t>
        <a:bodyPr/>
        <a:lstStyle/>
        <a:p>
          <a:endParaRPr lang="en-US"/>
        </a:p>
      </dgm:t>
    </dgm:pt>
    <dgm:pt modelId="{35E0734F-B746-4132-AF5C-F8E426825413}" type="pres">
      <dgm:prSet presAssocID="{95797019-8A40-40A4-A639-3124982C01EC}" presName="linear" presStyleCnt="0">
        <dgm:presLayoutVars>
          <dgm:dir/>
          <dgm:animLvl val="lvl"/>
          <dgm:resizeHandles val="exact"/>
        </dgm:presLayoutVars>
      </dgm:prSet>
      <dgm:spPr/>
    </dgm:pt>
    <dgm:pt modelId="{556F250B-7333-45E0-81F9-C26F42A9383D}" type="pres">
      <dgm:prSet presAssocID="{A82B83A3-6E04-4E02-A35D-0F1DF5A0BE1E}" presName="parentLin" presStyleCnt="0"/>
      <dgm:spPr/>
    </dgm:pt>
    <dgm:pt modelId="{C2CDDE21-8524-44F4-A7D7-F7238CB78CB3}" type="pres">
      <dgm:prSet presAssocID="{A82B83A3-6E04-4E02-A35D-0F1DF5A0BE1E}" presName="parentLeftMargin" presStyleLbl="node1" presStyleIdx="0" presStyleCnt="3"/>
      <dgm:spPr/>
    </dgm:pt>
    <dgm:pt modelId="{057DA257-E6EC-4515-9D60-2B1717D5EF1C}" type="pres">
      <dgm:prSet presAssocID="{A82B83A3-6E04-4E02-A35D-0F1DF5A0BE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A7DF02-92CF-4F5A-84E9-B741246618D8}" type="pres">
      <dgm:prSet presAssocID="{A82B83A3-6E04-4E02-A35D-0F1DF5A0BE1E}" presName="negativeSpace" presStyleCnt="0"/>
      <dgm:spPr/>
    </dgm:pt>
    <dgm:pt modelId="{D5FF1ADB-379E-4B01-89EE-FECDB9C14680}" type="pres">
      <dgm:prSet presAssocID="{A82B83A3-6E04-4E02-A35D-0F1DF5A0BE1E}" presName="childText" presStyleLbl="conFgAcc1" presStyleIdx="0" presStyleCnt="3">
        <dgm:presLayoutVars>
          <dgm:bulletEnabled val="1"/>
        </dgm:presLayoutVars>
      </dgm:prSet>
      <dgm:spPr/>
    </dgm:pt>
    <dgm:pt modelId="{37F3E3DE-C6C0-4550-98D3-EFCA9FCCB40D}" type="pres">
      <dgm:prSet presAssocID="{EBA63D9D-9D5E-4BC4-B6A1-4709FFB36CF3}" presName="spaceBetweenRectangles" presStyleCnt="0"/>
      <dgm:spPr/>
    </dgm:pt>
    <dgm:pt modelId="{31B8D67B-9B3C-420F-9077-D9B886BCE30C}" type="pres">
      <dgm:prSet presAssocID="{57FF39DE-1E0F-45F4-895E-D4D4D161B88C}" presName="parentLin" presStyleCnt="0"/>
      <dgm:spPr/>
    </dgm:pt>
    <dgm:pt modelId="{78FFBC6D-54F4-4AA4-98A3-55F4A0AE778E}" type="pres">
      <dgm:prSet presAssocID="{57FF39DE-1E0F-45F4-895E-D4D4D161B88C}" presName="parentLeftMargin" presStyleLbl="node1" presStyleIdx="0" presStyleCnt="3"/>
      <dgm:spPr/>
    </dgm:pt>
    <dgm:pt modelId="{B22711D0-6A9B-4D7F-9104-D4D073A711DC}" type="pres">
      <dgm:prSet presAssocID="{57FF39DE-1E0F-45F4-895E-D4D4D161B8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240B02-2E46-4CAC-B7F1-F58820A19E75}" type="pres">
      <dgm:prSet presAssocID="{57FF39DE-1E0F-45F4-895E-D4D4D161B88C}" presName="negativeSpace" presStyleCnt="0"/>
      <dgm:spPr/>
    </dgm:pt>
    <dgm:pt modelId="{C6258FAD-672A-47C1-BCC1-A76FDB4BBB56}" type="pres">
      <dgm:prSet presAssocID="{57FF39DE-1E0F-45F4-895E-D4D4D161B88C}" presName="childText" presStyleLbl="conFgAcc1" presStyleIdx="1" presStyleCnt="3">
        <dgm:presLayoutVars>
          <dgm:bulletEnabled val="1"/>
        </dgm:presLayoutVars>
      </dgm:prSet>
      <dgm:spPr/>
    </dgm:pt>
    <dgm:pt modelId="{2D0E1D4C-5CA0-4306-9286-A4200150EB4E}" type="pres">
      <dgm:prSet presAssocID="{E3B393A3-2EF1-4EDB-A701-B5BA55499EBE}" presName="spaceBetweenRectangles" presStyleCnt="0"/>
      <dgm:spPr/>
    </dgm:pt>
    <dgm:pt modelId="{601BDB54-B164-4B3B-B216-96D6AD44A6EC}" type="pres">
      <dgm:prSet presAssocID="{50B0038C-CF54-4631-9A78-C7DA34FB069D}" presName="parentLin" presStyleCnt="0"/>
      <dgm:spPr/>
    </dgm:pt>
    <dgm:pt modelId="{15193457-6BA3-4972-B37A-FA2F8D2DF2A1}" type="pres">
      <dgm:prSet presAssocID="{50B0038C-CF54-4631-9A78-C7DA34FB069D}" presName="parentLeftMargin" presStyleLbl="node1" presStyleIdx="1" presStyleCnt="3"/>
      <dgm:spPr/>
    </dgm:pt>
    <dgm:pt modelId="{C5C4F700-78DB-4F41-B70A-C3B9ACB97DD6}" type="pres">
      <dgm:prSet presAssocID="{50B0038C-CF54-4631-9A78-C7DA34FB06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BCCB43F-5EF2-4557-A228-A884F1884470}" type="pres">
      <dgm:prSet presAssocID="{50B0038C-CF54-4631-9A78-C7DA34FB069D}" presName="negativeSpace" presStyleCnt="0"/>
      <dgm:spPr/>
    </dgm:pt>
    <dgm:pt modelId="{C79E78C3-EF7E-4FEB-8EA9-62BE2035107A}" type="pres">
      <dgm:prSet presAssocID="{50B0038C-CF54-4631-9A78-C7DA34FB06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6B8C1F-5A44-411D-BBD8-45FE20BAC393}" srcId="{95797019-8A40-40A4-A639-3124982C01EC}" destId="{57FF39DE-1E0F-45F4-895E-D4D4D161B88C}" srcOrd="1" destOrd="0" parTransId="{4B9C659D-AE5D-494D-93EE-8DB9856D80AB}" sibTransId="{E3B393A3-2EF1-4EDB-A701-B5BA55499EBE}"/>
    <dgm:cxn modelId="{22290228-866B-4572-9A3F-39E8EE152CE3}" srcId="{95797019-8A40-40A4-A639-3124982C01EC}" destId="{50B0038C-CF54-4631-9A78-C7DA34FB069D}" srcOrd="2" destOrd="0" parTransId="{DC52FD76-216C-4F3E-A154-A32702C18352}" sibTransId="{5F4E8DBF-72AC-4BA6-AB3F-202FCA328A4F}"/>
    <dgm:cxn modelId="{C7CED535-C782-436D-8741-1DD8E200620D}" type="presOf" srcId="{50B0038C-CF54-4631-9A78-C7DA34FB069D}" destId="{15193457-6BA3-4972-B37A-FA2F8D2DF2A1}" srcOrd="0" destOrd="0" presId="urn:microsoft.com/office/officeart/2005/8/layout/list1"/>
    <dgm:cxn modelId="{1043EA57-C0C1-40CD-959D-28B66CD1B9D6}" type="presOf" srcId="{A82B83A3-6E04-4E02-A35D-0F1DF5A0BE1E}" destId="{C2CDDE21-8524-44F4-A7D7-F7238CB78CB3}" srcOrd="0" destOrd="0" presId="urn:microsoft.com/office/officeart/2005/8/layout/list1"/>
    <dgm:cxn modelId="{8A4099A9-DD16-4C3B-B018-0EB7D33BE16C}" type="presOf" srcId="{57FF39DE-1E0F-45F4-895E-D4D4D161B88C}" destId="{B22711D0-6A9B-4D7F-9104-D4D073A711DC}" srcOrd="1" destOrd="0" presId="urn:microsoft.com/office/officeart/2005/8/layout/list1"/>
    <dgm:cxn modelId="{452456BF-B108-41FF-8E5C-AA43C9E507FC}" type="presOf" srcId="{95797019-8A40-40A4-A639-3124982C01EC}" destId="{35E0734F-B746-4132-AF5C-F8E426825413}" srcOrd="0" destOrd="0" presId="urn:microsoft.com/office/officeart/2005/8/layout/list1"/>
    <dgm:cxn modelId="{BC6DC8CD-5181-41F8-93BE-519969B06666}" type="presOf" srcId="{50B0038C-CF54-4631-9A78-C7DA34FB069D}" destId="{C5C4F700-78DB-4F41-B70A-C3B9ACB97DD6}" srcOrd="1" destOrd="0" presId="urn:microsoft.com/office/officeart/2005/8/layout/list1"/>
    <dgm:cxn modelId="{FA2FF2D3-B132-484E-97C0-6F31313E444B}" type="presOf" srcId="{57FF39DE-1E0F-45F4-895E-D4D4D161B88C}" destId="{78FFBC6D-54F4-4AA4-98A3-55F4A0AE778E}" srcOrd="0" destOrd="0" presId="urn:microsoft.com/office/officeart/2005/8/layout/list1"/>
    <dgm:cxn modelId="{047267E0-7D4C-4C40-A822-825BF5B27EFC}" srcId="{95797019-8A40-40A4-A639-3124982C01EC}" destId="{A82B83A3-6E04-4E02-A35D-0F1DF5A0BE1E}" srcOrd="0" destOrd="0" parTransId="{38E8AA00-FE8B-4D53-96E5-0184EBA11B09}" sibTransId="{EBA63D9D-9D5E-4BC4-B6A1-4709FFB36CF3}"/>
    <dgm:cxn modelId="{E99944FE-0658-41C6-AED3-31375DE10EDE}" type="presOf" srcId="{A82B83A3-6E04-4E02-A35D-0F1DF5A0BE1E}" destId="{057DA257-E6EC-4515-9D60-2B1717D5EF1C}" srcOrd="1" destOrd="0" presId="urn:microsoft.com/office/officeart/2005/8/layout/list1"/>
    <dgm:cxn modelId="{01627A97-5A89-4F69-8EEE-1043D4AF548A}" type="presParOf" srcId="{35E0734F-B746-4132-AF5C-F8E426825413}" destId="{556F250B-7333-45E0-81F9-C26F42A9383D}" srcOrd="0" destOrd="0" presId="urn:microsoft.com/office/officeart/2005/8/layout/list1"/>
    <dgm:cxn modelId="{FFB0C9C9-BD3C-46EF-A667-A9A7ECFABFD3}" type="presParOf" srcId="{556F250B-7333-45E0-81F9-C26F42A9383D}" destId="{C2CDDE21-8524-44F4-A7D7-F7238CB78CB3}" srcOrd="0" destOrd="0" presId="urn:microsoft.com/office/officeart/2005/8/layout/list1"/>
    <dgm:cxn modelId="{D4F25EE0-6020-4586-846F-0CCCF7C58BE0}" type="presParOf" srcId="{556F250B-7333-45E0-81F9-C26F42A9383D}" destId="{057DA257-E6EC-4515-9D60-2B1717D5EF1C}" srcOrd="1" destOrd="0" presId="urn:microsoft.com/office/officeart/2005/8/layout/list1"/>
    <dgm:cxn modelId="{15581BD3-BD39-46D7-B601-52994A40E78E}" type="presParOf" srcId="{35E0734F-B746-4132-AF5C-F8E426825413}" destId="{12A7DF02-92CF-4F5A-84E9-B741246618D8}" srcOrd="1" destOrd="0" presId="urn:microsoft.com/office/officeart/2005/8/layout/list1"/>
    <dgm:cxn modelId="{3EEF5F80-CB48-403B-8BA0-9573AE3D2265}" type="presParOf" srcId="{35E0734F-B746-4132-AF5C-F8E426825413}" destId="{D5FF1ADB-379E-4B01-89EE-FECDB9C14680}" srcOrd="2" destOrd="0" presId="urn:microsoft.com/office/officeart/2005/8/layout/list1"/>
    <dgm:cxn modelId="{3A2251DA-5D40-4B5F-9EFF-7887EBB33B29}" type="presParOf" srcId="{35E0734F-B746-4132-AF5C-F8E426825413}" destId="{37F3E3DE-C6C0-4550-98D3-EFCA9FCCB40D}" srcOrd="3" destOrd="0" presId="urn:microsoft.com/office/officeart/2005/8/layout/list1"/>
    <dgm:cxn modelId="{B43B90A6-E3F9-45E5-840C-115307BE1FFF}" type="presParOf" srcId="{35E0734F-B746-4132-AF5C-F8E426825413}" destId="{31B8D67B-9B3C-420F-9077-D9B886BCE30C}" srcOrd="4" destOrd="0" presId="urn:microsoft.com/office/officeart/2005/8/layout/list1"/>
    <dgm:cxn modelId="{DF849CAA-014D-4BC9-854B-E8601CACB647}" type="presParOf" srcId="{31B8D67B-9B3C-420F-9077-D9B886BCE30C}" destId="{78FFBC6D-54F4-4AA4-98A3-55F4A0AE778E}" srcOrd="0" destOrd="0" presId="urn:microsoft.com/office/officeart/2005/8/layout/list1"/>
    <dgm:cxn modelId="{D0ACE30D-66FD-4D3C-8EAD-68CDB903FC68}" type="presParOf" srcId="{31B8D67B-9B3C-420F-9077-D9B886BCE30C}" destId="{B22711D0-6A9B-4D7F-9104-D4D073A711DC}" srcOrd="1" destOrd="0" presId="urn:microsoft.com/office/officeart/2005/8/layout/list1"/>
    <dgm:cxn modelId="{F252D1EA-3586-4376-8007-EE86DF73F722}" type="presParOf" srcId="{35E0734F-B746-4132-AF5C-F8E426825413}" destId="{FD240B02-2E46-4CAC-B7F1-F58820A19E75}" srcOrd="5" destOrd="0" presId="urn:microsoft.com/office/officeart/2005/8/layout/list1"/>
    <dgm:cxn modelId="{6FEF1BC9-A3AA-4E1B-BFA7-73680E1C5C62}" type="presParOf" srcId="{35E0734F-B746-4132-AF5C-F8E426825413}" destId="{C6258FAD-672A-47C1-BCC1-A76FDB4BBB56}" srcOrd="6" destOrd="0" presId="urn:microsoft.com/office/officeart/2005/8/layout/list1"/>
    <dgm:cxn modelId="{D841297D-E9A9-4E5A-8DBB-8262052CA7D8}" type="presParOf" srcId="{35E0734F-B746-4132-AF5C-F8E426825413}" destId="{2D0E1D4C-5CA0-4306-9286-A4200150EB4E}" srcOrd="7" destOrd="0" presId="urn:microsoft.com/office/officeart/2005/8/layout/list1"/>
    <dgm:cxn modelId="{8BFE766A-54BB-4783-97A7-0327A42B09FB}" type="presParOf" srcId="{35E0734F-B746-4132-AF5C-F8E426825413}" destId="{601BDB54-B164-4B3B-B216-96D6AD44A6EC}" srcOrd="8" destOrd="0" presId="urn:microsoft.com/office/officeart/2005/8/layout/list1"/>
    <dgm:cxn modelId="{3E8A693D-CC4D-40AD-96BA-54A64F8AA21A}" type="presParOf" srcId="{601BDB54-B164-4B3B-B216-96D6AD44A6EC}" destId="{15193457-6BA3-4972-B37A-FA2F8D2DF2A1}" srcOrd="0" destOrd="0" presId="urn:microsoft.com/office/officeart/2005/8/layout/list1"/>
    <dgm:cxn modelId="{5ACCE1E2-8B45-40EC-A1E1-D7EDA5835F57}" type="presParOf" srcId="{601BDB54-B164-4B3B-B216-96D6AD44A6EC}" destId="{C5C4F700-78DB-4F41-B70A-C3B9ACB97DD6}" srcOrd="1" destOrd="0" presId="urn:microsoft.com/office/officeart/2005/8/layout/list1"/>
    <dgm:cxn modelId="{C769D6FF-6FC3-462E-A782-48F51E982BB8}" type="presParOf" srcId="{35E0734F-B746-4132-AF5C-F8E426825413}" destId="{4BCCB43F-5EF2-4557-A228-A884F1884470}" srcOrd="9" destOrd="0" presId="urn:microsoft.com/office/officeart/2005/8/layout/list1"/>
    <dgm:cxn modelId="{186425B1-C9AB-4503-96D6-3F08324D5641}" type="presParOf" srcId="{35E0734F-B746-4132-AF5C-F8E426825413}" destId="{C79E78C3-EF7E-4FEB-8EA9-62BE203510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F1ADB-379E-4B01-89EE-FECDB9C14680}">
      <dsp:nvSpPr>
        <dsp:cNvPr id="0" name=""/>
        <dsp:cNvSpPr/>
      </dsp:nvSpPr>
      <dsp:spPr>
        <a:xfrm>
          <a:off x="0" y="341804"/>
          <a:ext cx="452766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DA257-E6EC-4515-9D60-2B1717D5EF1C}">
      <dsp:nvSpPr>
        <dsp:cNvPr id="0" name=""/>
        <dsp:cNvSpPr/>
      </dsp:nvSpPr>
      <dsp:spPr>
        <a:xfrm>
          <a:off x="226383" y="61364"/>
          <a:ext cx="3169365" cy="5608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94" tIns="0" rIns="11979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Individual</a:t>
          </a:r>
        </a:p>
      </dsp:txBody>
      <dsp:txXfrm>
        <a:off x="253763" y="88744"/>
        <a:ext cx="3114605" cy="506120"/>
      </dsp:txXfrm>
    </dsp:sp>
    <dsp:sp modelId="{C6258FAD-672A-47C1-BCC1-A76FDB4BBB56}">
      <dsp:nvSpPr>
        <dsp:cNvPr id="0" name=""/>
        <dsp:cNvSpPr/>
      </dsp:nvSpPr>
      <dsp:spPr>
        <a:xfrm>
          <a:off x="0" y="1203644"/>
          <a:ext cx="452766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711D0-6A9B-4D7F-9104-D4D073A711DC}">
      <dsp:nvSpPr>
        <dsp:cNvPr id="0" name=""/>
        <dsp:cNvSpPr/>
      </dsp:nvSpPr>
      <dsp:spPr>
        <a:xfrm>
          <a:off x="226383" y="923204"/>
          <a:ext cx="3169365" cy="5608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94" tIns="0" rIns="11979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Supervisor</a:t>
          </a:r>
        </a:p>
      </dsp:txBody>
      <dsp:txXfrm>
        <a:off x="253763" y="950584"/>
        <a:ext cx="3114605" cy="506120"/>
      </dsp:txXfrm>
    </dsp:sp>
    <dsp:sp modelId="{C79E78C3-EF7E-4FEB-8EA9-62BE2035107A}">
      <dsp:nvSpPr>
        <dsp:cNvPr id="0" name=""/>
        <dsp:cNvSpPr/>
      </dsp:nvSpPr>
      <dsp:spPr>
        <a:xfrm>
          <a:off x="0" y="2065484"/>
          <a:ext cx="452766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4F700-78DB-4F41-B70A-C3B9ACB97DD6}">
      <dsp:nvSpPr>
        <dsp:cNvPr id="0" name=""/>
        <dsp:cNvSpPr/>
      </dsp:nvSpPr>
      <dsp:spPr>
        <a:xfrm>
          <a:off x="226383" y="1785044"/>
          <a:ext cx="3169365" cy="5608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94" tIns="0" rIns="11979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Executive</a:t>
          </a:r>
        </a:p>
      </dsp:txBody>
      <dsp:txXfrm>
        <a:off x="253763" y="1812424"/>
        <a:ext cx="311460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7a9a8b4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07a9a8b4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walk through each of the elements now, to see how ADAPT plays out with behaviorally-based, observable, and easy-to-track progress.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I also wanted a way to make the expectations of leaders more clear and easy to visualize. Thus, the aptly-named LEADER model was born.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While I developed both ADAPT and LEADER, I worked in the Performance Improvement Department at WSH. The dynamic team of CIMS and PMs all gave fantastic feedback and input on both models.</a:t>
            </a:r>
            <a:endParaRPr lang="en-US"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c7554a04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c7554a04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 out rooms – 7 minutes – share how you see CM showing up in your workplace. Choose someone to be ready to share when you return.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c7554a04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c7554a04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7a9a8b46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7a9a8b46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07a9a8b46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07a9a8b46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found that scheduled trainings at a 24/7 facility were problematic and burdensome for our staff.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current approach is to share with staff what is available, and create a list of interested participants, then hold a class when the list warrants holding the class (8-10 participants for all staff, 5+ for supervisors, and executives are offered micro-trainings as needed).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>
          <a:extLst>
            <a:ext uri="{FF2B5EF4-FFF2-40B4-BE49-F238E27FC236}">
              <a16:creationId xmlns:a16="http://schemas.microsoft.com/office/drawing/2014/main" id="{DB7788F3-46CB-C0BD-FC14-640B89EEB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07a9a8b46f_0_76:notes">
            <a:extLst>
              <a:ext uri="{FF2B5EF4-FFF2-40B4-BE49-F238E27FC236}">
                <a16:creationId xmlns:a16="http://schemas.microsoft.com/office/drawing/2014/main" id="{C02ABB73-382C-37C1-08A2-163489B3C8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07a9a8b46f_0_76:notes">
            <a:extLst>
              <a:ext uri="{FF2B5EF4-FFF2-40B4-BE49-F238E27FC236}">
                <a16:creationId xmlns:a16="http://schemas.microsoft.com/office/drawing/2014/main" id="{228AEE7F-6717-8FED-6EFA-EF8D03476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any changes are being instituted in Civil Center practices, we evaluate the complexity of the change.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it is determined that CM support is needed, it is entered into the Overarching CCE CM plan, and a change manager is assigned to support the change’s success.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6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cc7554a049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cc7554a049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 the different ways these are used to message information regarding upcoming changes.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f7a3c5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f7a3c5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934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f7a3c5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f7a3c5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Read the quote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At any level of an organization, this maxim is true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Think about the most effective people you know, those who have the ability to get things done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07aaa41fe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07aaa41fe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083f33e91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1083f33e91c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cc7554a049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cc7554a049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Watch </a:t>
            </a:r>
            <a:r>
              <a:rPr lang="en-US" dirty="0" err="1"/>
              <a:t>YouTUBE</a:t>
            </a:r>
            <a:r>
              <a:rPr lang="en-US" dirty="0"/>
              <a:t> video here of the importance of practice to ensure success. 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cc7554a049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cc7554a049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>
          <a:extLst>
            <a:ext uri="{FF2B5EF4-FFF2-40B4-BE49-F238E27FC236}">
              <a16:creationId xmlns:a16="http://schemas.microsoft.com/office/drawing/2014/main" id="{A367E3A7-BD70-7112-C035-DE9EA9D7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cc7554a049_0_865:notes">
            <a:extLst>
              <a:ext uri="{FF2B5EF4-FFF2-40B4-BE49-F238E27FC236}">
                <a16:creationId xmlns:a16="http://schemas.microsoft.com/office/drawing/2014/main" id="{10EFB844-0F95-4B1E-82C0-CAF9F4F32F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cc7554a049_0_865:notes">
            <a:extLst>
              <a:ext uri="{FF2B5EF4-FFF2-40B4-BE49-F238E27FC236}">
                <a16:creationId xmlns:a16="http://schemas.microsoft.com/office/drawing/2014/main" id="{00C4311F-E77B-2911-8017-16B766C3CB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82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>
          <a:extLst>
            <a:ext uri="{FF2B5EF4-FFF2-40B4-BE49-F238E27FC236}">
              <a16:creationId xmlns:a16="http://schemas.microsoft.com/office/drawing/2014/main" id="{0DFBA9D2-58CA-546D-4D1F-E878D110D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cc7554a049_0_865:notes">
            <a:extLst>
              <a:ext uri="{FF2B5EF4-FFF2-40B4-BE49-F238E27FC236}">
                <a16:creationId xmlns:a16="http://schemas.microsoft.com/office/drawing/2014/main" id="{D3428633-74BC-0C60-1638-AC5B02882E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cc7554a049_0_865:notes">
            <a:extLst>
              <a:ext uri="{FF2B5EF4-FFF2-40B4-BE49-F238E27FC236}">
                <a16:creationId xmlns:a16="http://schemas.microsoft.com/office/drawing/2014/main" id="{408BFB6C-A694-077F-1067-70C669DD9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66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through the topics on the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for 3 or more individuals to share specific experiences they had in this vein.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folks involved or trained in change management have heard of </a:t>
            </a:r>
            <a:r>
              <a:rPr lang="en-US" dirty="0" err="1"/>
              <a:t>Prosci’s</a:t>
            </a:r>
            <a:r>
              <a:rPr lang="en-US" dirty="0"/>
              <a:t> change management model: ADKAR.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someone first hears this acronym, it may seem somewhat mysterious.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5aad17dc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5aad17dc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are familiar with the ADKAR model, please raise your hand.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I’m interested in knowing, from your perspective, what has worked for you in using this model at work?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7a9a8b4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07a9a8b4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worked for about a week on analyzing the conceptual content of the ADKAR elements. I consulted several CM frameworks (see end of the presentation for references) and the Performance Improvement team I worked with at Western State Hospital, and came up with a new framework that individuals unfamiliar with CM could apply for themselves. This model was appropriately named, ADAPT – and took CM to a new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This was a model that from leadership, to change managers behind the lines, to front line staff most affected by the change, ALL could use and understand.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importantly….it was not only conceptual…it was behaviorally based – making it easier to understand when one had achieved a particular point along the journey of change.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I turned to examine what managers and supervisors needed to know and do to support successful change.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3" r:id="rId19"/>
    <p:sldLayoutId id="2147483688" r:id="rId20"/>
    <p:sldLayoutId id="2147483689" r:id="rId21"/>
    <p:sldLayoutId id="2147483690" r:id="rId22"/>
    <p:sldLayoutId id="2147483696" r:id="rId23"/>
    <p:sldLayoutId id="2147483697" r:id="rId24"/>
    <p:sldLayoutId id="2147483698" r:id="rId25"/>
    <p:sldLayoutId id="214748369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610769" y="909511"/>
            <a:ext cx="500724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Grass Roots </a:t>
            </a:r>
            <a:br>
              <a:rPr lang="en" sz="5000" dirty="0"/>
            </a:br>
            <a:r>
              <a:rPr lang="en" sz="5000" dirty="0"/>
              <a:t>Change Management</a:t>
            </a:r>
            <a:endParaRPr sz="5000"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492876" y="3314092"/>
            <a:ext cx="5243036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Empowering change for the individual</a:t>
            </a:r>
            <a:endParaRPr sz="2000" dirty="0"/>
          </a:p>
        </p:txBody>
      </p:sp>
      <p:pic>
        <p:nvPicPr>
          <p:cNvPr id="4" name="Picture 3" descr="Close-up image of grass and it's roots">
            <a:extLst>
              <a:ext uri="{FF2B5EF4-FFF2-40B4-BE49-F238E27FC236}">
                <a16:creationId xmlns:a16="http://schemas.microsoft.com/office/drawing/2014/main" id="{467A8C46-E6A0-9F52-9DCE-7D9C7019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91" y="116727"/>
            <a:ext cx="2999509" cy="4910045"/>
          </a:xfrm>
          <a:prstGeom prst="rect">
            <a:avLst/>
          </a:prstGeom>
        </p:spPr>
      </p:pic>
      <p:sp>
        <p:nvSpPr>
          <p:cNvPr id="5" name="Google Shape;483;p59">
            <a:extLst>
              <a:ext uri="{FF2B5EF4-FFF2-40B4-BE49-F238E27FC236}">
                <a16:creationId xmlns:a16="http://schemas.microsoft.com/office/drawing/2014/main" id="{4C7A90C2-1FDC-C971-32D4-5E9708EF98EC}"/>
              </a:ext>
            </a:extLst>
          </p:cNvPr>
          <p:cNvSpPr txBox="1">
            <a:spLocks/>
          </p:cNvSpPr>
          <p:nvPr/>
        </p:nvSpPr>
        <p:spPr>
          <a:xfrm>
            <a:off x="-269255" y="4525268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~ Kelly Walk, </a:t>
            </a:r>
            <a:r>
              <a:rPr lang="en-US" sz="1200" dirty="0">
                <a:solidFill>
                  <a:schemeClr val="dk1"/>
                </a:solidFill>
              </a:rPr>
              <a:t>Prosci Certified, ACMP member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2"/>
          <p:cNvSpPr txBox="1">
            <a:spLocks noGrp="1"/>
          </p:cNvSpPr>
          <p:nvPr>
            <p:ph type="title"/>
          </p:nvPr>
        </p:nvSpPr>
        <p:spPr>
          <a:xfrm>
            <a:off x="713250" y="30495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it mean?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747FD2-22D6-F685-914B-9BFDC700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39664"/>
              </p:ext>
            </p:extLst>
          </p:nvPr>
        </p:nvGraphicFramePr>
        <p:xfrm>
          <a:off x="713250" y="304957"/>
          <a:ext cx="4390616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0616">
                  <a:extLst>
                    <a:ext uri="{9D8B030D-6E8A-4147-A177-3AD203B41FA5}">
                      <a16:colId xmlns:a16="http://schemas.microsoft.com/office/drawing/2014/main" val="3863177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40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Acknowledge</a:t>
                      </a:r>
                      <a:r>
                        <a:rPr lang="en-US" dirty="0"/>
                        <a:t> change info (where, when, why, importance)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Decide</a:t>
                      </a:r>
                      <a:r>
                        <a:rPr lang="en-US" dirty="0"/>
                        <a:t> how personal values align with org values that support the change. How does this fit your wants/needs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46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Acquire</a:t>
                      </a:r>
                      <a:r>
                        <a:rPr lang="en-US" dirty="0"/>
                        <a:t> skills and knowledge needed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8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Practice</a:t>
                      </a:r>
                      <a:r>
                        <a:rPr lang="en-US" dirty="0"/>
                        <a:t> performance until independently skilled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Track</a:t>
                      </a:r>
                      <a:r>
                        <a:rPr lang="en-US" dirty="0"/>
                        <a:t> your performance in change adoption and celebrate your successes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27110"/>
                  </a:ext>
                </a:extLst>
              </a:tr>
            </a:tbl>
          </a:graphicData>
        </a:graphic>
      </p:graphicFrame>
      <p:pic>
        <p:nvPicPr>
          <p:cNvPr id="3" name="Picture 2" descr="Image of ADAPT acronym spelled out with a lightbulb for acknowledge, arrows for decide, an image of thoughts for acquire, a bullseye for practice and a rising arrow above a bar chart for track. ">
            <a:extLst>
              <a:ext uri="{FF2B5EF4-FFF2-40B4-BE49-F238E27FC236}">
                <a16:creationId xmlns:a16="http://schemas.microsoft.com/office/drawing/2014/main" id="{3A064B87-BE6E-0346-335C-3F53399F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594" y="1680184"/>
            <a:ext cx="3385363" cy="150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1"/>
          <p:cNvSpPr txBox="1">
            <a:spLocks noGrp="1"/>
          </p:cNvSpPr>
          <p:nvPr>
            <p:ph type="title"/>
          </p:nvPr>
        </p:nvSpPr>
        <p:spPr>
          <a:xfrm>
            <a:off x="327745" y="346399"/>
            <a:ext cx="44748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supervisors support staff through change?</a:t>
            </a:r>
            <a:endParaRPr dirty="0"/>
          </a:p>
        </p:txBody>
      </p:sp>
      <p:sp>
        <p:nvSpPr>
          <p:cNvPr id="595" name="Google Shape;595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8844" y="4154823"/>
            <a:ext cx="609530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87;p71">
            <a:extLst>
              <a:ext uri="{FF2B5EF4-FFF2-40B4-BE49-F238E27FC236}">
                <a16:creationId xmlns:a16="http://schemas.microsoft.com/office/drawing/2014/main" id="{BFB3D318-C8CA-1F3F-C453-71E252AEC67A}"/>
              </a:ext>
            </a:extLst>
          </p:cNvPr>
          <p:cNvSpPr txBox="1">
            <a:spLocks/>
          </p:cNvSpPr>
          <p:nvPr/>
        </p:nvSpPr>
        <p:spPr>
          <a:xfrm>
            <a:off x="412559" y="436107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LEADER model</a:t>
            </a:r>
          </a:p>
        </p:txBody>
      </p:sp>
      <p:pic>
        <p:nvPicPr>
          <p:cNvPr id="6" name="Picture 5" descr="Image of Leader acronym with a picture of 2 people talking for listen and learn, tools for equip, talking bubbles for advise, a person walking for demonstrate, hands touching for empower, and 3 people standing together for respect.">
            <a:extLst>
              <a:ext uri="{FF2B5EF4-FFF2-40B4-BE49-F238E27FC236}">
                <a16:creationId xmlns:a16="http://schemas.microsoft.com/office/drawing/2014/main" id="{553EE8C1-B1B4-BEE2-1EF1-A5AAD672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971" y="1598617"/>
            <a:ext cx="6246005" cy="28223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866-90EB-4A1B-9542-BE6071274B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491" y="453904"/>
            <a:ext cx="3718072" cy="572700"/>
          </a:xfrm>
        </p:spPr>
        <p:txBody>
          <a:bodyPr/>
          <a:lstStyle/>
          <a:p>
            <a:r>
              <a:rPr lang="en-US" dirty="0"/>
              <a:t>What does CM look like where you work?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38E885-145F-4945-5D27-7CFE8563B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11110"/>
            <a:ext cx="9144000" cy="501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9" name="Google Shape;619;p73"/>
          <p:cNvSpPr txBox="1">
            <a:spLocks noGrp="1"/>
          </p:cNvSpPr>
          <p:nvPr>
            <p:ph type="title"/>
          </p:nvPr>
        </p:nvSpPr>
        <p:spPr>
          <a:xfrm>
            <a:off x="254579" y="691705"/>
            <a:ext cx="77364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WSH Civil Center CM Approach</a:t>
            </a:r>
            <a:endParaRPr sz="4000" dirty="0"/>
          </a:p>
        </p:txBody>
      </p:sp>
      <p:sp>
        <p:nvSpPr>
          <p:cNvPr id="622" name="Google Shape;622;p73"/>
          <p:cNvSpPr txBox="1">
            <a:spLocks noGrp="1"/>
          </p:cNvSpPr>
          <p:nvPr>
            <p:ph type="subTitle" idx="3"/>
          </p:nvPr>
        </p:nvSpPr>
        <p:spPr>
          <a:xfrm>
            <a:off x="342715" y="2192028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CM CoP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3" name="Google Shape;623;p73"/>
          <p:cNvSpPr txBox="1">
            <a:spLocks noGrp="1"/>
          </p:cNvSpPr>
          <p:nvPr>
            <p:ph type="subTitle" idx="4"/>
          </p:nvPr>
        </p:nvSpPr>
        <p:spPr>
          <a:xfrm>
            <a:off x="342715" y="2837035"/>
            <a:ext cx="1864672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CM CoP incorporating representatives (change agents) from every team, department, and discipline</a:t>
            </a:r>
            <a:endParaRPr dirty="0"/>
          </a:p>
        </p:txBody>
      </p:sp>
      <p:sp>
        <p:nvSpPr>
          <p:cNvPr id="620" name="Google Shape;620;p73"/>
          <p:cNvSpPr txBox="1">
            <a:spLocks noGrp="1"/>
          </p:cNvSpPr>
          <p:nvPr>
            <p:ph type="subTitle" idx="1"/>
          </p:nvPr>
        </p:nvSpPr>
        <p:spPr>
          <a:xfrm>
            <a:off x="2361217" y="2192028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Training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1" name="Google Shape;621;p73"/>
          <p:cNvSpPr txBox="1">
            <a:spLocks noGrp="1"/>
          </p:cNvSpPr>
          <p:nvPr>
            <p:ph type="subTitle" idx="2"/>
          </p:nvPr>
        </p:nvSpPr>
        <p:spPr>
          <a:xfrm>
            <a:off x="2361217" y="2851357"/>
            <a:ext cx="1669372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 on demand for staff of all levels (front line, management, executive leadership)</a:t>
            </a:r>
            <a:endParaRPr dirty="0"/>
          </a:p>
        </p:txBody>
      </p:sp>
      <p:sp>
        <p:nvSpPr>
          <p:cNvPr id="8" name="Google Shape;620;p73">
            <a:extLst>
              <a:ext uri="{FF2B5EF4-FFF2-40B4-BE49-F238E27FC236}">
                <a16:creationId xmlns:a16="http://schemas.microsoft.com/office/drawing/2014/main" id="{DA186821-ADD5-BA52-905D-E11CB0C8C233}"/>
              </a:ext>
            </a:extLst>
          </p:cNvPr>
          <p:cNvSpPr txBox="1">
            <a:spLocks/>
          </p:cNvSpPr>
          <p:nvPr/>
        </p:nvSpPr>
        <p:spPr>
          <a:xfrm>
            <a:off x="4330272" y="2165642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indent="0" algn="l"/>
            <a:r>
              <a:rPr lang="en-US" dirty="0">
                <a:solidFill>
                  <a:schemeClr val="bg1"/>
                </a:solidFill>
              </a:rPr>
              <a:t>CM Plan</a:t>
            </a:r>
          </a:p>
        </p:txBody>
      </p:sp>
      <p:sp>
        <p:nvSpPr>
          <p:cNvPr id="7" name="Google Shape;621;p73">
            <a:extLst>
              <a:ext uri="{FF2B5EF4-FFF2-40B4-BE49-F238E27FC236}">
                <a16:creationId xmlns:a16="http://schemas.microsoft.com/office/drawing/2014/main" id="{77D46115-FF12-F32F-5FE4-658CF88BFA15}"/>
              </a:ext>
            </a:extLst>
          </p:cNvPr>
          <p:cNvSpPr txBox="1">
            <a:spLocks/>
          </p:cNvSpPr>
          <p:nvPr/>
        </p:nvSpPr>
        <p:spPr>
          <a:xfrm>
            <a:off x="4330272" y="2841825"/>
            <a:ext cx="143031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dirty="0"/>
              <a:t>Overarching CM strategy for tracking major changes</a:t>
            </a:r>
          </a:p>
        </p:txBody>
      </p:sp>
      <p:sp>
        <p:nvSpPr>
          <p:cNvPr id="2" name="Google Shape;620;p73">
            <a:extLst>
              <a:ext uri="{FF2B5EF4-FFF2-40B4-BE49-F238E27FC236}">
                <a16:creationId xmlns:a16="http://schemas.microsoft.com/office/drawing/2014/main" id="{6AE29243-2E22-2C72-1948-1729535299FE}"/>
              </a:ext>
            </a:extLst>
          </p:cNvPr>
          <p:cNvSpPr txBox="1">
            <a:spLocks/>
          </p:cNvSpPr>
          <p:nvPr/>
        </p:nvSpPr>
        <p:spPr>
          <a:xfrm>
            <a:off x="6348774" y="2139256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indent="0" algn="l"/>
            <a:r>
              <a:rPr lang="en-US" dirty="0">
                <a:solidFill>
                  <a:schemeClr val="bg1"/>
                </a:solidFill>
              </a:rPr>
              <a:t>Messaging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4B577-47B9-A305-7E55-EC7878520236}"/>
              </a:ext>
            </a:extLst>
          </p:cNvPr>
          <p:cNvSpPr txBox="1"/>
          <p:nvPr/>
        </p:nvSpPr>
        <p:spPr>
          <a:xfrm>
            <a:off x="6153474" y="2851357"/>
            <a:ext cx="28595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 panose="00000500000000000000" pitchFamily="2" charset="0"/>
              </a:rPr>
              <a:t>Several platforms: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daily news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monthly newsletter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town halls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all supervisor meetings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Quarterly leadership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Montserrat" panose="00000500000000000000" pitchFamily="2" charset="0"/>
              </a:rPr>
              <a:t>meet and greets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4"/>
          <p:cNvSpPr txBox="1">
            <a:spLocks noGrp="1"/>
          </p:cNvSpPr>
          <p:nvPr>
            <p:ph type="title"/>
          </p:nvPr>
        </p:nvSpPr>
        <p:spPr>
          <a:xfrm>
            <a:off x="547438" y="787962"/>
            <a:ext cx="642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/>
              <a:t>WSH CoP</a:t>
            </a:r>
            <a:endParaRPr sz="4800" dirty="0"/>
          </a:p>
        </p:txBody>
      </p:sp>
      <p:sp>
        <p:nvSpPr>
          <p:cNvPr id="641" name="Google Shape;641;p74"/>
          <p:cNvSpPr txBox="1">
            <a:spLocks noGrp="1"/>
          </p:cNvSpPr>
          <p:nvPr>
            <p:ph type="subTitle" idx="4"/>
          </p:nvPr>
        </p:nvSpPr>
        <p:spPr>
          <a:xfrm>
            <a:off x="839277" y="2571750"/>
            <a:ext cx="4077336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/>
              <a:t>Purposefully multidisciplinary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/>
              <a:t>Participants strategically invited based upon change readiness/org alignment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/>
              <a:t>Monthly cadence and room to share what’s working and what’s not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/>
              <a:t>Find t</a:t>
            </a:r>
            <a:r>
              <a:rPr lang="en-US" dirty="0"/>
              <a:t>he</a:t>
            </a:r>
            <a:r>
              <a:rPr lang="en" dirty="0"/>
              <a:t> gaps and address</a:t>
            </a:r>
            <a:endParaRPr dirty="0"/>
          </a:p>
        </p:txBody>
      </p:sp>
      <p:pic>
        <p:nvPicPr>
          <p:cNvPr id="646" name="Google Shape;646;p74" descr="profile of a woman with brown hair and glasses, looking down and smiling."/>
          <p:cNvPicPr preferRelativeResize="0"/>
          <p:nvPr/>
        </p:nvPicPr>
        <p:blipFill rotWithShape="1">
          <a:blip r:embed="rId3">
            <a:alphaModFix/>
          </a:blip>
          <a:srcRect l="28803" r="11302"/>
          <a:stretch/>
        </p:blipFill>
        <p:spPr>
          <a:xfrm>
            <a:off x="6070323" y="1561175"/>
            <a:ext cx="2234400" cy="2487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6"/>
          <p:cNvSpPr txBox="1">
            <a:spLocks noGrp="1"/>
          </p:cNvSpPr>
          <p:nvPr>
            <p:ph type="title" idx="4294967295"/>
          </p:nvPr>
        </p:nvSpPr>
        <p:spPr>
          <a:xfrm>
            <a:off x="6553200" y="3224213"/>
            <a:ext cx="2882900" cy="1595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idaloka"/>
                <a:ea typeface="Vidaloka"/>
                <a:cs typeface="Vidaloka"/>
                <a:sym typeface="Vidaloka"/>
              </a:rPr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>
          <a:extLst>
            <a:ext uri="{FF2B5EF4-FFF2-40B4-BE49-F238E27FC236}">
              <a16:creationId xmlns:a16="http://schemas.microsoft.com/office/drawing/2014/main" id="{2083FE3B-D763-FE1A-38D3-C03CD4918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6">
            <a:extLst>
              <a:ext uri="{FF2B5EF4-FFF2-40B4-BE49-F238E27FC236}">
                <a16:creationId xmlns:a16="http://schemas.microsoft.com/office/drawing/2014/main" id="{4B0963F5-00E1-AF9E-85AA-C63FF77744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3200" y="3224213"/>
            <a:ext cx="2882900" cy="1595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idaloka"/>
                <a:ea typeface="Vidaloka"/>
                <a:cs typeface="Vidaloka"/>
                <a:sym typeface="Vidaloka"/>
              </a:rPr>
              <a:t>CM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idaloka"/>
                <a:ea typeface="Vidaloka"/>
                <a:cs typeface="Vidaloka"/>
                <a:sym typeface="Vidaloka"/>
              </a:rPr>
              <a:t>Plan</a:t>
            </a:r>
          </a:p>
        </p:txBody>
      </p:sp>
      <p:pic>
        <p:nvPicPr>
          <p:cNvPr id="3" name="Picture 2" descr="Image of a laptop with a spreadsheet on the screen.">
            <a:extLst>
              <a:ext uri="{FF2B5EF4-FFF2-40B4-BE49-F238E27FC236}">
                <a16:creationId xmlns:a16="http://schemas.microsoft.com/office/drawing/2014/main" id="{DD3CB7CC-E568-90E4-227E-C3EA2446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58" y="838189"/>
            <a:ext cx="4427634" cy="30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Messaging</a:t>
            </a:r>
            <a:endParaRPr dirty="0"/>
          </a:p>
        </p:txBody>
      </p:sp>
      <p:pic>
        <p:nvPicPr>
          <p:cNvPr id="3" name="Picture 2" descr="Image of a page in a typewriter, a suggestion box entry, a newspaper, hands shaking, and a town hall.">
            <a:extLst>
              <a:ext uri="{FF2B5EF4-FFF2-40B4-BE49-F238E27FC236}">
                <a16:creationId xmlns:a16="http://schemas.microsoft.com/office/drawing/2014/main" id="{E13E3BD2-63E6-8AC2-352C-77F3C1ED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1312584"/>
            <a:ext cx="6816436" cy="31677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7"/>
          <p:cNvSpPr txBox="1">
            <a:spLocks noGrp="1"/>
          </p:cNvSpPr>
          <p:nvPr>
            <p:ph type="title"/>
          </p:nvPr>
        </p:nvSpPr>
        <p:spPr>
          <a:xfrm>
            <a:off x="866754" y="1079356"/>
            <a:ext cx="2520426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 dirty="0"/>
              <a:t>ADAPT</a:t>
            </a:r>
            <a:r>
              <a:rPr lang="en" sz="3500" dirty="0"/>
              <a:t> section in each Civil Center newsletter</a:t>
            </a:r>
            <a:endParaRPr sz="3500" dirty="0"/>
          </a:p>
        </p:txBody>
      </p:sp>
      <p:pic>
        <p:nvPicPr>
          <p:cNvPr id="5" name="Picture 4" descr="Image of a newsletter with the ADAPT acronym and images previously shown.">
            <a:extLst>
              <a:ext uri="{FF2B5EF4-FFF2-40B4-BE49-F238E27FC236}">
                <a16:creationId xmlns:a16="http://schemas.microsoft.com/office/drawing/2014/main" id="{04621FC9-1907-FAA7-F991-96E15A52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358" y="341125"/>
            <a:ext cx="3402103" cy="44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7"/>
          <p:cNvSpPr txBox="1">
            <a:spLocks noGrp="1"/>
          </p:cNvSpPr>
          <p:nvPr>
            <p:ph type="title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TOOLS</a:t>
            </a:r>
            <a:endParaRPr dirty="0"/>
          </a:p>
        </p:txBody>
      </p:sp>
      <p:sp>
        <p:nvSpPr>
          <p:cNvPr id="662" name="Google Shape;662;p77"/>
          <p:cNvSpPr txBox="1">
            <a:spLocks noGrp="1"/>
          </p:cNvSpPr>
          <p:nvPr>
            <p:ph type="subTitle" idx="1"/>
          </p:nvPr>
        </p:nvSpPr>
        <p:spPr>
          <a:xfrm>
            <a:off x="1511825" y="3487906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In addition to the CoP, Training, CM Planning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and Messaging, we have tools to share.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3258589" y="3934259"/>
            <a:ext cx="502662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Univers Light" panose="020F0502020204030204" pitchFamily="34" charset="0"/>
              </a:rPr>
              <a:t>— George Bernard Shaw</a:t>
            </a:r>
            <a:endParaRPr i="1" dirty="0">
              <a:latin typeface="Univers Light" panose="020F0502020204030204" pitchFamily="34" charset="0"/>
            </a:endParaRPr>
          </a:p>
        </p:txBody>
      </p:sp>
      <p:sp>
        <p:nvSpPr>
          <p:cNvPr id="535" name="Google Shape;535;p63"/>
          <p:cNvSpPr txBox="1">
            <a:spLocks noGrp="1"/>
          </p:cNvSpPr>
          <p:nvPr>
            <p:ph type="subTitle" idx="1"/>
          </p:nvPr>
        </p:nvSpPr>
        <p:spPr>
          <a:xfrm>
            <a:off x="1745918" y="1476313"/>
            <a:ext cx="5458200" cy="1906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“Those w</a:t>
            </a:r>
            <a:r>
              <a:rPr lang="en-US" sz="3200" dirty="0"/>
              <a:t>ho</a:t>
            </a:r>
            <a:r>
              <a:rPr lang="en" sz="3200" dirty="0"/>
              <a:t> cannot change their minds cannot change anything.”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 snippets of ADAPT analysis forms">
            <a:extLst>
              <a:ext uri="{FF2B5EF4-FFF2-40B4-BE49-F238E27FC236}">
                <a16:creationId xmlns:a16="http://schemas.microsoft.com/office/drawing/2014/main" id="{81A00FE2-4868-103D-DE2F-0333560C3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0" y="299053"/>
            <a:ext cx="2386403" cy="3007128"/>
          </a:xfrm>
          <a:prstGeom prst="rect">
            <a:avLst/>
          </a:prstGeom>
        </p:spPr>
      </p:pic>
      <p:pic>
        <p:nvPicPr>
          <p:cNvPr id="14" name="Picture 13" descr="Image of ADAPT analysis form.">
            <a:extLst>
              <a:ext uri="{FF2B5EF4-FFF2-40B4-BE49-F238E27FC236}">
                <a16:creationId xmlns:a16="http://schemas.microsoft.com/office/drawing/2014/main" id="{DFFD4BCF-D006-14A8-1515-5147721D3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654" y="1831463"/>
            <a:ext cx="2422850" cy="3007128"/>
          </a:xfrm>
          <a:prstGeom prst="rect">
            <a:avLst/>
          </a:prstGeom>
        </p:spPr>
      </p:pic>
      <p:pic>
        <p:nvPicPr>
          <p:cNvPr id="11" name="Picture 10" descr="Image of a document used for coaching via ADAPT model.">
            <a:extLst>
              <a:ext uri="{FF2B5EF4-FFF2-40B4-BE49-F238E27FC236}">
                <a16:creationId xmlns:a16="http://schemas.microsoft.com/office/drawing/2014/main" id="{9D4C5C90-668C-FFD4-7C93-D8F9130B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1" y="299053"/>
            <a:ext cx="2643447" cy="178327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FD1EC80-7FF9-19E0-07C6-15789B144C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504" y="0"/>
            <a:ext cx="2236510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ADAPT gap coaching tool</a:t>
            </a:r>
          </a:p>
        </p:txBody>
      </p:sp>
      <p:pic>
        <p:nvPicPr>
          <p:cNvPr id="16" name="Picture 15" descr="Image of Individual Change Success Plan. ">
            <a:extLst>
              <a:ext uri="{FF2B5EF4-FFF2-40B4-BE49-F238E27FC236}">
                <a16:creationId xmlns:a16="http://schemas.microsoft.com/office/drawing/2014/main" id="{0473058D-8B9B-431F-55BF-D16A6C646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129" y="2137654"/>
            <a:ext cx="3268030" cy="2618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14"/>
          <p:cNvSpPr txBox="1">
            <a:spLocks noGrp="1"/>
          </p:cNvSpPr>
          <p:nvPr>
            <p:ph type="title"/>
          </p:nvPr>
        </p:nvSpPr>
        <p:spPr>
          <a:xfrm>
            <a:off x="1613409" y="693144"/>
            <a:ext cx="5917182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 overview</a:t>
            </a:r>
            <a:endParaRPr dirty="0"/>
          </a:p>
        </p:txBody>
      </p:sp>
      <p:graphicFrame>
        <p:nvGraphicFramePr>
          <p:cNvPr id="23" name="Diagram 22" descr="Image of 3 blocks. A block block that reads individual, a green block that reads supervisor, and a red block that reads executive.">
            <a:extLst>
              <a:ext uri="{FF2B5EF4-FFF2-40B4-BE49-F238E27FC236}">
                <a16:creationId xmlns:a16="http://schemas.microsoft.com/office/drawing/2014/main" id="{06B555FD-40C1-AFC5-91C1-BC2F7FE60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390447"/>
              </p:ext>
            </p:extLst>
          </p:nvPr>
        </p:nvGraphicFramePr>
        <p:xfrm>
          <a:off x="1524000" y="1998100"/>
          <a:ext cx="4527665" cy="260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15"/>
          <p:cNvSpPr txBox="1">
            <a:spLocks noGrp="1"/>
          </p:cNvSpPr>
          <p:nvPr>
            <p:ph type="title"/>
          </p:nvPr>
        </p:nvSpPr>
        <p:spPr>
          <a:xfrm>
            <a:off x="728935" y="1980005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</a:t>
            </a:r>
            <a:endParaRPr dirty="0"/>
          </a:p>
        </p:txBody>
      </p:sp>
      <p:sp>
        <p:nvSpPr>
          <p:cNvPr id="1482" name="Google Shape;1482;p115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Training is the FIRST step….but practicing the behaviors is needed.</a:t>
            </a:r>
            <a:endParaRPr dirty="0"/>
          </a:p>
        </p:txBody>
      </p:sp>
      <p:grpSp>
        <p:nvGrpSpPr>
          <p:cNvPr id="1483" name="Google Shape;1483;p115" descr="An icon of a desk top computer."/>
          <p:cNvGrpSpPr/>
          <p:nvPr/>
        </p:nvGrpSpPr>
        <p:grpSpPr>
          <a:xfrm>
            <a:off x="5205650" y="1369751"/>
            <a:ext cx="3017896" cy="2531353"/>
            <a:chOff x="649171" y="238145"/>
            <a:chExt cx="6249525" cy="5241981"/>
          </a:xfrm>
        </p:grpSpPr>
        <p:sp>
          <p:nvSpPr>
            <p:cNvPr id="1484" name="Google Shape;1484;p115"/>
            <p:cNvSpPr/>
            <p:nvPr/>
          </p:nvSpPr>
          <p:spPr>
            <a:xfrm>
              <a:off x="2850275" y="4515119"/>
              <a:ext cx="1849000" cy="810050"/>
            </a:xfrm>
            <a:custGeom>
              <a:avLst/>
              <a:gdLst/>
              <a:ahLst/>
              <a:cxnLst/>
              <a:rect l="l" t="t" r="r" b="b"/>
              <a:pathLst>
                <a:path w="73960" h="32402" extrusionOk="0">
                  <a:moveTo>
                    <a:pt x="7960" y="1"/>
                  </a:moveTo>
                  <a:cubicBezTo>
                    <a:pt x="5284" y="10848"/>
                    <a:pt x="2607" y="21625"/>
                    <a:pt x="1" y="32402"/>
                  </a:cubicBezTo>
                  <a:lnTo>
                    <a:pt x="73960" y="32402"/>
                  </a:lnTo>
                  <a:lnTo>
                    <a:pt x="66071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5"/>
            <p:cNvSpPr/>
            <p:nvPr/>
          </p:nvSpPr>
          <p:spPr>
            <a:xfrm>
              <a:off x="2638975" y="5325151"/>
              <a:ext cx="2269850" cy="154975"/>
            </a:xfrm>
            <a:custGeom>
              <a:avLst/>
              <a:gdLst/>
              <a:ahLst/>
              <a:cxnLst/>
              <a:rect l="l" t="t" r="r" b="b"/>
              <a:pathLst>
                <a:path w="90794" h="6199" extrusionOk="0">
                  <a:moveTo>
                    <a:pt x="3875" y="0"/>
                  </a:moveTo>
                  <a:cubicBezTo>
                    <a:pt x="1761" y="0"/>
                    <a:pt x="1" y="2043"/>
                    <a:pt x="1" y="4508"/>
                  </a:cubicBezTo>
                  <a:lnTo>
                    <a:pt x="1" y="6199"/>
                  </a:lnTo>
                  <a:lnTo>
                    <a:pt x="90794" y="6199"/>
                  </a:lnTo>
                  <a:lnTo>
                    <a:pt x="90794" y="4508"/>
                  </a:lnTo>
                  <a:cubicBezTo>
                    <a:pt x="90794" y="2043"/>
                    <a:pt x="89103" y="0"/>
                    <a:pt x="86990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5"/>
            <p:cNvSpPr/>
            <p:nvPr/>
          </p:nvSpPr>
          <p:spPr>
            <a:xfrm>
              <a:off x="649171" y="238145"/>
              <a:ext cx="6249525" cy="4250923"/>
            </a:xfrm>
            <a:custGeom>
              <a:avLst/>
              <a:gdLst/>
              <a:ahLst/>
              <a:cxnLst/>
              <a:rect l="l" t="t" r="r" b="b"/>
              <a:pathLst>
                <a:path w="249981" h="157427" extrusionOk="0">
                  <a:moveTo>
                    <a:pt x="6198" y="0"/>
                  </a:moveTo>
                  <a:cubicBezTo>
                    <a:pt x="2817" y="0"/>
                    <a:pt x="0" y="2817"/>
                    <a:pt x="0" y="6198"/>
                  </a:cubicBezTo>
                  <a:lnTo>
                    <a:pt x="0" y="157427"/>
                  </a:lnTo>
                  <a:lnTo>
                    <a:pt x="249980" y="157427"/>
                  </a:lnTo>
                  <a:lnTo>
                    <a:pt x="249980" y="6198"/>
                  </a:lnTo>
                  <a:cubicBezTo>
                    <a:pt x="249980" y="2817"/>
                    <a:pt x="247233" y="0"/>
                    <a:pt x="24378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5"/>
            <p:cNvSpPr/>
            <p:nvPr/>
          </p:nvSpPr>
          <p:spPr>
            <a:xfrm>
              <a:off x="904475" y="481125"/>
              <a:ext cx="5738850" cy="3435575"/>
            </a:xfrm>
            <a:custGeom>
              <a:avLst/>
              <a:gdLst/>
              <a:ahLst/>
              <a:cxnLst/>
              <a:rect l="l" t="t" r="r" b="b"/>
              <a:pathLst>
                <a:path w="229554" h="137423" extrusionOk="0">
                  <a:moveTo>
                    <a:pt x="0" y="0"/>
                  </a:moveTo>
                  <a:lnTo>
                    <a:pt x="0" y="137423"/>
                  </a:lnTo>
                  <a:lnTo>
                    <a:pt x="229554" y="137423"/>
                  </a:lnTo>
                  <a:lnTo>
                    <a:pt x="229554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16"/>
          <p:cNvSpPr txBox="1">
            <a:spLocks noGrp="1"/>
          </p:cNvSpPr>
          <p:nvPr>
            <p:ph type="title"/>
          </p:nvPr>
        </p:nvSpPr>
        <p:spPr>
          <a:xfrm>
            <a:off x="3276492" y="3485827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Questions?</a:t>
            </a:r>
            <a:endParaRPr sz="5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>
          <a:extLst>
            <a:ext uri="{FF2B5EF4-FFF2-40B4-BE49-F238E27FC236}">
              <a16:creationId xmlns:a16="http://schemas.microsoft.com/office/drawing/2014/main" id="{7E4DC8C8-2480-DE6B-901D-9DA65267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16">
            <a:extLst>
              <a:ext uri="{FF2B5EF4-FFF2-40B4-BE49-F238E27FC236}">
                <a16:creationId xmlns:a16="http://schemas.microsoft.com/office/drawing/2014/main" id="{A8F92A88-05ED-5552-0C98-3F0B8491B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8472" y="217841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References</a:t>
            </a:r>
            <a:endParaRPr sz="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28B82-17D2-D363-8B9F-46F4C487D023}"/>
              </a:ext>
            </a:extLst>
          </p:cNvPr>
          <p:cNvSpPr txBox="1"/>
          <p:nvPr/>
        </p:nvSpPr>
        <p:spPr>
          <a:xfrm>
            <a:off x="143125" y="1470738"/>
            <a:ext cx="600721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Management Theories’ support for ADAPT and LEADER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8A3DE9-FCAA-D188-482C-536C9D3F4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03627"/>
              </p:ext>
            </p:extLst>
          </p:nvPr>
        </p:nvGraphicFramePr>
        <p:xfrm>
          <a:off x="202123" y="1998462"/>
          <a:ext cx="5568950" cy="2394210"/>
        </p:xfrm>
        <a:graphic>
          <a:graphicData uri="http://schemas.openxmlformats.org/drawingml/2006/table">
            <a:tbl>
              <a:tblPr firstRow="1" firstCol="1" bandRow="1">
                <a:tableStyleId>{D7251C4E-08DC-42D7-854A-735F664CAAE7}</a:tableStyleId>
              </a:tblPr>
              <a:tblGrid>
                <a:gridCol w="1712595">
                  <a:extLst>
                    <a:ext uri="{9D8B030D-6E8A-4147-A177-3AD203B41FA5}">
                      <a16:colId xmlns:a16="http://schemas.microsoft.com/office/drawing/2014/main" val="141327286"/>
                    </a:ext>
                  </a:extLst>
                </a:gridCol>
                <a:gridCol w="455930">
                  <a:extLst>
                    <a:ext uri="{9D8B030D-6E8A-4147-A177-3AD203B41FA5}">
                      <a16:colId xmlns:a16="http://schemas.microsoft.com/office/drawing/2014/main" val="316489952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113553296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66199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1082351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5140084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347244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82318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4893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ADAPT / LEADER elements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LCM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M7SM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KCMT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BTM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KRCMF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SCM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LCMM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FPTC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445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Acknowledge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1,2,3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66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Decide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1,2,3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914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Acquire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1,2,3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826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Practice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1,2,3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157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Track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1,2,3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242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69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Listen &amp; Learn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53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Equip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25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Advise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091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Demonstrate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179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Empower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61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Respect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4,5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6,7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en-US" sz="1100" kern="100" baseline="300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X</a:t>
                      </a:r>
                      <a:r>
                        <a:rPr lang="en-US" sz="1100" kern="100" baseline="30000" dirty="0">
                          <a:effectLst/>
                        </a:rPr>
                        <a:t>12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126272"/>
                  </a:ext>
                </a:extLst>
              </a:tr>
            </a:tbl>
          </a:graphicData>
        </a:graphic>
      </p:graphicFrame>
      <p:pic>
        <p:nvPicPr>
          <p:cNvPr id="10" name="Picture 9" descr="A legend listing the multiple models and methodologies.">
            <a:extLst>
              <a:ext uri="{FF2B5EF4-FFF2-40B4-BE49-F238E27FC236}">
                <a16:creationId xmlns:a16="http://schemas.microsoft.com/office/drawing/2014/main" id="{CC2465D3-75CC-2945-081D-ED23C59F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8" y="608323"/>
            <a:ext cx="3032139" cy="1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>
          <a:extLst>
            <a:ext uri="{FF2B5EF4-FFF2-40B4-BE49-F238E27FC236}">
              <a16:creationId xmlns:a16="http://schemas.microsoft.com/office/drawing/2014/main" id="{C56DB563-B1D0-4AD9-44B8-EA2AC361D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16">
            <a:extLst>
              <a:ext uri="{FF2B5EF4-FFF2-40B4-BE49-F238E27FC236}">
                <a16:creationId xmlns:a16="http://schemas.microsoft.com/office/drawing/2014/main" id="{ADDEEC96-5B47-3249-E15C-70B972E55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8472" y="217841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References </a:t>
            </a:r>
            <a:endParaRPr sz="5000" dirty="0"/>
          </a:p>
        </p:txBody>
      </p:sp>
      <p:pic>
        <p:nvPicPr>
          <p:cNvPr id="3" name="Picture 2" descr="An image listing the references used for this presentation.">
            <a:extLst>
              <a:ext uri="{FF2B5EF4-FFF2-40B4-BE49-F238E27FC236}">
                <a16:creationId xmlns:a16="http://schemas.microsoft.com/office/drawing/2014/main" id="{C1D36DC6-97FA-AC42-3C05-803D27454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6"/>
          <a:stretch/>
        </p:blipFill>
        <p:spPr>
          <a:xfrm>
            <a:off x="250466" y="1399430"/>
            <a:ext cx="8643068" cy="33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5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>
            <a:spLocks noGrp="1"/>
          </p:cNvSpPr>
          <p:nvPr>
            <p:ph type="title"/>
          </p:nvPr>
        </p:nvSpPr>
        <p:spPr>
          <a:xfrm>
            <a:off x="1032409" y="410572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Who am I?</a:t>
            </a:r>
            <a:endParaRPr sz="4000" dirty="0"/>
          </a:p>
        </p:txBody>
      </p:sp>
      <p:sp>
        <p:nvSpPr>
          <p:cNvPr id="541" name="Google Shape;541;p64"/>
          <p:cNvSpPr txBox="1">
            <a:spLocks noGrp="1"/>
          </p:cNvSpPr>
          <p:nvPr>
            <p:ph type="subTitle" idx="1"/>
          </p:nvPr>
        </p:nvSpPr>
        <p:spPr>
          <a:xfrm>
            <a:off x="282632" y="1420880"/>
            <a:ext cx="6464853" cy="3423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WSH Civil Center Director of Organizational Change Management </a:t>
            </a:r>
          </a:p>
          <a:p>
            <a:pPr marL="800100" lvl="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(2+ yrs)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Change Management Practitioner for the WSH Split </a:t>
            </a:r>
          </a:p>
          <a:p>
            <a:pPr marL="800100" lvl="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(1 year)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WSH Project Manager in Lean </a:t>
            </a:r>
          </a:p>
          <a:p>
            <a:pPr marL="800100" lvl="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(1.5 years)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Previously in property management, education, and a small business owner </a:t>
            </a:r>
          </a:p>
          <a:p>
            <a:pPr marL="800100" lvl="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800" dirty="0"/>
              <a:t>(18 years)</a:t>
            </a:r>
            <a:endParaRPr sz="800" dirty="0"/>
          </a:p>
        </p:txBody>
      </p:sp>
      <p:pic>
        <p:nvPicPr>
          <p:cNvPr id="5" name="Picture 4" descr="A woman with long light brown hair wearing a black shirt.">
            <a:extLst>
              <a:ext uri="{FF2B5EF4-FFF2-40B4-BE49-F238E27FC236}">
                <a16:creationId xmlns:a16="http://schemas.microsoft.com/office/drawing/2014/main" id="{29BB8C63-8AB9-AC51-B423-DC61F5AE6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5" t="10860" r="19041" b="36178"/>
          <a:stretch/>
        </p:blipFill>
        <p:spPr>
          <a:xfrm>
            <a:off x="6548703" y="1875971"/>
            <a:ext cx="1973535" cy="2171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1828800" y="449163"/>
            <a:ext cx="74748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Sound familiar?</a:t>
            </a:r>
            <a:endParaRPr dirty="0"/>
          </a:p>
        </p:txBody>
      </p:sp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515389" y="1174923"/>
            <a:ext cx="4227761" cy="2723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Is this you?</a:t>
            </a:r>
            <a:endParaRPr b="1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Your org lacks resources and attention for big upcoming changes.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Proprietary CM language is not well understood by your leaders or your staff.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All the change management tools and resources you’d like to use are “too cumbersome” for your organization.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339D0-1C36-5A2A-7842-2868C5012033}"/>
              </a:ext>
            </a:extLst>
          </p:cNvPr>
          <p:cNvSpPr txBox="1"/>
          <p:nvPr/>
        </p:nvSpPr>
        <p:spPr>
          <a:xfrm>
            <a:off x="615142" y="4362396"/>
            <a:ext cx="443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Vidaloka"/>
              </a:rPr>
              <a:t>Do we have 3 volunteers with examples?</a:t>
            </a:r>
          </a:p>
        </p:txBody>
      </p:sp>
      <p:pic>
        <p:nvPicPr>
          <p:cNvPr id="548" name="Google Shape;548;p65" descr="Picture of a woman with brown hair holding her glasses and smiling."/>
          <p:cNvPicPr preferRelativeResize="0"/>
          <p:nvPr/>
        </p:nvPicPr>
        <p:blipFill rotWithShape="1">
          <a:blip r:embed="rId3">
            <a:alphaModFix/>
          </a:blip>
          <a:srcRect l="16899" r="16906"/>
          <a:stretch/>
        </p:blipFill>
        <p:spPr>
          <a:xfrm>
            <a:off x="5685905" y="1253726"/>
            <a:ext cx="3144951" cy="3293336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>
            <a:spLocks noGrp="1"/>
          </p:cNvSpPr>
          <p:nvPr>
            <p:ph type="subTitle" idx="1"/>
          </p:nvPr>
        </p:nvSpPr>
        <p:spPr>
          <a:xfrm>
            <a:off x="477706" y="1622859"/>
            <a:ext cx="2946028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Starting with a proprietary approach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Middle: ADAPT 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End (current state): ADAPT with grass roots approach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68148" y="624333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story has 3 parts…</a:t>
            </a:r>
            <a:endParaRPr dirty="0"/>
          </a:p>
        </p:txBody>
      </p:sp>
      <p:pic>
        <p:nvPicPr>
          <p:cNvPr id="3" name="Picture 2" descr="Image of wooden blocks spelling out  ADKAR.">
            <a:extLst>
              <a:ext uri="{FF2B5EF4-FFF2-40B4-BE49-F238E27FC236}">
                <a16:creationId xmlns:a16="http://schemas.microsoft.com/office/drawing/2014/main" id="{1CEBEAB1-37A6-2A0E-EE19-4C8ABB87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76" y="464321"/>
            <a:ext cx="2353175" cy="1696808"/>
          </a:xfrm>
          <a:prstGeom prst="rect">
            <a:avLst/>
          </a:prstGeom>
        </p:spPr>
      </p:pic>
      <p:pic>
        <p:nvPicPr>
          <p:cNvPr id="5" name="Picture 4" descr="Image of ADAPT acronym spelled out with a lightbulb for acknowledge, arrows for decide, an image of thoughts for acquire, a bullseye for practice and a rising arrow above a bar chart for track. ">
            <a:extLst>
              <a:ext uri="{FF2B5EF4-FFF2-40B4-BE49-F238E27FC236}">
                <a16:creationId xmlns:a16="http://schemas.microsoft.com/office/drawing/2014/main" id="{1DD11FD5-CACD-0CFB-FF11-39CA88F5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962" y="1916725"/>
            <a:ext cx="3815769" cy="1696808"/>
          </a:xfrm>
          <a:prstGeom prst="rect">
            <a:avLst/>
          </a:prstGeom>
        </p:spPr>
      </p:pic>
      <p:pic>
        <p:nvPicPr>
          <p:cNvPr id="8" name="Picture 7" descr="an image of 3 stick figure people walking and each holding an arrow pointing forward.">
            <a:extLst>
              <a:ext uri="{FF2B5EF4-FFF2-40B4-BE49-F238E27FC236}">
                <a16:creationId xmlns:a16="http://schemas.microsoft.com/office/drawing/2014/main" id="{8C345005-03A5-9143-877A-BF3108DD8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831" y="3326338"/>
            <a:ext cx="2602382" cy="1352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ADKAR</a:t>
            </a:r>
            <a:endParaRPr dirty="0"/>
          </a:p>
        </p:txBody>
      </p:sp>
      <p:sp>
        <p:nvSpPr>
          <p:cNvPr id="560" name="Google Shape;560;p67"/>
          <p:cNvSpPr txBox="1">
            <a:spLocks noGrp="1"/>
          </p:cNvSpPr>
          <p:nvPr>
            <p:ph type="subTitle" idx="1"/>
          </p:nvPr>
        </p:nvSpPr>
        <p:spPr>
          <a:xfrm>
            <a:off x="2299500" y="309684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What does this mean, again?</a:t>
            </a:r>
            <a:endParaRPr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8"/>
          <p:cNvSpPr txBox="1">
            <a:spLocks noGrp="1"/>
          </p:cNvSpPr>
          <p:nvPr>
            <p:ph type="title"/>
          </p:nvPr>
        </p:nvSpPr>
        <p:spPr>
          <a:xfrm>
            <a:off x="429749" y="846332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works?</a:t>
            </a:r>
            <a:endParaRPr dirty="0"/>
          </a:p>
        </p:txBody>
      </p:sp>
      <p:pic>
        <p:nvPicPr>
          <p:cNvPr id="2" name="Picture 1" descr="Image of wooden blocks spelling out  ADKAR.">
            <a:extLst>
              <a:ext uri="{FF2B5EF4-FFF2-40B4-BE49-F238E27FC236}">
                <a16:creationId xmlns:a16="http://schemas.microsoft.com/office/drawing/2014/main" id="{097EBD2A-4183-6D69-4680-562F2AD82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72"/>
          <a:stretch/>
        </p:blipFill>
        <p:spPr>
          <a:xfrm>
            <a:off x="4501189" y="1189283"/>
            <a:ext cx="4310364" cy="27515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253692-3F46-D820-8E4A-A1913A39A4A6}"/>
              </a:ext>
            </a:extLst>
          </p:cNvPr>
          <p:cNvSpPr/>
          <p:nvPr/>
        </p:nvSpPr>
        <p:spPr>
          <a:xfrm>
            <a:off x="2909459" y="3591097"/>
            <a:ext cx="2156734" cy="1291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…in your experience...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706581" y="823774"/>
            <a:ext cx="2086496" cy="2168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How ADKAR helped me as a CMP</a:t>
            </a:r>
            <a:endParaRPr sz="3000" dirty="0"/>
          </a:p>
        </p:txBody>
      </p:sp>
      <p:sp>
        <p:nvSpPr>
          <p:cNvPr id="574" name="Google Shape;574;p69"/>
          <p:cNvSpPr txBox="1">
            <a:spLocks noGrp="1"/>
          </p:cNvSpPr>
          <p:nvPr>
            <p:ph type="subTitle" idx="1"/>
          </p:nvPr>
        </p:nvSpPr>
        <p:spPr>
          <a:xfrm>
            <a:off x="324197" y="2471595"/>
            <a:ext cx="3200400" cy="198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E</a:t>
            </a:r>
            <a:r>
              <a:rPr lang="en" dirty="0">
                <a:solidFill>
                  <a:schemeClr val="dk1"/>
                </a:solidFill>
              </a:rPr>
              <a:t>mpirical support deepened an intuitive understanding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Clearly defined elements necessary for change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Offered tools, training, support for instituting organizational change with leadership engagement and support</a:t>
            </a:r>
            <a:endParaRPr lang="en" dirty="0">
              <a:solidFill>
                <a:schemeClr val="dk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" name="Google Shape;573;p69">
            <a:extLst>
              <a:ext uri="{FF2B5EF4-FFF2-40B4-BE49-F238E27FC236}">
                <a16:creationId xmlns:a16="http://schemas.microsoft.com/office/drawing/2014/main" id="{3E38D440-5426-3FDD-7272-15970EC7ECD0}"/>
              </a:ext>
            </a:extLst>
          </p:cNvPr>
          <p:cNvSpPr txBox="1">
            <a:spLocks/>
          </p:cNvSpPr>
          <p:nvPr/>
        </p:nvSpPr>
        <p:spPr>
          <a:xfrm>
            <a:off x="4882341" y="823774"/>
            <a:ext cx="2568031" cy="117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idaloka"/>
              <a:buNone/>
              <a:defRPr sz="70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/>
              <a:t>Where I experienced gaps</a:t>
            </a:r>
          </a:p>
        </p:txBody>
      </p:sp>
      <p:sp>
        <p:nvSpPr>
          <p:cNvPr id="5" name="Google Shape;574;p69">
            <a:extLst>
              <a:ext uri="{FF2B5EF4-FFF2-40B4-BE49-F238E27FC236}">
                <a16:creationId xmlns:a16="http://schemas.microsoft.com/office/drawing/2014/main" id="{CD64B7DB-044D-D70E-1146-91606F79FF77}"/>
              </a:ext>
            </a:extLst>
          </p:cNvPr>
          <p:cNvSpPr txBox="1">
            <a:spLocks/>
          </p:cNvSpPr>
          <p:nvPr/>
        </p:nvSpPr>
        <p:spPr>
          <a:xfrm>
            <a:off x="4483332" y="2471594"/>
            <a:ext cx="3200400" cy="198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Tools, trainings, and resources were restricted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Limited resources prevented expanded awareness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Leadership experienced continuous fire fighting and engagement challenges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Limited ability to make approach transparent to staff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0"/>
          <p:cNvSpPr txBox="1">
            <a:spLocks noGrp="1"/>
          </p:cNvSpPr>
          <p:nvPr>
            <p:ph type="title"/>
          </p:nvPr>
        </p:nvSpPr>
        <p:spPr>
          <a:xfrm>
            <a:off x="-157200" y="307257"/>
            <a:ext cx="37149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My solution</a:t>
            </a:r>
            <a:endParaRPr dirty="0"/>
          </a:p>
        </p:txBody>
      </p:sp>
      <p:sp>
        <p:nvSpPr>
          <p:cNvPr id="7" name="Google Shape;579;p70">
            <a:extLst>
              <a:ext uri="{FF2B5EF4-FFF2-40B4-BE49-F238E27FC236}">
                <a16:creationId xmlns:a16="http://schemas.microsoft.com/office/drawing/2014/main" id="{D2D1081C-A73F-BC8B-A8E1-3A060841FA7D}"/>
              </a:ext>
            </a:extLst>
          </p:cNvPr>
          <p:cNvSpPr txBox="1">
            <a:spLocks/>
          </p:cNvSpPr>
          <p:nvPr/>
        </p:nvSpPr>
        <p:spPr>
          <a:xfrm>
            <a:off x="1088078" y="4397837"/>
            <a:ext cx="4588626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Vidaloka"/>
              <a:buNone/>
              <a:defRPr sz="5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/>
              <a:t>An apt name </a:t>
            </a:r>
            <a:r>
              <a:rPr lang="en-US" sz="1500" u="sng" dirty="0"/>
              <a:t>and</a:t>
            </a:r>
            <a:r>
              <a:rPr lang="en-US" sz="1500" dirty="0"/>
              <a:t> behaviorally-based!</a:t>
            </a:r>
          </a:p>
        </p:txBody>
      </p:sp>
      <p:sp>
        <p:nvSpPr>
          <p:cNvPr id="11" name="Google Shape;623;p73">
            <a:extLst>
              <a:ext uri="{FF2B5EF4-FFF2-40B4-BE49-F238E27FC236}">
                <a16:creationId xmlns:a16="http://schemas.microsoft.com/office/drawing/2014/main" id="{2A1A1F5D-9A82-5545-911B-667A93D8F59C}"/>
              </a:ext>
            </a:extLst>
          </p:cNvPr>
          <p:cNvSpPr txBox="1">
            <a:spLocks/>
          </p:cNvSpPr>
          <p:nvPr/>
        </p:nvSpPr>
        <p:spPr>
          <a:xfrm>
            <a:off x="585142" y="1402318"/>
            <a:ext cx="7795533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A language any staff can understand, regardless of CM familiarity</a:t>
            </a:r>
          </a:p>
        </p:txBody>
      </p:sp>
      <p:pic>
        <p:nvPicPr>
          <p:cNvPr id="6" name="Picture 5" descr="Image of ADAPT acronym spelled out with a lightbulb for acknowledge, arrows for decide, an image of thoughts for acquire, a bullseye for practice and a rising arrow above a bar chart for track. ">
            <a:extLst>
              <a:ext uri="{FF2B5EF4-FFF2-40B4-BE49-F238E27FC236}">
                <a16:creationId xmlns:a16="http://schemas.microsoft.com/office/drawing/2014/main" id="{015670EF-CB0E-FD81-88E4-C207C1E5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64" y="1980840"/>
            <a:ext cx="5148666" cy="228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1057</Words>
  <Application>Microsoft Office PowerPoint</Application>
  <PresentationFormat>On-screen Show (16:9)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Crimson Text</vt:lpstr>
      <vt:lpstr>Josefin Sans</vt:lpstr>
      <vt:lpstr>Mako</vt:lpstr>
      <vt:lpstr>Montserrat</vt:lpstr>
      <vt:lpstr>Open Sans SemiBold</vt:lpstr>
      <vt:lpstr>Russo One</vt:lpstr>
      <vt:lpstr>Times New Roman</vt:lpstr>
      <vt:lpstr>Univers Light</vt:lpstr>
      <vt:lpstr>Vidaloka</vt:lpstr>
      <vt:lpstr>Minimalist Business Slides XL by Slidesgo</vt:lpstr>
      <vt:lpstr>Grass Roots  Change Management</vt:lpstr>
      <vt:lpstr>— George Bernard Shaw</vt:lpstr>
      <vt:lpstr>Who am I?</vt:lpstr>
      <vt:lpstr>Sound familiar?</vt:lpstr>
      <vt:lpstr>This story has 3 parts…</vt:lpstr>
      <vt:lpstr>ADKAR</vt:lpstr>
      <vt:lpstr>What works?</vt:lpstr>
      <vt:lpstr>How ADKAR helped me as a CMP</vt:lpstr>
      <vt:lpstr>My solution</vt:lpstr>
      <vt:lpstr>What does it mean?</vt:lpstr>
      <vt:lpstr>How can supervisors support staff through change?</vt:lpstr>
      <vt:lpstr>What does CM look like where you work?</vt:lpstr>
      <vt:lpstr>WSH Civil Center CM Approach</vt:lpstr>
      <vt:lpstr>WSH CoP</vt:lpstr>
      <vt:lpstr>Training</vt:lpstr>
      <vt:lpstr>CM  Plan</vt:lpstr>
      <vt:lpstr>Messaging</vt:lpstr>
      <vt:lpstr>ADAPT section in each Civil Center newsletter</vt:lpstr>
      <vt:lpstr>TOOLS</vt:lpstr>
      <vt:lpstr>ADAPT gap coaching tool</vt:lpstr>
      <vt:lpstr>Training overview</vt:lpstr>
      <vt:lpstr>Remember</vt:lpstr>
      <vt:lpstr>Questions?</vt:lpstr>
      <vt:lpstr>References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Slides</dc:title>
  <dc:creator>Walk, Kelly (DSHS/BHA/WSH)</dc:creator>
  <cp:lastModifiedBy>Cooper, John (GOV)</cp:lastModifiedBy>
  <cp:revision>7</cp:revision>
  <dcterms:modified xsi:type="dcterms:W3CDTF">2024-02-16T17:54:43Z</dcterms:modified>
</cp:coreProperties>
</file>