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tags/tag34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5.xml" ContentType="application/vnd.openxmlformats-officedocument.presentationml.tags+xml"/>
  <Override PartName="/ppt/notesSlides/notesSlide30.xml" ContentType="application/vnd.openxmlformats-officedocument.presentationml.notesSlide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ppt/tags/tag37.xml" ContentType="application/vnd.openxmlformats-officedocument.presentationml.tags+xml"/>
  <Override PartName="/ppt/notesSlides/notesSlide32.xml" ContentType="application/vnd.openxmlformats-officedocument.presentationml.notesSlide+xml"/>
  <Override PartName="/ppt/tags/tag38.xml" ContentType="application/vnd.openxmlformats-officedocument.presentationml.tags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9.xml" ContentType="application/vnd.openxmlformats-officedocument.presentationml.tags+xml"/>
  <Override PartName="/ppt/notesSlides/notesSlide34.xml" ContentType="application/vnd.openxmlformats-officedocument.presentationml.notesSlide+xml"/>
  <Override PartName="/ppt/tags/tag40.xml" ContentType="application/vnd.openxmlformats-officedocument.presentationml.tags+xml"/>
  <Override PartName="/ppt/notesSlides/notesSlide35.xml" ContentType="application/vnd.openxmlformats-officedocument.presentationml.notesSlide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2.xml" ContentType="application/vnd.openxmlformats-officedocument.presentationml.tags+xml"/>
  <Override PartName="/ppt/notesSlides/notesSlide37.xml" ContentType="application/vnd.openxmlformats-officedocument.presentationml.notesSlide+xml"/>
  <Override PartName="/ppt/tags/tag43.xml" ContentType="application/vnd.openxmlformats-officedocument.presentationml.tags+xml"/>
  <Override PartName="/ppt/notesSlides/notesSlide38.xml" ContentType="application/vnd.openxmlformats-officedocument.presentationml.notesSlide+xml"/>
  <Override PartName="/ppt/tags/tag44.xml" ContentType="application/vnd.openxmlformats-officedocument.presentationml.tags+xml"/>
  <Override PartName="/ppt/notesSlides/notesSlide39.xml" ContentType="application/vnd.openxmlformats-officedocument.presentationml.notesSlide+xml"/>
  <Override PartName="/ppt/tags/tag45.xml" ContentType="application/vnd.openxmlformats-officedocument.presentationml.tags+xml"/>
  <Override PartName="/ppt/notesSlides/notesSlide40.xml" ContentType="application/vnd.openxmlformats-officedocument.presentationml.notesSlide+xml"/>
  <Override PartName="/ppt/tags/tag46.xml" ContentType="application/vnd.openxmlformats-officedocument.presentationml.tags+xml"/>
  <Override PartName="/ppt/notesSlides/notesSlide41.xml" ContentType="application/vnd.openxmlformats-officedocument.presentationml.notesSlide+xml"/>
  <Override PartName="/ppt/tags/tag47.xml" ContentType="application/vnd.openxmlformats-officedocument.presentationml.tags+xml"/>
  <Override PartName="/ppt/notesSlides/notesSlide42.xml" ContentType="application/vnd.openxmlformats-officedocument.presentationml.notesSlide+xml"/>
  <Override PartName="/ppt/tags/tag48.xml" ContentType="application/vnd.openxmlformats-officedocument.presentationml.tags+xml"/>
  <Override PartName="/ppt/notesSlides/notesSlide43.xml" ContentType="application/vnd.openxmlformats-officedocument.presentationml.notesSlide+xml"/>
  <Override PartName="/ppt/tags/tag49.xml" ContentType="application/vnd.openxmlformats-officedocument.presentationml.tags+xml"/>
  <Override PartName="/ppt/notesSlides/notesSlide44.xml" ContentType="application/vnd.openxmlformats-officedocument.presentationml.notesSlide+xml"/>
  <Override PartName="/ppt/tags/tag50.xml" ContentType="application/vnd.openxmlformats-officedocument.presentationml.tags+xml"/>
  <Override PartName="/ppt/notesSlides/notesSlide45.xml" ContentType="application/vnd.openxmlformats-officedocument.presentationml.notesSlide+xml"/>
  <Override PartName="/ppt/tags/tag51.xml" ContentType="application/vnd.openxmlformats-officedocument.presentationml.tags+xml"/>
  <Override PartName="/ppt/notesSlides/notesSlide46.xml" ContentType="application/vnd.openxmlformats-officedocument.presentationml.notesSlide+xml"/>
  <Override PartName="/ppt/tags/tag52.xml" ContentType="application/vnd.openxmlformats-officedocument.presentationml.tags+xml"/>
  <Override PartName="/ppt/notesSlides/notesSlide47.xml" ContentType="application/vnd.openxmlformats-officedocument.presentationml.notesSlide+xml"/>
  <Override PartName="/ppt/tags/tag53.xml" ContentType="application/vnd.openxmlformats-officedocument.presentationml.tags+xml"/>
  <Override PartName="/ppt/notesSlides/notesSlide48.xml" ContentType="application/vnd.openxmlformats-officedocument.presentationml.notesSlide+xml"/>
  <Override PartName="/ppt/tags/tag54.xml" ContentType="application/vnd.openxmlformats-officedocument.presentationml.tags+xml"/>
  <Override PartName="/ppt/notesSlides/notesSlide49.xml" ContentType="application/vnd.openxmlformats-officedocument.presentationml.notesSlide+xml"/>
  <Override PartName="/ppt/tags/tag55.xml" ContentType="application/vnd.openxmlformats-officedocument.presentationml.tags+xml"/>
  <Override PartName="/ppt/notesSlides/notesSlide50.xml" ContentType="application/vnd.openxmlformats-officedocument.presentationml.notesSlide+xml"/>
  <Override PartName="/ppt/tags/tag56.xml" ContentType="application/vnd.openxmlformats-officedocument.presentationml.tags+xml"/>
  <Override PartName="/ppt/notesSlides/notesSlide51.xml" ContentType="application/vnd.openxmlformats-officedocument.presentationml.notesSlide+xml"/>
  <Override PartName="/ppt/tags/tag57.xml" ContentType="application/vnd.openxmlformats-officedocument.presentationml.tags+xml"/>
  <Override PartName="/ppt/notesSlides/notesSlide52.xml" ContentType="application/vnd.openxmlformats-officedocument.presentationml.notesSlide+xml"/>
  <Override PartName="/ppt/tags/tag58.xml" ContentType="application/vnd.openxmlformats-officedocument.presentationml.tags+xml"/>
  <Override PartName="/ppt/notesSlides/notesSlide53.xml" ContentType="application/vnd.openxmlformats-officedocument.presentationml.notesSlide+xml"/>
  <Override PartName="/ppt/tags/tag59.xml" ContentType="application/vnd.openxmlformats-officedocument.presentationml.tags+xml"/>
  <Override PartName="/ppt/notesSlides/notesSlide5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0.xml" ContentType="application/vnd.openxmlformats-officedocument.presentationml.tags+xml"/>
  <Override PartName="/ppt/notesSlides/notesSlide55.xml" ContentType="application/vnd.openxmlformats-officedocument.presentationml.notesSlide+xml"/>
  <Override PartName="/ppt/tags/tag61.xml" ContentType="application/vnd.openxmlformats-officedocument.presentationml.tags+xml"/>
  <Override PartName="/ppt/notesSlides/notesSlide56.xml" ContentType="application/vnd.openxmlformats-officedocument.presentationml.notesSlide+xml"/>
  <Override PartName="/ppt/tags/tag62.xml" ContentType="application/vnd.openxmlformats-officedocument.presentationml.tags+xml"/>
  <Override PartName="/ppt/notesSlides/notesSlide57.xml" ContentType="application/vnd.openxmlformats-officedocument.presentationml.notesSlide+xml"/>
  <Override PartName="/ppt/tags/tag63.xml" ContentType="application/vnd.openxmlformats-officedocument.presentationml.tags+xml"/>
  <Override PartName="/ppt/notesSlides/notesSlide58.xml" ContentType="application/vnd.openxmlformats-officedocument.presentationml.notesSlide+xml"/>
  <Override PartName="/ppt/tags/tag64.xml" ContentType="application/vnd.openxmlformats-officedocument.presentationml.tags+xml"/>
  <Override PartName="/ppt/notesSlides/notesSlide5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65.xml" ContentType="application/vnd.openxmlformats-officedocument.presentationml.tags+xml"/>
  <Override PartName="/ppt/notesSlides/notesSlide60.xml" ContentType="application/vnd.openxmlformats-officedocument.presentationml.notesSlide+xml"/>
  <Override PartName="/ppt/tags/tag66.xml" ContentType="application/vnd.openxmlformats-officedocument.presentationml.tags+xml"/>
  <Override PartName="/ppt/notesSlides/notesSlide6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67.xml" ContentType="application/vnd.openxmlformats-officedocument.presentationml.tags+xml"/>
  <Override PartName="/ppt/notesSlides/notesSlide62.xml" ContentType="application/vnd.openxmlformats-officedocument.presentationml.notesSlide+xml"/>
  <Override PartName="/ppt/tags/tag68.xml" ContentType="application/vnd.openxmlformats-officedocument.presentationml.tags+xml"/>
  <Override PartName="/ppt/notesSlides/notesSlide63.xml" ContentType="application/vnd.openxmlformats-officedocument.presentationml.notesSlide+xml"/>
  <Override PartName="/ppt/tags/tag69.xml" ContentType="application/vnd.openxmlformats-officedocument.presentationml.tags+xml"/>
  <Override PartName="/ppt/notesSlides/notesSlide6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70.xml" ContentType="application/vnd.openxmlformats-officedocument.presentationml.tags+xml"/>
  <Override PartName="/ppt/notesSlides/notesSlide65.xml" ContentType="application/vnd.openxmlformats-officedocument.presentationml.notesSlide+xml"/>
  <Override PartName="/ppt/tags/tag71.xml" ContentType="application/vnd.openxmlformats-officedocument.presentationml.tags+xml"/>
  <Override PartName="/ppt/notesSlides/notesSlide66.xml" ContentType="application/vnd.openxmlformats-officedocument.presentationml.notesSlide+xml"/>
  <Override PartName="/ppt/tags/tag72.xml" ContentType="application/vnd.openxmlformats-officedocument.presentationml.tags+xml"/>
  <Override PartName="/ppt/notesSlides/notesSlide6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12" r:id="rId2"/>
    <p:sldId id="1600" r:id="rId3"/>
    <p:sldId id="1627" r:id="rId4"/>
    <p:sldId id="316" r:id="rId5"/>
    <p:sldId id="1621" r:id="rId6"/>
    <p:sldId id="1623" r:id="rId7"/>
    <p:sldId id="422" r:id="rId8"/>
    <p:sldId id="344" r:id="rId9"/>
    <p:sldId id="1602" r:id="rId10"/>
    <p:sldId id="317" r:id="rId11"/>
    <p:sldId id="321" r:id="rId12"/>
    <p:sldId id="326" r:id="rId13"/>
    <p:sldId id="329" r:id="rId14"/>
    <p:sldId id="348" r:id="rId15"/>
    <p:sldId id="332" r:id="rId16"/>
    <p:sldId id="331" r:id="rId17"/>
    <p:sldId id="340" r:id="rId18"/>
    <p:sldId id="1625" r:id="rId19"/>
    <p:sldId id="1622" r:id="rId20"/>
    <p:sldId id="402" r:id="rId21"/>
    <p:sldId id="1624" r:id="rId22"/>
    <p:sldId id="363" r:id="rId23"/>
    <p:sldId id="1607" r:id="rId24"/>
    <p:sldId id="322" r:id="rId25"/>
    <p:sldId id="1610" r:id="rId26"/>
    <p:sldId id="309" r:id="rId27"/>
    <p:sldId id="333" r:id="rId28"/>
    <p:sldId id="1611" r:id="rId29"/>
    <p:sldId id="1707" r:id="rId30"/>
    <p:sldId id="1628" r:id="rId31"/>
    <p:sldId id="1617" r:id="rId32"/>
    <p:sldId id="359" r:id="rId33"/>
    <p:sldId id="263" r:id="rId34"/>
    <p:sldId id="1163" r:id="rId35"/>
    <p:sldId id="342" r:id="rId36"/>
    <p:sldId id="1629" r:id="rId37"/>
    <p:sldId id="1614" r:id="rId38"/>
    <p:sldId id="550" r:id="rId39"/>
    <p:sldId id="378" r:id="rId40"/>
    <p:sldId id="1615" r:id="rId41"/>
    <p:sldId id="1618" r:id="rId42"/>
    <p:sldId id="335" r:id="rId43"/>
    <p:sldId id="1632" r:id="rId44"/>
    <p:sldId id="1630" r:id="rId45"/>
    <p:sldId id="1603" r:id="rId46"/>
    <p:sldId id="347" r:id="rId47"/>
    <p:sldId id="394" r:id="rId48"/>
    <p:sldId id="414" r:id="rId49"/>
    <p:sldId id="380" r:id="rId50"/>
    <p:sldId id="315" r:id="rId51"/>
    <p:sldId id="387" r:id="rId52"/>
    <p:sldId id="1612" r:id="rId53"/>
    <p:sldId id="399" r:id="rId54"/>
    <p:sldId id="325" r:id="rId55"/>
    <p:sldId id="341" r:id="rId56"/>
    <p:sldId id="1708" r:id="rId57"/>
    <p:sldId id="371" r:id="rId58"/>
    <p:sldId id="1631" r:id="rId59"/>
    <p:sldId id="1702" r:id="rId60"/>
    <p:sldId id="319" r:id="rId61"/>
    <p:sldId id="1701" r:id="rId62"/>
    <p:sldId id="1606" r:id="rId63"/>
    <p:sldId id="1703" r:id="rId64"/>
    <p:sldId id="276" r:id="rId65"/>
    <p:sldId id="385" r:id="rId66"/>
    <p:sldId id="1704" r:id="rId67"/>
    <p:sldId id="1604" r:id="rId68"/>
    <p:sldId id="1626" r:id="rId69"/>
    <p:sldId id="1091" r:id="rId70"/>
    <p:sldId id="1709" r:id="rId71"/>
    <p:sldId id="1706" r:id="rId72"/>
  </p:sldIdLst>
  <p:sldSz cx="9144000" cy="6858000" type="screen4x3"/>
  <p:notesSz cx="7023100" cy="93091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4" userDrawn="1">
          <p15:clr>
            <a:srgbClr val="A4A3A4"/>
          </p15:clr>
        </p15:guide>
        <p15:guide id="2" pos="2355" userDrawn="1">
          <p15:clr>
            <a:srgbClr val="A4A3A4"/>
          </p15:clr>
        </p15:guide>
        <p15:guide id="3" orient="horz" pos="2962" userDrawn="1">
          <p15:clr>
            <a:srgbClr val="A4A3A4"/>
          </p15:clr>
        </p15:guide>
        <p15:guide id="4" pos="2261" userDrawn="1">
          <p15:clr>
            <a:srgbClr val="A4A3A4"/>
          </p15:clr>
        </p15:guide>
        <p15:guide id="5" orient="horz" pos="3024" userDrawn="1">
          <p15:clr>
            <a:srgbClr val="A4A3A4"/>
          </p15:clr>
        </p15:guide>
        <p15:guide id="6" orient="horz" pos="2932" userDrawn="1">
          <p15:clr>
            <a:srgbClr val="A4A3A4"/>
          </p15:clr>
        </p15:guide>
        <p15:guide id="7" pos="2304" userDrawn="1">
          <p15:clr>
            <a:srgbClr val="A4A3A4"/>
          </p15:clr>
        </p15:guide>
        <p15:guide id="8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7A32"/>
    <a:srgbClr val="74710A"/>
    <a:srgbClr val="2B4C73"/>
    <a:srgbClr val="286A7C"/>
    <a:srgbClr val="9E9B0D"/>
    <a:srgbClr val="266678"/>
    <a:srgbClr val="56426E"/>
    <a:srgbClr val="782C2A"/>
    <a:srgbClr val="6D5829"/>
    <a:srgbClr val="797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3DEE6-3475-4E2F-80A1-903CAB019629}" v="6" dt="2024-10-15T15:39:57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8" autoAdjust="0"/>
    <p:restoredTop sz="95033" autoAdjust="0"/>
  </p:normalViewPr>
  <p:slideViewPr>
    <p:cSldViewPr>
      <p:cViewPr varScale="1">
        <p:scale>
          <a:sx n="57" d="100"/>
          <a:sy n="57" d="100"/>
        </p:scale>
        <p:origin x="11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4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600"/>
    </p:cViewPr>
  </p:sorterViewPr>
  <p:notesViewPr>
    <p:cSldViewPr>
      <p:cViewPr varScale="1">
        <p:scale>
          <a:sx n="68" d="100"/>
          <a:sy n="68" d="100"/>
        </p:scale>
        <p:origin x="-2826" y="-120"/>
      </p:cViewPr>
      <p:guideLst>
        <p:guide orient="horz" pos="3054"/>
        <p:guide pos="2355"/>
        <p:guide orient="horz" pos="2962"/>
        <p:guide pos="2261"/>
        <p:guide orient="horz" pos="3024"/>
        <p:guide orient="horz" pos="2932"/>
        <p:guide pos="2304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8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svg"/><Relationship Id="rId1" Type="http://schemas.openxmlformats.org/officeDocument/2006/relationships/image" Target="../media/image99.png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svg"/><Relationship Id="rId1" Type="http://schemas.openxmlformats.org/officeDocument/2006/relationships/image" Target="../media/image99.png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4" Type="http://schemas.openxmlformats.org/officeDocument/2006/relationships/image" Target="../media/image6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2C4ED-C04E-4ACB-91DB-65FA5BF1899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A9CD35-68C3-41B7-A644-43085C9D7A0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Time </a:t>
          </a:r>
        </a:p>
      </dgm:t>
    </dgm:pt>
    <dgm:pt modelId="{55D2A303-3E03-4F6B-AAB0-71E9BC88E9CC}" type="parTrans" cxnId="{9E7AC69E-0422-4920-81A3-39DAFF0B7106}">
      <dgm:prSet/>
      <dgm:spPr/>
      <dgm:t>
        <a:bodyPr/>
        <a:lstStyle/>
        <a:p>
          <a:endParaRPr lang="en-US" sz="1800"/>
        </a:p>
      </dgm:t>
    </dgm:pt>
    <dgm:pt modelId="{1F1F8D1E-8FC2-4539-95E9-9ECAD6ECEED6}" type="sibTrans" cxnId="{9E7AC69E-0422-4920-81A3-39DAFF0B7106}">
      <dgm:prSet/>
      <dgm:spPr/>
      <dgm:t>
        <a:bodyPr/>
        <a:lstStyle/>
        <a:p>
          <a:endParaRPr lang="en-US" sz="1800"/>
        </a:p>
      </dgm:t>
    </dgm:pt>
    <dgm:pt modelId="{E1B1770A-9A37-4402-8FF1-A62F57108B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Schedule</a:t>
          </a:r>
        </a:p>
      </dgm:t>
    </dgm:pt>
    <dgm:pt modelId="{726A66CF-BE70-4C93-BE81-48A61A2E5B0B}" type="parTrans" cxnId="{EE56CAFF-36C3-4609-BACD-4B3C6CD60BEE}">
      <dgm:prSet/>
      <dgm:spPr/>
      <dgm:t>
        <a:bodyPr/>
        <a:lstStyle/>
        <a:p>
          <a:endParaRPr lang="en-US" sz="1800"/>
        </a:p>
      </dgm:t>
    </dgm:pt>
    <dgm:pt modelId="{F0AC630F-6CB5-4044-8BCF-3D9F76C18653}" type="sibTrans" cxnId="{EE56CAFF-36C3-4609-BACD-4B3C6CD60BEE}">
      <dgm:prSet/>
      <dgm:spPr/>
      <dgm:t>
        <a:bodyPr/>
        <a:lstStyle/>
        <a:p>
          <a:endParaRPr lang="en-US" sz="1800"/>
        </a:p>
      </dgm:t>
    </dgm:pt>
    <dgm:pt modelId="{40312CC1-6DAF-4315-9C7E-C7716131225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Cost</a:t>
          </a:r>
        </a:p>
      </dgm:t>
    </dgm:pt>
    <dgm:pt modelId="{FD5CED69-9ECA-4EAE-BA23-02939C736B02}" type="parTrans" cxnId="{DEDE74A6-2116-4736-9639-8DDCBAA19151}">
      <dgm:prSet/>
      <dgm:spPr/>
      <dgm:t>
        <a:bodyPr/>
        <a:lstStyle/>
        <a:p>
          <a:endParaRPr lang="en-US" sz="1800"/>
        </a:p>
      </dgm:t>
    </dgm:pt>
    <dgm:pt modelId="{396EE71E-AA69-483B-B3C3-A527EEB92B12}" type="sibTrans" cxnId="{DEDE74A6-2116-4736-9639-8DDCBAA19151}">
      <dgm:prSet/>
      <dgm:spPr/>
      <dgm:t>
        <a:bodyPr/>
        <a:lstStyle/>
        <a:p>
          <a:endParaRPr lang="en-US" sz="1800"/>
        </a:p>
      </dgm:t>
    </dgm:pt>
    <dgm:pt modelId="{C151A754-2F2D-4B0D-8116-051208AEA7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Budget</a:t>
          </a:r>
        </a:p>
      </dgm:t>
    </dgm:pt>
    <dgm:pt modelId="{7CFF820E-9460-41FA-A108-017AAC4E54EA}" type="parTrans" cxnId="{1F6ACDCB-D55C-4EEC-9885-F157EF3C552C}">
      <dgm:prSet/>
      <dgm:spPr/>
      <dgm:t>
        <a:bodyPr/>
        <a:lstStyle/>
        <a:p>
          <a:endParaRPr lang="en-US" sz="1800"/>
        </a:p>
      </dgm:t>
    </dgm:pt>
    <dgm:pt modelId="{4BA8FBAE-512F-4E75-A629-2D2282076A94}" type="sibTrans" cxnId="{1F6ACDCB-D55C-4EEC-9885-F157EF3C552C}">
      <dgm:prSet/>
      <dgm:spPr/>
      <dgm:t>
        <a:bodyPr/>
        <a:lstStyle/>
        <a:p>
          <a:endParaRPr lang="en-US" sz="1800"/>
        </a:p>
      </dgm:t>
    </dgm:pt>
    <dgm:pt modelId="{2211B8F8-2B36-4A78-B1D1-55D578A7C16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Risk</a:t>
          </a:r>
        </a:p>
      </dgm:t>
    </dgm:pt>
    <dgm:pt modelId="{E91753B0-5DED-4556-8F7D-D54BC4448B4F}" type="parTrans" cxnId="{1CC5BE1B-BCC8-4BE1-A9CB-D7BC52FA646D}">
      <dgm:prSet/>
      <dgm:spPr/>
      <dgm:t>
        <a:bodyPr/>
        <a:lstStyle/>
        <a:p>
          <a:endParaRPr lang="en-US" sz="1800"/>
        </a:p>
      </dgm:t>
    </dgm:pt>
    <dgm:pt modelId="{8E784B13-7F15-487D-AF3A-2E98FE483F86}" type="sibTrans" cxnId="{1CC5BE1B-BCC8-4BE1-A9CB-D7BC52FA646D}">
      <dgm:prSet/>
      <dgm:spPr/>
      <dgm:t>
        <a:bodyPr/>
        <a:lstStyle/>
        <a:p>
          <a:endParaRPr lang="en-US" sz="1800"/>
        </a:p>
      </dgm:t>
    </dgm:pt>
    <dgm:pt modelId="{EB768D6C-30EC-48B4-A75A-E29D60A1BA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Register or Log</a:t>
          </a:r>
        </a:p>
      </dgm:t>
    </dgm:pt>
    <dgm:pt modelId="{7CB04686-87FA-4C2A-8A0F-BB704FA970C5}" type="parTrans" cxnId="{039F0358-02F9-4F6D-A76D-4D61C5EAD22E}">
      <dgm:prSet/>
      <dgm:spPr/>
      <dgm:t>
        <a:bodyPr/>
        <a:lstStyle/>
        <a:p>
          <a:endParaRPr lang="en-US" sz="1800"/>
        </a:p>
      </dgm:t>
    </dgm:pt>
    <dgm:pt modelId="{AFAA35B7-B4E9-4ACF-89B5-23FFDDA7DE04}" type="sibTrans" cxnId="{039F0358-02F9-4F6D-A76D-4D61C5EAD22E}">
      <dgm:prSet/>
      <dgm:spPr/>
      <dgm:t>
        <a:bodyPr/>
        <a:lstStyle/>
        <a:p>
          <a:endParaRPr lang="en-US" sz="1800"/>
        </a:p>
      </dgm:t>
    </dgm:pt>
    <dgm:pt modelId="{180A9F02-7A63-41DC-B951-A8D5A0BDBD5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/>
            <a:t>Quality</a:t>
          </a:r>
        </a:p>
      </dgm:t>
    </dgm:pt>
    <dgm:pt modelId="{20E28164-5312-4596-ABC1-5AFBAED91CD9}" type="parTrans" cxnId="{1426B320-1917-43BA-865D-1C9864288C39}">
      <dgm:prSet/>
      <dgm:spPr/>
      <dgm:t>
        <a:bodyPr/>
        <a:lstStyle/>
        <a:p>
          <a:endParaRPr lang="en-US" sz="1800"/>
        </a:p>
      </dgm:t>
    </dgm:pt>
    <dgm:pt modelId="{209DF4B3-EB63-4EDA-9E87-3E37788B40D3}" type="sibTrans" cxnId="{1426B320-1917-43BA-865D-1C9864288C39}">
      <dgm:prSet/>
      <dgm:spPr/>
      <dgm:t>
        <a:bodyPr/>
        <a:lstStyle/>
        <a:p>
          <a:endParaRPr lang="en-US" sz="1800"/>
        </a:p>
      </dgm:t>
    </dgm:pt>
    <dgm:pt modelId="{32CB2E53-14AD-4A2D-9D78-586A67246A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Acceptance Testing</a:t>
          </a:r>
        </a:p>
      </dgm:t>
    </dgm:pt>
    <dgm:pt modelId="{5CB175E4-1505-4DAB-BDC3-12F2B9808DD8}" type="parTrans" cxnId="{BE981A95-8DF7-4D1E-9940-841E66C7C9D9}">
      <dgm:prSet/>
      <dgm:spPr/>
      <dgm:t>
        <a:bodyPr/>
        <a:lstStyle/>
        <a:p>
          <a:endParaRPr lang="en-US" sz="1800"/>
        </a:p>
      </dgm:t>
    </dgm:pt>
    <dgm:pt modelId="{32E49744-DFB9-4A23-9202-4F1645178141}" type="sibTrans" cxnId="{BE981A95-8DF7-4D1E-9940-841E66C7C9D9}">
      <dgm:prSet/>
      <dgm:spPr/>
      <dgm:t>
        <a:bodyPr/>
        <a:lstStyle/>
        <a:p>
          <a:endParaRPr lang="en-US" sz="1800"/>
        </a:p>
      </dgm:t>
    </dgm:pt>
    <dgm:pt modelId="{8D59C700-630C-4F6B-A829-22755935A104}" type="pres">
      <dgm:prSet presAssocID="{3802C4ED-C04E-4ACB-91DB-65FA5BF1899B}" presName="root" presStyleCnt="0">
        <dgm:presLayoutVars>
          <dgm:dir/>
          <dgm:resizeHandles val="exact"/>
        </dgm:presLayoutVars>
      </dgm:prSet>
      <dgm:spPr/>
    </dgm:pt>
    <dgm:pt modelId="{781E4311-A4E7-4BC5-A58B-1B3359D0EE91}" type="pres">
      <dgm:prSet presAssocID="{BCA9CD35-68C3-41B7-A644-43085C9D7A0D}" presName="compNode" presStyleCnt="0"/>
      <dgm:spPr/>
    </dgm:pt>
    <dgm:pt modelId="{A7BCA181-4321-40AB-A7B1-BA2DCE1C1BBA}" type="pres">
      <dgm:prSet presAssocID="{BCA9CD35-68C3-41B7-A644-43085C9D7A0D}" presName="iconRect" presStyleLbl="node1" presStyleIdx="0" presStyleCnt="4" custScaleX="153382" custScaleY="132915" custLinFactNeighborX="2054" custLinFactNeighborY="-431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A45C70B-EC4C-4653-B600-6F75344137F3}" type="pres">
      <dgm:prSet presAssocID="{BCA9CD35-68C3-41B7-A644-43085C9D7A0D}" presName="iconSpace" presStyleCnt="0"/>
      <dgm:spPr/>
    </dgm:pt>
    <dgm:pt modelId="{C4AC4A8D-A05C-441B-8187-99540E006FDF}" type="pres">
      <dgm:prSet presAssocID="{BCA9CD35-68C3-41B7-A644-43085C9D7A0D}" presName="parTx" presStyleLbl="revTx" presStyleIdx="0" presStyleCnt="8">
        <dgm:presLayoutVars>
          <dgm:chMax val="0"/>
          <dgm:chPref val="0"/>
        </dgm:presLayoutVars>
      </dgm:prSet>
      <dgm:spPr/>
    </dgm:pt>
    <dgm:pt modelId="{91D47B70-95B3-401A-8A2E-0A37EF580F84}" type="pres">
      <dgm:prSet presAssocID="{BCA9CD35-68C3-41B7-A644-43085C9D7A0D}" presName="txSpace" presStyleCnt="0"/>
      <dgm:spPr/>
    </dgm:pt>
    <dgm:pt modelId="{0876BAB0-F428-4BA6-81AB-04C01C20F826}" type="pres">
      <dgm:prSet presAssocID="{BCA9CD35-68C3-41B7-A644-43085C9D7A0D}" presName="desTx" presStyleLbl="revTx" presStyleIdx="1" presStyleCnt="8">
        <dgm:presLayoutVars/>
      </dgm:prSet>
      <dgm:spPr/>
    </dgm:pt>
    <dgm:pt modelId="{F4BBE7A7-5D2D-431E-A3BA-7811B96E0566}" type="pres">
      <dgm:prSet presAssocID="{1F1F8D1E-8FC2-4539-95E9-9ECAD6ECEED6}" presName="sibTrans" presStyleCnt="0"/>
      <dgm:spPr/>
    </dgm:pt>
    <dgm:pt modelId="{E239F33C-3BC0-44BE-BF55-0F991E3160BD}" type="pres">
      <dgm:prSet presAssocID="{40312CC1-6DAF-4315-9C7E-C7716131225B}" presName="compNode" presStyleCnt="0"/>
      <dgm:spPr/>
    </dgm:pt>
    <dgm:pt modelId="{E11AF870-DA72-4871-9672-286453BED431}" type="pres">
      <dgm:prSet presAssocID="{40312CC1-6DAF-4315-9C7E-C7716131225B}" presName="iconRect" presStyleLbl="node1" presStyleIdx="1" presStyleCnt="4" custScaleX="175131" custScaleY="173765" custLinFactNeighborX="4107" custLinFactNeighborY="-405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64C6A33-5971-4AEB-982F-49AE62182BD9}" type="pres">
      <dgm:prSet presAssocID="{40312CC1-6DAF-4315-9C7E-C7716131225B}" presName="iconSpace" presStyleCnt="0"/>
      <dgm:spPr/>
    </dgm:pt>
    <dgm:pt modelId="{041CACFD-FFA9-40B9-BDA9-A27E08F0DA7F}" type="pres">
      <dgm:prSet presAssocID="{40312CC1-6DAF-4315-9C7E-C7716131225B}" presName="parTx" presStyleLbl="revTx" presStyleIdx="2" presStyleCnt="8">
        <dgm:presLayoutVars>
          <dgm:chMax val="0"/>
          <dgm:chPref val="0"/>
        </dgm:presLayoutVars>
      </dgm:prSet>
      <dgm:spPr/>
    </dgm:pt>
    <dgm:pt modelId="{154B0B19-0DED-4439-978C-66F7CE06FC09}" type="pres">
      <dgm:prSet presAssocID="{40312CC1-6DAF-4315-9C7E-C7716131225B}" presName="txSpace" presStyleCnt="0"/>
      <dgm:spPr/>
    </dgm:pt>
    <dgm:pt modelId="{2A21CB53-20F3-434C-A0B7-27F82F50A4B9}" type="pres">
      <dgm:prSet presAssocID="{40312CC1-6DAF-4315-9C7E-C7716131225B}" presName="desTx" presStyleLbl="revTx" presStyleIdx="3" presStyleCnt="8">
        <dgm:presLayoutVars/>
      </dgm:prSet>
      <dgm:spPr/>
    </dgm:pt>
    <dgm:pt modelId="{5170771C-95BC-4B2A-B809-C18C89F1B095}" type="pres">
      <dgm:prSet presAssocID="{396EE71E-AA69-483B-B3C3-A527EEB92B12}" presName="sibTrans" presStyleCnt="0"/>
      <dgm:spPr/>
    </dgm:pt>
    <dgm:pt modelId="{60FAC7D5-C38E-4BC9-BB1A-D75AF09293BC}" type="pres">
      <dgm:prSet presAssocID="{2211B8F8-2B36-4A78-B1D1-55D578A7C169}" presName="compNode" presStyleCnt="0"/>
      <dgm:spPr/>
    </dgm:pt>
    <dgm:pt modelId="{BD70D20A-D533-4232-B594-6E37026AEDEA}" type="pres">
      <dgm:prSet presAssocID="{2211B8F8-2B36-4A78-B1D1-55D578A7C169}" presName="iconRect" presStyleLbl="node1" presStyleIdx="2" presStyleCnt="4" custScaleX="164794" custScaleY="144194" custLinFactNeighborY="-126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0405ACA-74D1-4F73-AEDB-9283E988998E}" type="pres">
      <dgm:prSet presAssocID="{2211B8F8-2B36-4A78-B1D1-55D578A7C169}" presName="iconSpace" presStyleCnt="0"/>
      <dgm:spPr/>
    </dgm:pt>
    <dgm:pt modelId="{972789B3-B0BA-4316-9E66-D56CEF1D93AD}" type="pres">
      <dgm:prSet presAssocID="{2211B8F8-2B36-4A78-B1D1-55D578A7C169}" presName="parTx" presStyleLbl="revTx" presStyleIdx="4" presStyleCnt="8">
        <dgm:presLayoutVars>
          <dgm:chMax val="0"/>
          <dgm:chPref val="0"/>
        </dgm:presLayoutVars>
      </dgm:prSet>
      <dgm:spPr/>
    </dgm:pt>
    <dgm:pt modelId="{F5EF4849-EA3E-41C9-9215-936CE8446EDD}" type="pres">
      <dgm:prSet presAssocID="{2211B8F8-2B36-4A78-B1D1-55D578A7C169}" presName="txSpace" presStyleCnt="0"/>
      <dgm:spPr/>
    </dgm:pt>
    <dgm:pt modelId="{005D789D-EA1B-42C5-B32E-8EA1061625BC}" type="pres">
      <dgm:prSet presAssocID="{2211B8F8-2B36-4A78-B1D1-55D578A7C169}" presName="desTx" presStyleLbl="revTx" presStyleIdx="5" presStyleCnt="8">
        <dgm:presLayoutVars/>
      </dgm:prSet>
      <dgm:spPr/>
    </dgm:pt>
    <dgm:pt modelId="{2C1C300E-B766-48ED-BB66-5E963041D032}" type="pres">
      <dgm:prSet presAssocID="{8E784B13-7F15-487D-AF3A-2E98FE483F86}" presName="sibTrans" presStyleCnt="0"/>
      <dgm:spPr/>
    </dgm:pt>
    <dgm:pt modelId="{D32CCFB6-6720-4EEC-AB76-7AFA8ECBBD89}" type="pres">
      <dgm:prSet presAssocID="{180A9F02-7A63-41DC-B951-A8D5A0BDBD5B}" presName="compNode" presStyleCnt="0"/>
      <dgm:spPr/>
    </dgm:pt>
    <dgm:pt modelId="{8A9DCCAD-1768-4959-8EDE-E0D0CFF26B56}" type="pres">
      <dgm:prSet presAssocID="{180A9F02-7A63-41DC-B951-A8D5A0BDBD5B}" presName="iconRect" presStyleLbl="node1" presStyleIdx="3" presStyleCnt="4" custScaleX="158566" custScaleY="14178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C5B621A-35E6-4BC3-B712-BBD0E4C97012}" type="pres">
      <dgm:prSet presAssocID="{180A9F02-7A63-41DC-B951-A8D5A0BDBD5B}" presName="iconSpace" presStyleCnt="0"/>
      <dgm:spPr/>
    </dgm:pt>
    <dgm:pt modelId="{FE4EE178-9339-43A9-9AE0-3D99594BC234}" type="pres">
      <dgm:prSet presAssocID="{180A9F02-7A63-41DC-B951-A8D5A0BDBD5B}" presName="parTx" presStyleLbl="revTx" presStyleIdx="6" presStyleCnt="8">
        <dgm:presLayoutVars>
          <dgm:chMax val="0"/>
          <dgm:chPref val="0"/>
        </dgm:presLayoutVars>
      </dgm:prSet>
      <dgm:spPr/>
    </dgm:pt>
    <dgm:pt modelId="{079D6078-2A99-45AE-A2C6-1022F9505009}" type="pres">
      <dgm:prSet presAssocID="{180A9F02-7A63-41DC-B951-A8D5A0BDBD5B}" presName="txSpace" presStyleCnt="0"/>
      <dgm:spPr/>
    </dgm:pt>
    <dgm:pt modelId="{6A3A478E-9341-4251-99A9-FF07DC3ED6F3}" type="pres">
      <dgm:prSet presAssocID="{180A9F02-7A63-41DC-B951-A8D5A0BDBD5B}" presName="desTx" presStyleLbl="revTx" presStyleIdx="7" presStyleCnt="8">
        <dgm:presLayoutVars/>
      </dgm:prSet>
      <dgm:spPr/>
    </dgm:pt>
  </dgm:ptLst>
  <dgm:cxnLst>
    <dgm:cxn modelId="{ECC30304-0E3A-462B-BD2B-7F7F71230AAE}" type="presOf" srcId="{EB768D6C-30EC-48B4-A75A-E29D60A1BAA9}" destId="{005D789D-EA1B-42C5-B32E-8EA1061625BC}" srcOrd="0" destOrd="0" presId="urn:microsoft.com/office/officeart/2018/5/layout/CenteredIconLabelDescriptionList"/>
    <dgm:cxn modelId="{1CC5BE1B-BCC8-4BE1-A9CB-D7BC52FA646D}" srcId="{3802C4ED-C04E-4ACB-91DB-65FA5BF1899B}" destId="{2211B8F8-2B36-4A78-B1D1-55D578A7C169}" srcOrd="2" destOrd="0" parTransId="{E91753B0-5DED-4556-8F7D-D54BC4448B4F}" sibTransId="{8E784B13-7F15-487D-AF3A-2E98FE483F86}"/>
    <dgm:cxn modelId="{1426B320-1917-43BA-865D-1C9864288C39}" srcId="{3802C4ED-C04E-4ACB-91DB-65FA5BF1899B}" destId="{180A9F02-7A63-41DC-B951-A8D5A0BDBD5B}" srcOrd="3" destOrd="0" parTransId="{20E28164-5312-4596-ABC1-5AFBAED91CD9}" sibTransId="{209DF4B3-EB63-4EDA-9E87-3E37788B40D3}"/>
    <dgm:cxn modelId="{2232CE2D-57B5-4C6A-BC03-011D71AA82DC}" type="presOf" srcId="{40312CC1-6DAF-4315-9C7E-C7716131225B}" destId="{041CACFD-FFA9-40B9-BDA9-A27E08F0DA7F}" srcOrd="0" destOrd="0" presId="urn:microsoft.com/office/officeart/2018/5/layout/CenteredIconLabelDescriptionList"/>
    <dgm:cxn modelId="{17BC2F5D-D321-4832-92D1-8EA520D505A4}" type="presOf" srcId="{C151A754-2F2D-4B0D-8116-051208AEA775}" destId="{2A21CB53-20F3-434C-A0B7-27F82F50A4B9}" srcOrd="0" destOrd="0" presId="urn:microsoft.com/office/officeart/2018/5/layout/CenteredIconLabelDescriptionList"/>
    <dgm:cxn modelId="{4D710C6A-9D31-446D-BAF1-FA028612ACE0}" type="presOf" srcId="{E1B1770A-9A37-4402-8FF1-A62F57108B9C}" destId="{0876BAB0-F428-4BA6-81AB-04C01C20F826}" srcOrd="0" destOrd="0" presId="urn:microsoft.com/office/officeart/2018/5/layout/CenteredIconLabelDescriptionList"/>
    <dgm:cxn modelId="{ABB28557-C644-44E8-9BBF-A9D15BF70D8D}" type="presOf" srcId="{2211B8F8-2B36-4A78-B1D1-55D578A7C169}" destId="{972789B3-B0BA-4316-9E66-D56CEF1D93AD}" srcOrd="0" destOrd="0" presId="urn:microsoft.com/office/officeart/2018/5/layout/CenteredIconLabelDescriptionList"/>
    <dgm:cxn modelId="{039F0358-02F9-4F6D-A76D-4D61C5EAD22E}" srcId="{2211B8F8-2B36-4A78-B1D1-55D578A7C169}" destId="{EB768D6C-30EC-48B4-A75A-E29D60A1BAA9}" srcOrd="0" destOrd="0" parTransId="{7CB04686-87FA-4C2A-8A0F-BB704FA970C5}" sibTransId="{AFAA35B7-B4E9-4ACF-89B5-23FFDDA7DE04}"/>
    <dgm:cxn modelId="{606B2092-E8C7-43B6-B77B-6C176D48175E}" type="presOf" srcId="{3802C4ED-C04E-4ACB-91DB-65FA5BF1899B}" destId="{8D59C700-630C-4F6B-A829-22755935A104}" srcOrd="0" destOrd="0" presId="urn:microsoft.com/office/officeart/2018/5/layout/CenteredIconLabelDescriptionList"/>
    <dgm:cxn modelId="{BE981A95-8DF7-4D1E-9940-841E66C7C9D9}" srcId="{180A9F02-7A63-41DC-B951-A8D5A0BDBD5B}" destId="{32CB2E53-14AD-4A2D-9D78-586A67246A3C}" srcOrd="0" destOrd="0" parTransId="{5CB175E4-1505-4DAB-BDC3-12F2B9808DD8}" sibTransId="{32E49744-DFB9-4A23-9202-4F1645178141}"/>
    <dgm:cxn modelId="{EECA4997-C960-4628-BBA2-FD3CAACC0D28}" type="presOf" srcId="{180A9F02-7A63-41DC-B951-A8D5A0BDBD5B}" destId="{FE4EE178-9339-43A9-9AE0-3D99594BC234}" srcOrd="0" destOrd="0" presId="urn:microsoft.com/office/officeart/2018/5/layout/CenteredIconLabelDescriptionList"/>
    <dgm:cxn modelId="{9E7AC69E-0422-4920-81A3-39DAFF0B7106}" srcId="{3802C4ED-C04E-4ACB-91DB-65FA5BF1899B}" destId="{BCA9CD35-68C3-41B7-A644-43085C9D7A0D}" srcOrd="0" destOrd="0" parTransId="{55D2A303-3E03-4F6B-AAB0-71E9BC88E9CC}" sibTransId="{1F1F8D1E-8FC2-4539-95E9-9ECAD6ECEED6}"/>
    <dgm:cxn modelId="{DEDE74A6-2116-4736-9639-8DDCBAA19151}" srcId="{3802C4ED-C04E-4ACB-91DB-65FA5BF1899B}" destId="{40312CC1-6DAF-4315-9C7E-C7716131225B}" srcOrd="1" destOrd="0" parTransId="{FD5CED69-9ECA-4EAE-BA23-02939C736B02}" sibTransId="{396EE71E-AA69-483B-B3C3-A527EEB92B12}"/>
    <dgm:cxn modelId="{1F6ACDCB-D55C-4EEC-9885-F157EF3C552C}" srcId="{40312CC1-6DAF-4315-9C7E-C7716131225B}" destId="{C151A754-2F2D-4B0D-8116-051208AEA775}" srcOrd="0" destOrd="0" parTransId="{7CFF820E-9460-41FA-A108-017AAC4E54EA}" sibTransId="{4BA8FBAE-512F-4E75-A629-2D2282076A94}"/>
    <dgm:cxn modelId="{8E03FCDC-A4F7-4C1E-AEAF-025071240624}" type="presOf" srcId="{32CB2E53-14AD-4A2D-9D78-586A67246A3C}" destId="{6A3A478E-9341-4251-99A9-FF07DC3ED6F3}" srcOrd="0" destOrd="0" presId="urn:microsoft.com/office/officeart/2018/5/layout/CenteredIconLabelDescriptionList"/>
    <dgm:cxn modelId="{894807DF-4F61-4BA4-B035-4418C7643DC7}" type="presOf" srcId="{BCA9CD35-68C3-41B7-A644-43085C9D7A0D}" destId="{C4AC4A8D-A05C-441B-8187-99540E006FDF}" srcOrd="0" destOrd="0" presId="urn:microsoft.com/office/officeart/2018/5/layout/CenteredIconLabelDescriptionList"/>
    <dgm:cxn modelId="{EE56CAFF-36C3-4609-BACD-4B3C6CD60BEE}" srcId="{BCA9CD35-68C3-41B7-A644-43085C9D7A0D}" destId="{E1B1770A-9A37-4402-8FF1-A62F57108B9C}" srcOrd="0" destOrd="0" parTransId="{726A66CF-BE70-4C93-BE81-48A61A2E5B0B}" sibTransId="{F0AC630F-6CB5-4044-8BCF-3D9F76C18653}"/>
    <dgm:cxn modelId="{6582E170-53FF-4211-AC25-C2A8272AAA34}" type="presParOf" srcId="{8D59C700-630C-4F6B-A829-22755935A104}" destId="{781E4311-A4E7-4BC5-A58B-1B3359D0EE91}" srcOrd="0" destOrd="0" presId="urn:microsoft.com/office/officeart/2018/5/layout/CenteredIconLabelDescriptionList"/>
    <dgm:cxn modelId="{7460408D-B6AF-401A-84DD-4F185D771C1D}" type="presParOf" srcId="{781E4311-A4E7-4BC5-A58B-1B3359D0EE91}" destId="{A7BCA181-4321-40AB-A7B1-BA2DCE1C1BBA}" srcOrd="0" destOrd="0" presId="urn:microsoft.com/office/officeart/2018/5/layout/CenteredIconLabelDescriptionList"/>
    <dgm:cxn modelId="{DE02E32D-01E5-4A53-91B4-104BA9AA3F62}" type="presParOf" srcId="{781E4311-A4E7-4BC5-A58B-1B3359D0EE91}" destId="{2A45C70B-EC4C-4653-B600-6F75344137F3}" srcOrd="1" destOrd="0" presId="urn:microsoft.com/office/officeart/2018/5/layout/CenteredIconLabelDescriptionList"/>
    <dgm:cxn modelId="{4B8E5825-4A86-4AB5-9955-A3BF7323338D}" type="presParOf" srcId="{781E4311-A4E7-4BC5-A58B-1B3359D0EE91}" destId="{C4AC4A8D-A05C-441B-8187-99540E006FDF}" srcOrd="2" destOrd="0" presId="urn:microsoft.com/office/officeart/2018/5/layout/CenteredIconLabelDescriptionList"/>
    <dgm:cxn modelId="{426E4297-045C-4771-8427-31E1061B18FC}" type="presParOf" srcId="{781E4311-A4E7-4BC5-A58B-1B3359D0EE91}" destId="{91D47B70-95B3-401A-8A2E-0A37EF580F84}" srcOrd="3" destOrd="0" presId="urn:microsoft.com/office/officeart/2018/5/layout/CenteredIconLabelDescriptionList"/>
    <dgm:cxn modelId="{98EF3A26-CCEE-4FA1-9B44-CA581C8C23C8}" type="presParOf" srcId="{781E4311-A4E7-4BC5-A58B-1B3359D0EE91}" destId="{0876BAB0-F428-4BA6-81AB-04C01C20F826}" srcOrd="4" destOrd="0" presId="urn:microsoft.com/office/officeart/2018/5/layout/CenteredIconLabelDescriptionList"/>
    <dgm:cxn modelId="{ECDA29CE-F51A-41F6-A65D-FB77224E716A}" type="presParOf" srcId="{8D59C700-630C-4F6B-A829-22755935A104}" destId="{F4BBE7A7-5D2D-431E-A3BA-7811B96E0566}" srcOrd="1" destOrd="0" presId="urn:microsoft.com/office/officeart/2018/5/layout/CenteredIconLabelDescriptionList"/>
    <dgm:cxn modelId="{9CBE48F0-EC01-4DB3-ABC2-D40D01FCA3CF}" type="presParOf" srcId="{8D59C700-630C-4F6B-A829-22755935A104}" destId="{E239F33C-3BC0-44BE-BF55-0F991E3160BD}" srcOrd="2" destOrd="0" presId="urn:microsoft.com/office/officeart/2018/5/layout/CenteredIconLabelDescriptionList"/>
    <dgm:cxn modelId="{96E2CEAA-1BEF-40F3-9898-C02C63676CA4}" type="presParOf" srcId="{E239F33C-3BC0-44BE-BF55-0F991E3160BD}" destId="{E11AF870-DA72-4871-9672-286453BED431}" srcOrd="0" destOrd="0" presId="urn:microsoft.com/office/officeart/2018/5/layout/CenteredIconLabelDescriptionList"/>
    <dgm:cxn modelId="{CBA67033-E0DC-4E1A-9328-2BD147912080}" type="presParOf" srcId="{E239F33C-3BC0-44BE-BF55-0F991E3160BD}" destId="{E64C6A33-5971-4AEB-982F-49AE62182BD9}" srcOrd="1" destOrd="0" presId="urn:microsoft.com/office/officeart/2018/5/layout/CenteredIconLabelDescriptionList"/>
    <dgm:cxn modelId="{BC033186-E65A-46F7-85B2-8E97432D1240}" type="presParOf" srcId="{E239F33C-3BC0-44BE-BF55-0F991E3160BD}" destId="{041CACFD-FFA9-40B9-BDA9-A27E08F0DA7F}" srcOrd="2" destOrd="0" presId="urn:microsoft.com/office/officeart/2018/5/layout/CenteredIconLabelDescriptionList"/>
    <dgm:cxn modelId="{32E3BC8F-29F2-41C9-9CC4-CF350482D7CA}" type="presParOf" srcId="{E239F33C-3BC0-44BE-BF55-0F991E3160BD}" destId="{154B0B19-0DED-4439-978C-66F7CE06FC09}" srcOrd="3" destOrd="0" presId="urn:microsoft.com/office/officeart/2018/5/layout/CenteredIconLabelDescriptionList"/>
    <dgm:cxn modelId="{C71D4D55-BBC2-4FAD-A39D-FDF89B826C36}" type="presParOf" srcId="{E239F33C-3BC0-44BE-BF55-0F991E3160BD}" destId="{2A21CB53-20F3-434C-A0B7-27F82F50A4B9}" srcOrd="4" destOrd="0" presId="urn:microsoft.com/office/officeart/2018/5/layout/CenteredIconLabelDescriptionList"/>
    <dgm:cxn modelId="{B56FA0E6-DDC3-4347-B917-6A59DFE23231}" type="presParOf" srcId="{8D59C700-630C-4F6B-A829-22755935A104}" destId="{5170771C-95BC-4B2A-B809-C18C89F1B095}" srcOrd="3" destOrd="0" presId="urn:microsoft.com/office/officeart/2018/5/layout/CenteredIconLabelDescriptionList"/>
    <dgm:cxn modelId="{0CBE2718-216D-42CC-9F6E-A2CE458E72D1}" type="presParOf" srcId="{8D59C700-630C-4F6B-A829-22755935A104}" destId="{60FAC7D5-C38E-4BC9-BB1A-D75AF09293BC}" srcOrd="4" destOrd="0" presId="urn:microsoft.com/office/officeart/2018/5/layout/CenteredIconLabelDescriptionList"/>
    <dgm:cxn modelId="{41F7566C-EFBA-4101-8508-E338EEA1EF1D}" type="presParOf" srcId="{60FAC7D5-C38E-4BC9-BB1A-D75AF09293BC}" destId="{BD70D20A-D533-4232-B594-6E37026AEDEA}" srcOrd="0" destOrd="0" presId="urn:microsoft.com/office/officeart/2018/5/layout/CenteredIconLabelDescriptionList"/>
    <dgm:cxn modelId="{4F823C7E-417F-46C3-AC47-A758646C1FA6}" type="presParOf" srcId="{60FAC7D5-C38E-4BC9-BB1A-D75AF09293BC}" destId="{40405ACA-74D1-4F73-AEDB-9283E988998E}" srcOrd="1" destOrd="0" presId="urn:microsoft.com/office/officeart/2018/5/layout/CenteredIconLabelDescriptionList"/>
    <dgm:cxn modelId="{C17CB3D3-9F81-43DC-8882-91FA0F0400B3}" type="presParOf" srcId="{60FAC7D5-C38E-4BC9-BB1A-D75AF09293BC}" destId="{972789B3-B0BA-4316-9E66-D56CEF1D93AD}" srcOrd="2" destOrd="0" presId="urn:microsoft.com/office/officeart/2018/5/layout/CenteredIconLabelDescriptionList"/>
    <dgm:cxn modelId="{58E867DC-DC6F-4A49-9EA3-CF76ED8A1BCB}" type="presParOf" srcId="{60FAC7D5-C38E-4BC9-BB1A-D75AF09293BC}" destId="{F5EF4849-EA3E-41C9-9215-936CE8446EDD}" srcOrd="3" destOrd="0" presId="urn:microsoft.com/office/officeart/2018/5/layout/CenteredIconLabelDescriptionList"/>
    <dgm:cxn modelId="{3C9B67D8-0749-476D-A16E-EBD3CB0988E4}" type="presParOf" srcId="{60FAC7D5-C38E-4BC9-BB1A-D75AF09293BC}" destId="{005D789D-EA1B-42C5-B32E-8EA1061625BC}" srcOrd="4" destOrd="0" presId="urn:microsoft.com/office/officeart/2018/5/layout/CenteredIconLabelDescriptionList"/>
    <dgm:cxn modelId="{4071C1C5-E3A3-4AD7-871E-20A380B37559}" type="presParOf" srcId="{8D59C700-630C-4F6B-A829-22755935A104}" destId="{2C1C300E-B766-48ED-BB66-5E963041D032}" srcOrd="5" destOrd="0" presId="urn:microsoft.com/office/officeart/2018/5/layout/CenteredIconLabelDescriptionList"/>
    <dgm:cxn modelId="{1C641E92-4D7D-4A26-A8DB-511F1AC1BA38}" type="presParOf" srcId="{8D59C700-630C-4F6B-A829-22755935A104}" destId="{D32CCFB6-6720-4EEC-AB76-7AFA8ECBBD89}" srcOrd="6" destOrd="0" presId="urn:microsoft.com/office/officeart/2018/5/layout/CenteredIconLabelDescriptionList"/>
    <dgm:cxn modelId="{35EDB3DB-9F11-4842-AE96-5095BE36AE63}" type="presParOf" srcId="{D32CCFB6-6720-4EEC-AB76-7AFA8ECBBD89}" destId="{8A9DCCAD-1768-4959-8EDE-E0D0CFF26B56}" srcOrd="0" destOrd="0" presId="urn:microsoft.com/office/officeart/2018/5/layout/CenteredIconLabelDescriptionList"/>
    <dgm:cxn modelId="{423A4A8E-8FDB-41C1-8A25-4EE6839A4BEE}" type="presParOf" srcId="{D32CCFB6-6720-4EEC-AB76-7AFA8ECBBD89}" destId="{BC5B621A-35E6-4BC3-B712-BBD0E4C97012}" srcOrd="1" destOrd="0" presId="urn:microsoft.com/office/officeart/2018/5/layout/CenteredIconLabelDescriptionList"/>
    <dgm:cxn modelId="{A1B3F348-F338-45B2-AEFD-1B4C28B482E5}" type="presParOf" srcId="{D32CCFB6-6720-4EEC-AB76-7AFA8ECBBD89}" destId="{FE4EE178-9339-43A9-9AE0-3D99594BC234}" srcOrd="2" destOrd="0" presId="urn:microsoft.com/office/officeart/2018/5/layout/CenteredIconLabelDescriptionList"/>
    <dgm:cxn modelId="{1E56DADD-4D01-4607-A41B-69D8110BFE73}" type="presParOf" srcId="{D32CCFB6-6720-4EEC-AB76-7AFA8ECBBD89}" destId="{079D6078-2A99-45AE-A2C6-1022F9505009}" srcOrd="3" destOrd="0" presId="urn:microsoft.com/office/officeart/2018/5/layout/CenteredIconLabelDescriptionList"/>
    <dgm:cxn modelId="{B180ED9A-39EB-4676-BDA9-950351917711}" type="presParOf" srcId="{D32CCFB6-6720-4EEC-AB76-7AFA8ECBBD89}" destId="{6A3A478E-9341-4251-99A9-FF07DC3ED6F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FFC142-F95B-44D9-8776-9316B07929B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511F0E8-D0A3-4C91-B46D-3B2BA9FFD74F}">
      <dgm:prSet/>
      <dgm:spPr>
        <a:solidFill>
          <a:srgbClr val="782C2A"/>
        </a:solidFill>
      </dgm:spPr>
      <dgm:t>
        <a:bodyPr/>
        <a:lstStyle/>
        <a:p>
          <a:r>
            <a:rPr lang="en-US" dirty="0"/>
            <a:t>Engagement</a:t>
          </a:r>
        </a:p>
      </dgm:t>
      <dgm:extLst>
        <a:ext uri="{E40237B7-FDA0-4F09-8148-C483321AD2D9}">
          <dgm14:cNvPr xmlns:dgm14="http://schemas.microsoft.com/office/drawing/2010/diagram" id="0" name="" descr="boxes with Engagement&#10;Think like an owner&#10;Action Oriented&#10;Growth Mindset&#10;Self Efficacy&#10;"/>
        </a:ext>
      </dgm:extLst>
    </dgm:pt>
    <dgm:pt modelId="{95377EA0-3AE2-4B8E-A49C-2E926278A947}" type="parTrans" cxnId="{238466AB-DC35-42F3-9BFA-DCB301EE3C2C}">
      <dgm:prSet/>
      <dgm:spPr/>
      <dgm:t>
        <a:bodyPr/>
        <a:lstStyle/>
        <a:p>
          <a:endParaRPr lang="en-US"/>
        </a:p>
      </dgm:t>
    </dgm:pt>
    <dgm:pt modelId="{9E0BE100-265C-4086-A885-084A40C45094}" type="sibTrans" cxnId="{238466AB-DC35-42F3-9BFA-DCB301EE3C2C}">
      <dgm:prSet/>
      <dgm:spPr/>
      <dgm:t>
        <a:bodyPr/>
        <a:lstStyle/>
        <a:p>
          <a:endParaRPr lang="en-US"/>
        </a:p>
      </dgm:t>
    </dgm:pt>
    <dgm:pt modelId="{E111D061-41EC-4231-9C83-F100D76274BD}">
      <dgm:prSet/>
      <dgm:spPr>
        <a:solidFill>
          <a:srgbClr val="627A32"/>
        </a:solidFill>
      </dgm:spPr>
      <dgm:t>
        <a:bodyPr/>
        <a:lstStyle/>
        <a:p>
          <a:r>
            <a:rPr lang="en-US" dirty="0"/>
            <a:t>Think like an owner</a:t>
          </a:r>
        </a:p>
      </dgm:t>
      <dgm:extLst>
        <a:ext uri="{E40237B7-FDA0-4F09-8148-C483321AD2D9}">
          <dgm14:cNvPr xmlns:dgm14="http://schemas.microsoft.com/office/drawing/2010/diagram" id="0" name="" descr="boxes with Engagement&#10;Think like an owner&#10;Action Oriented&#10;Growth Mindset&#10;Self Efficacy&#10;"/>
        </a:ext>
      </dgm:extLst>
    </dgm:pt>
    <dgm:pt modelId="{25F3C6E3-89AF-478C-9BFC-320B38646C29}" type="parTrans" cxnId="{4846DE57-1250-44E6-8F2B-9F8398CBA36E}">
      <dgm:prSet/>
      <dgm:spPr/>
      <dgm:t>
        <a:bodyPr/>
        <a:lstStyle/>
        <a:p>
          <a:endParaRPr lang="en-US"/>
        </a:p>
      </dgm:t>
    </dgm:pt>
    <dgm:pt modelId="{D800D42F-E3AD-466E-A209-13229AC76AB2}" type="sibTrans" cxnId="{4846DE57-1250-44E6-8F2B-9F8398CBA36E}">
      <dgm:prSet/>
      <dgm:spPr/>
      <dgm:t>
        <a:bodyPr/>
        <a:lstStyle/>
        <a:p>
          <a:endParaRPr lang="en-US"/>
        </a:p>
      </dgm:t>
    </dgm:pt>
    <dgm:pt modelId="{D40BB1A7-3F28-46D8-B748-CCE029BF6107}">
      <dgm:prSet/>
      <dgm:spPr>
        <a:solidFill>
          <a:srgbClr val="56426E"/>
        </a:solidFill>
      </dgm:spPr>
      <dgm:t>
        <a:bodyPr/>
        <a:lstStyle/>
        <a:p>
          <a:r>
            <a:rPr lang="en-US" dirty="0"/>
            <a:t>Action Oriented</a:t>
          </a:r>
        </a:p>
      </dgm:t>
      <dgm:extLst>
        <a:ext uri="{E40237B7-FDA0-4F09-8148-C483321AD2D9}">
          <dgm14:cNvPr xmlns:dgm14="http://schemas.microsoft.com/office/drawing/2010/diagram" id="0" name="" descr="boxes with Engagement&#10;Think like an owner&#10;Action Oriented&#10;Growth Mindset&#10;Self Efficacy&#10;"/>
        </a:ext>
      </dgm:extLst>
    </dgm:pt>
    <dgm:pt modelId="{15317C21-5DBB-4854-9C4B-8E078B141E9D}" type="parTrans" cxnId="{22B6A5A4-B4D5-4857-8759-4E63E0364F22}">
      <dgm:prSet/>
      <dgm:spPr/>
      <dgm:t>
        <a:bodyPr/>
        <a:lstStyle/>
        <a:p>
          <a:endParaRPr lang="en-US"/>
        </a:p>
      </dgm:t>
    </dgm:pt>
    <dgm:pt modelId="{B1B0306B-9BA6-4967-AB25-7E0409E4C50C}" type="sibTrans" cxnId="{22B6A5A4-B4D5-4857-8759-4E63E0364F22}">
      <dgm:prSet/>
      <dgm:spPr/>
      <dgm:t>
        <a:bodyPr/>
        <a:lstStyle/>
        <a:p>
          <a:endParaRPr lang="en-US"/>
        </a:p>
      </dgm:t>
    </dgm:pt>
    <dgm:pt modelId="{99EA9F1A-9AF1-4A07-BF12-DD71DB7BED33}">
      <dgm:prSet/>
      <dgm:spPr>
        <a:solidFill>
          <a:srgbClr val="266678"/>
        </a:solidFill>
      </dgm:spPr>
      <dgm:t>
        <a:bodyPr/>
        <a:lstStyle/>
        <a:p>
          <a:r>
            <a:rPr lang="en-US" dirty="0"/>
            <a:t>Growth Mindset</a:t>
          </a:r>
        </a:p>
      </dgm:t>
      <dgm:extLst>
        <a:ext uri="{E40237B7-FDA0-4F09-8148-C483321AD2D9}">
          <dgm14:cNvPr xmlns:dgm14="http://schemas.microsoft.com/office/drawing/2010/diagram" id="0" name="" descr="boxes with Engagement&#10;Think like an owner&#10;Action Oriented&#10;Growth Mindset&#10;Self Efficacy&#10;"/>
        </a:ext>
      </dgm:extLst>
    </dgm:pt>
    <dgm:pt modelId="{B5AE3154-E977-43B0-A852-0A8E7E750065}" type="parTrans" cxnId="{FAAEA3C5-39DB-4CF4-90F4-6748535AEFA5}">
      <dgm:prSet/>
      <dgm:spPr/>
      <dgm:t>
        <a:bodyPr/>
        <a:lstStyle/>
        <a:p>
          <a:endParaRPr lang="en-US"/>
        </a:p>
      </dgm:t>
    </dgm:pt>
    <dgm:pt modelId="{15F47B4D-5D96-4E32-B2BC-8C7FDA022195}" type="sibTrans" cxnId="{FAAEA3C5-39DB-4CF4-90F4-6748535AEFA5}">
      <dgm:prSet/>
      <dgm:spPr/>
      <dgm:t>
        <a:bodyPr/>
        <a:lstStyle/>
        <a:p>
          <a:endParaRPr lang="en-US"/>
        </a:p>
      </dgm:t>
    </dgm:pt>
    <dgm:pt modelId="{EC463618-62D4-41D0-8121-756354423CA1}">
      <dgm:prSet/>
      <dgm:spPr>
        <a:solidFill>
          <a:srgbClr val="74710A"/>
        </a:solidFill>
      </dgm:spPr>
      <dgm:t>
        <a:bodyPr/>
        <a:lstStyle/>
        <a:p>
          <a:r>
            <a:rPr lang="en-US" dirty="0"/>
            <a:t>Self Efficacy</a:t>
          </a:r>
        </a:p>
      </dgm:t>
      <dgm:extLst>
        <a:ext uri="{E40237B7-FDA0-4F09-8148-C483321AD2D9}">
          <dgm14:cNvPr xmlns:dgm14="http://schemas.microsoft.com/office/drawing/2010/diagram" id="0" name="" descr="boxes with Engagement&#10;Think like an owner&#10;Action Oriented&#10;Growth Mindset&#10;Self Efficacy&#10;"/>
        </a:ext>
      </dgm:extLst>
    </dgm:pt>
    <dgm:pt modelId="{6A3CF347-240D-4C20-87E4-413217EDC3A0}" type="parTrans" cxnId="{EA3E43D3-1755-4EE1-BC49-88EF4BCF8314}">
      <dgm:prSet/>
      <dgm:spPr/>
      <dgm:t>
        <a:bodyPr/>
        <a:lstStyle/>
        <a:p>
          <a:endParaRPr lang="en-US"/>
        </a:p>
      </dgm:t>
    </dgm:pt>
    <dgm:pt modelId="{A7CE6828-1439-49C8-833E-3A6218FE0857}" type="sibTrans" cxnId="{EA3E43D3-1755-4EE1-BC49-88EF4BCF8314}">
      <dgm:prSet/>
      <dgm:spPr/>
      <dgm:t>
        <a:bodyPr/>
        <a:lstStyle/>
        <a:p>
          <a:endParaRPr lang="en-US"/>
        </a:p>
      </dgm:t>
    </dgm:pt>
    <dgm:pt modelId="{C4C0D555-F6AF-4BB4-9490-D4E9CF5687E4}" type="pres">
      <dgm:prSet presAssocID="{BAFFC142-F95B-44D9-8776-9316B07929B4}" presName="diagram" presStyleCnt="0">
        <dgm:presLayoutVars>
          <dgm:dir/>
          <dgm:resizeHandles val="exact"/>
        </dgm:presLayoutVars>
      </dgm:prSet>
      <dgm:spPr/>
    </dgm:pt>
    <dgm:pt modelId="{3CDA24A0-C7F9-474C-9519-356271E4D2E7}" type="pres">
      <dgm:prSet presAssocID="{A511F0E8-D0A3-4C91-B46D-3B2BA9FFD74F}" presName="node" presStyleLbl="node1" presStyleIdx="0" presStyleCnt="5" custLinFactNeighborX="-26" custLinFactNeighborY="-65575">
        <dgm:presLayoutVars>
          <dgm:bulletEnabled val="1"/>
        </dgm:presLayoutVars>
      </dgm:prSet>
      <dgm:spPr/>
    </dgm:pt>
    <dgm:pt modelId="{B726FBE4-1D6B-4D4B-BB34-8DE1AE53D5F0}" type="pres">
      <dgm:prSet presAssocID="{9E0BE100-265C-4086-A885-084A40C45094}" presName="sibTrans" presStyleCnt="0"/>
      <dgm:spPr/>
    </dgm:pt>
    <dgm:pt modelId="{B79AD645-C93E-4B3C-ACD4-2A258E58AE57}" type="pres">
      <dgm:prSet presAssocID="{E111D061-41EC-4231-9C83-F100D76274BD}" presName="node" presStyleLbl="node1" presStyleIdx="1" presStyleCnt="5">
        <dgm:presLayoutVars>
          <dgm:bulletEnabled val="1"/>
        </dgm:presLayoutVars>
      </dgm:prSet>
      <dgm:spPr/>
    </dgm:pt>
    <dgm:pt modelId="{5AE7D300-674D-4DBD-94F8-6CAE942205F3}" type="pres">
      <dgm:prSet presAssocID="{D800D42F-E3AD-466E-A209-13229AC76AB2}" presName="sibTrans" presStyleCnt="0"/>
      <dgm:spPr/>
    </dgm:pt>
    <dgm:pt modelId="{34E0174C-29CD-45FB-A61B-89764499C385}" type="pres">
      <dgm:prSet presAssocID="{D40BB1A7-3F28-46D8-B748-CCE029BF6107}" presName="node" presStyleLbl="node1" presStyleIdx="2" presStyleCnt="5" custLinFactX="11948" custLinFactNeighborX="100000" custLinFactNeighborY="-953">
        <dgm:presLayoutVars>
          <dgm:bulletEnabled val="1"/>
        </dgm:presLayoutVars>
      </dgm:prSet>
      <dgm:spPr/>
    </dgm:pt>
    <dgm:pt modelId="{CD5E0BC8-62F4-45B7-AC01-CE6EFCC41D25}" type="pres">
      <dgm:prSet presAssocID="{B1B0306B-9BA6-4967-AB25-7E0409E4C50C}" presName="sibTrans" presStyleCnt="0"/>
      <dgm:spPr/>
    </dgm:pt>
    <dgm:pt modelId="{61B6B72C-B0D0-45A7-9D56-1D34F04EFDE3}" type="pres">
      <dgm:prSet presAssocID="{99EA9F1A-9AF1-4A07-BF12-DD71DB7BED33}" presName="node" presStyleLbl="node1" presStyleIdx="3" presStyleCnt="5" custLinFactY="19481" custLinFactNeighborX="1948" custLinFactNeighborY="100000">
        <dgm:presLayoutVars>
          <dgm:bulletEnabled val="1"/>
        </dgm:presLayoutVars>
      </dgm:prSet>
      <dgm:spPr/>
    </dgm:pt>
    <dgm:pt modelId="{DD742D37-93C7-4F83-AD9A-ED96F542528D}" type="pres">
      <dgm:prSet presAssocID="{15F47B4D-5D96-4E32-B2BC-8C7FDA022195}" presName="sibTrans" presStyleCnt="0"/>
      <dgm:spPr/>
    </dgm:pt>
    <dgm:pt modelId="{42E22CF2-01C7-4DB8-A371-67B2FF3CD113}" type="pres">
      <dgm:prSet presAssocID="{EC463618-62D4-41D0-8121-756354423CA1}" presName="node" presStyleLbl="node1" presStyleIdx="4" presStyleCnt="5" custLinFactX="-6731" custLinFactNeighborX="-100000" custLinFactNeighborY="29634">
        <dgm:presLayoutVars>
          <dgm:bulletEnabled val="1"/>
        </dgm:presLayoutVars>
      </dgm:prSet>
      <dgm:spPr/>
    </dgm:pt>
  </dgm:ptLst>
  <dgm:cxnLst>
    <dgm:cxn modelId="{7E236924-F250-48D3-8168-625B494414F7}" type="presOf" srcId="{99EA9F1A-9AF1-4A07-BF12-DD71DB7BED33}" destId="{61B6B72C-B0D0-45A7-9D56-1D34F04EFDE3}" srcOrd="0" destOrd="0" presId="urn:microsoft.com/office/officeart/2005/8/layout/default"/>
    <dgm:cxn modelId="{0AE3E968-E079-4BCD-B536-4D0461079D72}" type="presOf" srcId="{BAFFC142-F95B-44D9-8776-9316B07929B4}" destId="{C4C0D555-F6AF-4BB4-9490-D4E9CF5687E4}" srcOrd="0" destOrd="0" presId="urn:microsoft.com/office/officeart/2005/8/layout/default"/>
    <dgm:cxn modelId="{4846DE57-1250-44E6-8F2B-9F8398CBA36E}" srcId="{BAFFC142-F95B-44D9-8776-9316B07929B4}" destId="{E111D061-41EC-4231-9C83-F100D76274BD}" srcOrd="1" destOrd="0" parTransId="{25F3C6E3-89AF-478C-9BFC-320B38646C29}" sibTransId="{D800D42F-E3AD-466E-A209-13229AC76AB2}"/>
    <dgm:cxn modelId="{4BB3C37A-7B00-449D-9ECF-672E73350F33}" type="presOf" srcId="{A511F0E8-D0A3-4C91-B46D-3B2BA9FFD74F}" destId="{3CDA24A0-C7F9-474C-9519-356271E4D2E7}" srcOrd="0" destOrd="0" presId="urn:microsoft.com/office/officeart/2005/8/layout/default"/>
    <dgm:cxn modelId="{22B6A5A4-B4D5-4857-8759-4E63E0364F22}" srcId="{BAFFC142-F95B-44D9-8776-9316B07929B4}" destId="{D40BB1A7-3F28-46D8-B748-CCE029BF6107}" srcOrd="2" destOrd="0" parTransId="{15317C21-5DBB-4854-9C4B-8E078B141E9D}" sibTransId="{B1B0306B-9BA6-4967-AB25-7E0409E4C50C}"/>
    <dgm:cxn modelId="{97DFC2A5-498D-4680-BFAB-5CFCC6D9A5BE}" type="presOf" srcId="{EC463618-62D4-41D0-8121-756354423CA1}" destId="{42E22CF2-01C7-4DB8-A371-67B2FF3CD113}" srcOrd="0" destOrd="0" presId="urn:microsoft.com/office/officeart/2005/8/layout/default"/>
    <dgm:cxn modelId="{238466AB-DC35-42F3-9BFA-DCB301EE3C2C}" srcId="{BAFFC142-F95B-44D9-8776-9316B07929B4}" destId="{A511F0E8-D0A3-4C91-B46D-3B2BA9FFD74F}" srcOrd="0" destOrd="0" parTransId="{95377EA0-3AE2-4B8E-A49C-2E926278A947}" sibTransId="{9E0BE100-265C-4086-A885-084A40C45094}"/>
    <dgm:cxn modelId="{11DA61BE-5506-4E2C-9F70-98FB274E73F0}" type="presOf" srcId="{D40BB1A7-3F28-46D8-B748-CCE029BF6107}" destId="{34E0174C-29CD-45FB-A61B-89764499C385}" srcOrd="0" destOrd="0" presId="urn:microsoft.com/office/officeart/2005/8/layout/default"/>
    <dgm:cxn modelId="{36A53EC2-2985-4F75-AA95-4BB13948830A}" type="presOf" srcId="{E111D061-41EC-4231-9C83-F100D76274BD}" destId="{B79AD645-C93E-4B3C-ACD4-2A258E58AE57}" srcOrd="0" destOrd="0" presId="urn:microsoft.com/office/officeart/2005/8/layout/default"/>
    <dgm:cxn modelId="{FAAEA3C5-39DB-4CF4-90F4-6748535AEFA5}" srcId="{BAFFC142-F95B-44D9-8776-9316B07929B4}" destId="{99EA9F1A-9AF1-4A07-BF12-DD71DB7BED33}" srcOrd="3" destOrd="0" parTransId="{B5AE3154-E977-43B0-A852-0A8E7E750065}" sibTransId="{15F47B4D-5D96-4E32-B2BC-8C7FDA022195}"/>
    <dgm:cxn modelId="{EA3E43D3-1755-4EE1-BC49-88EF4BCF8314}" srcId="{BAFFC142-F95B-44D9-8776-9316B07929B4}" destId="{EC463618-62D4-41D0-8121-756354423CA1}" srcOrd="4" destOrd="0" parTransId="{6A3CF347-240D-4C20-87E4-413217EDC3A0}" sibTransId="{A7CE6828-1439-49C8-833E-3A6218FE0857}"/>
    <dgm:cxn modelId="{537F7A12-EF51-416F-A1B2-F1CAE29B1D41}" type="presParOf" srcId="{C4C0D555-F6AF-4BB4-9490-D4E9CF5687E4}" destId="{3CDA24A0-C7F9-474C-9519-356271E4D2E7}" srcOrd="0" destOrd="0" presId="urn:microsoft.com/office/officeart/2005/8/layout/default"/>
    <dgm:cxn modelId="{D783B8C6-2B51-41C3-BA76-0D42E4191958}" type="presParOf" srcId="{C4C0D555-F6AF-4BB4-9490-D4E9CF5687E4}" destId="{B726FBE4-1D6B-4D4B-BB34-8DE1AE53D5F0}" srcOrd="1" destOrd="0" presId="urn:microsoft.com/office/officeart/2005/8/layout/default"/>
    <dgm:cxn modelId="{8F3B8F69-E591-4E0F-96BF-647B3AD2F97A}" type="presParOf" srcId="{C4C0D555-F6AF-4BB4-9490-D4E9CF5687E4}" destId="{B79AD645-C93E-4B3C-ACD4-2A258E58AE57}" srcOrd="2" destOrd="0" presId="urn:microsoft.com/office/officeart/2005/8/layout/default"/>
    <dgm:cxn modelId="{D25DC5B0-72FA-4CF6-88C4-738F680D6D4B}" type="presParOf" srcId="{C4C0D555-F6AF-4BB4-9490-D4E9CF5687E4}" destId="{5AE7D300-674D-4DBD-94F8-6CAE942205F3}" srcOrd="3" destOrd="0" presId="urn:microsoft.com/office/officeart/2005/8/layout/default"/>
    <dgm:cxn modelId="{7659CC80-E78D-4903-A129-C6506BBA6DA2}" type="presParOf" srcId="{C4C0D555-F6AF-4BB4-9490-D4E9CF5687E4}" destId="{34E0174C-29CD-45FB-A61B-89764499C385}" srcOrd="4" destOrd="0" presId="urn:microsoft.com/office/officeart/2005/8/layout/default"/>
    <dgm:cxn modelId="{6F4FF457-3B92-4364-8FB1-F7F6F2261F19}" type="presParOf" srcId="{C4C0D555-F6AF-4BB4-9490-D4E9CF5687E4}" destId="{CD5E0BC8-62F4-45B7-AC01-CE6EFCC41D25}" srcOrd="5" destOrd="0" presId="urn:microsoft.com/office/officeart/2005/8/layout/default"/>
    <dgm:cxn modelId="{8480470F-3617-4454-8437-02E1C3450A2D}" type="presParOf" srcId="{C4C0D555-F6AF-4BB4-9490-D4E9CF5687E4}" destId="{61B6B72C-B0D0-45A7-9D56-1D34F04EFDE3}" srcOrd="6" destOrd="0" presId="urn:microsoft.com/office/officeart/2005/8/layout/default"/>
    <dgm:cxn modelId="{49A0F123-DD20-4954-9B2B-821AB1AEE7AB}" type="presParOf" srcId="{C4C0D555-F6AF-4BB4-9490-D4E9CF5687E4}" destId="{DD742D37-93C7-4F83-AD9A-ED96F542528D}" srcOrd="7" destOrd="0" presId="urn:microsoft.com/office/officeart/2005/8/layout/default"/>
    <dgm:cxn modelId="{6A75C523-077B-469D-A053-7506D465576C}" type="presParOf" srcId="{C4C0D555-F6AF-4BB4-9490-D4E9CF5687E4}" destId="{42E22CF2-01C7-4DB8-A371-67B2FF3CD11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370507-767C-4243-A71B-189CF649D00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23460A-1A81-42C5-BD05-D4F6593203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Clear definition of outcomes and results </a:t>
          </a:r>
        </a:p>
      </dgm:t>
    </dgm:pt>
    <dgm:pt modelId="{48052E2C-250B-4A83-9319-D4D8864665FC}" type="parTrans" cxnId="{336272CA-7919-4BC9-B2A2-509652C0436C}">
      <dgm:prSet/>
      <dgm:spPr/>
      <dgm:t>
        <a:bodyPr/>
        <a:lstStyle/>
        <a:p>
          <a:endParaRPr lang="en-US"/>
        </a:p>
      </dgm:t>
    </dgm:pt>
    <dgm:pt modelId="{842BB8A3-22A6-4CA1-9E2B-2BF63832E7EA}" type="sibTrans" cxnId="{336272CA-7919-4BC9-B2A2-509652C0436C}">
      <dgm:prSet/>
      <dgm:spPr/>
      <dgm:t>
        <a:bodyPr/>
        <a:lstStyle/>
        <a:p>
          <a:endParaRPr lang="en-US"/>
        </a:p>
      </dgm:t>
    </dgm:pt>
    <dgm:pt modelId="{4AF9B12C-949D-4FD2-B50B-2B35711490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 active participant in communication and can describe the value of the change </a:t>
          </a:r>
        </a:p>
      </dgm:t>
    </dgm:pt>
    <dgm:pt modelId="{46302AE5-4C6F-4416-9491-02FB3192E218}" type="parTrans" cxnId="{24E8543D-3008-4198-A432-1C3E86D3B143}">
      <dgm:prSet/>
      <dgm:spPr/>
      <dgm:t>
        <a:bodyPr/>
        <a:lstStyle/>
        <a:p>
          <a:endParaRPr lang="en-US"/>
        </a:p>
      </dgm:t>
    </dgm:pt>
    <dgm:pt modelId="{35F1EBB4-FD0D-46AF-9359-0DC9FCE6A694}" type="sibTrans" cxnId="{24E8543D-3008-4198-A432-1C3E86D3B143}">
      <dgm:prSet/>
      <dgm:spPr/>
      <dgm:t>
        <a:bodyPr/>
        <a:lstStyle/>
        <a:p>
          <a:endParaRPr lang="en-US"/>
        </a:p>
      </dgm:t>
    </dgm:pt>
    <dgm:pt modelId="{0AE26C41-F174-48FD-A298-5C45C83152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Commitment of resources and builds accountability and motivation</a:t>
          </a:r>
        </a:p>
      </dgm:t>
    </dgm:pt>
    <dgm:pt modelId="{F5266963-55C1-4B96-9561-74512CB1F41D}" type="parTrans" cxnId="{1F085AA9-35D4-4CF9-9747-296BCC9C235F}">
      <dgm:prSet/>
      <dgm:spPr/>
      <dgm:t>
        <a:bodyPr/>
        <a:lstStyle/>
        <a:p>
          <a:endParaRPr lang="en-US"/>
        </a:p>
      </dgm:t>
    </dgm:pt>
    <dgm:pt modelId="{E1C8F8F1-4860-41FF-AA49-AE057E0070A7}" type="sibTrans" cxnId="{1F085AA9-35D4-4CF9-9747-296BCC9C235F}">
      <dgm:prSet/>
      <dgm:spPr/>
      <dgm:t>
        <a:bodyPr/>
        <a:lstStyle/>
        <a:p>
          <a:endParaRPr lang="en-US"/>
        </a:p>
      </dgm:t>
    </dgm:pt>
    <dgm:pt modelId="{C5916288-11A8-4EFC-8165-47644AB367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Sustain success through metrics that are aligned with the goals of the organization </a:t>
          </a:r>
        </a:p>
      </dgm:t>
    </dgm:pt>
    <dgm:pt modelId="{957A3FA8-3CBB-459C-BBAF-4EAD04C8E835}" type="parTrans" cxnId="{91957518-4F48-4E84-B4F6-ED88BC2D9742}">
      <dgm:prSet/>
      <dgm:spPr/>
      <dgm:t>
        <a:bodyPr/>
        <a:lstStyle/>
        <a:p>
          <a:endParaRPr lang="en-US"/>
        </a:p>
      </dgm:t>
    </dgm:pt>
    <dgm:pt modelId="{40F7B50F-CD2B-45DE-952D-100C7F0EEC5F}" type="sibTrans" cxnId="{91957518-4F48-4E84-B4F6-ED88BC2D9742}">
      <dgm:prSet/>
      <dgm:spPr/>
      <dgm:t>
        <a:bodyPr/>
        <a:lstStyle/>
        <a:p>
          <a:endParaRPr lang="en-US"/>
        </a:p>
      </dgm:t>
    </dgm:pt>
    <dgm:pt modelId="{9B97042B-7C9C-4BB3-931C-CDB2DB5F6669}" type="pres">
      <dgm:prSet presAssocID="{16370507-767C-4243-A71B-189CF649D008}" presName="root" presStyleCnt="0">
        <dgm:presLayoutVars>
          <dgm:dir/>
          <dgm:resizeHandles val="exact"/>
        </dgm:presLayoutVars>
      </dgm:prSet>
      <dgm:spPr/>
    </dgm:pt>
    <dgm:pt modelId="{EB39A9E2-DCAF-47C6-BFAB-58744AEA1E97}" type="pres">
      <dgm:prSet presAssocID="{3423460A-1A81-42C5-BD05-D4F65932039B}" presName="compNode" presStyleCnt="0"/>
      <dgm:spPr/>
    </dgm:pt>
    <dgm:pt modelId="{64EF4B83-0F15-4489-95D0-3DD53773E43C}" type="pres">
      <dgm:prSet presAssocID="{3423460A-1A81-42C5-BD05-D4F65932039B}" presName="bgRect" presStyleLbl="bgShp" presStyleIdx="0" presStyleCnt="4"/>
      <dgm:spPr/>
    </dgm:pt>
    <dgm:pt modelId="{F642C1BC-99C1-42BE-834E-90973F1E6A50}" type="pres">
      <dgm:prSet presAssocID="{3423460A-1A81-42C5-BD05-D4F65932039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F2C7772-E46E-49EF-83E8-2DC9717AE312}" type="pres">
      <dgm:prSet presAssocID="{3423460A-1A81-42C5-BD05-D4F65932039B}" presName="spaceRect" presStyleCnt="0"/>
      <dgm:spPr/>
    </dgm:pt>
    <dgm:pt modelId="{63515E58-FE6D-45EF-9EC6-C01BA4125A6F}" type="pres">
      <dgm:prSet presAssocID="{3423460A-1A81-42C5-BD05-D4F65932039B}" presName="parTx" presStyleLbl="revTx" presStyleIdx="0" presStyleCnt="4">
        <dgm:presLayoutVars>
          <dgm:chMax val="0"/>
          <dgm:chPref val="0"/>
        </dgm:presLayoutVars>
      </dgm:prSet>
      <dgm:spPr/>
    </dgm:pt>
    <dgm:pt modelId="{29AFE2EB-9F14-4704-9573-DB5FA2A2A26E}" type="pres">
      <dgm:prSet presAssocID="{842BB8A3-22A6-4CA1-9E2B-2BF63832E7EA}" presName="sibTrans" presStyleCnt="0"/>
      <dgm:spPr/>
    </dgm:pt>
    <dgm:pt modelId="{7849198C-950E-4CB1-8A7D-D0E489C890B5}" type="pres">
      <dgm:prSet presAssocID="{4AF9B12C-949D-4FD2-B50B-2B3571149013}" presName="compNode" presStyleCnt="0"/>
      <dgm:spPr/>
    </dgm:pt>
    <dgm:pt modelId="{B1E7A31E-8E56-4F94-B3C1-B272453E4507}" type="pres">
      <dgm:prSet presAssocID="{4AF9B12C-949D-4FD2-B50B-2B3571149013}" presName="bgRect" presStyleLbl="bgShp" presStyleIdx="1" presStyleCnt="4"/>
      <dgm:spPr/>
    </dgm:pt>
    <dgm:pt modelId="{CF69DBBB-4D4E-40C0-9D1F-335F88BF26D9}" type="pres">
      <dgm:prSet presAssocID="{4AF9B12C-949D-4FD2-B50B-2B357114901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C03FB41-6628-4467-9EB4-08237F2F3AB8}" type="pres">
      <dgm:prSet presAssocID="{4AF9B12C-949D-4FD2-B50B-2B3571149013}" presName="spaceRect" presStyleCnt="0"/>
      <dgm:spPr/>
    </dgm:pt>
    <dgm:pt modelId="{D3CC6996-E88C-4DD4-9FE6-DD952452BC22}" type="pres">
      <dgm:prSet presAssocID="{4AF9B12C-949D-4FD2-B50B-2B3571149013}" presName="parTx" presStyleLbl="revTx" presStyleIdx="1" presStyleCnt="4">
        <dgm:presLayoutVars>
          <dgm:chMax val="0"/>
          <dgm:chPref val="0"/>
        </dgm:presLayoutVars>
      </dgm:prSet>
      <dgm:spPr/>
    </dgm:pt>
    <dgm:pt modelId="{AA13C57E-0BCD-4327-A7F5-5D1D031A12C0}" type="pres">
      <dgm:prSet presAssocID="{35F1EBB4-FD0D-46AF-9359-0DC9FCE6A694}" presName="sibTrans" presStyleCnt="0"/>
      <dgm:spPr/>
    </dgm:pt>
    <dgm:pt modelId="{322F3183-D9B5-4652-93A5-FE669C17124B}" type="pres">
      <dgm:prSet presAssocID="{0AE26C41-F174-48FD-A298-5C45C831526B}" presName="compNode" presStyleCnt="0"/>
      <dgm:spPr/>
    </dgm:pt>
    <dgm:pt modelId="{5D59A26E-D6D1-4FAA-B6F7-9DB0C1A018C5}" type="pres">
      <dgm:prSet presAssocID="{0AE26C41-F174-48FD-A298-5C45C831526B}" presName="bgRect" presStyleLbl="bgShp" presStyleIdx="2" presStyleCnt="4"/>
      <dgm:spPr/>
    </dgm:pt>
    <dgm:pt modelId="{26C7D234-6118-4AEC-A496-2F7E2E09D150}" type="pres">
      <dgm:prSet presAssocID="{0AE26C41-F174-48FD-A298-5C45C831526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5A3D803-1342-45AA-9850-66A207AA5E48}" type="pres">
      <dgm:prSet presAssocID="{0AE26C41-F174-48FD-A298-5C45C831526B}" presName="spaceRect" presStyleCnt="0"/>
      <dgm:spPr/>
    </dgm:pt>
    <dgm:pt modelId="{DC661C56-2BD0-4D79-86B1-E942E3628F6E}" type="pres">
      <dgm:prSet presAssocID="{0AE26C41-F174-48FD-A298-5C45C831526B}" presName="parTx" presStyleLbl="revTx" presStyleIdx="2" presStyleCnt="4">
        <dgm:presLayoutVars>
          <dgm:chMax val="0"/>
          <dgm:chPref val="0"/>
        </dgm:presLayoutVars>
      </dgm:prSet>
      <dgm:spPr/>
    </dgm:pt>
    <dgm:pt modelId="{88762B6D-20FA-4695-8120-94FEF234FBEE}" type="pres">
      <dgm:prSet presAssocID="{E1C8F8F1-4860-41FF-AA49-AE057E0070A7}" presName="sibTrans" presStyleCnt="0"/>
      <dgm:spPr/>
    </dgm:pt>
    <dgm:pt modelId="{C5F23ADB-40C3-4019-AB09-5EF209C025A7}" type="pres">
      <dgm:prSet presAssocID="{C5916288-11A8-4EFC-8165-47644AB3678E}" presName="compNode" presStyleCnt="0"/>
      <dgm:spPr/>
    </dgm:pt>
    <dgm:pt modelId="{1916A718-00BD-40A5-B71A-7AE75F74E40B}" type="pres">
      <dgm:prSet presAssocID="{C5916288-11A8-4EFC-8165-47644AB3678E}" presName="bgRect" presStyleLbl="bgShp" presStyleIdx="3" presStyleCnt="4"/>
      <dgm:spPr/>
    </dgm:pt>
    <dgm:pt modelId="{C0372EDB-B1D8-4266-BA1D-1DA8E86A8307}" type="pres">
      <dgm:prSet presAssocID="{C5916288-11A8-4EFC-8165-47644AB3678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D9904AE-E6C3-408C-889B-FC7122FB47AE}" type="pres">
      <dgm:prSet presAssocID="{C5916288-11A8-4EFC-8165-47644AB3678E}" presName="spaceRect" presStyleCnt="0"/>
      <dgm:spPr/>
    </dgm:pt>
    <dgm:pt modelId="{02641C25-DF70-44B6-BA6C-68F645A67707}" type="pres">
      <dgm:prSet presAssocID="{C5916288-11A8-4EFC-8165-47644AB3678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1957518-4F48-4E84-B4F6-ED88BC2D9742}" srcId="{16370507-767C-4243-A71B-189CF649D008}" destId="{C5916288-11A8-4EFC-8165-47644AB3678E}" srcOrd="3" destOrd="0" parTransId="{957A3FA8-3CBB-459C-BBAF-4EAD04C8E835}" sibTransId="{40F7B50F-CD2B-45DE-952D-100C7F0EEC5F}"/>
    <dgm:cxn modelId="{24E8543D-3008-4198-A432-1C3E86D3B143}" srcId="{16370507-767C-4243-A71B-189CF649D008}" destId="{4AF9B12C-949D-4FD2-B50B-2B3571149013}" srcOrd="1" destOrd="0" parTransId="{46302AE5-4C6F-4416-9491-02FB3192E218}" sibTransId="{35F1EBB4-FD0D-46AF-9359-0DC9FCE6A694}"/>
    <dgm:cxn modelId="{0DF0A949-AFC7-4BAA-88B8-8828B409CDF6}" type="presOf" srcId="{C5916288-11A8-4EFC-8165-47644AB3678E}" destId="{02641C25-DF70-44B6-BA6C-68F645A67707}" srcOrd="0" destOrd="0" presId="urn:microsoft.com/office/officeart/2018/2/layout/IconVerticalSolidList"/>
    <dgm:cxn modelId="{E122AE73-E174-4709-BE6F-84F134E47887}" type="presOf" srcId="{16370507-767C-4243-A71B-189CF649D008}" destId="{9B97042B-7C9C-4BB3-931C-CDB2DB5F6669}" srcOrd="0" destOrd="0" presId="urn:microsoft.com/office/officeart/2018/2/layout/IconVerticalSolidList"/>
    <dgm:cxn modelId="{B3E25E56-F12E-44CF-8052-C35A47D07729}" type="presOf" srcId="{3423460A-1A81-42C5-BD05-D4F65932039B}" destId="{63515E58-FE6D-45EF-9EC6-C01BA4125A6F}" srcOrd="0" destOrd="0" presId="urn:microsoft.com/office/officeart/2018/2/layout/IconVerticalSolidList"/>
    <dgm:cxn modelId="{1F085AA9-35D4-4CF9-9747-296BCC9C235F}" srcId="{16370507-767C-4243-A71B-189CF649D008}" destId="{0AE26C41-F174-48FD-A298-5C45C831526B}" srcOrd="2" destOrd="0" parTransId="{F5266963-55C1-4B96-9561-74512CB1F41D}" sibTransId="{E1C8F8F1-4860-41FF-AA49-AE057E0070A7}"/>
    <dgm:cxn modelId="{B072BEBE-CD0C-4235-A015-7706A68A3040}" type="presOf" srcId="{4AF9B12C-949D-4FD2-B50B-2B3571149013}" destId="{D3CC6996-E88C-4DD4-9FE6-DD952452BC22}" srcOrd="0" destOrd="0" presId="urn:microsoft.com/office/officeart/2018/2/layout/IconVerticalSolidList"/>
    <dgm:cxn modelId="{336272CA-7919-4BC9-B2A2-509652C0436C}" srcId="{16370507-767C-4243-A71B-189CF649D008}" destId="{3423460A-1A81-42C5-BD05-D4F65932039B}" srcOrd="0" destOrd="0" parTransId="{48052E2C-250B-4A83-9319-D4D8864665FC}" sibTransId="{842BB8A3-22A6-4CA1-9E2B-2BF63832E7EA}"/>
    <dgm:cxn modelId="{953075DE-51F7-4E25-BF28-B58054F53128}" type="presOf" srcId="{0AE26C41-F174-48FD-A298-5C45C831526B}" destId="{DC661C56-2BD0-4D79-86B1-E942E3628F6E}" srcOrd="0" destOrd="0" presId="urn:microsoft.com/office/officeart/2018/2/layout/IconVerticalSolidList"/>
    <dgm:cxn modelId="{6D2B86A7-184E-42A4-8627-B329D3CF7B36}" type="presParOf" srcId="{9B97042B-7C9C-4BB3-931C-CDB2DB5F6669}" destId="{EB39A9E2-DCAF-47C6-BFAB-58744AEA1E97}" srcOrd="0" destOrd="0" presId="urn:microsoft.com/office/officeart/2018/2/layout/IconVerticalSolidList"/>
    <dgm:cxn modelId="{2D69C8D8-E560-4241-AE2A-DBB590738265}" type="presParOf" srcId="{EB39A9E2-DCAF-47C6-BFAB-58744AEA1E97}" destId="{64EF4B83-0F15-4489-95D0-3DD53773E43C}" srcOrd="0" destOrd="0" presId="urn:microsoft.com/office/officeart/2018/2/layout/IconVerticalSolidList"/>
    <dgm:cxn modelId="{7C43F1B1-188B-49E7-9EFF-D1E474A74857}" type="presParOf" srcId="{EB39A9E2-DCAF-47C6-BFAB-58744AEA1E97}" destId="{F642C1BC-99C1-42BE-834E-90973F1E6A50}" srcOrd="1" destOrd="0" presId="urn:microsoft.com/office/officeart/2018/2/layout/IconVerticalSolidList"/>
    <dgm:cxn modelId="{7D7E0456-9C80-465C-BDF0-0036998B40BC}" type="presParOf" srcId="{EB39A9E2-DCAF-47C6-BFAB-58744AEA1E97}" destId="{1F2C7772-E46E-49EF-83E8-2DC9717AE312}" srcOrd="2" destOrd="0" presId="urn:microsoft.com/office/officeart/2018/2/layout/IconVerticalSolidList"/>
    <dgm:cxn modelId="{6A5D51CF-B3BA-4040-83D1-B4E4A774A2B9}" type="presParOf" srcId="{EB39A9E2-DCAF-47C6-BFAB-58744AEA1E97}" destId="{63515E58-FE6D-45EF-9EC6-C01BA4125A6F}" srcOrd="3" destOrd="0" presId="urn:microsoft.com/office/officeart/2018/2/layout/IconVerticalSolidList"/>
    <dgm:cxn modelId="{0DE0B8A6-3AE5-40CC-BEFC-ADD27CED3F28}" type="presParOf" srcId="{9B97042B-7C9C-4BB3-931C-CDB2DB5F6669}" destId="{29AFE2EB-9F14-4704-9573-DB5FA2A2A26E}" srcOrd="1" destOrd="0" presId="urn:microsoft.com/office/officeart/2018/2/layout/IconVerticalSolidList"/>
    <dgm:cxn modelId="{7727ACA3-7127-40AA-8A2B-E8CB7C632416}" type="presParOf" srcId="{9B97042B-7C9C-4BB3-931C-CDB2DB5F6669}" destId="{7849198C-950E-4CB1-8A7D-D0E489C890B5}" srcOrd="2" destOrd="0" presId="urn:microsoft.com/office/officeart/2018/2/layout/IconVerticalSolidList"/>
    <dgm:cxn modelId="{AF10B06A-951B-46EC-9584-A96405C53142}" type="presParOf" srcId="{7849198C-950E-4CB1-8A7D-D0E489C890B5}" destId="{B1E7A31E-8E56-4F94-B3C1-B272453E4507}" srcOrd="0" destOrd="0" presId="urn:microsoft.com/office/officeart/2018/2/layout/IconVerticalSolidList"/>
    <dgm:cxn modelId="{E20DC9D9-4523-4526-959C-519366432193}" type="presParOf" srcId="{7849198C-950E-4CB1-8A7D-D0E489C890B5}" destId="{CF69DBBB-4D4E-40C0-9D1F-335F88BF26D9}" srcOrd="1" destOrd="0" presId="urn:microsoft.com/office/officeart/2018/2/layout/IconVerticalSolidList"/>
    <dgm:cxn modelId="{AFC811F3-EB45-4951-99D7-79466EA3113D}" type="presParOf" srcId="{7849198C-950E-4CB1-8A7D-D0E489C890B5}" destId="{DC03FB41-6628-4467-9EB4-08237F2F3AB8}" srcOrd="2" destOrd="0" presId="urn:microsoft.com/office/officeart/2018/2/layout/IconVerticalSolidList"/>
    <dgm:cxn modelId="{0D00B8A3-E23D-40F5-8DC1-3C7A4C230341}" type="presParOf" srcId="{7849198C-950E-4CB1-8A7D-D0E489C890B5}" destId="{D3CC6996-E88C-4DD4-9FE6-DD952452BC22}" srcOrd="3" destOrd="0" presId="urn:microsoft.com/office/officeart/2018/2/layout/IconVerticalSolidList"/>
    <dgm:cxn modelId="{2596C1FC-038C-4253-9D0A-1C635D4549EF}" type="presParOf" srcId="{9B97042B-7C9C-4BB3-931C-CDB2DB5F6669}" destId="{AA13C57E-0BCD-4327-A7F5-5D1D031A12C0}" srcOrd="3" destOrd="0" presId="urn:microsoft.com/office/officeart/2018/2/layout/IconVerticalSolidList"/>
    <dgm:cxn modelId="{F62B76CE-CE7F-4EB6-A2B5-F65CB27A6277}" type="presParOf" srcId="{9B97042B-7C9C-4BB3-931C-CDB2DB5F6669}" destId="{322F3183-D9B5-4652-93A5-FE669C17124B}" srcOrd="4" destOrd="0" presId="urn:microsoft.com/office/officeart/2018/2/layout/IconVerticalSolidList"/>
    <dgm:cxn modelId="{8042984F-D7A9-497E-B7EB-554FE3D28126}" type="presParOf" srcId="{322F3183-D9B5-4652-93A5-FE669C17124B}" destId="{5D59A26E-D6D1-4FAA-B6F7-9DB0C1A018C5}" srcOrd="0" destOrd="0" presId="urn:microsoft.com/office/officeart/2018/2/layout/IconVerticalSolidList"/>
    <dgm:cxn modelId="{E3A4A982-9BCA-4108-9606-DB2877AC7640}" type="presParOf" srcId="{322F3183-D9B5-4652-93A5-FE669C17124B}" destId="{26C7D234-6118-4AEC-A496-2F7E2E09D150}" srcOrd="1" destOrd="0" presId="urn:microsoft.com/office/officeart/2018/2/layout/IconVerticalSolidList"/>
    <dgm:cxn modelId="{06639581-5D22-44EC-B402-E28D866ED68D}" type="presParOf" srcId="{322F3183-D9B5-4652-93A5-FE669C17124B}" destId="{85A3D803-1342-45AA-9850-66A207AA5E48}" srcOrd="2" destOrd="0" presId="urn:microsoft.com/office/officeart/2018/2/layout/IconVerticalSolidList"/>
    <dgm:cxn modelId="{6D1AD281-6F1C-426B-BE3F-489F018135A3}" type="presParOf" srcId="{322F3183-D9B5-4652-93A5-FE669C17124B}" destId="{DC661C56-2BD0-4D79-86B1-E942E3628F6E}" srcOrd="3" destOrd="0" presId="urn:microsoft.com/office/officeart/2018/2/layout/IconVerticalSolidList"/>
    <dgm:cxn modelId="{4A9C0A2A-8BB4-450C-8DAD-167498077339}" type="presParOf" srcId="{9B97042B-7C9C-4BB3-931C-CDB2DB5F6669}" destId="{88762B6D-20FA-4695-8120-94FEF234FBEE}" srcOrd="5" destOrd="0" presId="urn:microsoft.com/office/officeart/2018/2/layout/IconVerticalSolidList"/>
    <dgm:cxn modelId="{50A397C7-1D5D-4AF7-86FF-78C08295CF69}" type="presParOf" srcId="{9B97042B-7C9C-4BB3-931C-CDB2DB5F6669}" destId="{C5F23ADB-40C3-4019-AB09-5EF209C025A7}" srcOrd="6" destOrd="0" presId="urn:microsoft.com/office/officeart/2018/2/layout/IconVerticalSolidList"/>
    <dgm:cxn modelId="{7CC13A4B-7B3B-4206-A365-018B5C767FE6}" type="presParOf" srcId="{C5F23ADB-40C3-4019-AB09-5EF209C025A7}" destId="{1916A718-00BD-40A5-B71A-7AE75F74E40B}" srcOrd="0" destOrd="0" presId="urn:microsoft.com/office/officeart/2018/2/layout/IconVerticalSolidList"/>
    <dgm:cxn modelId="{67347118-6D2D-439D-BDF6-8A211B1C5F51}" type="presParOf" srcId="{C5F23ADB-40C3-4019-AB09-5EF209C025A7}" destId="{C0372EDB-B1D8-4266-BA1D-1DA8E86A8307}" srcOrd="1" destOrd="0" presId="urn:microsoft.com/office/officeart/2018/2/layout/IconVerticalSolidList"/>
    <dgm:cxn modelId="{1C2C1BD5-7BA0-4D1D-AEB9-05A2B9CDD961}" type="presParOf" srcId="{C5F23ADB-40C3-4019-AB09-5EF209C025A7}" destId="{3D9904AE-E6C3-408C-889B-FC7122FB47AE}" srcOrd="2" destOrd="0" presId="urn:microsoft.com/office/officeart/2018/2/layout/IconVerticalSolidList"/>
    <dgm:cxn modelId="{13A51B08-EBA1-4119-8B5A-A8C142F91465}" type="presParOf" srcId="{C5F23ADB-40C3-4019-AB09-5EF209C025A7}" destId="{02641C25-DF70-44B6-BA6C-68F645A677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05179B-778F-4A23-B383-6232F337962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1696171-D0F3-4577-A034-0827CDFD255C}">
      <dgm:prSet/>
      <dgm:spPr/>
      <dgm:t>
        <a:bodyPr/>
        <a:lstStyle/>
        <a:p>
          <a:r>
            <a:rPr lang="en-US"/>
            <a:t>No interruptions</a:t>
          </a:r>
        </a:p>
      </dgm:t>
    </dgm:pt>
    <dgm:pt modelId="{7BD14162-C505-4C6C-8D8D-FEF84B7B851C}" type="parTrans" cxnId="{AEE9CD7C-CA6D-4651-BEC2-9C4547D1BBF3}">
      <dgm:prSet/>
      <dgm:spPr/>
      <dgm:t>
        <a:bodyPr/>
        <a:lstStyle/>
        <a:p>
          <a:endParaRPr lang="en-US"/>
        </a:p>
      </dgm:t>
    </dgm:pt>
    <dgm:pt modelId="{C2209E50-4132-4E0F-A274-94D539CE0E6B}" type="sibTrans" cxnId="{AEE9CD7C-CA6D-4651-BEC2-9C4547D1BBF3}">
      <dgm:prSet/>
      <dgm:spPr/>
      <dgm:t>
        <a:bodyPr/>
        <a:lstStyle/>
        <a:p>
          <a:endParaRPr lang="en-US"/>
        </a:p>
      </dgm:t>
    </dgm:pt>
    <dgm:pt modelId="{64770D0D-6BD5-464A-818A-F8E5624B03D8}">
      <dgm:prSet/>
      <dgm:spPr/>
      <dgm:t>
        <a:bodyPr/>
        <a:lstStyle/>
        <a:p>
          <a:r>
            <a:rPr lang="en-US"/>
            <a:t>Getting to “done”</a:t>
          </a:r>
        </a:p>
      </dgm:t>
    </dgm:pt>
    <dgm:pt modelId="{CB51887F-89F3-447E-B876-758D8D284CFE}" type="parTrans" cxnId="{A4D5F875-D8AD-4F64-9508-F9E8B4EAE977}">
      <dgm:prSet/>
      <dgm:spPr/>
      <dgm:t>
        <a:bodyPr/>
        <a:lstStyle/>
        <a:p>
          <a:endParaRPr lang="en-US"/>
        </a:p>
      </dgm:t>
    </dgm:pt>
    <dgm:pt modelId="{44F8BB41-FA55-42FA-B18A-314F874A3AA9}" type="sibTrans" cxnId="{A4D5F875-D8AD-4F64-9508-F9E8B4EAE977}">
      <dgm:prSet/>
      <dgm:spPr/>
      <dgm:t>
        <a:bodyPr/>
        <a:lstStyle/>
        <a:p>
          <a:endParaRPr lang="en-US"/>
        </a:p>
      </dgm:t>
    </dgm:pt>
    <dgm:pt modelId="{F78AA936-43C6-4209-8EE9-2111E1C64850}">
      <dgm:prSet/>
      <dgm:spPr/>
      <dgm:t>
        <a:bodyPr/>
        <a:lstStyle/>
        <a:p>
          <a:r>
            <a:rPr lang="en-US"/>
            <a:t>Flow</a:t>
          </a:r>
        </a:p>
      </dgm:t>
    </dgm:pt>
    <dgm:pt modelId="{64EA61E6-A512-47AD-BAD3-4DE938AD5101}" type="parTrans" cxnId="{194AA617-3352-4DE1-AFE9-144F5DB11CFD}">
      <dgm:prSet/>
      <dgm:spPr/>
      <dgm:t>
        <a:bodyPr/>
        <a:lstStyle/>
        <a:p>
          <a:endParaRPr lang="en-US"/>
        </a:p>
      </dgm:t>
    </dgm:pt>
    <dgm:pt modelId="{9708408B-75B9-484E-95CF-AEBAA552CAAD}" type="sibTrans" cxnId="{194AA617-3352-4DE1-AFE9-144F5DB11CFD}">
      <dgm:prSet/>
      <dgm:spPr/>
      <dgm:t>
        <a:bodyPr/>
        <a:lstStyle/>
        <a:p>
          <a:endParaRPr lang="en-US"/>
        </a:p>
      </dgm:t>
    </dgm:pt>
    <dgm:pt modelId="{047CAC6F-5855-4FD7-A7B5-A0DA9CDAD29E}">
      <dgm:prSet/>
      <dgm:spPr/>
      <dgm:t>
        <a:bodyPr/>
        <a:lstStyle/>
        <a:p>
          <a:r>
            <a:rPr lang="en-US"/>
            <a:t>Manage your daily work</a:t>
          </a:r>
        </a:p>
      </dgm:t>
    </dgm:pt>
    <dgm:pt modelId="{57EC294B-7276-47DE-A65C-1A7B4F1B30F2}" type="parTrans" cxnId="{DDB7AA18-451A-4F55-AEED-99E2AE547886}">
      <dgm:prSet/>
      <dgm:spPr/>
      <dgm:t>
        <a:bodyPr/>
        <a:lstStyle/>
        <a:p>
          <a:endParaRPr lang="en-US"/>
        </a:p>
      </dgm:t>
    </dgm:pt>
    <dgm:pt modelId="{DA623DF9-AC99-4F39-A776-038BE9FFE843}" type="sibTrans" cxnId="{DDB7AA18-451A-4F55-AEED-99E2AE547886}">
      <dgm:prSet/>
      <dgm:spPr/>
      <dgm:t>
        <a:bodyPr/>
        <a:lstStyle/>
        <a:p>
          <a:endParaRPr lang="en-US"/>
        </a:p>
      </dgm:t>
    </dgm:pt>
    <dgm:pt modelId="{9A028C8C-E2F6-4F86-90DC-0A4EB19DC27B}">
      <dgm:prSet/>
      <dgm:spPr/>
      <dgm:t>
        <a:bodyPr/>
        <a:lstStyle/>
        <a:p>
          <a:r>
            <a:rPr lang="en-US"/>
            <a:t>Keep on top of “technical debt”</a:t>
          </a:r>
        </a:p>
      </dgm:t>
    </dgm:pt>
    <dgm:pt modelId="{911CB475-7293-42E5-ABA2-F799F3E5FB47}" type="parTrans" cxnId="{31DC2BA2-F32F-4656-B7AF-0742882D1006}">
      <dgm:prSet/>
      <dgm:spPr/>
      <dgm:t>
        <a:bodyPr/>
        <a:lstStyle/>
        <a:p>
          <a:endParaRPr lang="en-US"/>
        </a:p>
      </dgm:t>
    </dgm:pt>
    <dgm:pt modelId="{6CA832A3-BDC3-4ED6-A44C-4801248DB6D1}" type="sibTrans" cxnId="{31DC2BA2-F32F-4656-B7AF-0742882D1006}">
      <dgm:prSet/>
      <dgm:spPr/>
      <dgm:t>
        <a:bodyPr/>
        <a:lstStyle/>
        <a:p>
          <a:endParaRPr lang="en-US"/>
        </a:p>
      </dgm:t>
    </dgm:pt>
    <dgm:pt modelId="{78850A6D-D0A9-4297-A5B2-1CD185664C82}">
      <dgm:prSet/>
      <dgm:spPr/>
      <dgm:t>
        <a:bodyPr/>
        <a:lstStyle/>
        <a:p>
          <a:r>
            <a:rPr lang="en-US"/>
            <a:t>Limit the WIP</a:t>
          </a:r>
        </a:p>
      </dgm:t>
    </dgm:pt>
    <dgm:pt modelId="{CE04EF6F-3B02-4C91-83DB-5F1FF8752BEF}" type="parTrans" cxnId="{779F93E8-FDA0-4E9A-821F-3FC8384DEE21}">
      <dgm:prSet/>
      <dgm:spPr/>
      <dgm:t>
        <a:bodyPr/>
        <a:lstStyle/>
        <a:p>
          <a:endParaRPr lang="en-US"/>
        </a:p>
      </dgm:t>
    </dgm:pt>
    <dgm:pt modelId="{8E7B0179-5AE6-499B-B2B9-AE4C5AEDB432}" type="sibTrans" cxnId="{779F93E8-FDA0-4E9A-821F-3FC8384DEE21}">
      <dgm:prSet/>
      <dgm:spPr/>
      <dgm:t>
        <a:bodyPr/>
        <a:lstStyle/>
        <a:p>
          <a:endParaRPr lang="en-US"/>
        </a:p>
      </dgm:t>
    </dgm:pt>
    <dgm:pt modelId="{911607B9-116E-4C86-9563-40244A711EF6}" type="pres">
      <dgm:prSet presAssocID="{4505179B-778F-4A23-B383-6232F337962E}" presName="vert0" presStyleCnt="0">
        <dgm:presLayoutVars>
          <dgm:dir/>
          <dgm:animOne val="branch"/>
          <dgm:animLvl val="lvl"/>
        </dgm:presLayoutVars>
      </dgm:prSet>
      <dgm:spPr/>
    </dgm:pt>
    <dgm:pt modelId="{DC18908F-EBD8-43C2-B3F8-A2CC3202A531}" type="pres">
      <dgm:prSet presAssocID="{91696171-D0F3-4577-A034-0827CDFD255C}" presName="thickLine" presStyleLbl="alignNode1" presStyleIdx="0" presStyleCnt="6"/>
      <dgm:spPr/>
    </dgm:pt>
    <dgm:pt modelId="{A103D597-055B-488D-9F41-5D78F5B6F1AA}" type="pres">
      <dgm:prSet presAssocID="{91696171-D0F3-4577-A034-0827CDFD255C}" presName="horz1" presStyleCnt="0"/>
      <dgm:spPr/>
    </dgm:pt>
    <dgm:pt modelId="{6D0259F4-F17D-4A86-9A3C-F4CA39E11DCA}" type="pres">
      <dgm:prSet presAssocID="{91696171-D0F3-4577-A034-0827CDFD255C}" presName="tx1" presStyleLbl="revTx" presStyleIdx="0" presStyleCnt="6"/>
      <dgm:spPr/>
    </dgm:pt>
    <dgm:pt modelId="{02D4A687-496C-48B4-A7EE-43485FF9D079}" type="pres">
      <dgm:prSet presAssocID="{91696171-D0F3-4577-A034-0827CDFD255C}" presName="vert1" presStyleCnt="0"/>
      <dgm:spPr/>
    </dgm:pt>
    <dgm:pt modelId="{9238EEF3-D948-46D2-9CAF-D93410A8C2B7}" type="pres">
      <dgm:prSet presAssocID="{64770D0D-6BD5-464A-818A-F8E5624B03D8}" presName="thickLine" presStyleLbl="alignNode1" presStyleIdx="1" presStyleCnt="6"/>
      <dgm:spPr/>
    </dgm:pt>
    <dgm:pt modelId="{EE69CD2D-F3AB-4A17-B5BF-8CF3FF1FE03E}" type="pres">
      <dgm:prSet presAssocID="{64770D0D-6BD5-464A-818A-F8E5624B03D8}" presName="horz1" presStyleCnt="0"/>
      <dgm:spPr/>
    </dgm:pt>
    <dgm:pt modelId="{36404757-D8A8-47D2-8778-7E2746E3C3F5}" type="pres">
      <dgm:prSet presAssocID="{64770D0D-6BD5-464A-818A-F8E5624B03D8}" presName="tx1" presStyleLbl="revTx" presStyleIdx="1" presStyleCnt="6"/>
      <dgm:spPr/>
    </dgm:pt>
    <dgm:pt modelId="{D32F5C54-D696-4156-9943-4715BD95E92C}" type="pres">
      <dgm:prSet presAssocID="{64770D0D-6BD5-464A-818A-F8E5624B03D8}" presName="vert1" presStyleCnt="0"/>
      <dgm:spPr/>
    </dgm:pt>
    <dgm:pt modelId="{FF514491-5082-4AE3-BF06-7B4C9B3EEAE3}" type="pres">
      <dgm:prSet presAssocID="{F78AA936-43C6-4209-8EE9-2111E1C64850}" presName="thickLine" presStyleLbl="alignNode1" presStyleIdx="2" presStyleCnt="6"/>
      <dgm:spPr/>
    </dgm:pt>
    <dgm:pt modelId="{6A13EAEF-594E-4E7C-90F9-FA4B228FE4D0}" type="pres">
      <dgm:prSet presAssocID="{F78AA936-43C6-4209-8EE9-2111E1C64850}" presName="horz1" presStyleCnt="0"/>
      <dgm:spPr/>
    </dgm:pt>
    <dgm:pt modelId="{AD9BDC45-EE2E-4E9F-AD52-1890FDFF3F32}" type="pres">
      <dgm:prSet presAssocID="{F78AA936-43C6-4209-8EE9-2111E1C64850}" presName="tx1" presStyleLbl="revTx" presStyleIdx="2" presStyleCnt="6"/>
      <dgm:spPr/>
    </dgm:pt>
    <dgm:pt modelId="{B6DB386D-6D60-4466-9108-1BEDB130235E}" type="pres">
      <dgm:prSet presAssocID="{F78AA936-43C6-4209-8EE9-2111E1C64850}" presName="vert1" presStyleCnt="0"/>
      <dgm:spPr/>
    </dgm:pt>
    <dgm:pt modelId="{2C503345-389A-421F-9237-C0F29855F0FF}" type="pres">
      <dgm:prSet presAssocID="{047CAC6F-5855-4FD7-A7B5-A0DA9CDAD29E}" presName="thickLine" presStyleLbl="alignNode1" presStyleIdx="3" presStyleCnt="6"/>
      <dgm:spPr/>
    </dgm:pt>
    <dgm:pt modelId="{3D60E97C-E96D-42DA-B550-210497C93404}" type="pres">
      <dgm:prSet presAssocID="{047CAC6F-5855-4FD7-A7B5-A0DA9CDAD29E}" presName="horz1" presStyleCnt="0"/>
      <dgm:spPr/>
    </dgm:pt>
    <dgm:pt modelId="{D1D8E58F-46A5-4DBD-94D5-97C8E32F0345}" type="pres">
      <dgm:prSet presAssocID="{047CAC6F-5855-4FD7-A7B5-A0DA9CDAD29E}" presName="tx1" presStyleLbl="revTx" presStyleIdx="3" presStyleCnt="6"/>
      <dgm:spPr/>
    </dgm:pt>
    <dgm:pt modelId="{B210FD09-C1B5-4019-9FAA-EFF075BCEF50}" type="pres">
      <dgm:prSet presAssocID="{047CAC6F-5855-4FD7-A7B5-A0DA9CDAD29E}" presName="vert1" presStyleCnt="0"/>
      <dgm:spPr/>
    </dgm:pt>
    <dgm:pt modelId="{611F34F1-5360-4F76-B079-0617E971539D}" type="pres">
      <dgm:prSet presAssocID="{9A028C8C-E2F6-4F86-90DC-0A4EB19DC27B}" presName="thickLine" presStyleLbl="alignNode1" presStyleIdx="4" presStyleCnt="6"/>
      <dgm:spPr/>
    </dgm:pt>
    <dgm:pt modelId="{2DC81CDC-52E3-4215-ABF5-D8DE84A47D4C}" type="pres">
      <dgm:prSet presAssocID="{9A028C8C-E2F6-4F86-90DC-0A4EB19DC27B}" presName="horz1" presStyleCnt="0"/>
      <dgm:spPr/>
    </dgm:pt>
    <dgm:pt modelId="{51CA9F76-89FC-4DA2-84F7-2BB8C4C892D8}" type="pres">
      <dgm:prSet presAssocID="{9A028C8C-E2F6-4F86-90DC-0A4EB19DC27B}" presName="tx1" presStyleLbl="revTx" presStyleIdx="4" presStyleCnt="6"/>
      <dgm:spPr/>
    </dgm:pt>
    <dgm:pt modelId="{FF242316-D15C-46A3-BCA9-46A38E18535A}" type="pres">
      <dgm:prSet presAssocID="{9A028C8C-E2F6-4F86-90DC-0A4EB19DC27B}" presName="vert1" presStyleCnt="0"/>
      <dgm:spPr/>
    </dgm:pt>
    <dgm:pt modelId="{077653D5-62B5-473E-932B-D4F63EEB6567}" type="pres">
      <dgm:prSet presAssocID="{78850A6D-D0A9-4297-A5B2-1CD185664C82}" presName="thickLine" presStyleLbl="alignNode1" presStyleIdx="5" presStyleCnt="6"/>
      <dgm:spPr/>
    </dgm:pt>
    <dgm:pt modelId="{0232D725-B06D-4DD3-B851-D9CD0A15AF0F}" type="pres">
      <dgm:prSet presAssocID="{78850A6D-D0A9-4297-A5B2-1CD185664C82}" presName="horz1" presStyleCnt="0"/>
      <dgm:spPr/>
    </dgm:pt>
    <dgm:pt modelId="{C8879B72-61C5-4CA8-B2B0-556E11A4CB3D}" type="pres">
      <dgm:prSet presAssocID="{78850A6D-D0A9-4297-A5B2-1CD185664C82}" presName="tx1" presStyleLbl="revTx" presStyleIdx="5" presStyleCnt="6"/>
      <dgm:spPr/>
    </dgm:pt>
    <dgm:pt modelId="{FB73C404-DB38-4E31-98BA-6BCD4ED5E144}" type="pres">
      <dgm:prSet presAssocID="{78850A6D-D0A9-4297-A5B2-1CD185664C82}" presName="vert1" presStyleCnt="0"/>
      <dgm:spPr/>
    </dgm:pt>
  </dgm:ptLst>
  <dgm:cxnLst>
    <dgm:cxn modelId="{1A39FD09-E897-47F3-8EB1-F44A4A59A993}" type="presOf" srcId="{78850A6D-D0A9-4297-A5B2-1CD185664C82}" destId="{C8879B72-61C5-4CA8-B2B0-556E11A4CB3D}" srcOrd="0" destOrd="0" presId="urn:microsoft.com/office/officeart/2008/layout/LinedList"/>
    <dgm:cxn modelId="{2B172B0E-18BD-4ABE-8BF4-273D52114C37}" type="presOf" srcId="{9A028C8C-E2F6-4F86-90DC-0A4EB19DC27B}" destId="{51CA9F76-89FC-4DA2-84F7-2BB8C4C892D8}" srcOrd="0" destOrd="0" presId="urn:microsoft.com/office/officeart/2008/layout/LinedList"/>
    <dgm:cxn modelId="{0AAA3C0F-9DC9-42FE-9BDE-7AE315CE7CAD}" type="presOf" srcId="{91696171-D0F3-4577-A034-0827CDFD255C}" destId="{6D0259F4-F17D-4A86-9A3C-F4CA39E11DCA}" srcOrd="0" destOrd="0" presId="urn:microsoft.com/office/officeart/2008/layout/LinedList"/>
    <dgm:cxn modelId="{077F5415-4A54-403C-BC21-2457491C39AA}" type="presOf" srcId="{4505179B-778F-4A23-B383-6232F337962E}" destId="{911607B9-116E-4C86-9563-40244A711EF6}" srcOrd="0" destOrd="0" presId="urn:microsoft.com/office/officeart/2008/layout/LinedList"/>
    <dgm:cxn modelId="{194AA617-3352-4DE1-AFE9-144F5DB11CFD}" srcId="{4505179B-778F-4A23-B383-6232F337962E}" destId="{F78AA936-43C6-4209-8EE9-2111E1C64850}" srcOrd="2" destOrd="0" parTransId="{64EA61E6-A512-47AD-BAD3-4DE938AD5101}" sibTransId="{9708408B-75B9-484E-95CF-AEBAA552CAAD}"/>
    <dgm:cxn modelId="{DDB7AA18-451A-4F55-AEED-99E2AE547886}" srcId="{4505179B-778F-4A23-B383-6232F337962E}" destId="{047CAC6F-5855-4FD7-A7B5-A0DA9CDAD29E}" srcOrd="3" destOrd="0" parTransId="{57EC294B-7276-47DE-A65C-1A7B4F1B30F2}" sibTransId="{DA623DF9-AC99-4F39-A776-038BE9FFE843}"/>
    <dgm:cxn modelId="{A4D5F875-D8AD-4F64-9508-F9E8B4EAE977}" srcId="{4505179B-778F-4A23-B383-6232F337962E}" destId="{64770D0D-6BD5-464A-818A-F8E5624B03D8}" srcOrd="1" destOrd="0" parTransId="{CB51887F-89F3-447E-B876-758D8D284CFE}" sibTransId="{44F8BB41-FA55-42FA-B18A-314F874A3AA9}"/>
    <dgm:cxn modelId="{AEE9CD7C-CA6D-4651-BEC2-9C4547D1BBF3}" srcId="{4505179B-778F-4A23-B383-6232F337962E}" destId="{91696171-D0F3-4577-A034-0827CDFD255C}" srcOrd="0" destOrd="0" parTransId="{7BD14162-C505-4C6C-8D8D-FEF84B7B851C}" sibTransId="{C2209E50-4132-4E0F-A274-94D539CE0E6B}"/>
    <dgm:cxn modelId="{AAC64E97-C8FC-447F-BE6C-5FF4736AA5D1}" type="presOf" srcId="{64770D0D-6BD5-464A-818A-F8E5624B03D8}" destId="{36404757-D8A8-47D2-8778-7E2746E3C3F5}" srcOrd="0" destOrd="0" presId="urn:microsoft.com/office/officeart/2008/layout/LinedList"/>
    <dgm:cxn modelId="{31DC2BA2-F32F-4656-B7AF-0742882D1006}" srcId="{4505179B-778F-4A23-B383-6232F337962E}" destId="{9A028C8C-E2F6-4F86-90DC-0A4EB19DC27B}" srcOrd="4" destOrd="0" parTransId="{911CB475-7293-42E5-ABA2-F799F3E5FB47}" sibTransId="{6CA832A3-BDC3-4ED6-A44C-4801248DB6D1}"/>
    <dgm:cxn modelId="{522B35C7-EAFA-44D5-9070-28005EE73B16}" type="presOf" srcId="{047CAC6F-5855-4FD7-A7B5-A0DA9CDAD29E}" destId="{D1D8E58F-46A5-4DBD-94D5-97C8E32F0345}" srcOrd="0" destOrd="0" presId="urn:microsoft.com/office/officeart/2008/layout/LinedList"/>
    <dgm:cxn modelId="{B6584ECF-47E2-46A1-B354-622E2799E2C6}" type="presOf" srcId="{F78AA936-43C6-4209-8EE9-2111E1C64850}" destId="{AD9BDC45-EE2E-4E9F-AD52-1890FDFF3F32}" srcOrd="0" destOrd="0" presId="urn:microsoft.com/office/officeart/2008/layout/LinedList"/>
    <dgm:cxn modelId="{779F93E8-FDA0-4E9A-821F-3FC8384DEE21}" srcId="{4505179B-778F-4A23-B383-6232F337962E}" destId="{78850A6D-D0A9-4297-A5B2-1CD185664C82}" srcOrd="5" destOrd="0" parTransId="{CE04EF6F-3B02-4C91-83DB-5F1FF8752BEF}" sibTransId="{8E7B0179-5AE6-499B-B2B9-AE4C5AEDB432}"/>
    <dgm:cxn modelId="{F4F4FB00-3051-4716-8BF6-4156BCBD20D1}" type="presParOf" srcId="{911607B9-116E-4C86-9563-40244A711EF6}" destId="{DC18908F-EBD8-43C2-B3F8-A2CC3202A531}" srcOrd="0" destOrd="0" presId="urn:microsoft.com/office/officeart/2008/layout/LinedList"/>
    <dgm:cxn modelId="{FFA37F1F-4D21-4F88-A61C-98179A84D9A0}" type="presParOf" srcId="{911607B9-116E-4C86-9563-40244A711EF6}" destId="{A103D597-055B-488D-9F41-5D78F5B6F1AA}" srcOrd="1" destOrd="0" presId="urn:microsoft.com/office/officeart/2008/layout/LinedList"/>
    <dgm:cxn modelId="{2A38CC5F-F8BB-4A5F-B5BF-38CD58037075}" type="presParOf" srcId="{A103D597-055B-488D-9F41-5D78F5B6F1AA}" destId="{6D0259F4-F17D-4A86-9A3C-F4CA39E11DCA}" srcOrd="0" destOrd="0" presId="urn:microsoft.com/office/officeart/2008/layout/LinedList"/>
    <dgm:cxn modelId="{513BF300-F2E5-4194-A5C6-FFC69F6226E8}" type="presParOf" srcId="{A103D597-055B-488D-9F41-5D78F5B6F1AA}" destId="{02D4A687-496C-48B4-A7EE-43485FF9D079}" srcOrd="1" destOrd="0" presId="urn:microsoft.com/office/officeart/2008/layout/LinedList"/>
    <dgm:cxn modelId="{96230471-C45E-49AF-829F-266713603CAD}" type="presParOf" srcId="{911607B9-116E-4C86-9563-40244A711EF6}" destId="{9238EEF3-D948-46D2-9CAF-D93410A8C2B7}" srcOrd="2" destOrd="0" presId="urn:microsoft.com/office/officeart/2008/layout/LinedList"/>
    <dgm:cxn modelId="{B63CB883-6A22-4D0C-99AD-017A60CFE633}" type="presParOf" srcId="{911607B9-116E-4C86-9563-40244A711EF6}" destId="{EE69CD2D-F3AB-4A17-B5BF-8CF3FF1FE03E}" srcOrd="3" destOrd="0" presId="urn:microsoft.com/office/officeart/2008/layout/LinedList"/>
    <dgm:cxn modelId="{F2692D56-5FBD-4A93-8961-87F90A8BE55D}" type="presParOf" srcId="{EE69CD2D-F3AB-4A17-B5BF-8CF3FF1FE03E}" destId="{36404757-D8A8-47D2-8778-7E2746E3C3F5}" srcOrd="0" destOrd="0" presId="urn:microsoft.com/office/officeart/2008/layout/LinedList"/>
    <dgm:cxn modelId="{0181A347-2553-42BA-A82C-99A6C0848BCF}" type="presParOf" srcId="{EE69CD2D-F3AB-4A17-B5BF-8CF3FF1FE03E}" destId="{D32F5C54-D696-4156-9943-4715BD95E92C}" srcOrd="1" destOrd="0" presId="urn:microsoft.com/office/officeart/2008/layout/LinedList"/>
    <dgm:cxn modelId="{D7463E10-3173-49D4-BFCE-3D752CBB15DF}" type="presParOf" srcId="{911607B9-116E-4C86-9563-40244A711EF6}" destId="{FF514491-5082-4AE3-BF06-7B4C9B3EEAE3}" srcOrd="4" destOrd="0" presId="urn:microsoft.com/office/officeart/2008/layout/LinedList"/>
    <dgm:cxn modelId="{35984504-82DF-4157-AD72-27F8150F42DF}" type="presParOf" srcId="{911607B9-116E-4C86-9563-40244A711EF6}" destId="{6A13EAEF-594E-4E7C-90F9-FA4B228FE4D0}" srcOrd="5" destOrd="0" presId="urn:microsoft.com/office/officeart/2008/layout/LinedList"/>
    <dgm:cxn modelId="{F14DA6A4-B01E-4017-BEF9-77C6179586FD}" type="presParOf" srcId="{6A13EAEF-594E-4E7C-90F9-FA4B228FE4D0}" destId="{AD9BDC45-EE2E-4E9F-AD52-1890FDFF3F32}" srcOrd="0" destOrd="0" presId="urn:microsoft.com/office/officeart/2008/layout/LinedList"/>
    <dgm:cxn modelId="{DC220439-19C9-4C82-A440-3826E0053D41}" type="presParOf" srcId="{6A13EAEF-594E-4E7C-90F9-FA4B228FE4D0}" destId="{B6DB386D-6D60-4466-9108-1BEDB130235E}" srcOrd="1" destOrd="0" presId="urn:microsoft.com/office/officeart/2008/layout/LinedList"/>
    <dgm:cxn modelId="{C9593B00-1B95-4F62-8F46-FD916B60CEE9}" type="presParOf" srcId="{911607B9-116E-4C86-9563-40244A711EF6}" destId="{2C503345-389A-421F-9237-C0F29855F0FF}" srcOrd="6" destOrd="0" presId="urn:microsoft.com/office/officeart/2008/layout/LinedList"/>
    <dgm:cxn modelId="{C1D78DE9-91D3-4C7F-8FBC-38F75D0FACF8}" type="presParOf" srcId="{911607B9-116E-4C86-9563-40244A711EF6}" destId="{3D60E97C-E96D-42DA-B550-210497C93404}" srcOrd="7" destOrd="0" presId="urn:microsoft.com/office/officeart/2008/layout/LinedList"/>
    <dgm:cxn modelId="{312812DC-E9B1-4615-82C9-14CC85EC31B3}" type="presParOf" srcId="{3D60E97C-E96D-42DA-B550-210497C93404}" destId="{D1D8E58F-46A5-4DBD-94D5-97C8E32F0345}" srcOrd="0" destOrd="0" presId="urn:microsoft.com/office/officeart/2008/layout/LinedList"/>
    <dgm:cxn modelId="{DB3D18D6-B1A5-46E9-80C3-0EB1EA154064}" type="presParOf" srcId="{3D60E97C-E96D-42DA-B550-210497C93404}" destId="{B210FD09-C1B5-4019-9FAA-EFF075BCEF50}" srcOrd="1" destOrd="0" presId="urn:microsoft.com/office/officeart/2008/layout/LinedList"/>
    <dgm:cxn modelId="{B93D34F9-A5B4-44BE-AFE3-924A2072D51A}" type="presParOf" srcId="{911607B9-116E-4C86-9563-40244A711EF6}" destId="{611F34F1-5360-4F76-B079-0617E971539D}" srcOrd="8" destOrd="0" presId="urn:microsoft.com/office/officeart/2008/layout/LinedList"/>
    <dgm:cxn modelId="{E20DE333-A81B-4AD0-8121-81A6732EAC09}" type="presParOf" srcId="{911607B9-116E-4C86-9563-40244A711EF6}" destId="{2DC81CDC-52E3-4215-ABF5-D8DE84A47D4C}" srcOrd="9" destOrd="0" presId="urn:microsoft.com/office/officeart/2008/layout/LinedList"/>
    <dgm:cxn modelId="{0B655736-B46A-4588-9EA1-2AE27380ACBA}" type="presParOf" srcId="{2DC81CDC-52E3-4215-ABF5-D8DE84A47D4C}" destId="{51CA9F76-89FC-4DA2-84F7-2BB8C4C892D8}" srcOrd="0" destOrd="0" presId="urn:microsoft.com/office/officeart/2008/layout/LinedList"/>
    <dgm:cxn modelId="{F6857DCD-57B2-4CE7-A0EC-935C9566B518}" type="presParOf" srcId="{2DC81CDC-52E3-4215-ABF5-D8DE84A47D4C}" destId="{FF242316-D15C-46A3-BCA9-46A38E18535A}" srcOrd="1" destOrd="0" presId="urn:microsoft.com/office/officeart/2008/layout/LinedList"/>
    <dgm:cxn modelId="{C44278C5-7DB9-4A5A-80E7-3651935446B4}" type="presParOf" srcId="{911607B9-116E-4C86-9563-40244A711EF6}" destId="{077653D5-62B5-473E-932B-D4F63EEB6567}" srcOrd="10" destOrd="0" presId="urn:microsoft.com/office/officeart/2008/layout/LinedList"/>
    <dgm:cxn modelId="{1C4E7916-01C0-44FF-AE52-91EF9AAA7E93}" type="presParOf" srcId="{911607B9-116E-4C86-9563-40244A711EF6}" destId="{0232D725-B06D-4DD3-B851-D9CD0A15AF0F}" srcOrd="11" destOrd="0" presId="urn:microsoft.com/office/officeart/2008/layout/LinedList"/>
    <dgm:cxn modelId="{41DB232B-B8E0-48F0-877F-69777CBB091E}" type="presParOf" srcId="{0232D725-B06D-4DD3-B851-D9CD0A15AF0F}" destId="{C8879B72-61C5-4CA8-B2B0-556E11A4CB3D}" srcOrd="0" destOrd="0" presId="urn:microsoft.com/office/officeart/2008/layout/LinedList"/>
    <dgm:cxn modelId="{2B37FF1D-D70B-4574-AFA3-A3CA41083273}" type="presParOf" srcId="{0232D725-B06D-4DD3-B851-D9CD0A15AF0F}" destId="{FB73C404-DB38-4E31-98BA-6BCD4ED5E1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B7C211-221F-46EB-B41E-B6CF791BE9D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18921A-B54E-4970-88DD-CA388356AA90}">
      <dgm:prSet custT="1"/>
      <dgm:spPr/>
      <dgm:t>
        <a:bodyPr/>
        <a:lstStyle/>
        <a:p>
          <a:r>
            <a:rPr lang="en-US" sz="2800" dirty="0"/>
            <a:t>Easy to collect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69F7B46A-66B5-47FB-8D24-1D1361C9D9ED}" type="parTrans" cxnId="{64BC3B7B-8C16-462E-9198-7AAE18D78089}">
      <dgm:prSet/>
      <dgm:spPr/>
      <dgm:t>
        <a:bodyPr/>
        <a:lstStyle/>
        <a:p>
          <a:endParaRPr lang="en-US" sz="2000"/>
        </a:p>
      </dgm:t>
    </dgm:pt>
    <dgm:pt modelId="{0090665F-2875-407D-B54D-A318F9523D8A}" type="sibTrans" cxnId="{64BC3B7B-8C16-462E-9198-7AAE18D78089}">
      <dgm:prSet/>
      <dgm:spPr/>
      <dgm:t>
        <a:bodyPr/>
        <a:lstStyle/>
        <a:p>
          <a:endParaRPr lang="en-US" sz="2000"/>
        </a:p>
      </dgm:t>
    </dgm:pt>
    <dgm:pt modelId="{60B601F9-70B1-4815-9B53-7FB648FDF93E}">
      <dgm:prSet custT="1"/>
      <dgm:spPr/>
      <dgm:t>
        <a:bodyPr/>
        <a:lstStyle/>
        <a:p>
          <a:r>
            <a:rPr lang="en-US" sz="2800" dirty="0"/>
            <a:t>Easy to understand and interpret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49CAEA6E-85F8-45BE-812C-F0FF1ACC2215}" type="parTrans" cxnId="{7D63E815-2D63-4668-A36B-9CF9CEED93B3}">
      <dgm:prSet/>
      <dgm:spPr/>
      <dgm:t>
        <a:bodyPr/>
        <a:lstStyle/>
        <a:p>
          <a:endParaRPr lang="en-US" sz="2000"/>
        </a:p>
      </dgm:t>
    </dgm:pt>
    <dgm:pt modelId="{E1512EA6-FFF5-4B72-8072-74331A568200}" type="sibTrans" cxnId="{7D63E815-2D63-4668-A36B-9CF9CEED93B3}">
      <dgm:prSet/>
      <dgm:spPr/>
      <dgm:t>
        <a:bodyPr/>
        <a:lstStyle/>
        <a:p>
          <a:endParaRPr lang="en-US" sz="2000"/>
        </a:p>
      </dgm:t>
    </dgm:pt>
    <dgm:pt modelId="{CC48AD2C-6864-4F2C-B106-387A45CC83D9}">
      <dgm:prSet custT="1"/>
      <dgm:spPr/>
      <dgm:t>
        <a:bodyPr/>
        <a:lstStyle/>
        <a:p>
          <a:r>
            <a:rPr lang="en-US" sz="2800" dirty="0"/>
            <a:t>Meaningful to Customer (VALUE)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DB0557A4-7218-4DC7-A412-7A8ED3FADD7D}" type="parTrans" cxnId="{42BDCBAA-1F45-46DC-9759-7A962AE69F88}">
      <dgm:prSet/>
      <dgm:spPr/>
      <dgm:t>
        <a:bodyPr/>
        <a:lstStyle/>
        <a:p>
          <a:endParaRPr lang="en-US" sz="2000"/>
        </a:p>
      </dgm:t>
    </dgm:pt>
    <dgm:pt modelId="{92F5CE6B-C006-4B9E-93C9-A2C4CB1F8889}" type="sibTrans" cxnId="{42BDCBAA-1F45-46DC-9759-7A962AE69F88}">
      <dgm:prSet/>
      <dgm:spPr/>
      <dgm:t>
        <a:bodyPr/>
        <a:lstStyle/>
        <a:p>
          <a:endParaRPr lang="en-US" sz="2000"/>
        </a:p>
      </dgm:t>
    </dgm:pt>
    <dgm:pt modelId="{9ABBD149-3515-4AA0-ADA3-AAD4B8AE2DB0}">
      <dgm:prSet custT="1"/>
      <dgm:spPr>
        <a:solidFill>
          <a:srgbClr val="6D5829"/>
        </a:solidFill>
      </dgm:spPr>
      <dgm:t>
        <a:bodyPr/>
        <a:lstStyle/>
        <a:p>
          <a:r>
            <a:rPr lang="en-US" sz="2800" dirty="0"/>
            <a:t>Supports discipline and accountability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496985F6-F7E8-4F3B-A42B-01B68EA1E262}" type="parTrans" cxnId="{7C28EAC8-60D2-4561-976D-B2216810BB40}">
      <dgm:prSet/>
      <dgm:spPr/>
      <dgm:t>
        <a:bodyPr/>
        <a:lstStyle/>
        <a:p>
          <a:endParaRPr lang="en-US" sz="2000"/>
        </a:p>
      </dgm:t>
    </dgm:pt>
    <dgm:pt modelId="{CE922B98-A2E5-43EF-A888-EFBB91367BA0}" type="sibTrans" cxnId="{7C28EAC8-60D2-4561-976D-B2216810BB40}">
      <dgm:prSet/>
      <dgm:spPr/>
      <dgm:t>
        <a:bodyPr/>
        <a:lstStyle/>
        <a:p>
          <a:endParaRPr lang="en-US" sz="2000"/>
        </a:p>
      </dgm:t>
    </dgm:pt>
    <dgm:pt modelId="{E6F20C00-3BE5-421F-B4CC-9018EC460192}">
      <dgm:prSet custT="1"/>
      <dgm:spPr>
        <a:solidFill>
          <a:srgbClr val="79722F"/>
        </a:solidFill>
      </dgm:spPr>
      <dgm:t>
        <a:bodyPr/>
        <a:lstStyle/>
        <a:p>
          <a:r>
            <a:rPr lang="en-US" sz="2800" dirty="0"/>
            <a:t>Displayed for everyone to see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81F26F5C-02DF-4A72-8926-113E619647D7}" type="parTrans" cxnId="{4E15F250-90BA-44B9-848D-E9BC6B291BB1}">
      <dgm:prSet/>
      <dgm:spPr/>
      <dgm:t>
        <a:bodyPr/>
        <a:lstStyle/>
        <a:p>
          <a:endParaRPr lang="en-US" sz="2000"/>
        </a:p>
      </dgm:t>
    </dgm:pt>
    <dgm:pt modelId="{6A6A4D71-F75C-4848-A561-FB9BD994FB7D}" type="sibTrans" cxnId="{4E15F250-90BA-44B9-848D-E9BC6B291BB1}">
      <dgm:prSet/>
      <dgm:spPr/>
      <dgm:t>
        <a:bodyPr/>
        <a:lstStyle/>
        <a:p>
          <a:endParaRPr lang="en-US" sz="2000"/>
        </a:p>
      </dgm:t>
    </dgm:pt>
    <dgm:pt modelId="{022FD086-EC92-4FB4-961F-97BA9236C912}">
      <dgm:prSet custT="1"/>
      <dgm:spPr>
        <a:solidFill>
          <a:srgbClr val="6C742E"/>
        </a:solidFill>
      </dgm:spPr>
      <dgm:t>
        <a:bodyPr/>
        <a:lstStyle/>
        <a:p>
          <a:r>
            <a:rPr lang="en-US" sz="2800" dirty="0"/>
            <a:t>Is accurate and reliable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1436464A-AEC5-4693-A8F2-495F4A7A686B}" type="parTrans" cxnId="{B4D864AA-C0CD-4BC5-89E4-4E3B7B13DCE7}">
      <dgm:prSet/>
      <dgm:spPr/>
      <dgm:t>
        <a:bodyPr/>
        <a:lstStyle/>
        <a:p>
          <a:endParaRPr lang="en-US" sz="2000"/>
        </a:p>
      </dgm:t>
    </dgm:pt>
    <dgm:pt modelId="{8EBF69D1-6F49-491D-9F34-8A35A403207B}" type="sibTrans" cxnId="{B4D864AA-C0CD-4BC5-89E4-4E3B7B13DCE7}">
      <dgm:prSet/>
      <dgm:spPr/>
      <dgm:t>
        <a:bodyPr/>
        <a:lstStyle/>
        <a:p>
          <a:endParaRPr lang="en-US" sz="2000"/>
        </a:p>
      </dgm:t>
    </dgm:pt>
    <dgm:pt modelId="{E7272BEA-5B30-44FD-B56C-A7304A36446A}">
      <dgm:prSet custT="1"/>
      <dgm:spPr>
        <a:solidFill>
          <a:srgbClr val="647D33"/>
        </a:solidFill>
      </dgm:spPr>
      <dgm:t>
        <a:bodyPr/>
        <a:lstStyle/>
        <a:p>
          <a:r>
            <a:rPr lang="en-US" sz="2800" dirty="0"/>
            <a:t>Has targets and tolerance</a:t>
          </a:r>
        </a:p>
      </dgm:t>
      <dgm:extLst>
        <a:ext uri="{E40237B7-FDA0-4F09-8148-C483321AD2D9}">
          <dgm14:cNvPr xmlns:dgm14="http://schemas.microsoft.com/office/drawing/2010/diagram" id="0" name="" descr="list: Easy to collect&#10;Easy to understand and interpret&#10;Meaningful to Customer (VALUE)&#10;Supports discipline and accountability&#10;Displayed for everyone to see&#10;Is accurate and reliable&#10;Has targets and tolerance&#10;"/>
        </a:ext>
      </dgm:extLst>
    </dgm:pt>
    <dgm:pt modelId="{0E34FEE3-1D78-4C99-A5F2-BDE6170F5979}" type="parTrans" cxnId="{355E41A8-3264-4506-AB6B-2C5B07DA742D}">
      <dgm:prSet/>
      <dgm:spPr/>
      <dgm:t>
        <a:bodyPr/>
        <a:lstStyle/>
        <a:p>
          <a:endParaRPr lang="en-US" sz="2000"/>
        </a:p>
      </dgm:t>
    </dgm:pt>
    <dgm:pt modelId="{82CF76B7-3C55-44DB-955B-81321CDC92EC}" type="sibTrans" cxnId="{355E41A8-3264-4506-AB6B-2C5B07DA742D}">
      <dgm:prSet/>
      <dgm:spPr/>
      <dgm:t>
        <a:bodyPr/>
        <a:lstStyle/>
        <a:p>
          <a:endParaRPr lang="en-US" sz="2000"/>
        </a:p>
      </dgm:t>
    </dgm:pt>
    <dgm:pt modelId="{153B71BF-85B1-4B3A-8D0D-CF85F61A9153}" type="pres">
      <dgm:prSet presAssocID="{69B7C211-221F-46EB-B41E-B6CF791BE9D1}" presName="linear" presStyleCnt="0">
        <dgm:presLayoutVars>
          <dgm:animLvl val="lvl"/>
          <dgm:resizeHandles val="exact"/>
        </dgm:presLayoutVars>
      </dgm:prSet>
      <dgm:spPr/>
    </dgm:pt>
    <dgm:pt modelId="{973996C4-C237-4A8B-8BC7-059922E30EDD}" type="pres">
      <dgm:prSet presAssocID="{B918921A-B54E-4970-88DD-CA388356AA9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EA47F18-9576-4C1F-8275-2367D128ED25}" type="pres">
      <dgm:prSet presAssocID="{0090665F-2875-407D-B54D-A318F9523D8A}" presName="spacer" presStyleCnt="0"/>
      <dgm:spPr/>
    </dgm:pt>
    <dgm:pt modelId="{1FA3640B-63EF-40AD-A2A1-EFFB229FF759}" type="pres">
      <dgm:prSet presAssocID="{60B601F9-70B1-4815-9B53-7FB648FDF93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46BEB05-F3E2-40B7-B462-D7F421A2894F}" type="pres">
      <dgm:prSet presAssocID="{E1512EA6-FFF5-4B72-8072-74331A568200}" presName="spacer" presStyleCnt="0"/>
      <dgm:spPr/>
    </dgm:pt>
    <dgm:pt modelId="{A7E5C8F4-2685-4ACA-BD2D-0F6E306AC018}" type="pres">
      <dgm:prSet presAssocID="{CC48AD2C-6864-4F2C-B106-387A45CC83D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6EBA8CD-7242-46D7-8CA1-7BC7DCF9A751}" type="pres">
      <dgm:prSet presAssocID="{92F5CE6B-C006-4B9E-93C9-A2C4CB1F8889}" presName="spacer" presStyleCnt="0"/>
      <dgm:spPr/>
    </dgm:pt>
    <dgm:pt modelId="{B7F93025-918C-40AD-8C04-4B1C9C9C4870}" type="pres">
      <dgm:prSet presAssocID="{9ABBD149-3515-4AA0-ADA3-AAD4B8AE2DB0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1898FA0-420D-4297-A5B1-725899ACD484}" type="pres">
      <dgm:prSet presAssocID="{CE922B98-A2E5-43EF-A888-EFBB91367BA0}" presName="spacer" presStyleCnt="0"/>
      <dgm:spPr/>
    </dgm:pt>
    <dgm:pt modelId="{AA14721A-61CC-4FC8-B35E-9E2859D03AAF}" type="pres">
      <dgm:prSet presAssocID="{E6F20C00-3BE5-421F-B4CC-9018EC46019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5680AB2-4979-404C-8514-C8FB1632A478}" type="pres">
      <dgm:prSet presAssocID="{6A6A4D71-F75C-4848-A561-FB9BD994FB7D}" presName="spacer" presStyleCnt="0"/>
      <dgm:spPr/>
    </dgm:pt>
    <dgm:pt modelId="{E0A694AB-854E-44B1-9A18-FB6E3F3CC2B3}" type="pres">
      <dgm:prSet presAssocID="{022FD086-EC92-4FB4-961F-97BA9236C91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C693660-BF5A-4BE2-9A81-58DACA18A482}" type="pres">
      <dgm:prSet presAssocID="{8EBF69D1-6F49-491D-9F34-8A35A403207B}" presName="spacer" presStyleCnt="0"/>
      <dgm:spPr/>
    </dgm:pt>
    <dgm:pt modelId="{808DED0D-8218-42D2-A2AF-4EDC5384EA97}" type="pres">
      <dgm:prSet presAssocID="{E7272BEA-5B30-44FD-B56C-A7304A36446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EFDBB03-DDDD-4097-BB14-F477556C0005}" type="presOf" srcId="{CC48AD2C-6864-4F2C-B106-387A45CC83D9}" destId="{A7E5C8F4-2685-4ACA-BD2D-0F6E306AC018}" srcOrd="0" destOrd="0" presId="urn:microsoft.com/office/officeart/2005/8/layout/vList2"/>
    <dgm:cxn modelId="{ACF5AF0E-C9FF-42AC-BAED-25F03D4C7396}" type="presOf" srcId="{60B601F9-70B1-4815-9B53-7FB648FDF93E}" destId="{1FA3640B-63EF-40AD-A2A1-EFFB229FF759}" srcOrd="0" destOrd="0" presId="urn:microsoft.com/office/officeart/2005/8/layout/vList2"/>
    <dgm:cxn modelId="{7D63E815-2D63-4668-A36B-9CF9CEED93B3}" srcId="{69B7C211-221F-46EB-B41E-B6CF791BE9D1}" destId="{60B601F9-70B1-4815-9B53-7FB648FDF93E}" srcOrd="1" destOrd="0" parTransId="{49CAEA6E-85F8-45BE-812C-F0FF1ACC2215}" sibTransId="{E1512EA6-FFF5-4B72-8072-74331A568200}"/>
    <dgm:cxn modelId="{3D469716-A611-43CB-A452-A0CB4FCC71AB}" type="presOf" srcId="{E6F20C00-3BE5-421F-B4CC-9018EC460192}" destId="{AA14721A-61CC-4FC8-B35E-9E2859D03AAF}" srcOrd="0" destOrd="0" presId="urn:microsoft.com/office/officeart/2005/8/layout/vList2"/>
    <dgm:cxn modelId="{2662F63F-A40B-4594-BADB-203598535096}" type="presOf" srcId="{E7272BEA-5B30-44FD-B56C-A7304A36446A}" destId="{808DED0D-8218-42D2-A2AF-4EDC5384EA97}" srcOrd="0" destOrd="0" presId="urn:microsoft.com/office/officeart/2005/8/layout/vList2"/>
    <dgm:cxn modelId="{4E15F250-90BA-44B9-848D-E9BC6B291BB1}" srcId="{69B7C211-221F-46EB-B41E-B6CF791BE9D1}" destId="{E6F20C00-3BE5-421F-B4CC-9018EC460192}" srcOrd="4" destOrd="0" parTransId="{81F26F5C-02DF-4A72-8926-113E619647D7}" sibTransId="{6A6A4D71-F75C-4848-A561-FB9BD994FB7D}"/>
    <dgm:cxn modelId="{64BC3B7B-8C16-462E-9198-7AAE18D78089}" srcId="{69B7C211-221F-46EB-B41E-B6CF791BE9D1}" destId="{B918921A-B54E-4970-88DD-CA388356AA90}" srcOrd="0" destOrd="0" parTransId="{69F7B46A-66B5-47FB-8D24-1D1361C9D9ED}" sibTransId="{0090665F-2875-407D-B54D-A318F9523D8A}"/>
    <dgm:cxn modelId="{6A3EB591-5AD4-4DCF-9E32-F5D0F7D45269}" type="presOf" srcId="{9ABBD149-3515-4AA0-ADA3-AAD4B8AE2DB0}" destId="{B7F93025-918C-40AD-8C04-4B1C9C9C4870}" srcOrd="0" destOrd="0" presId="urn:microsoft.com/office/officeart/2005/8/layout/vList2"/>
    <dgm:cxn modelId="{05DEEE98-6514-4210-849C-1557C4AF7BFF}" type="presOf" srcId="{B918921A-B54E-4970-88DD-CA388356AA90}" destId="{973996C4-C237-4A8B-8BC7-059922E30EDD}" srcOrd="0" destOrd="0" presId="urn:microsoft.com/office/officeart/2005/8/layout/vList2"/>
    <dgm:cxn modelId="{355E41A8-3264-4506-AB6B-2C5B07DA742D}" srcId="{69B7C211-221F-46EB-B41E-B6CF791BE9D1}" destId="{E7272BEA-5B30-44FD-B56C-A7304A36446A}" srcOrd="6" destOrd="0" parTransId="{0E34FEE3-1D78-4C99-A5F2-BDE6170F5979}" sibTransId="{82CF76B7-3C55-44DB-955B-81321CDC92EC}"/>
    <dgm:cxn modelId="{B4D864AA-C0CD-4BC5-89E4-4E3B7B13DCE7}" srcId="{69B7C211-221F-46EB-B41E-B6CF791BE9D1}" destId="{022FD086-EC92-4FB4-961F-97BA9236C912}" srcOrd="5" destOrd="0" parTransId="{1436464A-AEC5-4693-A8F2-495F4A7A686B}" sibTransId="{8EBF69D1-6F49-491D-9F34-8A35A403207B}"/>
    <dgm:cxn modelId="{42BDCBAA-1F45-46DC-9759-7A962AE69F88}" srcId="{69B7C211-221F-46EB-B41E-B6CF791BE9D1}" destId="{CC48AD2C-6864-4F2C-B106-387A45CC83D9}" srcOrd="2" destOrd="0" parTransId="{DB0557A4-7218-4DC7-A412-7A8ED3FADD7D}" sibTransId="{92F5CE6B-C006-4B9E-93C9-A2C4CB1F8889}"/>
    <dgm:cxn modelId="{3572AFC8-5C8E-4023-9552-49B39CB999E1}" type="presOf" srcId="{69B7C211-221F-46EB-B41E-B6CF791BE9D1}" destId="{153B71BF-85B1-4B3A-8D0D-CF85F61A9153}" srcOrd="0" destOrd="0" presId="urn:microsoft.com/office/officeart/2005/8/layout/vList2"/>
    <dgm:cxn modelId="{7C28EAC8-60D2-4561-976D-B2216810BB40}" srcId="{69B7C211-221F-46EB-B41E-B6CF791BE9D1}" destId="{9ABBD149-3515-4AA0-ADA3-AAD4B8AE2DB0}" srcOrd="3" destOrd="0" parTransId="{496985F6-F7E8-4F3B-A42B-01B68EA1E262}" sibTransId="{CE922B98-A2E5-43EF-A888-EFBB91367BA0}"/>
    <dgm:cxn modelId="{D5D4F0DE-3C36-4AC4-A6F5-77D05ADAC68E}" type="presOf" srcId="{022FD086-EC92-4FB4-961F-97BA9236C912}" destId="{E0A694AB-854E-44B1-9A18-FB6E3F3CC2B3}" srcOrd="0" destOrd="0" presId="urn:microsoft.com/office/officeart/2005/8/layout/vList2"/>
    <dgm:cxn modelId="{1DBEE446-A9D2-4A40-BFC9-BA76EB33FBDA}" type="presParOf" srcId="{153B71BF-85B1-4B3A-8D0D-CF85F61A9153}" destId="{973996C4-C237-4A8B-8BC7-059922E30EDD}" srcOrd="0" destOrd="0" presId="urn:microsoft.com/office/officeart/2005/8/layout/vList2"/>
    <dgm:cxn modelId="{BFCE28C8-FA07-4B03-8086-CD967EECEEA0}" type="presParOf" srcId="{153B71BF-85B1-4B3A-8D0D-CF85F61A9153}" destId="{1EA47F18-9576-4C1F-8275-2367D128ED25}" srcOrd="1" destOrd="0" presId="urn:microsoft.com/office/officeart/2005/8/layout/vList2"/>
    <dgm:cxn modelId="{4D9322C0-B426-477C-8EA5-DEAF89CADF19}" type="presParOf" srcId="{153B71BF-85B1-4B3A-8D0D-CF85F61A9153}" destId="{1FA3640B-63EF-40AD-A2A1-EFFB229FF759}" srcOrd="2" destOrd="0" presId="urn:microsoft.com/office/officeart/2005/8/layout/vList2"/>
    <dgm:cxn modelId="{A3454A0C-D30A-4FEF-BD29-7E841526C6CB}" type="presParOf" srcId="{153B71BF-85B1-4B3A-8D0D-CF85F61A9153}" destId="{946BEB05-F3E2-40B7-B462-D7F421A2894F}" srcOrd="3" destOrd="0" presId="urn:microsoft.com/office/officeart/2005/8/layout/vList2"/>
    <dgm:cxn modelId="{F24FFECB-92CF-42FD-9568-1D5B008FBBFF}" type="presParOf" srcId="{153B71BF-85B1-4B3A-8D0D-CF85F61A9153}" destId="{A7E5C8F4-2685-4ACA-BD2D-0F6E306AC018}" srcOrd="4" destOrd="0" presId="urn:microsoft.com/office/officeart/2005/8/layout/vList2"/>
    <dgm:cxn modelId="{E336CD75-716B-4405-9770-56AC2C7E0F56}" type="presParOf" srcId="{153B71BF-85B1-4B3A-8D0D-CF85F61A9153}" destId="{A6EBA8CD-7242-46D7-8CA1-7BC7DCF9A751}" srcOrd="5" destOrd="0" presId="urn:microsoft.com/office/officeart/2005/8/layout/vList2"/>
    <dgm:cxn modelId="{B80B7B9C-535C-4489-8847-632AF7262481}" type="presParOf" srcId="{153B71BF-85B1-4B3A-8D0D-CF85F61A9153}" destId="{B7F93025-918C-40AD-8C04-4B1C9C9C4870}" srcOrd="6" destOrd="0" presId="urn:microsoft.com/office/officeart/2005/8/layout/vList2"/>
    <dgm:cxn modelId="{9A3544F0-5EB4-4010-B354-034F533C3F40}" type="presParOf" srcId="{153B71BF-85B1-4B3A-8D0D-CF85F61A9153}" destId="{A1898FA0-420D-4297-A5B1-725899ACD484}" srcOrd="7" destOrd="0" presId="urn:microsoft.com/office/officeart/2005/8/layout/vList2"/>
    <dgm:cxn modelId="{F5F33E96-A1B5-4B35-93D0-3DA188A58476}" type="presParOf" srcId="{153B71BF-85B1-4B3A-8D0D-CF85F61A9153}" destId="{AA14721A-61CC-4FC8-B35E-9E2859D03AAF}" srcOrd="8" destOrd="0" presId="urn:microsoft.com/office/officeart/2005/8/layout/vList2"/>
    <dgm:cxn modelId="{8BF00FAE-3E96-475A-91D0-DB38D0A3E9EF}" type="presParOf" srcId="{153B71BF-85B1-4B3A-8D0D-CF85F61A9153}" destId="{75680AB2-4979-404C-8514-C8FB1632A478}" srcOrd="9" destOrd="0" presId="urn:microsoft.com/office/officeart/2005/8/layout/vList2"/>
    <dgm:cxn modelId="{AF9E87C5-D729-4597-9DE8-03ED95016EEC}" type="presParOf" srcId="{153B71BF-85B1-4B3A-8D0D-CF85F61A9153}" destId="{E0A694AB-854E-44B1-9A18-FB6E3F3CC2B3}" srcOrd="10" destOrd="0" presId="urn:microsoft.com/office/officeart/2005/8/layout/vList2"/>
    <dgm:cxn modelId="{C23817E1-8A35-453B-95F8-378D04166367}" type="presParOf" srcId="{153B71BF-85B1-4B3A-8D0D-CF85F61A9153}" destId="{5C693660-BF5A-4BE2-9A81-58DACA18A482}" srcOrd="11" destOrd="0" presId="urn:microsoft.com/office/officeart/2005/8/layout/vList2"/>
    <dgm:cxn modelId="{7A0B4ED7-FCC5-4135-A956-B327D9CE0D81}" type="presParOf" srcId="{153B71BF-85B1-4B3A-8D0D-CF85F61A9153}" destId="{808DED0D-8218-42D2-A2AF-4EDC5384EA9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26A585-310B-4A5F-A985-AC97A153633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86C8ABF-C1E0-446C-906C-00901A3C7E3B}">
      <dgm:prSet custT="1"/>
      <dgm:spPr/>
      <dgm:t>
        <a:bodyPr/>
        <a:lstStyle/>
        <a:p>
          <a:pPr>
            <a:defRPr cap="all"/>
          </a:pPr>
          <a:r>
            <a:rPr lang="en-US" sz="3200" dirty="0"/>
            <a:t>Keep Score</a:t>
          </a:r>
        </a:p>
      </dgm:t>
    </dgm:pt>
    <dgm:pt modelId="{D3A4156D-93E2-4155-8695-BB2E71DBE30E}" type="parTrans" cxnId="{7A060843-B4C4-48E8-9EAA-3B351B7F51D5}">
      <dgm:prSet/>
      <dgm:spPr/>
      <dgm:t>
        <a:bodyPr/>
        <a:lstStyle/>
        <a:p>
          <a:endParaRPr lang="en-US" sz="2400"/>
        </a:p>
      </dgm:t>
    </dgm:pt>
    <dgm:pt modelId="{D78BE6CF-1FAD-4AAE-A9CB-DF5730E56D79}" type="sibTrans" cxnId="{7A060843-B4C4-48E8-9EAA-3B351B7F51D5}">
      <dgm:prSet/>
      <dgm:spPr/>
      <dgm:t>
        <a:bodyPr/>
        <a:lstStyle/>
        <a:p>
          <a:endParaRPr lang="en-US" sz="2400"/>
        </a:p>
      </dgm:t>
    </dgm:pt>
    <dgm:pt modelId="{5980443C-DE85-4137-9E72-CF58789B4E3D}">
      <dgm:prSet custT="1"/>
      <dgm:spPr/>
      <dgm:t>
        <a:bodyPr/>
        <a:lstStyle/>
        <a:p>
          <a:pPr>
            <a:defRPr cap="all"/>
          </a:pPr>
          <a:r>
            <a:rPr lang="en-US" sz="3200" dirty="0"/>
            <a:t>Focus on Customer</a:t>
          </a:r>
        </a:p>
      </dgm:t>
    </dgm:pt>
    <dgm:pt modelId="{647BA10C-47CE-43AB-AC59-0704B25B5919}" type="parTrans" cxnId="{F12896DB-1281-4176-B407-3AC76F850631}">
      <dgm:prSet/>
      <dgm:spPr/>
      <dgm:t>
        <a:bodyPr/>
        <a:lstStyle/>
        <a:p>
          <a:endParaRPr lang="en-US" sz="2400"/>
        </a:p>
      </dgm:t>
    </dgm:pt>
    <dgm:pt modelId="{11B1906C-F918-43FD-AD4D-909759D37A14}" type="sibTrans" cxnId="{F12896DB-1281-4176-B407-3AC76F850631}">
      <dgm:prSet/>
      <dgm:spPr/>
      <dgm:t>
        <a:bodyPr/>
        <a:lstStyle/>
        <a:p>
          <a:endParaRPr lang="en-US" sz="2400"/>
        </a:p>
      </dgm:t>
    </dgm:pt>
    <dgm:pt modelId="{6A947FC8-6284-4679-9350-E5246CF8ADF3}">
      <dgm:prSet custT="1"/>
      <dgm:spPr/>
      <dgm:t>
        <a:bodyPr/>
        <a:lstStyle/>
        <a:p>
          <a:pPr>
            <a:defRPr cap="all"/>
          </a:pPr>
          <a:r>
            <a:rPr lang="en-US" sz="3200" dirty="0"/>
            <a:t>Estimate using Relative Sizes</a:t>
          </a:r>
        </a:p>
      </dgm:t>
    </dgm:pt>
    <dgm:pt modelId="{DA06DA99-010F-4CCC-A73F-480F8839F965}" type="parTrans" cxnId="{B5400634-80F1-44A8-A869-478E1AB7C5D1}">
      <dgm:prSet/>
      <dgm:spPr/>
      <dgm:t>
        <a:bodyPr/>
        <a:lstStyle/>
        <a:p>
          <a:endParaRPr lang="en-US" sz="2400"/>
        </a:p>
      </dgm:t>
    </dgm:pt>
    <dgm:pt modelId="{A7ED0BAA-1D1F-4A9F-B5EB-9E609AB85B60}" type="sibTrans" cxnId="{B5400634-80F1-44A8-A869-478E1AB7C5D1}">
      <dgm:prSet/>
      <dgm:spPr/>
      <dgm:t>
        <a:bodyPr/>
        <a:lstStyle/>
        <a:p>
          <a:endParaRPr lang="en-US" sz="2400"/>
        </a:p>
      </dgm:t>
    </dgm:pt>
    <dgm:pt modelId="{4C149376-344F-4261-A14D-EA0B3394FF61}" type="pres">
      <dgm:prSet presAssocID="{6F26A585-310B-4A5F-A985-AC97A153633E}" presName="root" presStyleCnt="0">
        <dgm:presLayoutVars>
          <dgm:dir/>
          <dgm:resizeHandles val="exact"/>
        </dgm:presLayoutVars>
      </dgm:prSet>
      <dgm:spPr/>
    </dgm:pt>
    <dgm:pt modelId="{72EF3924-5FAA-40EA-99C9-9B33E2FE13C2}" type="pres">
      <dgm:prSet presAssocID="{486C8ABF-C1E0-446C-906C-00901A3C7E3B}" presName="compNode" presStyleCnt="0"/>
      <dgm:spPr/>
    </dgm:pt>
    <dgm:pt modelId="{CE202C0A-A2B3-4CDE-A781-B01857114E3A}" type="pres">
      <dgm:prSet presAssocID="{486C8ABF-C1E0-446C-906C-00901A3C7E3B}" presName="iconBgRect" presStyleLbl="bgShp" presStyleIdx="0" presStyleCnt="3"/>
      <dgm:spPr/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B8EDD66-6889-490D-8C47-4F51D3654EFC}" type="pres">
      <dgm:prSet presAssocID="{486C8ABF-C1E0-446C-906C-00901A3C7E3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4A77480-BCAB-490C-AFD1-742A2EAFB871}" type="pres">
      <dgm:prSet presAssocID="{486C8ABF-C1E0-446C-906C-00901A3C7E3B}" presName="spaceRect" presStyleCnt="0"/>
      <dgm:spPr/>
    </dgm:pt>
    <dgm:pt modelId="{7C2BC63D-826E-436E-8497-7E5C07623774}" type="pres">
      <dgm:prSet presAssocID="{486C8ABF-C1E0-446C-906C-00901A3C7E3B}" presName="textRect" presStyleLbl="revTx" presStyleIdx="0" presStyleCnt="3">
        <dgm:presLayoutVars>
          <dgm:chMax val="1"/>
          <dgm:chPref val="1"/>
        </dgm:presLayoutVars>
      </dgm:prSet>
      <dgm:spPr/>
    </dgm:pt>
    <dgm:pt modelId="{4939655E-DC7E-4919-B989-C893204ACF14}" type="pres">
      <dgm:prSet presAssocID="{D78BE6CF-1FAD-4AAE-A9CB-DF5730E56D79}" presName="sibTrans" presStyleCnt="0"/>
      <dgm:spPr/>
    </dgm:pt>
    <dgm:pt modelId="{396F1877-44CD-4E60-BAC2-1ADB92E48198}" type="pres">
      <dgm:prSet presAssocID="{5980443C-DE85-4137-9E72-CF58789B4E3D}" presName="compNode" presStyleCnt="0"/>
      <dgm:spPr/>
    </dgm:pt>
    <dgm:pt modelId="{4EC0A6BB-1D22-4C47-8FEE-A94C4AA60FDB}" type="pres">
      <dgm:prSet presAssocID="{5980443C-DE85-4137-9E72-CF58789B4E3D}" presName="iconBgRect" presStyleLbl="bgShp" presStyleIdx="1" presStyleCnt="3"/>
      <dgm:spPr/>
    </dgm:pt>
    <dgm:pt modelId="{53CAED46-221F-4353-BF5C-96B5881B136D}" type="pres">
      <dgm:prSet presAssocID="{5980443C-DE85-4137-9E72-CF58789B4E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3516432-76D0-4734-B7DA-F3FB9AD83350}" type="pres">
      <dgm:prSet presAssocID="{5980443C-DE85-4137-9E72-CF58789B4E3D}" presName="spaceRect" presStyleCnt="0"/>
      <dgm:spPr/>
    </dgm:pt>
    <dgm:pt modelId="{B1C42A82-39E9-4C3E-BAB6-4A6367FE6A5C}" type="pres">
      <dgm:prSet presAssocID="{5980443C-DE85-4137-9E72-CF58789B4E3D}" presName="textRect" presStyleLbl="revTx" presStyleIdx="1" presStyleCnt="3">
        <dgm:presLayoutVars>
          <dgm:chMax val="1"/>
          <dgm:chPref val="1"/>
        </dgm:presLayoutVars>
      </dgm:prSet>
      <dgm:spPr/>
    </dgm:pt>
    <dgm:pt modelId="{A7E671AB-C945-469A-AD4B-9039E319244C}" type="pres">
      <dgm:prSet presAssocID="{11B1906C-F918-43FD-AD4D-909759D37A14}" presName="sibTrans" presStyleCnt="0"/>
      <dgm:spPr/>
    </dgm:pt>
    <dgm:pt modelId="{EF95A40B-F4CA-4B36-9554-50E891146BBE}" type="pres">
      <dgm:prSet presAssocID="{6A947FC8-6284-4679-9350-E5246CF8ADF3}" presName="compNode" presStyleCnt="0"/>
      <dgm:spPr/>
    </dgm:pt>
    <dgm:pt modelId="{FB4D3022-3C11-4F4C-B0EC-B81C74AC1818}" type="pres">
      <dgm:prSet presAssocID="{6A947FC8-6284-4679-9350-E5246CF8ADF3}" presName="iconBgRect" presStyleLbl="bgShp" presStyleIdx="2" presStyleCnt="3"/>
      <dgm:spPr/>
    </dgm:pt>
    <dgm:pt modelId="{B7E65A37-D961-4D4D-815D-B0ADFD0EE4A8}" type="pres">
      <dgm:prSet presAssocID="{6A947FC8-6284-4679-9350-E5246CF8ADF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B6251985-7C14-49CB-B6E1-D4850006914F}" type="pres">
      <dgm:prSet presAssocID="{6A947FC8-6284-4679-9350-E5246CF8ADF3}" presName="spaceRect" presStyleCnt="0"/>
      <dgm:spPr/>
    </dgm:pt>
    <dgm:pt modelId="{F260B624-479C-4FCE-BBDD-6D8C83E88433}" type="pres">
      <dgm:prSet presAssocID="{6A947FC8-6284-4679-9350-E5246CF8ADF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9C1D711-256B-48D0-A9D4-9F8A2F594419}" type="presOf" srcId="{6A947FC8-6284-4679-9350-E5246CF8ADF3}" destId="{F260B624-479C-4FCE-BBDD-6D8C83E88433}" srcOrd="0" destOrd="0" presId="urn:microsoft.com/office/officeart/2018/5/layout/IconCircleLabelList"/>
    <dgm:cxn modelId="{B5400634-80F1-44A8-A869-478E1AB7C5D1}" srcId="{6F26A585-310B-4A5F-A985-AC97A153633E}" destId="{6A947FC8-6284-4679-9350-E5246CF8ADF3}" srcOrd="2" destOrd="0" parTransId="{DA06DA99-010F-4CCC-A73F-480F8839F965}" sibTransId="{A7ED0BAA-1D1F-4A9F-B5EB-9E609AB85B60}"/>
    <dgm:cxn modelId="{7A060843-B4C4-48E8-9EAA-3B351B7F51D5}" srcId="{6F26A585-310B-4A5F-A985-AC97A153633E}" destId="{486C8ABF-C1E0-446C-906C-00901A3C7E3B}" srcOrd="0" destOrd="0" parTransId="{D3A4156D-93E2-4155-8695-BB2E71DBE30E}" sibTransId="{D78BE6CF-1FAD-4AAE-A9CB-DF5730E56D79}"/>
    <dgm:cxn modelId="{02E2067B-25AA-4B98-9C44-0D409786207A}" type="presOf" srcId="{5980443C-DE85-4137-9E72-CF58789B4E3D}" destId="{B1C42A82-39E9-4C3E-BAB6-4A6367FE6A5C}" srcOrd="0" destOrd="0" presId="urn:microsoft.com/office/officeart/2018/5/layout/IconCircleLabelList"/>
    <dgm:cxn modelId="{E62E518A-DD24-4F3F-AE07-6AC1AC4CB1E8}" type="presOf" srcId="{486C8ABF-C1E0-446C-906C-00901A3C7E3B}" destId="{7C2BC63D-826E-436E-8497-7E5C07623774}" srcOrd="0" destOrd="0" presId="urn:microsoft.com/office/officeart/2018/5/layout/IconCircleLabelList"/>
    <dgm:cxn modelId="{F12896DB-1281-4176-B407-3AC76F850631}" srcId="{6F26A585-310B-4A5F-A985-AC97A153633E}" destId="{5980443C-DE85-4137-9E72-CF58789B4E3D}" srcOrd="1" destOrd="0" parTransId="{647BA10C-47CE-43AB-AC59-0704B25B5919}" sibTransId="{11B1906C-F918-43FD-AD4D-909759D37A14}"/>
    <dgm:cxn modelId="{BFABD5EC-9715-44B9-B2E7-D9F3458C8A74}" type="presOf" srcId="{6F26A585-310B-4A5F-A985-AC97A153633E}" destId="{4C149376-344F-4261-A14D-EA0B3394FF61}" srcOrd="0" destOrd="0" presId="urn:microsoft.com/office/officeart/2018/5/layout/IconCircleLabelList"/>
    <dgm:cxn modelId="{C81D1240-397F-4F45-ACE3-F48088532FA0}" type="presParOf" srcId="{4C149376-344F-4261-A14D-EA0B3394FF61}" destId="{72EF3924-5FAA-40EA-99C9-9B33E2FE13C2}" srcOrd="0" destOrd="0" presId="urn:microsoft.com/office/officeart/2018/5/layout/IconCircleLabelList"/>
    <dgm:cxn modelId="{0654C6F5-02A5-463F-A334-65D4C2372F5A}" type="presParOf" srcId="{72EF3924-5FAA-40EA-99C9-9B33E2FE13C2}" destId="{CE202C0A-A2B3-4CDE-A781-B01857114E3A}" srcOrd="0" destOrd="0" presId="urn:microsoft.com/office/officeart/2018/5/layout/IconCircleLabelList"/>
    <dgm:cxn modelId="{D9F3AB3D-F34B-4CC8-AFC1-5C7BED6BAE80}" type="presParOf" srcId="{72EF3924-5FAA-40EA-99C9-9B33E2FE13C2}" destId="{2B8EDD66-6889-490D-8C47-4F51D3654EFC}" srcOrd="1" destOrd="0" presId="urn:microsoft.com/office/officeart/2018/5/layout/IconCircleLabelList"/>
    <dgm:cxn modelId="{3CE0B218-86F2-4D01-97B0-A3F843849A22}" type="presParOf" srcId="{72EF3924-5FAA-40EA-99C9-9B33E2FE13C2}" destId="{54A77480-BCAB-490C-AFD1-742A2EAFB871}" srcOrd="2" destOrd="0" presId="urn:microsoft.com/office/officeart/2018/5/layout/IconCircleLabelList"/>
    <dgm:cxn modelId="{3AA2B046-2FC6-4BB1-A5D4-7BD7A8BD5A30}" type="presParOf" srcId="{72EF3924-5FAA-40EA-99C9-9B33E2FE13C2}" destId="{7C2BC63D-826E-436E-8497-7E5C07623774}" srcOrd="3" destOrd="0" presId="urn:microsoft.com/office/officeart/2018/5/layout/IconCircleLabelList"/>
    <dgm:cxn modelId="{45424950-4242-43E7-829D-91CE3D690CFD}" type="presParOf" srcId="{4C149376-344F-4261-A14D-EA0B3394FF61}" destId="{4939655E-DC7E-4919-B989-C893204ACF14}" srcOrd="1" destOrd="0" presId="urn:microsoft.com/office/officeart/2018/5/layout/IconCircleLabelList"/>
    <dgm:cxn modelId="{50A6993F-7310-4686-A18C-1DC0402EA9BD}" type="presParOf" srcId="{4C149376-344F-4261-A14D-EA0B3394FF61}" destId="{396F1877-44CD-4E60-BAC2-1ADB92E48198}" srcOrd="2" destOrd="0" presId="urn:microsoft.com/office/officeart/2018/5/layout/IconCircleLabelList"/>
    <dgm:cxn modelId="{3B2B8E3D-E927-4F7D-910F-896351BBC44D}" type="presParOf" srcId="{396F1877-44CD-4E60-BAC2-1ADB92E48198}" destId="{4EC0A6BB-1D22-4C47-8FEE-A94C4AA60FDB}" srcOrd="0" destOrd="0" presId="urn:microsoft.com/office/officeart/2018/5/layout/IconCircleLabelList"/>
    <dgm:cxn modelId="{1E3DFFA0-51A2-42AF-932B-C13073805B56}" type="presParOf" srcId="{396F1877-44CD-4E60-BAC2-1ADB92E48198}" destId="{53CAED46-221F-4353-BF5C-96B5881B136D}" srcOrd="1" destOrd="0" presId="urn:microsoft.com/office/officeart/2018/5/layout/IconCircleLabelList"/>
    <dgm:cxn modelId="{C4483D43-6004-49E1-B8E3-5B3C171DAB08}" type="presParOf" srcId="{396F1877-44CD-4E60-BAC2-1ADB92E48198}" destId="{13516432-76D0-4734-B7DA-F3FB9AD83350}" srcOrd="2" destOrd="0" presId="urn:microsoft.com/office/officeart/2018/5/layout/IconCircleLabelList"/>
    <dgm:cxn modelId="{F8061C4C-288D-4BDE-9A03-9FF7B0C2DDD1}" type="presParOf" srcId="{396F1877-44CD-4E60-BAC2-1ADB92E48198}" destId="{B1C42A82-39E9-4C3E-BAB6-4A6367FE6A5C}" srcOrd="3" destOrd="0" presId="urn:microsoft.com/office/officeart/2018/5/layout/IconCircleLabelList"/>
    <dgm:cxn modelId="{39B5AA4B-808E-4EB5-A7A1-BC89DEF1AF54}" type="presParOf" srcId="{4C149376-344F-4261-A14D-EA0B3394FF61}" destId="{A7E671AB-C945-469A-AD4B-9039E319244C}" srcOrd="3" destOrd="0" presId="urn:microsoft.com/office/officeart/2018/5/layout/IconCircleLabelList"/>
    <dgm:cxn modelId="{09469C50-207D-42EE-A1F8-B99CBCC6A2DC}" type="presParOf" srcId="{4C149376-344F-4261-A14D-EA0B3394FF61}" destId="{EF95A40B-F4CA-4B36-9554-50E891146BBE}" srcOrd="4" destOrd="0" presId="urn:microsoft.com/office/officeart/2018/5/layout/IconCircleLabelList"/>
    <dgm:cxn modelId="{68169D89-78E6-455D-9533-65B82CA938B4}" type="presParOf" srcId="{EF95A40B-F4CA-4B36-9554-50E891146BBE}" destId="{FB4D3022-3C11-4F4C-B0EC-B81C74AC1818}" srcOrd="0" destOrd="0" presId="urn:microsoft.com/office/officeart/2018/5/layout/IconCircleLabelList"/>
    <dgm:cxn modelId="{5A308E09-A7E2-439F-99B6-A1637F03DAB5}" type="presParOf" srcId="{EF95A40B-F4CA-4B36-9554-50E891146BBE}" destId="{B7E65A37-D961-4D4D-815D-B0ADFD0EE4A8}" srcOrd="1" destOrd="0" presId="urn:microsoft.com/office/officeart/2018/5/layout/IconCircleLabelList"/>
    <dgm:cxn modelId="{58A6B4CD-F493-48A9-843F-4A55DEECDEFC}" type="presParOf" srcId="{EF95A40B-F4CA-4B36-9554-50E891146BBE}" destId="{B6251985-7C14-49CB-B6E1-D4850006914F}" srcOrd="2" destOrd="0" presId="urn:microsoft.com/office/officeart/2018/5/layout/IconCircleLabelList"/>
    <dgm:cxn modelId="{BBAB19F6-52C9-4CE0-A407-476359C1EBC2}" type="presParOf" srcId="{EF95A40B-F4CA-4B36-9554-50E891146BBE}" destId="{F260B624-479C-4FCE-BBDD-6D8C83E8843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49AB7F-8CE3-45A7-B590-9E82E442D900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BB6057-AE16-4AC7-AB3D-CC954F1BF38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Visual Communication</a:t>
          </a:r>
        </a:p>
      </dgm:t>
    </dgm:pt>
    <dgm:pt modelId="{0C95C487-BD29-46C8-9A40-BBE43C9C6949}" type="parTrans" cxnId="{58D8BC9A-4854-489A-9F23-EC9C6FE932CE}">
      <dgm:prSet/>
      <dgm:spPr/>
      <dgm:t>
        <a:bodyPr/>
        <a:lstStyle/>
        <a:p>
          <a:endParaRPr lang="en-US"/>
        </a:p>
      </dgm:t>
    </dgm:pt>
    <dgm:pt modelId="{2CA348E6-07F1-45AA-8899-2ADA866FD549}" type="sibTrans" cxnId="{58D8BC9A-4854-489A-9F23-EC9C6FE932CE}">
      <dgm:prSet/>
      <dgm:spPr/>
      <dgm:t>
        <a:bodyPr/>
        <a:lstStyle/>
        <a:p>
          <a:endParaRPr lang="en-US"/>
        </a:p>
      </dgm:t>
    </dgm:pt>
    <dgm:pt modelId="{69F2114F-F86C-41A9-A1E1-579745D410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eyes collect images faster than the ears collect sound</a:t>
          </a:r>
        </a:p>
      </dgm:t>
    </dgm:pt>
    <dgm:pt modelId="{44BE24A8-65ED-422C-B67A-06C01128F98A}" type="parTrans" cxnId="{0CAF68E3-FADB-43AE-A658-33540CA2D8D5}">
      <dgm:prSet/>
      <dgm:spPr/>
      <dgm:t>
        <a:bodyPr/>
        <a:lstStyle/>
        <a:p>
          <a:endParaRPr lang="en-US"/>
        </a:p>
      </dgm:t>
    </dgm:pt>
    <dgm:pt modelId="{8EF319F9-8AB1-435C-8199-2E7D6FCBC53F}" type="sibTrans" cxnId="{0CAF68E3-FADB-43AE-A658-33540CA2D8D5}">
      <dgm:prSet/>
      <dgm:spPr/>
      <dgm:t>
        <a:bodyPr/>
        <a:lstStyle/>
        <a:p>
          <a:endParaRPr lang="en-US"/>
        </a:p>
      </dgm:t>
    </dgm:pt>
    <dgm:pt modelId="{FC52C5D7-7856-4082-B71A-E5D2E74CB9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Written words are processed as images, then translated to language</a:t>
          </a:r>
        </a:p>
      </dgm:t>
    </dgm:pt>
    <dgm:pt modelId="{290CAE1B-5CC9-4692-B6C3-35E698A26755}" type="parTrans" cxnId="{8BA73BF6-A24A-44D1-B83B-41D4DCFA7424}">
      <dgm:prSet/>
      <dgm:spPr/>
      <dgm:t>
        <a:bodyPr/>
        <a:lstStyle/>
        <a:p>
          <a:endParaRPr lang="en-US"/>
        </a:p>
      </dgm:t>
    </dgm:pt>
    <dgm:pt modelId="{79B77F3C-8C31-4B61-9294-53C3E111B2BF}" type="sibTrans" cxnId="{8BA73BF6-A24A-44D1-B83B-41D4DCFA7424}">
      <dgm:prSet/>
      <dgm:spPr/>
      <dgm:t>
        <a:bodyPr/>
        <a:lstStyle/>
        <a:p>
          <a:endParaRPr lang="en-US"/>
        </a:p>
      </dgm:t>
    </dgm:pt>
    <dgm:pt modelId="{7E8D108E-9FF9-45F2-817A-9136610D78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Your brain is wired to quickly understand and remember visual input. </a:t>
          </a:r>
        </a:p>
      </dgm:t>
    </dgm:pt>
    <dgm:pt modelId="{915008E3-1A77-4973-A9EB-9FA2E9EFB0D9}" type="parTrans" cxnId="{0D0028AC-A003-4FB5-A7FE-B99FFBFBD87A}">
      <dgm:prSet/>
      <dgm:spPr/>
      <dgm:t>
        <a:bodyPr/>
        <a:lstStyle/>
        <a:p>
          <a:endParaRPr lang="en-US"/>
        </a:p>
      </dgm:t>
    </dgm:pt>
    <dgm:pt modelId="{77BF95AA-72C0-4F8F-BBA9-3102C7ABEEBB}" type="sibTrans" cxnId="{0D0028AC-A003-4FB5-A7FE-B99FFBFBD87A}">
      <dgm:prSet/>
      <dgm:spPr/>
      <dgm:t>
        <a:bodyPr/>
        <a:lstStyle/>
        <a:p>
          <a:endParaRPr lang="en-US"/>
        </a:p>
      </dgm:t>
    </dgm:pt>
    <dgm:pt modelId="{7627D645-43EB-4B37-97D1-072E7AF23E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Visual Thinking</a:t>
          </a:r>
        </a:p>
      </dgm:t>
    </dgm:pt>
    <dgm:pt modelId="{24E411D7-0BA5-4A1A-ACEF-D6194FB8F209}" type="parTrans" cxnId="{B49DBA7C-2578-49E0-BF85-402587E01818}">
      <dgm:prSet/>
      <dgm:spPr/>
      <dgm:t>
        <a:bodyPr/>
        <a:lstStyle/>
        <a:p>
          <a:endParaRPr lang="en-US"/>
        </a:p>
      </dgm:t>
    </dgm:pt>
    <dgm:pt modelId="{2ECC05F7-1C85-42BB-BB1C-72F17526E112}" type="sibTrans" cxnId="{B49DBA7C-2578-49E0-BF85-402587E01818}">
      <dgm:prSet/>
      <dgm:spPr/>
      <dgm:t>
        <a:bodyPr/>
        <a:lstStyle/>
        <a:p>
          <a:endParaRPr lang="en-US"/>
        </a:p>
      </dgm:t>
    </dgm:pt>
    <dgm:pt modelId="{C2DF8235-FFCB-40FE-B6F1-46E87F967C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Allows data to be presented in ways that the brain can find, match or categorize complex data and relationships. </a:t>
          </a:r>
        </a:p>
      </dgm:t>
    </dgm:pt>
    <dgm:pt modelId="{91319F5B-9D4D-4463-84BF-4F0BA2F6859F}" type="parTrans" cxnId="{8F65339F-28D7-4362-847A-2154324DBA62}">
      <dgm:prSet/>
      <dgm:spPr/>
      <dgm:t>
        <a:bodyPr/>
        <a:lstStyle/>
        <a:p>
          <a:endParaRPr lang="en-US"/>
        </a:p>
      </dgm:t>
    </dgm:pt>
    <dgm:pt modelId="{26B9B25D-60B2-4E0D-A46D-54C7261452EC}" type="sibTrans" cxnId="{8F65339F-28D7-4362-847A-2154324DBA62}">
      <dgm:prSet/>
      <dgm:spPr/>
      <dgm:t>
        <a:bodyPr/>
        <a:lstStyle/>
        <a:p>
          <a:endParaRPr lang="en-US"/>
        </a:p>
      </dgm:t>
    </dgm:pt>
    <dgm:pt modelId="{2288C4EE-BC04-4552-82BF-7E1C613E4E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Presented in a ways that is universally understood</a:t>
          </a:r>
        </a:p>
      </dgm:t>
    </dgm:pt>
    <dgm:pt modelId="{9CFC3CD7-BBDA-4244-82AD-11505BF67EF0}" type="parTrans" cxnId="{7DE4CE1B-FD03-4EFB-B5AF-966F310F64B2}">
      <dgm:prSet/>
      <dgm:spPr/>
      <dgm:t>
        <a:bodyPr/>
        <a:lstStyle/>
        <a:p>
          <a:endParaRPr lang="en-US"/>
        </a:p>
      </dgm:t>
    </dgm:pt>
    <dgm:pt modelId="{10C08E83-C044-4804-BF31-B348D61AC66B}" type="sibTrans" cxnId="{7DE4CE1B-FD03-4EFB-B5AF-966F310F64B2}">
      <dgm:prSet/>
      <dgm:spPr/>
      <dgm:t>
        <a:bodyPr/>
        <a:lstStyle/>
        <a:p>
          <a:endParaRPr lang="en-US"/>
        </a:p>
      </dgm:t>
    </dgm:pt>
    <dgm:pt modelId="{C7E1FFD1-35C8-40DE-ADEE-AD84887A10D3}" type="pres">
      <dgm:prSet presAssocID="{B949AB7F-8CE3-45A7-B590-9E82E442D900}" presName="root" presStyleCnt="0">
        <dgm:presLayoutVars>
          <dgm:dir/>
          <dgm:resizeHandles val="exact"/>
        </dgm:presLayoutVars>
      </dgm:prSet>
      <dgm:spPr/>
    </dgm:pt>
    <dgm:pt modelId="{B3284995-3AAE-4D3F-9641-D15E92CE6927}" type="pres">
      <dgm:prSet presAssocID="{8BBB6057-AE16-4AC7-AB3D-CC954F1BF38D}" presName="compNode" presStyleCnt="0"/>
      <dgm:spPr/>
    </dgm:pt>
    <dgm:pt modelId="{21003BEE-A3E4-4989-B53D-007D00F65EC3}" type="pres">
      <dgm:prSet presAssocID="{8BBB6057-AE16-4AC7-AB3D-CC954F1BF38D}" presName="iconRect" presStyleLbl="node1" presStyleIdx="0" presStyleCnt="2" custLinFactNeighborX="1435" custLinFactNeighborY="-25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2B690F15-47C6-4EF0-A791-B935E560C4FF}" type="pres">
      <dgm:prSet presAssocID="{8BBB6057-AE16-4AC7-AB3D-CC954F1BF38D}" presName="iconSpace" presStyleCnt="0"/>
      <dgm:spPr/>
    </dgm:pt>
    <dgm:pt modelId="{E1659C47-F5B3-4FD1-BB76-D1A1510610ED}" type="pres">
      <dgm:prSet presAssocID="{8BBB6057-AE16-4AC7-AB3D-CC954F1BF38D}" presName="parTx" presStyleLbl="revTx" presStyleIdx="0" presStyleCnt="4" custLinFactX="17169" custLinFactNeighborX="100000" custLinFactNeighborY="2886">
        <dgm:presLayoutVars>
          <dgm:chMax val="0"/>
          <dgm:chPref val="0"/>
        </dgm:presLayoutVars>
      </dgm:prSet>
      <dgm:spPr/>
    </dgm:pt>
    <dgm:pt modelId="{DDC2BD4F-0E04-4B7B-BD1E-A065F2E41959}" type="pres">
      <dgm:prSet presAssocID="{8BBB6057-AE16-4AC7-AB3D-CC954F1BF38D}" presName="txSpace" presStyleCnt="0"/>
      <dgm:spPr/>
    </dgm:pt>
    <dgm:pt modelId="{96A8AF9B-FD2C-4A18-AAE7-A1237EEE6110}" type="pres">
      <dgm:prSet presAssocID="{8BBB6057-AE16-4AC7-AB3D-CC954F1BF38D}" presName="desTx" presStyleLbl="revTx" presStyleIdx="1" presStyleCnt="4" custLinFactX="17169" custLinFactNeighborX="100000" custLinFactNeighborY="586">
        <dgm:presLayoutVars/>
      </dgm:prSet>
      <dgm:spPr/>
    </dgm:pt>
    <dgm:pt modelId="{2BAF3FF8-50AE-4911-9C3B-7ECE7CD9C414}" type="pres">
      <dgm:prSet presAssocID="{2CA348E6-07F1-45AA-8899-2ADA866FD549}" presName="sibTrans" presStyleCnt="0"/>
      <dgm:spPr/>
    </dgm:pt>
    <dgm:pt modelId="{6EA23B87-0EA0-4DD4-9293-C63CFA527539}" type="pres">
      <dgm:prSet presAssocID="{7627D645-43EB-4B37-97D1-072E7AF23E53}" presName="compNode" presStyleCnt="0"/>
      <dgm:spPr/>
    </dgm:pt>
    <dgm:pt modelId="{81F3E346-B9C2-498F-A293-D858D344B7C8}" type="pres">
      <dgm:prSet presAssocID="{7627D645-43EB-4B37-97D1-072E7AF23E53}" presName="iconRect" presStyleLbl="node1" presStyleIdx="1" presStyleCnt="2" custLinFactNeighborX="-10773" custLinFactNeighborY="1077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 with solid fill"/>
        </a:ext>
      </dgm:extLst>
    </dgm:pt>
    <dgm:pt modelId="{D981FF89-F66D-4A93-97AE-76C541F45853}" type="pres">
      <dgm:prSet presAssocID="{7627D645-43EB-4B37-97D1-072E7AF23E53}" presName="iconSpace" presStyleCnt="0"/>
      <dgm:spPr/>
    </dgm:pt>
    <dgm:pt modelId="{F98AA851-C562-4D0D-A104-5840F013CED3}" type="pres">
      <dgm:prSet presAssocID="{7627D645-43EB-4B37-97D1-072E7AF23E53}" presName="parTx" presStyleLbl="revTx" presStyleIdx="2" presStyleCnt="4" custLinFactX="-17250" custLinFactNeighborX="-100000" custLinFactNeighborY="2886">
        <dgm:presLayoutVars>
          <dgm:chMax val="0"/>
          <dgm:chPref val="0"/>
        </dgm:presLayoutVars>
      </dgm:prSet>
      <dgm:spPr/>
    </dgm:pt>
    <dgm:pt modelId="{B20A6894-2902-4213-9FC1-5BE2132A0154}" type="pres">
      <dgm:prSet presAssocID="{7627D645-43EB-4B37-97D1-072E7AF23E53}" presName="txSpace" presStyleCnt="0"/>
      <dgm:spPr/>
    </dgm:pt>
    <dgm:pt modelId="{6F67EE62-2F30-4654-83FE-153362CD0EDA}" type="pres">
      <dgm:prSet presAssocID="{7627D645-43EB-4B37-97D1-072E7AF23E53}" presName="desTx" presStyleLbl="revTx" presStyleIdx="3" presStyleCnt="4" custLinFactX="-17250" custLinFactNeighborX="-100000" custLinFactNeighborY="586">
        <dgm:presLayoutVars/>
      </dgm:prSet>
      <dgm:spPr/>
    </dgm:pt>
  </dgm:ptLst>
  <dgm:cxnLst>
    <dgm:cxn modelId="{0630DE07-9713-4549-BE98-0A21B0071063}" type="presOf" srcId="{B949AB7F-8CE3-45A7-B590-9E82E442D900}" destId="{C7E1FFD1-35C8-40DE-ADEE-AD84887A10D3}" srcOrd="0" destOrd="0" presId="urn:microsoft.com/office/officeart/2018/2/layout/IconLabelDescriptionList"/>
    <dgm:cxn modelId="{A1CF2109-B3A5-43ED-9801-6C86D6BD935E}" type="presOf" srcId="{8BBB6057-AE16-4AC7-AB3D-CC954F1BF38D}" destId="{E1659C47-F5B3-4FD1-BB76-D1A1510610ED}" srcOrd="0" destOrd="0" presId="urn:microsoft.com/office/officeart/2018/2/layout/IconLabelDescriptionList"/>
    <dgm:cxn modelId="{4CC0EF18-D996-48C2-B075-A908CDDC6F93}" type="presOf" srcId="{7E8D108E-9FF9-45F2-817A-9136610D7886}" destId="{96A8AF9B-FD2C-4A18-AAE7-A1237EEE6110}" srcOrd="0" destOrd="2" presId="urn:microsoft.com/office/officeart/2018/2/layout/IconLabelDescriptionList"/>
    <dgm:cxn modelId="{7DE4CE1B-FD03-4EFB-B5AF-966F310F64B2}" srcId="{7627D645-43EB-4B37-97D1-072E7AF23E53}" destId="{2288C4EE-BC04-4552-82BF-7E1C613E4E81}" srcOrd="1" destOrd="0" parTransId="{9CFC3CD7-BBDA-4244-82AD-11505BF67EF0}" sibTransId="{10C08E83-C044-4804-BF31-B348D61AC66B}"/>
    <dgm:cxn modelId="{2C1F9156-160C-46E6-BA5B-AF629BADC5E9}" type="presOf" srcId="{FC52C5D7-7856-4082-B71A-E5D2E74CB973}" destId="{96A8AF9B-FD2C-4A18-AAE7-A1237EEE6110}" srcOrd="0" destOrd="1" presId="urn:microsoft.com/office/officeart/2018/2/layout/IconLabelDescriptionList"/>
    <dgm:cxn modelId="{B49DBA7C-2578-49E0-BF85-402587E01818}" srcId="{B949AB7F-8CE3-45A7-B590-9E82E442D900}" destId="{7627D645-43EB-4B37-97D1-072E7AF23E53}" srcOrd="1" destOrd="0" parTransId="{24E411D7-0BA5-4A1A-ACEF-D6194FB8F209}" sibTransId="{2ECC05F7-1C85-42BB-BB1C-72F17526E112}"/>
    <dgm:cxn modelId="{C139D489-A21D-4BC0-8874-E4764F64AF1C}" type="presOf" srcId="{2288C4EE-BC04-4552-82BF-7E1C613E4E81}" destId="{6F67EE62-2F30-4654-83FE-153362CD0EDA}" srcOrd="0" destOrd="1" presId="urn:microsoft.com/office/officeart/2018/2/layout/IconLabelDescriptionList"/>
    <dgm:cxn modelId="{26FC0C8B-76D1-4568-934F-36A8F487AC5E}" type="presOf" srcId="{7627D645-43EB-4B37-97D1-072E7AF23E53}" destId="{F98AA851-C562-4D0D-A104-5840F013CED3}" srcOrd="0" destOrd="0" presId="urn:microsoft.com/office/officeart/2018/2/layout/IconLabelDescriptionList"/>
    <dgm:cxn modelId="{EBD2A392-1D6C-46A4-AF0C-742B7DD4CB5B}" type="presOf" srcId="{69F2114F-F86C-41A9-A1E1-579745D410F7}" destId="{96A8AF9B-FD2C-4A18-AAE7-A1237EEE6110}" srcOrd="0" destOrd="0" presId="urn:microsoft.com/office/officeart/2018/2/layout/IconLabelDescriptionList"/>
    <dgm:cxn modelId="{58D8BC9A-4854-489A-9F23-EC9C6FE932CE}" srcId="{B949AB7F-8CE3-45A7-B590-9E82E442D900}" destId="{8BBB6057-AE16-4AC7-AB3D-CC954F1BF38D}" srcOrd="0" destOrd="0" parTransId="{0C95C487-BD29-46C8-9A40-BBE43C9C6949}" sibTransId="{2CA348E6-07F1-45AA-8899-2ADA866FD549}"/>
    <dgm:cxn modelId="{8F65339F-28D7-4362-847A-2154324DBA62}" srcId="{7627D645-43EB-4B37-97D1-072E7AF23E53}" destId="{C2DF8235-FFCB-40FE-B6F1-46E87F967C0E}" srcOrd="0" destOrd="0" parTransId="{91319F5B-9D4D-4463-84BF-4F0BA2F6859F}" sibTransId="{26B9B25D-60B2-4E0D-A46D-54C7261452EC}"/>
    <dgm:cxn modelId="{0D0028AC-A003-4FB5-A7FE-B99FFBFBD87A}" srcId="{8BBB6057-AE16-4AC7-AB3D-CC954F1BF38D}" destId="{7E8D108E-9FF9-45F2-817A-9136610D7886}" srcOrd="2" destOrd="0" parTransId="{915008E3-1A77-4973-A9EB-9FA2E9EFB0D9}" sibTransId="{77BF95AA-72C0-4F8F-BBA9-3102C7ABEEBB}"/>
    <dgm:cxn modelId="{0CAF68E3-FADB-43AE-A658-33540CA2D8D5}" srcId="{8BBB6057-AE16-4AC7-AB3D-CC954F1BF38D}" destId="{69F2114F-F86C-41A9-A1E1-579745D410F7}" srcOrd="0" destOrd="0" parTransId="{44BE24A8-65ED-422C-B67A-06C01128F98A}" sibTransId="{8EF319F9-8AB1-435C-8199-2E7D6FCBC53F}"/>
    <dgm:cxn modelId="{37B1AFE5-83FF-408D-8CF3-94ED8C62C86B}" type="presOf" srcId="{C2DF8235-FFCB-40FE-B6F1-46E87F967C0E}" destId="{6F67EE62-2F30-4654-83FE-153362CD0EDA}" srcOrd="0" destOrd="0" presId="urn:microsoft.com/office/officeart/2018/2/layout/IconLabelDescriptionList"/>
    <dgm:cxn modelId="{8BA73BF6-A24A-44D1-B83B-41D4DCFA7424}" srcId="{8BBB6057-AE16-4AC7-AB3D-CC954F1BF38D}" destId="{FC52C5D7-7856-4082-B71A-E5D2E74CB973}" srcOrd="1" destOrd="0" parTransId="{290CAE1B-5CC9-4692-B6C3-35E698A26755}" sibTransId="{79B77F3C-8C31-4B61-9294-53C3E111B2BF}"/>
    <dgm:cxn modelId="{20242400-F6DA-47D8-A933-961343FE56AA}" type="presParOf" srcId="{C7E1FFD1-35C8-40DE-ADEE-AD84887A10D3}" destId="{B3284995-3AAE-4D3F-9641-D15E92CE6927}" srcOrd="0" destOrd="0" presId="urn:microsoft.com/office/officeart/2018/2/layout/IconLabelDescriptionList"/>
    <dgm:cxn modelId="{51628113-4CAA-45AC-A4BB-6EE26832B625}" type="presParOf" srcId="{B3284995-3AAE-4D3F-9641-D15E92CE6927}" destId="{21003BEE-A3E4-4989-B53D-007D00F65EC3}" srcOrd="0" destOrd="0" presId="urn:microsoft.com/office/officeart/2018/2/layout/IconLabelDescriptionList"/>
    <dgm:cxn modelId="{D69D8F3D-7347-41BA-89D7-0C98B6B950AA}" type="presParOf" srcId="{B3284995-3AAE-4D3F-9641-D15E92CE6927}" destId="{2B690F15-47C6-4EF0-A791-B935E560C4FF}" srcOrd="1" destOrd="0" presId="urn:microsoft.com/office/officeart/2018/2/layout/IconLabelDescriptionList"/>
    <dgm:cxn modelId="{3793785D-9392-49B0-83F4-067588DEC621}" type="presParOf" srcId="{B3284995-3AAE-4D3F-9641-D15E92CE6927}" destId="{E1659C47-F5B3-4FD1-BB76-D1A1510610ED}" srcOrd="2" destOrd="0" presId="urn:microsoft.com/office/officeart/2018/2/layout/IconLabelDescriptionList"/>
    <dgm:cxn modelId="{A7575496-5BB2-41EF-90CD-604BF6CB4A84}" type="presParOf" srcId="{B3284995-3AAE-4D3F-9641-D15E92CE6927}" destId="{DDC2BD4F-0E04-4B7B-BD1E-A065F2E41959}" srcOrd="3" destOrd="0" presId="urn:microsoft.com/office/officeart/2018/2/layout/IconLabelDescriptionList"/>
    <dgm:cxn modelId="{021325EA-1FFF-4312-A6F4-8A664EBF9D64}" type="presParOf" srcId="{B3284995-3AAE-4D3F-9641-D15E92CE6927}" destId="{96A8AF9B-FD2C-4A18-AAE7-A1237EEE6110}" srcOrd="4" destOrd="0" presId="urn:microsoft.com/office/officeart/2018/2/layout/IconLabelDescriptionList"/>
    <dgm:cxn modelId="{B65FC1DE-C17F-4454-99BB-414A7F7463DB}" type="presParOf" srcId="{C7E1FFD1-35C8-40DE-ADEE-AD84887A10D3}" destId="{2BAF3FF8-50AE-4911-9C3B-7ECE7CD9C414}" srcOrd="1" destOrd="0" presId="urn:microsoft.com/office/officeart/2018/2/layout/IconLabelDescriptionList"/>
    <dgm:cxn modelId="{4B7AAA31-BFC6-4C7D-96B1-DA0606662C6B}" type="presParOf" srcId="{C7E1FFD1-35C8-40DE-ADEE-AD84887A10D3}" destId="{6EA23B87-0EA0-4DD4-9293-C63CFA527539}" srcOrd="2" destOrd="0" presId="urn:microsoft.com/office/officeart/2018/2/layout/IconLabelDescriptionList"/>
    <dgm:cxn modelId="{B6EBD404-1943-4103-86DE-6E4442E3009C}" type="presParOf" srcId="{6EA23B87-0EA0-4DD4-9293-C63CFA527539}" destId="{81F3E346-B9C2-498F-A293-D858D344B7C8}" srcOrd="0" destOrd="0" presId="urn:microsoft.com/office/officeart/2018/2/layout/IconLabelDescriptionList"/>
    <dgm:cxn modelId="{2A8DC5D2-0E10-4E85-B061-876805AA32CB}" type="presParOf" srcId="{6EA23B87-0EA0-4DD4-9293-C63CFA527539}" destId="{D981FF89-F66D-4A93-97AE-76C541F45853}" srcOrd="1" destOrd="0" presId="urn:microsoft.com/office/officeart/2018/2/layout/IconLabelDescriptionList"/>
    <dgm:cxn modelId="{53DDDA64-5A9F-43CB-A721-02EB22C16B06}" type="presParOf" srcId="{6EA23B87-0EA0-4DD4-9293-C63CFA527539}" destId="{F98AA851-C562-4D0D-A104-5840F013CED3}" srcOrd="2" destOrd="0" presId="urn:microsoft.com/office/officeart/2018/2/layout/IconLabelDescriptionList"/>
    <dgm:cxn modelId="{EF6762A8-FBA2-49CC-82D2-31E88F950647}" type="presParOf" srcId="{6EA23B87-0EA0-4DD4-9293-C63CFA527539}" destId="{B20A6894-2902-4213-9FC1-5BE2132A0154}" srcOrd="3" destOrd="0" presId="urn:microsoft.com/office/officeart/2018/2/layout/IconLabelDescriptionList"/>
    <dgm:cxn modelId="{4D99B86D-CF2D-4846-ACDC-2D926FCB70EB}" type="presParOf" srcId="{6EA23B87-0EA0-4DD4-9293-C63CFA527539}" destId="{6F67EE62-2F30-4654-83FE-153362CD0ED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A88E65-C43C-41D8-A89A-2CFD51ABD72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76B1E19-769F-49C3-BB4B-B07CE3924D11}">
      <dgm:prSet/>
      <dgm:spPr/>
      <dgm:t>
        <a:bodyPr/>
        <a:lstStyle/>
        <a:p>
          <a:r>
            <a:rPr lang="en-US" dirty="0"/>
            <a:t>Self-Awareness</a:t>
          </a:r>
        </a:p>
      </dgm:t>
    </dgm:pt>
    <dgm:pt modelId="{9587A61B-0714-4D55-BC0D-4B9476A52639}" type="parTrans" cxnId="{2B6CD060-B09E-477C-A0E1-EF9C38BCC2F0}">
      <dgm:prSet/>
      <dgm:spPr/>
      <dgm:t>
        <a:bodyPr/>
        <a:lstStyle/>
        <a:p>
          <a:endParaRPr lang="en-US"/>
        </a:p>
      </dgm:t>
    </dgm:pt>
    <dgm:pt modelId="{5A570B59-2A87-4A98-B241-E921ABAA5D44}" type="sibTrans" cxnId="{2B6CD060-B09E-477C-A0E1-EF9C38BCC2F0}">
      <dgm:prSet/>
      <dgm:spPr/>
      <dgm:t>
        <a:bodyPr/>
        <a:lstStyle/>
        <a:p>
          <a:endParaRPr lang="en-US"/>
        </a:p>
      </dgm:t>
    </dgm:pt>
    <dgm:pt modelId="{331EA895-A3AE-452B-9656-A36AF1E70762}">
      <dgm:prSet/>
      <dgm:spPr/>
      <dgm:t>
        <a:bodyPr/>
        <a:lstStyle/>
        <a:p>
          <a:r>
            <a:rPr lang="en-US" dirty="0"/>
            <a:t>Self-Management</a:t>
          </a:r>
        </a:p>
      </dgm:t>
    </dgm:pt>
    <dgm:pt modelId="{D823B54C-93BF-47FB-A200-B54052E0A054}" type="parTrans" cxnId="{FA0A4D70-C8F6-4B8C-8649-CED62F817333}">
      <dgm:prSet/>
      <dgm:spPr/>
      <dgm:t>
        <a:bodyPr/>
        <a:lstStyle/>
        <a:p>
          <a:endParaRPr lang="en-US"/>
        </a:p>
      </dgm:t>
    </dgm:pt>
    <dgm:pt modelId="{C9336B23-37CD-4945-B47A-8EA2C7B5E9FF}" type="sibTrans" cxnId="{FA0A4D70-C8F6-4B8C-8649-CED62F817333}">
      <dgm:prSet/>
      <dgm:spPr/>
      <dgm:t>
        <a:bodyPr/>
        <a:lstStyle/>
        <a:p>
          <a:endParaRPr lang="en-US"/>
        </a:p>
      </dgm:t>
    </dgm:pt>
    <dgm:pt modelId="{89C7CFD2-20CA-4B27-BA99-CBB968A2CEFC}">
      <dgm:prSet/>
      <dgm:spPr/>
      <dgm:t>
        <a:bodyPr/>
        <a:lstStyle/>
        <a:p>
          <a:r>
            <a:rPr lang="en-US" dirty="0"/>
            <a:t>Social Awareness</a:t>
          </a:r>
        </a:p>
      </dgm:t>
    </dgm:pt>
    <dgm:pt modelId="{356DF051-9555-40AB-A830-AB76636EF569}" type="parTrans" cxnId="{B8CEA9B9-F170-4E60-8B87-F77C93240BD1}">
      <dgm:prSet/>
      <dgm:spPr/>
      <dgm:t>
        <a:bodyPr/>
        <a:lstStyle/>
        <a:p>
          <a:endParaRPr lang="en-US"/>
        </a:p>
      </dgm:t>
    </dgm:pt>
    <dgm:pt modelId="{54907249-A178-4748-AE39-BB50C7449192}" type="sibTrans" cxnId="{B8CEA9B9-F170-4E60-8B87-F77C93240BD1}">
      <dgm:prSet/>
      <dgm:spPr/>
      <dgm:t>
        <a:bodyPr/>
        <a:lstStyle/>
        <a:p>
          <a:endParaRPr lang="en-US"/>
        </a:p>
      </dgm:t>
    </dgm:pt>
    <dgm:pt modelId="{71C143D4-2CF4-43BE-BE91-C03AC09C62EC}">
      <dgm:prSet/>
      <dgm:spPr/>
      <dgm:t>
        <a:bodyPr/>
        <a:lstStyle/>
        <a:p>
          <a:r>
            <a:rPr lang="en-US" dirty="0"/>
            <a:t>Relationship Management</a:t>
          </a:r>
        </a:p>
      </dgm:t>
    </dgm:pt>
    <dgm:pt modelId="{A7A28DAA-E3BE-471C-9397-AA0D5C074535}" type="parTrans" cxnId="{37CB9799-AF15-421A-8AD6-9E01CE6E60A1}">
      <dgm:prSet/>
      <dgm:spPr/>
      <dgm:t>
        <a:bodyPr/>
        <a:lstStyle/>
        <a:p>
          <a:endParaRPr lang="en-US"/>
        </a:p>
      </dgm:t>
    </dgm:pt>
    <dgm:pt modelId="{ED4B2827-FBC1-4458-9EAA-282FAC08ACF9}" type="sibTrans" cxnId="{37CB9799-AF15-421A-8AD6-9E01CE6E60A1}">
      <dgm:prSet/>
      <dgm:spPr/>
      <dgm:t>
        <a:bodyPr/>
        <a:lstStyle/>
        <a:p>
          <a:endParaRPr lang="en-US"/>
        </a:p>
      </dgm:t>
    </dgm:pt>
    <dgm:pt modelId="{69ADC2A6-EB2B-4AF8-88BC-FD9F18CFE78B}" type="pres">
      <dgm:prSet presAssocID="{BCA88E65-C43C-41D8-A89A-2CFD51ABD72B}" presName="matrix" presStyleCnt="0">
        <dgm:presLayoutVars>
          <dgm:chMax val="1"/>
          <dgm:dir/>
          <dgm:resizeHandles val="exact"/>
        </dgm:presLayoutVars>
      </dgm:prSet>
      <dgm:spPr/>
    </dgm:pt>
    <dgm:pt modelId="{8BA5960A-0EDF-4C18-9E1D-1EB24DB179B2}" type="pres">
      <dgm:prSet presAssocID="{BCA88E65-C43C-41D8-A89A-2CFD51ABD72B}" presName="diamond" presStyleLbl="bgShp" presStyleIdx="0" presStyleCnt="1"/>
      <dgm:spPr/>
    </dgm:pt>
    <dgm:pt modelId="{5B2D1377-CC23-4F06-B162-939BFE908FDC}" type="pres">
      <dgm:prSet presAssocID="{BCA88E65-C43C-41D8-A89A-2CFD51ABD72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0AB3240-8CB8-4B81-8426-9263C1219592}" type="pres">
      <dgm:prSet presAssocID="{BCA88E65-C43C-41D8-A89A-2CFD51ABD72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884D723-7C06-499C-81C7-E005DAF646CD}" type="pres">
      <dgm:prSet presAssocID="{BCA88E65-C43C-41D8-A89A-2CFD51ABD72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73D658-30BE-4248-9CF4-37E0208951B0}" type="pres">
      <dgm:prSet presAssocID="{BCA88E65-C43C-41D8-A89A-2CFD51ABD72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FAC945C-CA0B-4883-A5E8-3B7840B30E13}" type="presOf" srcId="{276B1E19-769F-49C3-BB4B-B07CE3924D11}" destId="{5B2D1377-CC23-4F06-B162-939BFE908FDC}" srcOrd="0" destOrd="0" presId="urn:microsoft.com/office/officeart/2005/8/layout/matrix3"/>
    <dgm:cxn modelId="{2B6CD060-B09E-477C-A0E1-EF9C38BCC2F0}" srcId="{BCA88E65-C43C-41D8-A89A-2CFD51ABD72B}" destId="{276B1E19-769F-49C3-BB4B-B07CE3924D11}" srcOrd="0" destOrd="0" parTransId="{9587A61B-0714-4D55-BC0D-4B9476A52639}" sibTransId="{5A570B59-2A87-4A98-B241-E921ABAA5D44}"/>
    <dgm:cxn modelId="{27E26B41-6AF1-4D17-B2F6-508C6D890AA7}" type="presOf" srcId="{89C7CFD2-20CA-4B27-BA99-CBB968A2CEFC}" destId="{9884D723-7C06-499C-81C7-E005DAF646CD}" srcOrd="0" destOrd="0" presId="urn:microsoft.com/office/officeart/2005/8/layout/matrix3"/>
    <dgm:cxn modelId="{8D1F1066-B7F2-4789-B227-D287B736C2DD}" type="presOf" srcId="{331EA895-A3AE-452B-9656-A36AF1E70762}" destId="{80AB3240-8CB8-4B81-8426-9263C1219592}" srcOrd="0" destOrd="0" presId="urn:microsoft.com/office/officeart/2005/8/layout/matrix3"/>
    <dgm:cxn modelId="{FA0A4D70-C8F6-4B8C-8649-CED62F817333}" srcId="{BCA88E65-C43C-41D8-A89A-2CFD51ABD72B}" destId="{331EA895-A3AE-452B-9656-A36AF1E70762}" srcOrd="1" destOrd="0" parTransId="{D823B54C-93BF-47FB-A200-B54052E0A054}" sibTransId="{C9336B23-37CD-4945-B47A-8EA2C7B5E9FF}"/>
    <dgm:cxn modelId="{4B1E5E51-FDA8-4521-92BE-B7EE11F08CD8}" type="presOf" srcId="{71C143D4-2CF4-43BE-BE91-C03AC09C62EC}" destId="{3E73D658-30BE-4248-9CF4-37E0208951B0}" srcOrd="0" destOrd="0" presId="urn:microsoft.com/office/officeart/2005/8/layout/matrix3"/>
    <dgm:cxn modelId="{37CB9799-AF15-421A-8AD6-9E01CE6E60A1}" srcId="{BCA88E65-C43C-41D8-A89A-2CFD51ABD72B}" destId="{71C143D4-2CF4-43BE-BE91-C03AC09C62EC}" srcOrd="3" destOrd="0" parTransId="{A7A28DAA-E3BE-471C-9397-AA0D5C074535}" sibTransId="{ED4B2827-FBC1-4458-9EAA-282FAC08ACF9}"/>
    <dgm:cxn modelId="{B8CEA9B9-F170-4E60-8B87-F77C93240BD1}" srcId="{BCA88E65-C43C-41D8-A89A-2CFD51ABD72B}" destId="{89C7CFD2-20CA-4B27-BA99-CBB968A2CEFC}" srcOrd="2" destOrd="0" parTransId="{356DF051-9555-40AB-A830-AB76636EF569}" sibTransId="{54907249-A178-4748-AE39-BB50C7449192}"/>
    <dgm:cxn modelId="{2D31EBF6-4E60-48F3-A9AD-8ED81EF548E3}" type="presOf" srcId="{BCA88E65-C43C-41D8-A89A-2CFD51ABD72B}" destId="{69ADC2A6-EB2B-4AF8-88BC-FD9F18CFE78B}" srcOrd="0" destOrd="0" presId="urn:microsoft.com/office/officeart/2005/8/layout/matrix3"/>
    <dgm:cxn modelId="{39FFEA2A-C2CA-4992-A15C-45ECFE1CD0F2}" type="presParOf" srcId="{69ADC2A6-EB2B-4AF8-88BC-FD9F18CFE78B}" destId="{8BA5960A-0EDF-4C18-9E1D-1EB24DB179B2}" srcOrd="0" destOrd="0" presId="urn:microsoft.com/office/officeart/2005/8/layout/matrix3"/>
    <dgm:cxn modelId="{33339736-7CDB-4288-901B-67BD1364C3E8}" type="presParOf" srcId="{69ADC2A6-EB2B-4AF8-88BC-FD9F18CFE78B}" destId="{5B2D1377-CC23-4F06-B162-939BFE908FDC}" srcOrd="1" destOrd="0" presId="urn:microsoft.com/office/officeart/2005/8/layout/matrix3"/>
    <dgm:cxn modelId="{340570D0-5EF9-4689-A933-CB28EF1EBE74}" type="presParOf" srcId="{69ADC2A6-EB2B-4AF8-88BC-FD9F18CFE78B}" destId="{80AB3240-8CB8-4B81-8426-9263C1219592}" srcOrd="2" destOrd="0" presId="urn:microsoft.com/office/officeart/2005/8/layout/matrix3"/>
    <dgm:cxn modelId="{A5D6D9E0-7336-49B6-A244-45D4B444CC97}" type="presParOf" srcId="{69ADC2A6-EB2B-4AF8-88BC-FD9F18CFE78B}" destId="{9884D723-7C06-499C-81C7-E005DAF646CD}" srcOrd="3" destOrd="0" presId="urn:microsoft.com/office/officeart/2005/8/layout/matrix3"/>
    <dgm:cxn modelId="{5E602030-E3A6-4F9C-9B35-C2EBA4B7ADAE}" type="presParOf" srcId="{69ADC2A6-EB2B-4AF8-88BC-FD9F18CFE78B}" destId="{3E73D658-30BE-4248-9CF4-37E0208951B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02D076-6094-4B8E-B251-4C5D1A41C8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1A90FD2-CCC4-4654-B588-86A7C47A85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Democratic The leader makes the final decisions, but they include team members in the decision-making process. </a:t>
          </a:r>
        </a:p>
      </dgm:t>
    </dgm:pt>
    <dgm:pt modelId="{EE5DD990-C1AD-44CD-9586-DC3FC5050DA0}" type="parTrans" cxnId="{D25DE028-9E88-4F57-BBEC-8AC2C9935E33}">
      <dgm:prSet/>
      <dgm:spPr/>
      <dgm:t>
        <a:bodyPr/>
        <a:lstStyle/>
        <a:p>
          <a:endParaRPr lang="en-US"/>
        </a:p>
      </dgm:t>
    </dgm:pt>
    <dgm:pt modelId="{B041DB38-770F-4A6C-8EEC-D7B5908382D7}" type="sibTrans" cxnId="{D25DE028-9E88-4F57-BBEC-8AC2C9935E33}">
      <dgm:prSet/>
      <dgm:spPr/>
      <dgm:t>
        <a:bodyPr/>
        <a:lstStyle/>
        <a:p>
          <a:endParaRPr lang="en-US"/>
        </a:p>
      </dgm:t>
    </dgm:pt>
    <dgm:pt modelId="{FC429677-A08B-4C3F-A4BA-6D3A5B069F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Bureaucratic This style is very structured in procedures where everything has to be done according to procedure or official duties and follows the authority created by organization structure</a:t>
          </a:r>
        </a:p>
      </dgm:t>
    </dgm:pt>
    <dgm:pt modelId="{95C5A73D-25AA-4F16-90A8-B516FE1B48A6}" type="parTrans" cxnId="{3631A792-0513-4DA3-A986-AEDD3C07F4E3}">
      <dgm:prSet/>
      <dgm:spPr/>
      <dgm:t>
        <a:bodyPr/>
        <a:lstStyle/>
        <a:p>
          <a:endParaRPr lang="en-US"/>
        </a:p>
      </dgm:t>
    </dgm:pt>
    <dgm:pt modelId="{4049108A-F8F2-4AC3-A96B-7E99D74B1A7C}" type="sibTrans" cxnId="{3631A792-0513-4DA3-A986-AEDD3C07F4E3}">
      <dgm:prSet/>
      <dgm:spPr/>
      <dgm:t>
        <a:bodyPr/>
        <a:lstStyle/>
        <a:p>
          <a:endParaRPr lang="en-US"/>
        </a:p>
      </dgm:t>
    </dgm:pt>
    <dgm:pt modelId="{CE88072B-00C9-4D94-AEF3-F6D92B998C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Autocratic The leader makes choices alone without consulting team members, even if their input would be useful.</a:t>
          </a:r>
        </a:p>
      </dgm:t>
    </dgm:pt>
    <dgm:pt modelId="{F4AF013F-C345-42A3-A003-0907F9109C82}" type="sibTrans" cxnId="{41F52F16-8AF6-445F-A58A-E1153A6F7DFF}">
      <dgm:prSet/>
      <dgm:spPr/>
      <dgm:t>
        <a:bodyPr/>
        <a:lstStyle/>
        <a:p>
          <a:endParaRPr lang="en-US"/>
        </a:p>
      </dgm:t>
    </dgm:pt>
    <dgm:pt modelId="{F6430FD9-4554-4FE1-B4E8-B0FC928672A5}" type="parTrans" cxnId="{41F52F16-8AF6-445F-A58A-E1153A6F7DFF}">
      <dgm:prSet/>
      <dgm:spPr/>
      <dgm:t>
        <a:bodyPr/>
        <a:lstStyle/>
        <a:p>
          <a:endParaRPr lang="en-US"/>
        </a:p>
      </dgm:t>
    </dgm:pt>
    <dgm:pt modelId="{BAAC97B2-4CD3-4E19-8C9F-DF652EB6EA7A}" type="pres">
      <dgm:prSet presAssocID="{1702D076-6094-4B8E-B251-4C5D1A41C868}" presName="root" presStyleCnt="0">
        <dgm:presLayoutVars>
          <dgm:dir/>
          <dgm:resizeHandles val="exact"/>
        </dgm:presLayoutVars>
      </dgm:prSet>
      <dgm:spPr/>
    </dgm:pt>
    <dgm:pt modelId="{33B63E8E-3404-49D4-890D-04E9F5C2D5F8}" type="pres">
      <dgm:prSet presAssocID="{CE88072B-00C9-4D94-AEF3-F6D92B998C72}" presName="compNode" presStyleCnt="0"/>
      <dgm:spPr/>
    </dgm:pt>
    <dgm:pt modelId="{C45A5FB8-BDD4-4901-8A6D-697D9166AF27}" type="pres">
      <dgm:prSet presAssocID="{CE88072B-00C9-4D94-AEF3-F6D92B998C72}" presName="bgRect" presStyleLbl="bgShp" presStyleIdx="0" presStyleCnt="3" custScaleY="395283"/>
      <dgm:spPr/>
    </dgm:pt>
    <dgm:pt modelId="{CF74F1E5-834D-48AB-BFB2-42F73867B26F}" type="pres">
      <dgm:prSet presAssocID="{CE88072B-00C9-4D94-AEF3-F6D92B998C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 outline"/>
        </a:ext>
      </dgm:extLst>
    </dgm:pt>
    <dgm:pt modelId="{1820FB58-2B70-497D-82C5-7956AC70DE19}" type="pres">
      <dgm:prSet presAssocID="{CE88072B-00C9-4D94-AEF3-F6D92B998C72}" presName="spaceRect" presStyleCnt="0"/>
      <dgm:spPr/>
    </dgm:pt>
    <dgm:pt modelId="{411696B9-B93B-4F0B-8E81-FC68286F7E3B}" type="pres">
      <dgm:prSet presAssocID="{CE88072B-00C9-4D94-AEF3-F6D92B998C72}" presName="parTx" presStyleLbl="revTx" presStyleIdx="0" presStyleCnt="3" custLinFactNeighborX="7326" custLinFactNeighborY="-33138">
        <dgm:presLayoutVars>
          <dgm:chMax val="0"/>
          <dgm:chPref val="0"/>
        </dgm:presLayoutVars>
      </dgm:prSet>
      <dgm:spPr/>
    </dgm:pt>
    <dgm:pt modelId="{4F737951-A1B5-4320-AC5D-5C27C6E4D2AA}" type="pres">
      <dgm:prSet presAssocID="{F4AF013F-C345-42A3-A003-0907F9109C82}" presName="sibTrans" presStyleCnt="0"/>
      <dgm:spPr/>
    </dgm:pt>
    <dgm:pt modelId="{8FBE1B91-943B-4901-ABEE-61527A2D6007}" type="pres">
      <dgm:prSet presAssocID="{41A90FD2-CCC4-4654-B588-86A7C47A8513}" presName="compNode" presStyleCnt="0"/>
      <dgm:spPr/>
    </dgm:pt>
    <dgm:pt modelId="{5F34E344-0B79-4CC3-A58E-3AB42AD32F7F}" type="pres">
      <dgm:prSet presAssocID="{41A90FD2-CCC4-4654-B588-86A7C47A8513}" presName="bgRect" presStyleLbl="bgShp" presStyleIdx="1" presStyleCnt="3" custScaleY="365219" custLinFactNeighborY="5866"/>
      <dgm:spPr/>
    </dgm:pt>
    <dgm:pt modelId="{6EFAB8F8-1F43-466C-B7BB-99D1DC7297E7}" type="pres">
      <dgm:prSet presAssocID="{41A90FD2-CCC4-4654-B588-86A7C47A851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19B6634-BC59-4E72-9E60-36005FBC4D6F}" type="pres">
      <dgm:prSet presAssocID="{41A90FD2-CCC4-4654-B588-86A7C47A8513}" presName="spaceRect" presStyleCnt="0"/>
      <dgm:spPr/>
    </dgm:pt>
    <dgm:pt modelId="{668C6F7A-FA26-4083-AC51-E769E310EDED}" type="pres">
      <dgm:prSet presAssocID="{41A90FD2-CCC4-4654-B588-86A7C47A8513}" presName="parTx" presStyleLbl="revTx" presStyleIdx="1" presStyleCnt="3" custLinFactNeighborX="10038" custLinFactNeighborY="-31040">
        <dgm:presLayoutVars>
          <dgm:chMax val="0"/>
          <dgm:chPref val="0"/>
        </dgm:presLayoutVars>
      </dgm:prSet>
      <dgm:spPr/>
    </dgm:pt>
    <dgm:pt modelId="{319EA04F-53C6-49F2-9C0C-AE042CD606ED}" type="pres">
      <dgm:prSet presAssocID="{B041DB38-770F-4A6C-8EEC-D7B5908382D7}" presName="sibTrans" presStyleCnt="0"/>
      <dgm:spPr/>
    </dgm:pt>
    <dgm:pt modelId="{A969894A-BDED-4831-BA84-83947B324193}" type="pres">
      <dgm:prSet presAssocID="{FC429677-A08B-4C3F-A4BA-6D3A5B069F0F}" presName="compNode" presStyleCnt="0"/>
      <dgm:spPr/>
    </dgm:pt>
    <dgm:pt modelId="{EBCDC91D-E4D8-4758-ACCB-40B36535D4AE}" type="pres">
      <dgm:prSet presAssocID="{FC429677-A08B-4C3F-A4BA-6D3A5B069F0F}" presName="bgRect" presStyleLbl="bgShp" presStyleIdx="2" presStyleCnt="3" custScaleY="294655" custLinFactNeighborX="-3286" custLinFactNeighborY="-27115"/>
      <dgm:spPr/>
    </dgm:pt>
    <dgm:pt modelId="{33697379-2E3E-4301-973B-7D357E2CA836}" type="pres">
      <dgm:prSet presAssocID="{FC429677-A08B-4C3F-A4BA-6D3A5B069F0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032B0981-B45E-469A-8834-FBF21C9CD500}" type="pres">
      <dgm:prSet presAssocID="{FC429677-A08B-4C3F-A4BA-6D3A5B069F0F}" presName="spaceRect" presStyleCnt="0"/>
      <dgm:spPr/>
    </dgm:pt>
    <dgm:pt modelId="{1EF8CA6C-E13C-4C81-96AB-B9FF785D1BA7}" type="pres">
      <dgm:prSet presAssocID="{FC429677-A08B-4C3F-A4BA-6D3A5B069F0F}" presName="parTx" presStyleLbl="revTx" presStyleIdx="2" presStyleCnt="3" custLinFactNeighborX="1904" custLinFactNeighborY="-17333">
        <dgm:presLayoutVars>
          <dgm:chMax val="0"/>
          <dgm:chPref val="0"/>
        </dgm:presLayoutVars>
      </dgm:prSet>
      <dgm:spPr/>
    </dgm:pt>
  </dgm:ptLst>
  <dgm:cxnLst>
    <dgm:cxn modelId="{7417FA06-C6D0-4155-B062-F4ABF72D056E}" type="presOf" srcId="{FC429677-A08B-4C3F-A4BA-6D3A5B069F0F}" destId="{1EF8CA6C-E13C-4C81-96AB-B9FF785D1BA7}" srcOrd="0" destOrd="0" presId="urn:microsoft.com/office/officeart/2018/2/layout/IconVerticalSolidList"/>
    <dgm:cxn modelId="{41F52F16-8AF6-445F-A58A-E1153A6F7DFF}" srcId="{1702D076-6094-4B8E-B251-4C5D1A41C868}" destId="{CE88072B-00C9-4D94-AEF3-F6D92B998C72}" srcOrd="0" destOrd="0" parTransId="{F6430FD9-4554-4FE1-B4E8-B0FC928672A5}" sibTransId="{F4AF013F-C345-42A3-A003-0907F9109C82}"/>
    <dgm:cxn modelId="{D25DE028-9E88-4F57-BBEC-8AC2C9935E33}" srcId="{1702D076-6094-4B8E-B251-4C5D1A41C868}" destId="{41A90FD2-CCC4-4654-B588-86A7C47A8513}" srcOrd="1" destOrd="0" parTransId="{EE5DD990-C1AD-44CD-9586-DC3FC5050DA0}" sibTransId="{B041DB38-770F-4A6C-8EEC-D7B5908382D7}"/>
    <dgm:cxn modelId="{6373C75E-8845-4DB1-9215-DDE11A08ABC7}" type="presOf" srcId="{41A90FD2-CCC4-4654-B588-86A7C47A8513}" destId="{668C6F7A-FA26-4083-AC51-E769E310EDED}" srcOrd="0" destOrd="0" presId="urn:microsoft.com/office/officeart/2018/2/layout/IconVerticalSolidList"/>
    <dgm:cxn modelId="{3631A792-0513-4DA3-A986-AEDD3C07F4E3}" srcId="{1702D076-6094-4B8E-B251-4C5D1A41C868}" destId="{FC429677-A08B-4C3F-A4BA-6D3A5B069F0F}" srcOrd="2" destOrd="0" parTransId="{95C5A73D-25AA-4F16-90A8-B516FE1B48A6}" sibTransId="{4049108A-F8F2-4AC3-A96B-7E99D74B1A7C}"/>
    <dgm:cxn modelId="{2A1934AA-7CA9-422F-8449-DB5C99209809}" type="presOf" srcId="{CE88072B-00C9-4D94-AEF3-F6D92B998C72}" destId="{411696B9-B93B-4F0B-8E81-FC68286F7E3B}" srcOrd="0" destOrd="0" presId="urn:microsoft.com/office/officeart/2018/2/layout/IconVerticalSolidList"/>
    <dgm:cxn modelId="{3B0C85FB-1E34-4756-ACDD-BA9E9CBFAF3C}" type="presOf" srcId="{1702D076-6094-4B8E-B251-4C5D1A41C868}" destId="{BAAC97B2-4CD3-4E19-8C9F-DF652EB6EA7A}" srcOrd="0" destOrd="0" presId="urn:microsoft.com/office/officeart/2018/2/layout/IconVerticalSolidList"/>
    <dgm:cxn modelId="{76AE74EC-F448-4D0A-85DA-A7A29E60A374}" type="presParOf" srcId="{BAAC97B2-4CD3-4E19-8C9F-DF652EB6EA7A}" destId="{33B63E8E-3404-49D4-890D-04E9F5C2D5F8}" srcOrd="0" destOrd="0" presId="urn:microsoft.com/office/officeart/2018/2/layout/IconVerticalSolidList"/>
    <dgm:cxn modelId="{E8BD1D69-02E1-4CDB-A105-6BEB9B73602E}" type="presParOf" srcId="{33B63E8E-3404-49D4-890D-04E9F5C2D5F8}" destId="{C45A5FB8-BDD4-4901-8A6D-697D9166AF27}" srcOrd="0" destOrd="0" presId="urn:microsoft.com/office/officeart/2018/2/layout/IconVerticalSolidList"/>
    <dgm:cxn modelId="{CA542672-4BB6-4CD2-96E6-B85BCD012F34}" type="presParOf" srcId="{33B63E8E-3404-49D4-890D-04E9F5C2D5F8}" destId="{CF74F1E5-834D-48AB-BFB2-42F73867B26F}" srcOrd="1" destOrd="0" presId="urn:microsoft.com/office/officeart/2018/2/layout/IconVerticalSolidList"/>
    <dgm:cxn modelId="{DECD25FA-C433-4202-BB7F-BAEA222103BC}" type="presParOf" srcId="{33B63E8E-3404-49D4-890D-04E9F5C2D5F8}" destId="{1820FB58-2B70-497D-82C5-7956AC70DE19}" srcOrd="2" destOrd="0" presId="urn:microsoft.com/office/officeart/2018/2/layout/IconVerticalSolidList"/>
    <dgm:cxn modelId="{0AA5E593-6ACC-471F-BFC2-F6AFA6CD7573}" type="presParOf" srcId="{33B63E8E-3404-49D4-890D-04E9F5C2D5F8}" destId="{411696B9-B93B-4F0B-8E81-FC68286F7E3B}" srcOrd="3" destOrd="0" presId="urn:microsoft.com/office/officeart/2018/2/layout/IconVerticalSolidList"/>
    <dgm:cxn modelId="{47402BC5-4C08-4657-A532-35FB98EC879E}" type="presParOf" srcId="{BAAC97B2-4CD3-4E19-8C9F-DF652EB6EA7A}" destId="{4F737951-A1B5-4320-AC5D-5C27C6E4D2AA}" srcOrd="1" destOrd="0" presId="urn:microsoft.com/office/officeart/2018/2/layout/IconVerticalSolidList"/>
    <dgm:cxn modelId="{0910105E-3BCF-4251-8FF4-690CED2790F0}" type="presParOf" srcId="{BAAC97B2-4CD3-4E19-8C9F-DF652EB6EA7A}" destId="{8FBE1B91-943B-4901-ABEE-61527A2D6007}" srcOrd="2" destOrd="0" presId="urn:microsoft.com/office/officeart/2018/2/layout/IconVerticalSolidList"/>
    <dgm:cxn modelId="{C7F45A1B-F6E8-421C-A9B6-0911CAD56535}" type="presParOf" srcId="{8FBE1B91-943B-4901-ABEE-61527A2D6007}" destId="{5F34E344-0B79-4CC3-A58E-3AB42AD32F7F}" srcOrd="0" destOrd="0" presId="urn:microsoft.com/office/officeart/2018/2/layout/IconVerticalSolidList"/>
    <dgm:cxn modelId="{D3BEB5F7-8016-4F23-93EA-F3009C43DC06}" type="presParOf" srcId="{8FBE1B91-943B-4901-ABEE-61527A2D6007}" destId="{6EFAB8F8-1F43-466C-B7BB-99D1DC7297E7}" srcOrd="1" destOrd="0" presId="urn:microsoft.com/office/officeart/2018/2/layout/IconVerticalSolidList"/>
    <dgm:cxn modelId="{C7D418A7-13A3-4226-B211-6C506D7721C5}" type="presParOf" srcId="{8FBE1B91-943B-4901-ABEE-61527A2D6007}" destId="{F19B6634-BC59-4E72-9E60-36005FBC4D6F}" srcOrd="2" destOrd="0" presId="urn:microsoft.com/office/officeart/2018/2/layout/IconVerticalSolidList"/>
    <dgm:cxn modelId="{3EED6A00-5D84-44B8-8563-33007DE66D58}" type="presParOf" srcId="{8FBE1B91-943B-4901-ABEE-61527A2D6007}" destId="{668C6F7A-FA26-4083-AC51-E769E310EDED}" srcOrd="3" destOrd="0" presId="urn:microsoft.com/office/officeart/2018/2/layout/IconVerticalSolidList"/>
    <dgm:cxn modelId="{C425B5A5-4D1B-4773-AA76-3D6A420D7C74}" type="presParOf" srcId="{BAAC97B2-4CD3-4E19-8C9F-DF652EB6EA7A}" destId="{319EA04F-53C6-49F2-9C0C-AE042CD606ED}" srcOrd="3" destOrd="0" presId="urn:microsoft.com/office/officeart/2018/2/layout/IconVerticalSolidList"/>
    <dgm:cxn modelId="{052D581D-D5D9-4CBE-BFC3-571F0D18D88D}" type="presParOf" srcId="{BAAC97B2-4CD3-4E19-8C9F-DF652EB6EA7A}" destId="{A969894A-BDED-4831-BA84-83947B324193}" srcOrd="4" destOrd="0" presId="urn:microsoft.com/office/officeart/2018/2/layout/IconVerticalSolidList"/>
    <dgm:cxn modelId="{1FD82384-5E9E-4E23-B9AD-77FF87C769D4}" type="presParOf" srcId="{A969894A-BDED-4831-BA84-83947B324193}" destId="{EBCDC91D-E4D8-4758-ACCB-40B36535D4AE}" srcOrd="0" destOrd="0" presId="urn:microsoft.com/office/officeart/2018/2/layout/IconVerticalSolidList"/>
    <dgm:cxn modelId="{CD989655-4E7C-40C4-8098-5B988163E099}" type="presParOf" srcId="{A969894A-BDED-4831-BA84-83947B324193}" destId="{33697379-2E3E-4301-973B-7D357E2CA836}" srcOrd="1" destOrd="0" presId="urn:microsoft.com/office/officeart/2018/2/layout/IconVerticalSolidList"/>
    <dgm:cxn modelId="{CB5957C8-4F42-449B-A1C6-BD9B7A641103}" type="presParOf" srcId="{A969894A-BDED-4831-BA84-83947B324193}" destId="{032B0981-B45E-469A-8834-FBF21C9CD500}" srcOrd="2" destOrd="0" presId="urn:microsoft.com/office/officeart/2018/2/layout/IconVerticalSolidList"/>
    <dgm:cxn modelId="{BFB660F2-2A5D-4B35-AB6D-0C52230E790D}" type="presParOf" srcId="{A969894A-BDED-4831-BA84-83947B324193}" destId="{1EF8CA6C-E13C-4C81-96AB-B9FF785D1B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02D076-6094-4B8E-B251-4C5D1A41C8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E88072B-00C9-4D94-AEF3-F6D92B998C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Servant: A servant leader leads simply by meeting the needs of the team. </a:t>
          </a:r>
        </a:p>
      </dgm:t>
    </dgm:pt>
    <dgm:pt modelId="{F6430FD9-4554-4FE1-B4E8-B0FC928672A5}" type="parTrans" cxnId="{41F52F16-8AF6-445F-A58A-E1153A6F7DFF}">
      <dgm:prSet/>
      <dgm:spPr/>
      <dgm:t>
        <a:bodyPr/>
        <a:lstStyle/>
        <a:p>
          <a:endParaRPr lang="en-US"/>
        </a:p>
      </dgm:t>
    </dgm:pt>
    <dgm:pt modelId="{F4AF013F-C345-42A3-A003-0907F9109C82}" type="sibTrans" cxnId="{41F52F16-8AF6-445F-A58A-E1153A6F7DFF}">
      <dgm:prSet/>
      <dgm:spPr/>
      <dgm:t>
        <a:bodyPr/>
        <a:lstStyle/>
        <a:p>
          <a:endParaRPr lang="en-US"/>
        </a:p>
      </dgm:t>
    </dgm:pt>
    <dgm:pt modelId="{57B3687F-A9F3-45DA-BA1B-9B7879C151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Situational or Adaptive:  This style of leaders adjusts and adapts </a:t>
          </a:r>
        </a:p>
      </dgm:t>
    </dgm:pt>
    <dgm:pt modelId="{AA4D3CCF-4E26-4006-9432-798360BECDED}" type="parTrans" cxnId="{8C490B36-4412-46F5-A162-9032B0161E87}">
      <dgm:prSet/>
      <dgm:spPr/>
      <dgm:t>
        <a:bodyPr/>
        <a:lstStyle/>
        <a:p>
          <a:endParaRPr lang="en-US"/>
        </a:p>
      </dgm:t>
    </dgm:pt>
    <dgm:pt modelId="{3C13E4CD-0825-4F18-AC6F-17D4012FC6B1}" type="sibTrans" cxnId="{8C490B36-4412-46F5-A162-9032B0161E87}">
      <dgm:prSet/>
      <dgm:spPr/>
      <dgm:t>
        <a:bodyPr/>
        <a:lstStyle/>
        <a:p>
          <a:endParaRPr lang="en-US"/>
        </a:p>
      </dgm:t>
    </dgm:pt>
    <dgm:pt modelId="{C00F6FBF-640C-4DE2-B5B4-16F33AEDA3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Facilitative: that manages and encourages participation and collaboration. </a:t>
          </a:r>
        </a:p>
      </dgm:t>
    </dgm:pt>
    <dgm:pt modelId="{A48E6CB4-0332-4F74-84D2-AAB1F7ED8360}" type="parTrans" cxnId="{BF81A69D-B91A-4363-A5EA-AAE1E1E76A1D}">
      <dgm:prSet/>
      <dgm:spPr/>
      <dgm:t>
        <a:bodyPr/>
        <a:lstStyle/>
        <a:p>
          <a:endParaRPr lang="en-US"/>
        </a:p>
      </dgm:t>
    </dgm:pt>
    <dgm:pt modelId="{A971C726-2A6F-4466-9DCF-FFA9F33E0FC9}" type="sibTrans" cxnId="{BF81A69D-B91A-4363-A5EA-AAE1E1E76A1D}">
      <dgm:prSet/>
      <dgm:spPr/>
      <dgm:t>
        <a:bodyPr/>
        <a:lstStyle/>
        <a:p>
          <a:endParaRPr lang="en-US"/>
        </a:p>
      </dgm:t>
    </dgm:pt>
    <dgm:pt modelId="{BAAC97B2-4CD3-4E19-8C9F-DF652EB6EA7A}" type="pres">
      <dgm:prSet presAssocID="{1702D076-6094-4B8E-B251-4C5D1A41C868}" presName="root" presStyleCnt="0">
        <dgm:presLayoutVars>
          <dgm:dir/>
          <dgm:resizeHandles val="exact"/>
        </dgm:presLayoutVars>
      </dgm:prSet>
      <dgm:spPr/>
    </dgm:pt>
    <dgm:pt modelId="{33B63E8E-3404-49D4-890D-04E9F5C2D5F8}" type="pres">
      <dgm:prSet presAssocID="{CE88072B-00C9-4D94-AEF3-F6D92B998C72}" presName="compNode" presStyleCnt="0"/>
      <dgm:spPr/>
    </dgm:pt>
    <dgm:pt modelId="{C45A5FB8-BDD4-4901-8A6D-697D9166AF27}" type="pres">
      <dgm:prSet presAssocID="{CE88072B-00C9-4D94-AEF3-F6D92B998C72}" presName="bgRect" presStyleLbl="bgShp" presStyleIdx="0" presStyleCnt="3"/>
      <dgm:spPr/>
    </dgm:pt>
    <dgm:pt modelId="{CF74F1E5-834D-48AB-BFB2-42F73867B26F}" type="pres">
      <dgm:prSet presAssocID="{CE88072B-00C9-4D94-AEF3-F6D92B998C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1820FB58-2B70-497D-82C5-7956AC70DE19}" type="pres">
      <dgm:prSet presAssocID="{CE88072B-00C9-4D94-AEF3-F6D92B998C72}" presName="spaceRect" presStyleCnt="0"/>
      <dgm:spPr/>
    </dgm:pt>
    <dgm:pt modelId="{411696B9-B93B-4F0B-8E81-FC68286F7E3B}" type="pres">
      <dgm:prSet presAssocID="{CE88072B-00C9-4D94-AEF3-F6D92B998C72}" presName="parTx" presStyleLbl="revTx" presStyleIdx="0" presStyleCnt="3">
        <dgm:presLayoutVars>
          <dgm:chMax val="0"/>
          <dgm:chPref val="0"/>
        </dgm:presLayoutVars>
      </dgm:prSet>
      <dgm:spPr/>
    </dgm:pt>
    <dgm:pt modelId="{4F737951-A1B5-4320-AC5D-5C27C6E4D2AA}" type="pres">
      <dgm:prSet presAssocID="{F4AF013F-C345-42A3-A003-0907F9109C82}" presName="sibTrans" presStyleCnt="0"/>
      <dgm:spPr/>
    </dgm:pt>
    <dgm:pt modelId="{1C44E7D0-75C2-459E-A59B-9E87BDDE42E0}" type="pres">
      <dgm:prSet presAssocID="{57B3687F-A9F3-45DA-BA1B-9B7879C15187}" presName="compNode" presStyleCnt="0"/>
      <dgm:spPr/>
    </dgm:pt>
    <dgm:pt modelId="{9D552203-5A85-4C70-AB17-2111C01F550E}" type="pres">
      <dgm:prSet presAssocID="{57B3687F-A9F3-45DA-BA1B-9B7879C15187}" presName="bgRect" presStyleLbl="bgShp" presStyleIdx="1" presStyleCnt="3"/>
      <dgm:spPr/>
    </dgm:pt>
    <dgm:pt modelId="{4F512CC8-DB90-40E2-B87F-CBBE6FE2BE7A}" type="pres">
      <dgm:prSet presAssocID="{57B3687F-A9F3-45DA-BA1B-9B7879C151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88080A9-9A8E-4685-956B-43149E6E8E63}" type="pres">
      <dgm:prSet presAssocID="{57B3687F-A9F3-45DA-BA1B-9B7879C15187}" presName="spaceRect" presStyleCnt="0"/>
      <dgm:spPr/>
    </dgm:pt>
    <dgm:pt modelId="{3DEBD1DA-D542-4770-91B5-BAC2F8329055}" type="pres">
      <dgm:prSet presAssocID="{57B3687F-A9F3-45DA-BA1B-9B7879C15187}" presName="parTx" presStyleLbl="revTx" presStyleIdx="1" presStyleCnt="3">
        <dgm:presLayoutVars>
          <dgm:chMax val="0"/>
          <dgm:chPref val="0"/>
        </dgm:presLayoutVars>
      </dgm:prSet>
      <dgm:spPr/>
    </dgm:pt>
    <dgm:pt modelId="{7D2FE2CC-18F3-43C7-A813-BAD666255F8A}" type="pres">
      <dgm:prSet presAssocID="{3C13E4CD-0825-4F18-AC6F-17D4012FC6B1}" presName="sibTrans" presStyleCnt="0"/>
      <dgm:spPr/>
    </dgm:pt>
    <dgm:pt modelId="{966DDB7A-83F1-45D8-9894-5D1ED6CA6483}" type="pres">
      <dgm:prSet presAssocID="{C00F6FBF-640C-4DE2-B5B4-16F33AEDA3F1}" presName="compNode" presStyleCnt="0"/>
      <dgm:spPr/>
    </dgm:pt>
    <dgm:pt modelId="{44756643-CFC5-4995-A4B9-3FDEF701DB02}" type="pres">
      <dgm:prSet presAssocID="{C00F6FBF-640C-4DE2-B5B4-16F33AEDA3F1}" presName="bgRect" presStyleLbl="bgShp" presStyleIdx="2" presStyleCnt="3"/>
      <dgm:spPr/>
    </dgm:pt>
    <dgm:pt modelId="{9ECF120A-11E8-4C7D-B9BF-C41ED05620EC}" type="pres">
      <dgm:prSet presAssocID="{C00F6FBF-640C-4DE2-B5B4-16F33AEDA3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776F00DB-44FB-46A1-ACE8-F3EFD74E0C74}" type="pres">
      <dgm:prSet presAssocID="{C00F6FBF-640C-4DE2-B5B4-16F33AEDA3F1}" presName="spaceRect" presStyleCnt="0"/>
      <dgm:spPr/>
    </dgm:pt>
    <dgm:pt modelId="{3F3D283D-900A-492D-8A83-461AF86E8E14}" type="pres">
      <dgm:prSet presAssocID="{C00F6FBF-640C-4DE2-B5B4-16F33AEDA3F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1F52F16-8AF6-445F-A58A-E1153A6F7DFF}" srcId="{1702D076-6094-4B8E-B251-4C5D1A41C868}" destId="{CE88072B-00C9-4D94-AEF3-F6D92B998C72}" srcOrd="0" destOrd="0" parTransId="{F6430FD9-4554-4FE1-B4E8-B0FC928672A5}" sibTransId="{F4AF013F-C345-42A3-A003-0907F9109C82}"/>
    <dgm:cxn modelId="{8C490B36-4412-46F5-A162-9032B0161E87}" srcId="{1702D076-6094-4B8E-B251-4C5D1A41C868}" destId="{57B3687F-A9F3-45DA-BA1B-9B7879C15187}" srcOrd="1" destOrd="0" parTransId="{AA4D3CCF-4E26-4006-9432-798360BECDED}" sibTransId="{3C13E4CD-0825-4F18-AC6F-17D4012FC6B1}"/>
    <dgm:cxn modelId="{4450EA38-9A33-4273-93F1-1EB4E8BDEF2B}" type="presOf" srcId="{C00F6FBF-640C-4DE2-B5B4-16F33AEDA3F1}" destId="{3F3D283D-900A-492D-8A83-461AF86E8E14}" srcOrd="0" destOrd="0" presId="urn:microsoft.com/office/officeart/2018/2/layout/IconVerticalSolidList"/>
    <dgm:cxn modelId="{DAF54B98-8BB1-4D7E-8050-C66C198DD475}" type="presOf" srcId="{57B3687F-A9F3-45DA-BA1B-9B7879C15187}" destId="{3DEBD1DA-D542-4770-91B5-BAC2F8329055}" srcOrd="0" destOrd="0" presId="urn:microsoft.com/office/officeart/2018/2/layout/IconVerticalSolidList"/>
    <dgm:cxn modelId="{BF81A69D-B91A-4363-A5EA-AAE1E1E76A1D}" srcId="{1702D076-6094-4B8E-B251-4C5D1A41C868}" destId="{C00F6FBF-640C-4DE2-B5B4-16F33AEDA3F1}" srcOrd="2" destOrd="0" parTransId="{A48E6CB4-0332-4F74-84D2-AAB1F7ED8360}" sibTransId="{A971C726-2A6F-4466-9DCF-FFA9F33E0FC9}"/>
    <dgm:cxn modelId="{2A1934AA-7CA9-422F-8449-DB5C99209809}" type="presOf" srcId="{CE88072B-00C9-4D94-AEF3-F6D92B998C72}" destId="{411696B9-B93B-4F0B-8E81-FC68286F7E3B}" srcOrd="0" destOrd="0" presId="urn:microsoft.com/office/officeart/2018/2/layout/IconVerticalSolidList"/>
    <dgm:cxn modelId="{3B0C85FB-1E34-4756-ACDD-BA9E9CBFAF3C}" type="presOf" srcId="{1702D076-6094-4B8E-B251-4C5D1A41C868}" destId="{BAAC97B2-4CD3-4E19-8C9F-DF652EB6EA7A}" srcOrd="0" destOrd="0" presId="urn:microsoft.com/office/officeart/2018/2/layout/IconVerticalSolidList"/>
    <dgm:cxn modelId="{76AE74EC-F448-4D0A-85DA-A7A29E60A374}" type="presParOf" srcId="{BAAC97B2-4CD3-4E19-8C9F-DF652EB6EA7A}" destId="{33B63E8E-3404-49D4-890D-04E9F5C2D5F8}" srcOrd="0" destOrd="0" presId="urn:microsoft.com/office/officeart/2018/2/layout/IconVerticalSolidList"/>
    <dgm:cxn modelId="{E8BD1D69-02E1-4CDB-A105-6BEB9B73602E}" type="presParOf" srcId="{33B63E8E-3404-49D4-890D-04E9F5C2D5F8}" destId="{C45A5FB8-BDD4-4901-8A6D-697D9166AF27}" srcOrd="0" destOrd="0" presId="urn:microsoft.com/office/officeart/2018/2/layout/IconVerticalSolidList"/>
    <dgm:cxn modelId="{CA542672-4BB6-4CD2-96E6-B85BCD012F34}" type="presParOf" srcId="{33B63E8E-3404-49D4-890D-04E9F5C2D5F8}" destId="{CF74F1E5-834D-48AB-BFB2-42F73867B26F}" srcOrd="1" destOrd="0" presId="urn:microsoft.com/office/officeart/2018/2/layout/IconVerticalSolidList"/>
    <dgm:cxn modelId="{DECD25FA-C433-4202-BB7F-BAEA222103BC}" type="presParOf" srcId="{33B63E8E-3404-49D4-890D-04E9F5C2D5F8}" destId="{1820FB58-2B70-497D-82C5-7956AC70DE19}" srcOrd="2" destOrd="0" presId="urn:microsoft.com/office/officeart/2018/2/layout/IconVerticalSolidList"/>
    <dgm:cxn modelId="{0AA5E593-6ACC-471F-BFC2-F6AFA6CD7573}" type="presParOf" srcId="{33B63E8E-3404-49D4-890D-04E9F5C2D5F8}" destId="{411696B9-B93B-4F0B-8E81-FC68286F7E3B}" srcOrd="3" destOrd="0" presId="urn:microsoft.com/office/officeart/2018/2/layout/IconVerticalSolidList"/>
    <dgm:cxn modelId="{47402BC5-4C08-4657-A532-35FB98EC879E}" type="presParOf" srcId="{BAAC97B2-4CD3-4E19-8C9F-DF652EB6EA7A}" destId="{4F737951-A1B5-4320-AC5D-5C27C6E4D2AA}" srcOrd="1" destOrd="0" presId="urn:microsoft.com/office/officeart/2018/2/layout/IconVerticalSolidList"/>
    <dgm:cxn modelId="{D13D78DC-2F0F-4A0C-A042-769D213269BE}" type="presParOf" srcId="{BAAC97B2-4CD3-4E19-8C9F-DF652EB6EA7A}" destId="{1C44E7D0-75C2-459E-A59B-9E87BDDE42E0}" srcOrd="2" destOrd="0" presId="urn:microsoft.com/office/officeart/2018/2/layout/IconVerticalSolidList"/>
    <dgm:cxn modelId="{FB3D5F77-7504-478F-92F1-122F0D2AFC8A}" type="presParOf" srcId="{1C44E7D0-75C2-459E-A59B-9E87BDDE42E0}" destId="{9D552203-5A85-4C70-AB17-2111C01F550E}" srcOrd="0" destOrd="0" presId="urn:microsoft.com/office/officeart/2018/2/layout/IconVerticalSolidList"/>
    <dgm:cxn modelId="{AD26C7D0-8D2F-4FAB-9D38-80F662B5AF24}" type="presParOf" srcId="{1C44E7D0-75C2-459E-A59B-9E87BDDE42E0}" destId="{4F512CC8-DB90-40E2-B87F-CBBE6FE2BE7A}" srcOrd="1" destOrd="0" presId="urn:microsoft.com/office/officeart/2018/2/layout/IconVerticalSolidList"/>
    <dgm:cxn modelId="{7C910101-6E79-495B-8AF1-83B764BD4A38}" type="presParOf" srcId="{1C44E7D0-75C2-459E-A59B-9E87BDDE42E0}" destId="{188080A9-9A8E-4685-956B-43149E6E8E63}" srcOrd="2" destOrd="0" presId="urn:microsoft.com/office/officeart/2018/2/layout/IconVerticalSolidList"/>
    <dgm:cxn modelId="{DFE30355-F69A-4B55-96AC-DD3AB57EF8EC}" type="presParOf" srcId="{1C44E7D0-75C2-459E-A59B-9E87BDDE42E0}" destId="{3DEBD1DA-D542-4770-91B5-BAC2F8329055}" srcOrd="3" destOrd="0" presId="urn:microsoft.com/office/officeart/2018/2/layout/IconVerticalSolidList"/>
    <dgm:cxn modelId="{59D9B99D-5BAB-4F98-8D5F-1E4974D8FCD1}" type="presParOf" srcId="{BAAC97B2-4CD3-4E19-8C9F-DF652EB6EA7A}" destId="{7D2FE2CC-18F3-43C7-A813-BAD666255F8A}" srcOrd="3" destOrd="0" presId="urn:microsoft.com/office/officeart/2018/2/layout/IconVerticalSolidList"/>
    <dgm:cxn modelId="{26D68D6B-6488-4C02-84F2-6FDEEFD0B704}" type="presParOf" srcId="{BAAC97B2-4CD3-4E19-8C9F-DF652EB6EA7A}" destId="{966DDB7A-83F1-45D8-9894-5D1ED6CA6483}" srcOrd="4" destOrd="0" presId="urn:microsoft.com/office/officeart/2018/2/layout/IconVerticalSolidList"/>
    <dgm:cxn modelId="{4CB401E9-44F4-43CB-8D8E-7A7133399BB7}" type="presParOf" srcId="{966DDB7A-83F1-45D8-9894-5D1ED6CA6483}" destId="{44756643-CFC5-4995-A4B9-3FDEF701DB02}" srcOrd="0" destOrd="0" presId="urn:microsoft.com/office/officeart/2018/2/layout/IconVerticalSolidList"/>
    <dgm:cxn modelId="{96DCD525-0D06-4A20-9CEB-531E1B039DA0}" type="presParOf" srcId="{966DDB7A-83F1-45D8-9894-5D1ED6CA6483}" destId="{9ECF120A-11E8-4C7D-B9BF-C41ED05620EC}" srcOrd="1" destOrd="0" presId="urn:microsoft.com/office/officeart/2018/2/layout/IconVerticalSolidList"/>
    <dgm:cxn modelId="{3259B7CC-3783-421B-91D7-44BCD02754E2}" type="presParOf" srcId="{966DDB7A-83F1-45D8-9894-5D1ED6CA6483}" destId="{776F00DB-44FB-46A1-ACE8-F3EFD74E0C74}" srcOrd="2" destOrd="0" presId="urn:microsoft.com/office/officeart/2018/2/layout/IconVerticalSolidList"/>
    <dgm:cxn modelId="{090F7E65-3FB6-44C1-AE46-0CDD10720DCE}" type="presParOf" srcId="{966DDB7A-83F1-45D8-9894-5D1ED6CA6483}" destId="{3F3D283D-900A-492D-8A83-461AF86E8E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49620D-9308-479D-84ED-84CA70556985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B6BDB0A-ED0C-4890-BE55-E3A81525CBBA}">
      <dgm:prSet/>
      <dgm:spPr/>
      <dgm:t>
        <a:bodyPr/>
        <a:lstStyle/>
        <a:p>
          <a:r>
            <a:rPr lang="en-US" dirty="0"/>
            <a:t>Transparency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0CC0CAB9-1121-4E9C-A401-30CF1D33FD12}" type="parTrans" cxnId="{40D38473-4A36-4C01-AABC-35212FA532D3}">
      <dgm:prSet/>
      <dgm:spPr/>
      <dgm:t>
        <a:bodyPr/>
        <a:lstStyle/>
        <a:p>
          <a:endParaRPr lang="en-US"/>
        </a:p>
      </dgm:t>
    </dgm:pt>
    <dgm:pt modelId="{7091D3C2-2DB1-4221-8C4C-FAEE63AF784A}" type="sibTrans" cxnId="{40D38473-4A36-4C01-AABC-35212FA532D3}">
      <dgm:prSet/>
      <dgm:spPr/>
      <dgm:t>
        <a:bodyPr/>
        <a:lstStyle/>
        <a:p>
          <a:endParaRPr lang="en-US"/>
        </a:p>
      </dgm:t>
    </dgm:pt>
    <dgm:pt modelId="{9D2F8B71-E511-4581-995F-EF069AE98665}">
      <dgm:prSet/>
      <dgm:spPr/>
      <dgm:t>
        <a:bodyPr/>
        <a:lstStyle/>
        <a:p>
          <a:r>
            <a:rPr lang="en-US" dirty="0"/>
            <a:t>Competency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46E56E9E-3CB0-4B51-AC3D-A3155C9C0242}" type="parTrans" cxnId="{A48C8422-4A23-4B64-BBCB-B74EDA3BB52D}">
      <dgm:prSet/>
      <dgm:spPr/>
      <dgm:t>
        <a:bodyPr/>
        <a:lstStyle/>
        <a:p>
          <a:endParaRPr lang="en-US"/>
        </a:p>
      </dgm:t>
    </dgm:pt>
    <dgm:pt modelId="{0F9A36A3-CF87-42A5-B64A-ADEA37809D46}" type="sibTrans" cxnId="{A48C8422-4A23-4B64-BBCB-B74EDA3BB52D}">
      <dgm:prSet/>
      <dgm:spPr/>
      <dgm:t>
        <a:bodyPr/>
        <a:lstStyle/>
        <a:p>
          <a:endParaRPr lang="en-US"/>
        </a:p>
      </dgm:t>
    </dgm:pt>
    <dgm:pt modelId="{E11D6D37-5CF8-452D-A7CC-7125B860994B}">
      <dgm:prSet/>
      <dgm:spPr/>
      <dgm:t>
        <a:bodyPr/>
        <a:lstStyle/>
        <a:p>
          <a:r>
            <a:rPr lang="en-US" dirty="0"/>
            <a:t>Empowerment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637F389C-59F3-45F8-8713-BAB5F04849CF}" type="parTrans" cxnId="{92669378-4F7B-47C7-8E74-5B7E9E26DD30}">
      <dgm:prSet/>
      <dgm:spPr/>
      <dgm:t>
        <a:bodyPr/>
        <a:lstStyle/>
        <a:p>
          <a:endParaRPr lang="en-US"/>
        </a:p>
      </dgm:t>
    </dgm:pt>
    <dgm:pt modelId="{2EDD20A6-3DD4-4E87-8C59-FF070589453A}" type="sibTrans" cxnId="{92669378-4F7B-47C7-8E74-5B7E9E26DD30}">
      <dgm:prSet/>
      <dgm:spPr/>
      <dgm:t>
        <a:bodyPr/>
        <a:lstStyle/>
        <a:p>
          <a:endParaRPr lang="en-US"/>
        </a:p>
      </dgm:t>
    </dgm:pt>
    <dgm:pt modelId="{C243CD12-53E5-44A2-B0F0-CBEAC424E0D3}">
      <dgm:prSet/>
      <dgm:spPr/>
      <dgm:t>
        <a:bodyPr/>
        <a:lstStyle/>
        <a:p>
          <a:r>
            <a:rPr lang="en-US" dirty="0"/>
            <a:t>Localization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1A3F2888-1286-4622-8325-7095AD469334}" type="parTrans" cxnId="{C456728D-40C0-4C89-B1B8-39A95823442B}">
      <dgm:prSet/>
      <dgm:spPr/>
      <dgm:t>
        <a:bodyPr/>
        <a:lstStyle/>
        <a:p>
          <a:endParaRPr lang="en-US"/>
        </a:p>
      </dgm:t>
    </dgm:pt>
    <dgm:pt modelId="{32D6E039-8A46-4F97-ABFC-66338048AE5F}" type="sibTrans" cxnId="{C456728D-40C0-4C89-B1B8-39A95823442B}">
      <dgm:prSet/>
      <dgm:spPr/>
      <dgm:t>
        <a:bodyPr/>
        <a:lstStyle/>
        <a:p>
          <a:endParaRPr lang="en-US"/>
        </a:p>
      </dgm:t>
    </dgm:pt>
    <dgm:pt modelId="{AC32356A-CA35-4D0E-BA0F-2A9079F9E30A}">
      <dgm:prSet/>
      <dgm:spPr/>
      <dgm:t>
        <a:bodyPr/>
        <a:lstStyle/>
        <a:p>
          <a:r>
            <a:rPr lang="en-US" dirty="0"/>
            <a:t>Motivation (Upside)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ECA6ABD2-4270-40B0-B0B4-76C986B0D55D}" type="parTrans" cxnId="{AB5F8811-65E0-4599-A702-5FBC38215BE5}">
      <dgm:prSet/>
      <dgm:spPr/>
      <dgm:t>
        <a:bodyPr/>
        <a:lstStyle/>
        <a:p>
          <a:endParaRPr lang="en-US"/>
        </a:p>
      </dgm:t>
    </dgm:pt>
    <dgm:pt modelId="{0FF11027-781B-4D71-AFBE-792146CF35BD}" type="sibTrans" cxnId="{AB5F8811-65E0-4599-A702-5FBC38215BE5}">
      <dgm:prSet/>
      <dgm:spPr/>
      <dgm:t>
        <a:bodyPr/>
        <a:lstStyle/>
        <a:p>
          <a:endParaRPr lang="en-US"/>
        </a:p>
      </dgm:t>
    </dgm:pt>
    <dgm:pt modelId="{8149E1F2-2F2E-43D8-B9A1-0F6298E67A52}">
      <dgm:prSet/>
      <dgm:spPr>
        <a:solidFill>
          <a:srgbClr val="286A7C"/>
        </a:solidFill>
      </dgm:spPr>
      <dgm:t>
        <a:bodyPr/>
        <a:lstStyle/>
        <a:p>
          <a:r>
            <a:rPr lang="en-US" dirty="0"/>
            <a:t>Accountability</a:t>
          </a:r>
        </a:p>
      </dgm:t>
      <dgm:extLst>
        <a:ext uri="{E40237B7-FDA0-4F09-8148-C483321AD2D9}">
          <dgm14:cNvPr xmlns:dgm14="http://schemas.microsoft.com/office/drawing/2010/diagram" id="0" name="" descr="list of Transparency&#10;Competency&#10;Empowerment&#10;Localization&#10;Motivation (Upside)&#10;Accountability&#10;"/>
        </a:ext>
      </dgm:extLst>
    </dgm:pt>
    <dgm:pt modelId="{378F9439-EC8D-4427-88B9-9974BFE30C26}" type="parTrans" cxnId="{ACF8E321-23A6-4D94-9E0F-1B1072DBAF2E}">
      <dgm:prSet/>
      <dgm:spPr/>
      <dgm:t>
        <a:bodyPr/>
        <a:lstStyle/>
        <a:p>
          <a:endParaRPr lang="en-US"/>
        </a:p>
      </dgm:t>
    </dgm:pt>
    <dgm:pt modelId="{FB16570D-D059-4C41-AEF7-E64205D6878C}" type="sibTrans" cxnId="{ACF8E321-23A6-4D94-9E0F-1B1072DBAF2E}">
      <dgm:prSet/>
      <dgm:spPr/>
      <dgm:t>
        <a:bodyPr/>
        <a:lstStyle/>
        <a:p>
          <a:endParaRPr lang="en-US"/>
        </a:p>
      </dgm:t>
    </dgm:pt>
    <dgm:pt modelId="{1FC1B5AF-41C4-45A4-B288-C4BE6AD1A1DC}" type="pres">
      <dgm:prSet presAssocID="{6949620D-9308-479D-84ED-84CA70556985}" presName="linear" presStyleCnt="0">
        <dgm:presLayoutVars>
          <dgm:animLvl val="lvl"/>
          <dgm:resizeHandles val="exact"/>
        </dgm:presLayoutVars>
      </dgm:prSet>
      <dgm:spPr/>
    </dgm:pt>
    <dgm:pt modelId="{C51E7288-4876-4D73-BA95-05191CEF3216}" type="pres">
      <dgm:prSet presAssocID="{4B6BDB0A-ED0C-4890-BE55-E3A81525CBB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35173D0-E7C9-4648-8553-0DB7F9542A88}" type="pres">
      <dgm:prSet presAssocID="{7091D3C2-2DB1-4221-8C4C-FAEE63AF784A}" presName="spacer" presStyleCnt="0"/>
      <dgm:spPr/>
    </dgm:pt>
    <dgm:pt modelId="{8E15B9BA-9221-41A1-97DD-0E2F36FF2AA4}" type="pres">
      <dgm:prSet presAssocID="{9D2F8B71-E511-4581-995F-EF069AE9866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C90DC90-D13C-47B5-8736-7A8EA9706BA5}" type="pres">
      <dgm:prSet presAssocID="{0F9A36A3-CF87-42A5-B64A-ADEA37809D46}" presName="spacer" presStyleCnt="0"/>
      <dgm:spPr/>
    </dgm:pt>
    <dgm:pt modelId="{1244BC91-ED7B-4113-89CC-EF7D686A3261}" type="pres">
      <dgm:prSet presAssocID="{E11D6D37-5CF8-452D-A7CC-7125B860994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471BC10-4B08-4E76-BE39-2E0D62C1655A}" type="pres">
      <dgm:prSet presAssocID="{2EDD20A6-3DD4-4E87-8C59-FF070589453A}" presName="spacer" presStyleCnt="0"/>
      <dgm:spPr/>
    </dgm:pt>
    <dgm:pt modelId="{9B619194-D316-4EF8-ADC9-8C74E9B70E1E}" type="pres">
      <dgm:prSet presAssocID="{C243CD12-53E5-44A2-B0F0-CBEAC424E0D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D9D03EA-1104-4B66-9D15-820109323D19}" type="pres">
      <dgm:prSet presAssocID="{32D6E039-8A46-4F97-ABFC-66338048AE5F}" presName="spacer" presStyleCnt="0"/>
      <dgm:spPr/>
    </dgm:pt>
    <dgm:pt modelId="{10F6E3E6-DA08-4FBD-B25A-FBB7E25F4D6B}" type="pres">
      <dgm:prSet presAssocID="{AC32356A-CA35-4D0E-BA0F-2A9079F9E30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401A219-856A-4DCF-863F-A4B1E159862F}" type="pres">
      <dgm:prSet presAssocID="{0FF11027-781B-4D71-AFBE-792146CF35BD}" presName="spacer" presStyleCnt="0"/>
      <dgm:spPr/>
    </dgm:pt>
    <dgm:pt modelId="{0BE0AAAA-54C9-474C-83C2-F2B537E04559}" type="pres">
      <dgm:prSet presAssocID="{8149E1F2-2F2E-43D8-B9A1-0F6298E67A5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8DB1004-8CC4-4BBE-95FE-42A12FC9163F}" type="presOf" srcId="{8149E1F2-2F2E-43D8-B9A1-0F6298E67A52}" destId="{0BE0AAAA-54C9-474C-83C2-F2B537E04559}" srcOrd="0" destOrd="0" presId="urn:microsoft.com/office/officeart/2005/8/layout/vList2"/>
    <dgm:cxn modelId="{4BEF2C0B-5D4E-4BA9-81D9-F10C34DE2CFB}" type="presOf" srcId="{E11D6D37-5CF8-452D-A7CC-7125B860994B}" destId="{1244BC91-ED7B-4113-89CC-EF7D686A3261}" srcOrd="0" destOrd="0" presId="urn:microsoft.com/office/officeart/2005/8/layout/vList2"/>
    <dgm:cxn modelId="{AB5F8811-65E0-4599-A702-5FBC38215BE5}" srcId="{6949620D-9308-479D-84ED-84CA70556985}" destId="{AC32356A-CA35-4D0E-BA0F-2A9079F9E30A}" srcOrd="4" destOrd="0" parTransId="{ECA6ABD2-4270-40B0-B0B4-76C986B0D55D}" sibTransId="{0FF11027-781B-4D71-AFBE-792146CF35BD}"/>
    <dgm:cxn modelId="{ACF8E321-23A6-4D94-9E0F-1B1072DBAF2E}" srcId="{6949620D-9308-479D-84ED-84CA70556985}" destId="{8149E1F2-2F2E-43D8-B9A1-0F6298E67A52}" srcOrd="5" destOrd="0" parTransId="{378F9439-EC8D-4427-88B9-9974BFE30C26}" sibTransId="{FB16570D-D059-4C41-AEF7-E64205D6878C}"/>
    <dgm:cxn modelId="{A48C8422-4A23-4B64-BBCB-B74EDA3BB52D}" srcId="{6949620D-9308-479D-84ED-84CA70556985}" destId="{9D2F8B71-E511-4581-995F-EF069AE98665}" srcOrd="1" destOrd="0" parTransId="{46E56E9E-3CB0-4B51-AC3D-A3155C9C0242}" sibTransId="{0F9A36A3-CF87-42A5-B64A-ADEA37809D46}"/>
    <dgm:cxn modelId="{E120C247-44EE-438C-8FD7-B62AF49CC6D4}" type="presOf" srcId="{C243CD12-53E5-44A2-B0F0-CBEAC424E0D3}" destId="{9B619194-D316-4EF8-ADC9-8C74E9B70E1E}" srcOrd="0" destOrd="0" presId="urn:microsoft.com/office/officeart/2005/8/layout/vList2"/>
    <dgm:cxn modelId="{40D38473-4A36-4C01-AABC-35212FA532D3}" srcId="{6949620D-9308-479D-84ED-84CA70556985}" destId="{4B6BDB0A-ED0C-4890-BE55-E3A81525CBBA}" srcOrd="0" destOrd="0" parTransId="{0CC0CAB9-1121-4E9C-A401-30CF1D33FD12}" sibTransId="{7091D3C2-2DB1-4221-8C4C-FAEE63AF784A}"/>
    <dgm:cxn modelId="{92669378-4F7B-47C7-8E74-5B7E9E26DD30}" srcId="{6949620D-9308-479D-84ED-84CA70556985}" destId="{E11D6D37-5CF8-452D-A7CC-7125B860994B}" srcOrd="2" destOrd="0" parTransId="{637F389C-59F3-45F8-8713-BAB5F04849CF}" sibTransId="{2EDD20A6-3DD4-4E87-8C59-FF070589453A}"/>
    <dgm:cxn modelId="{5686F68C-DEFE-4C67-B6FD-94D12A3898A8}" type="presOf" srcId="{9D2F8B71-E511-4581-995F-EF069AE98665}" destId="{8E15B9BA-9221-41A1-97DD-0E2F36FF2AA4}" srcOrd="0" destOrd="0" presId="urn:microsoft.com/office/officeart/2005/8/layout/vList2"/>
    <dgm:cxn modelId="{C456728D-40C0-4C89-B1B8-39A95823442B}" srcId="{6949620D-9308-479D-84ED-84CA70556985}" destId="{C243CD12-53E5-44A2-B0F0-CBEAC424E0D3}" srcOrd="3" destOrd="0" parTransId="{1A3F2888-1286-4622-8325-7095AD469334}" sibTransId="{32D6E039-8A46-4F97-ABFC-66338048AE5F}"/>
    <dgm:cxn modelId="{EF589490-83D9-482C-B75A-6C7E1CE4BAC1}" type="presOf" srcId="{AC32356A-CA35-4D0E-BA0F-2A9079F9E30A}" destId="{10F6E3E6-DA08-4FBD-B25A-FBB7E25F4D6B}" srcOrd="0" destOrd="0" presId="urn:microsoft.com/office/officeart/2005/8/layout/vList2"/>
    <dgm:cxn modelId="{0117E394-A123-453C-8E94-2C2D710540D6}" type="presOf" srcId="{6949620D-9308-479D-84ED-84CA70556985}" destId="{1FC1B5AF-41C4-45A4-B288-C4BE6AD1A1DC}" srcOrd="0" destOrd="0" presId="urn:microsoft.com/office/officeart/2005/8/layout/vList2"/>
    <dgm:cxn modelId="{90A203E0-7CE7-45C3-A614-7A2E84D1BB1F}" type="presOf" srcId="{4B6BDB0A-ED0C-4890-BE55-E3A81525CBBA}" destId="{C51E7288-4876-4D73-BA95-05191CEF3216}" srcOrd="0" destOrd="0" presId="urn:microsoft.com/office/officeart/2005/8/layout/vList2"/>
    <dgm:cxn modelId="{D2073B8D-04F9-498E-A84B-96C1D2C2776B}" type="presParOf" srcId="{1FC1B5AF-41C4-45A4-B288-C4BE6AD1A1DC}" destId="{C51E7288-4876-4D73-BA95-05191CEF3216}" srcOrd="0" destOrd="0" presId="urn:microsoft.com/office/officeart/2005/8/layout/vList2"/>
    <dgm:cxn modelId="{8DEE92D2-C10B-4EF1-A2FD-3F353A83B5C4}" type="presParOf" srcId="{1FC1B5AF-41C4-45A4-B288-C4BE6AD1A1DC}" destId="{935173D0-E7C9-4648-8553-0DB7F9542A88}" srcOrd="1" destOrd="0" presId="urn:microsoft.com/office/officeart/2005/8/layout/vList2"/>
    <dgm:cxn modelId="{F3EF9A43-DEA7-4CB9-9E8A-2D6862EB19F5}" type="presParOf" srcId="{1FC1B5AF-41C4-45A4-B288-C4BE6AD1A1DC}" destId="{8E15B9BA-9221-41A1-97DD-0E2F36FF2AA4}" srcOrd="2" destOrd="0" presId="urn:microsoft.com/office/officeart/2005/8/layout/vList2"/>
    <dgm:cxn modelId="{9C6A521A-6D0E-4B11-A501-02E66D2B7F5F}" type="presParOf" srcId="{1FC1B5AF-41C4-45A4-B288-C4BE6AD1A1DC}" destId="{FC90DC90-D13C-47B5-8736-7A8EA9706BA5}" srcOrd="3" destOrd="0" presId="urn:microsoft.com/office/officeart/2005/8/layout/vList2"/>
    <dgm:cxn modelId="{DCEEC61F-3351-4890-A8FA-C6607CB4C329}" type="presParOf" srcId="{1FC1B5AF-41C4-45A4-B288-C4BE6AD1A1DC}" destId="{1244BC91-ED7B-4113-89CC-EF7D686A3261}" srcOrd="4" destOrd="0" presId="urn:microsoft.com/office/officeart/2005/8/layout/vList2"/>
    <dgm:cxn modelId="{0990A6CA-C8C8-4BF3-BF79-0DE29B845892}" type="presParOf" srcId="{1FC1B5AF-41C4-45A4-B288-C4BE6AD1A1DC}" destId="{2471BC10-4B08-4E76-BE39-2E0D62C1655A}" srcOrd="5" destOrd="0" presId="urn:microsoft.com/office/officeart/2005/8/layout/vList2"/>
    <dgm:cxn modelId="{39DE33BF-AE69-4245-BE07-8E6D68CD50B2}" type="presParOf" srcId="{1FC1B5AF-41C4-45A4-B288-C4BE6AD1A1DC}" destId="{9B619194-D316-4EF8-ADC9-8C74E9B70E1E}" srcOrd="6" destOrd="0" presId="urn:microsoft.com/office/officeart/2005/8/layout/vList2"/>
    <dgm:cxn modelId="{B5E368DD-23FE-4EFD-A001-EB10B3937672}" type="presParOf" srcId="{1FC1B5AF-41C4-45A4-B288-C4BE6AD1A1DC}" destId="{3D9D03EA-1104-4B66-9D15-820109323D19}" srcOrd="7" destOrd="0" presId="urn:microsoft.com/office/officeart/2005/8/layout/vList2"/>
    <dgm:cxn modelId="{12590CE9-BA39-40B1-80BA-68AAA444DC1D}" type="presParOf" srcId="{1FC1B5AF-41C4-45A4-B288-C4BE6AD1A1DC}" destId="{10F6E3E6-DA08-4FBD-B25A-FBB7E25F4D6B}" srcOrd="8" destOrd="0" presId="urn:microsoft.com/office/officeart/2005/8/layout/vList2"/>
    <dgm:cxn modelId="{9B2895D5-5C3E-41F2-A3C9-1A5F6E415E8F}" type="presParOf" srcId="{1FC1B5AF-41C4-45A4-B288-C4BE6AD1A1DC}" destId="{3401A219-856A-4DCF-863F-A4B1E159862F}" srcOrd="9" destOrd="0" presId="urn:microsoft.com/office/officeart/2005/8/layout/vList2"/>
    <dgm:cxn modelId="{406EF674-BA29-43EF-98CC-994BA1145554}" type="presParOf" srcId="{1FC1B5AF-41C4-45A4-B288-C4BE6AD1A1DC}" destId="{0BE0AAAA-54C9-474C-83C2-F2B537E0455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CA181-4321-40AB-A7B1-BA2DCE1C1BBA}">
      <dsp:nvSpPr>
        <dsp:cNvPr id="0" name=""/>
        <dsp:cNvSpPr/>
      </dsp:nvSpPr>
      <dsp:spPr>
        <a:xfrm>
          <a:off x="489859" y="0"/>
          <a:ext cx="1081508" cy="9371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C4A8D-A05C-441B-8187-99540E006FDF}">
      <dsp:nvSpPr>
        <dsp:cNvPr id="0" name=""/>
        <dsp:cNvSpPr/>
      </dsp:nvSpPr>
      <dsp:spPr>
        <a:xfrm>
          <a:off x="8834" y="1023482"/>
          <a:ext cx="2014593" cy="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Time </a:t>
          </a:r>
        </a:p>
      </dsp:txBody>
      <dsp:txXfrm>
        <a:off x="8834" y="1023482"/>
        <a:ext cx="2014593" cy="311632"/>
      </dsp:txXfrm>
    </dsp:sp>
    <dsp:sp modelId="{0876BAB0-F428-4BA6-81AB-04C01C20F826}">
      <dsp:nvSpPr>
        <dsp:cNvPr id="0" name=""/>
        <dsp:cNvSpPr/>
      </dsp:nvSpPr>
      <dsp:spPr>
        <a:xfrm>
          <a:off x="8834" y="1356823"/>
          <a:ext cx="2014593" cy="25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Schedule</a:t>
          </a:r>
        </a:p>
      </dsp:txBody>
      <dsp:txXfrm>
        <a:off x="8834" y="1356823"/>
        <a:ext cx="2014593" cy="250481"/>
      </dsp:txXfrm>
    </dsp:sp>
    <dsp:sp modelId="{E11AF870-DA72-4871-9672-286453BED431}">
      <dsp:nvSpPr>
        <dsp:cNvPr id="0" name=""/>
        <dsp:cNvSpPr/>
      </dsp:nvSpPr>
      <dsp:spPr>
        <a:xfrm>
          <a:off x="2794805" y="0"/>
          <a:ext cx="1234862" cy="12252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CACFD-FFA9-40B9-BDA9-A27E08F0DA7F}">
      <dsp:nvSpPr>
        <dsp:cNvPr id="0" name=""/>
        <dsp:cNvSpPr/>
      </dsp:nvSpPr>
      <dsp:spPr>
        <a:xfrm>
          <a:off x="2375981" y="1095491"/>
          <a:ext cx="2014593" cy="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Cost</a:t>
          </a:r>
        </a:p>
      </dsp:txBody>
      <dsp:txXfrm>
        <a:off x="2375981" y="1095491"/>
        <a:ext cx="2014593" cy="311632"/>
      </dsp:txXfrm>
    </dsp:sp>
    <dsp:sp modelId="{2A21CB53-20F3-434C-A0B7-27F82F50A4B9}">
      <dsp:nvSpPr>
        <dsp:cNvPr id="0" name=""/>
        <dsp:cNvSpPr/>
      </dsp:nvSpPr>
      <dsp:spPr>
        <a:xfrm>
          <a:off x="2375981" y="1428832"/>
          <a:ext cx="2014593" cy="25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Budget</a:t>
          </a:r>
        </a:p>
      </dsp:txBody>
      <dsp:txXfrm>
        <a:off x="2375981" y="1428832"/>
        <a:ext cx="2014593" cy="250481"/>
      </dsp:txXfrm>
    </dsp:sp>
    <dsp:sp modelId="{BD70D20A-D533-4232-B594-6E37026AEDEA}">
      <dsp:nvSpPr>
        <dsp:cNvPr id="0" name=""/>
        <dsp:cNvSpPr/>
      </dsp:nvSpPr>
      <dsp:spPr>
        <a:xfrm>
          <a:off x="5169437" y="46693"/>
          <a:ext cx="1161975" cy="10167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789B3-B0BA-4316-9E66-D56CEF1D93AD}">
      <dsp:nvSpPr>
        <dsp:cNvPr id="0" name=""/>
        <dsp:cNvSpPr/>
      </dsp:nvSpPr>
      <dsp:spPr>
        <a:xfrm>
          <a:off x="4743128" y="1043365"/>
          <a:ext cx="2014593" cy="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Risk</a:t>
          </a:r>
        </a:p>
      </dsp:txBody>
      <dsp:txXfrm>
        <a:off x="4743128" y="1043365"/>
        <a:ext cx="2014593" cy="311632"/>
      </dsp:txXfrm>
    </dsp:sp>
    <dsp:sp modelId="{005D789D-EA1B-42C5-B32E-8EA1061625BC}">
      <dsp:nvSpPr>
        <dsp:cNvPr id="0" name=""/>
        <dsp:cNvSpPr/>
      </dsp:nvSpPr>
      <dsp:spPr>
        <a:xfrm>
          <a:off x="4743128" y="1376705"/>
          <a:ext cx="2014593" cy="25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Register or Log</a:t>
          </a:r>
        </a:p>
      </dsp:txBody>
      <dsp:txXfrm>
        <a:off x="4743128" y="1376705"/>
        <a:ext cx="2014593" cy="250481"/>
      </dsp:txXfrm>
    </dsp:sp>
    <dsp:sp modelId="{8A9DCCAD-1768-4959-8EDE-E0D0CFF26B56}">
      <dsp:nvSpPr>
        <dsp:cNvPr id="0" name=""/>
        <dsp:cNvSpPr/>
      </dsp:nvSpPr>
      <dsp:spPr>
        <a:xfrm>
          <a:off x="7558541" y="140027"/>
          <a:ext cx="1118060" cy="9997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EE178-9339-43A9-9AE0-3D99594BC234}">
      <dsp:nvSpPr>
        <dsp:cNvPr id="0" name=""/>
        <dsp:cNvSpPr/>
      </dsp:nvSpPr>
      <dsp:spPr>
        <a:xfrm>
          <a:off x="7110275" y="1039115"/>
          <a:ext cx="2014593" cy="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Quality</a:t>
          </a:r>
        </a:p>
      </dsp:txBody>
      <dsp:txXfrm>
        <a:off x="7110275" y="1039115"/>
        <a:ext cx="2014593" cy="311632"/>
      </dsp:txXfrm>
    </dsp:sp>
    <dsp:sp modelId="{6A3A478E-9341-4251-99A9-FF07DC3ED6F3}">
      <dsp:nvSpPr>
        <dsp:cNvPr id="0" name=""/>
        <dsp:cNvSpPr/>
      </dsp:nvSpPr>
      <dsp:spPr>
        <a:xfrm>
          <a:off x="7110275" y="1372455"/>
          <a:ext cx="2014593" cy="250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Acceptance Testing</a:t>
          </a:r>
        </a:p>
      </dsp:txBody>
      <dsp:txXfrm>
        <a:off x="7110275" y="1372455"/>
        <a:ext cx="2014593" cy="25048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A24A0-C7F9-474C-9519-356271E4D2E7}">
      <dsp:nvSpPr>
        <dsp:cNvPr id="0" name=""/>
        <dsp:cNvSpPr/>
      </dsp:nvSpPr>
      <dsp:spPr>
        <a:xfrm>
          <a:off x="0" y="0"/>
          <a:ext cx="2793317" cy="1675990"/>
        </a:xfrm>
        <a:prstGeom prst="rect">
          <a:avLst/>
        </a:prstGeom>
        <a:solidFill>
          <a:srgbClr val="782C2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Engagement</a:t>
          </a:r>
        </a:p>
      </dsp:txBody>
      <dsp:txXfrm>
        <a:off x="0" y="0"/>
        <a:ext cx="2793317" cy="1675990"/>
      </dsp:txXfrm>
    </dsp:sp>
    <dsp:sp modelId="{B79AD645-C93E-4B3C-ACD4-2A258E58AE57}">
      <dsp:nvSpPr>
        <dsp:cNvPr id="0" name=""/>
        <dsp:cNvSpPr/>
      </dsp:nvSpPr>
      <dsp:spPr>
        <a:xfrm>
          <a:off x="3073365" y="445182"/>
          <a:ext cx="2793317" cy="1675990"/>
        </a:xfrm>
        <a:prstGeom prst="rect">
          <a:avLst/>
        </a:prstGeom>
        <a:solidFill>
          <a:srgbClr val="627A3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Think like an owner</a:t>
          </a:r>
        </a:p>
      </dsp:txBody>
      <dsp:txXfrm>
        <a:off x="3073365" y="445182"/>
        <a:ext cx="2793317" cy="1675990"/>
      </dsp:txXfrm>
    </dsp:sp>
    <dsp:sp modelId="{34E0174C-29CD-45FB-A61B-89764499C385}">
      <dsp:nvSpPr>
        <dsp:cNvPr id="0" name=""/>
        <dsp:cNvSpPr/>
      </dsp:nvSpPr>
      <dsp:spPr>
        <a:xfrm>
          <a:off x="3074082" y="2384532"/>
          <a:ext cx="2793317" cy="1675990"/>
        </a:xfrm>
        <a:prstGeom prst="rect">
          <a:avLst/>
        </a:prstGeom>
        <a:solidFill>
          <a:srgbClr val="56426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Action Oriented</a:t>
          </a:r>
        </a:p>
      </dsp:txBody>
      <dsp:txXfrm>
        <a:off x="3074082" y="2384532"/>
        <a:ext cx="2793317" cy="1675990"/>
      </dsp:txXfrm>
    </dsp:sp>
    <dsp:sp modelId="{61B6B72C-B0D0-45A7-9D56-1D34F04EFDE3}">
      <dsp:nvSpPr>
        <dsp:cNvPr id="0" name=""/>
        <dsp:cNvSpPr/>
      </dsp:nvSpPr>
      <dsp:spPr>
        <a:xfrm>
          <a:off x="3074082" y="4402995"/>
          <a:ext cx="2793317" cy="1675990"/>
        </a:xfrm>
        <a:prstGeom prst="rect">
          <a:avLst/>
        </a:prstGeom>
        <a:solidFill>
          <a:srgbClr val="26667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Growth Mindset</a:t>
          </a:r>
        </a:p>
      </dsp:txBody>
      <dsp:txXfrm>
        <a:off x="3074082" y="4402995"/>
        <a:ext cx="2793317" cy="1675990"/>
      </dsp:txXfrm>
    </dsp:sp>
    <dsp:sp modelId="{42E22CF2-01C7-4DB8-A371-67B2FF3CD113}">
      <dsp:nvSpPr>
        <dsp:cNvPr id="0" name=""/>
        <dsp:cNvSpPr/>
      </dsp:nvSpPr>
      <dsp:spPr>
        <a:xfrm>
          <a:off x="0" y="4801009"/>
          <a:ext cx="2793317" cy="1675990"/>
        </a:xfrm>
        <a:prstGeom prst="rect">
          <a:avLst/>
        </a:prstGeom>
        <a:solidFill>
          <a:srgbClr val="7471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Self Efficacy</a:t>
          </a:r>
        </a:p>
      </dsp:txBody>
      <dsp:txXfrm>
        <a:off x="0" y="4801009"/>
        <a:ext cx="2793317" cy="16759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F4B83-0F15-4489-95D0-3DD53773E43C}">
      <dsp:nvSpPr>
        <dsp:cNvPr id="0" name=""/>
        <dsp:cNvSpPr/>
      </dsp:nvSpPr>
      <dsp:spPr>
        <a:xfrm>
          <a:off x="0" y="1444"/>
          <a:ext cx="8077200" cy="7323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2C1BC-99C1-42BE-834E-90973F1E6A50}">
      <dsp:nvSpPr>
        <dsp:cNvPr id="0" name=""/>
        <dsp:cNvSpPr/>
      </dsp:nvSpPr>
      <dsp:spPr>
        <a:xfrm>
          <a:off x="221521" y="166212"/>
          <a:ext cx="402766" cy="4027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15E58-FE6D-45EF-9EC6-C01BA4125A6F}">
      <dsp:nvSpPr>
        <dsp:cNvPr id="0" name=""/>
        <dsp:cNvSpPr/>
      </dsp:nvSpPr>
      <dsp:spPr>
        <a:xfrm>
          <a:off x="845809" y="1444"/>
          <a:ext cx="7231390" cy="732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2" tIns="77502" rIns="77502" bIns="775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Clear definition of outcomes and results </a:t>
          </a:r>
        </a:p>
      </dsp:txBody>
      <dsp:txXfrm>
        <a:off x="845809" y="1444"/>
        <a:ext cx="7231390" cy="732302"/>
      </dsp:txXfrm>
    </dsp:sp>
    <dsp:sp modelId="{B1E7A31E-8E56-4F94-B3C1-B272453E4507}">
      <dsp:nvSpPr>
        <dsp:cNvPr id="0" name=""/>
        <dsp:cNvSpPr/>
      </dsp:nvSpPr>
      <dsp:spPr>
        <a:xfrm>
          <a:off x="0" y="916822"/>
          <a:ext cx="8077200" cy="7323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9DBBB-4D4E-40C0-9D1F-335F88BF26D9}">
      <dsp:nvSpPr>
        <dsp:cNvPr id="0" name=""/>
        <dsp:cNvSpPr/>
      </dsp:nvSpPr>
      <dsp:spPr>
        <a:xfrm>
          <a:off x="221521" y="1081590"/>
          <a:ext cx="402766" cy="4027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C6996-E88C-4DD4-9FE6-DD952452BC22}">
      <dsp:nvSpPr>
        <dsp:cNvPr id="0" name=""/>
        <dsp:cNvSpPr/>
      </dsp:nvSpPr>
      <dsp:spPr>
        <a:xfrm>
          <a:off x="845809" y="916822"/>
          <a:ext cx="7231390" cy="732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2" tIns="77502" rIns="77502" bIns="775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 active participant in communication and can describe the value of the change </a:t>
          </a:r>
        </a:p>
      </dsp:txBody>
      <dsp:txXfrm>
        <a:off x="845809" y="916822"/>
        <a:ext cx="7231390" cy="732302"/>
      </dsp:txXfrm>
    </dsp:sp>
    <dsp:sp modelId="{5D59A26E-D6D1-4FAA-B6F7-9DB0C1A018C5}">
      <dsp:nvSpPr>
        <dsp:cNvPr id="0" name=""/>
        <dsp:cNvSpPr/>
      </dsp:nvSpPr>
      <dsp:spPr>
        <a:xfrm>
          <a:off x="0" y="1832200"/>
          <a:ext cx="8077200" cy="7323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7D234-6118-4AEC-A496-2F7E2E09D150}">
      <dsp:nvSpPr>
        <dsp:cNvPr id="0" name=""/>
        <dsp:cNvSpPr/>
      </dsp:nvSpPr>
      <dsp:spPr>
        <a:xfrm>
          <a:off x="221521" y="1996968"/>
          <a:ext cx="402766" cy="4027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61C56-2BD0-4D79-86B1-E942E3628F6E}">
      <dsp:nvSpPr>
        <dsp:cNvPr id="0" name=""/>
        <dsp:cNvSpPr/>
      </dsp:nvSpPr>
      <dsp:spPr>
        <a:xfrm>
          <a:off x="845809" y="1832200"/>
          <a:ext cx="7231390" cy="732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2" tIns="77502" rIns="77502" bIns="775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Commitment of resources and builds accountability and motivation</a:t>
          </a:r>
        </a:p>
      </dsp:txBody>
      <dsp:txXfrm>
        <a:off x="845809" y="1832200"/>
        <a:ext cx="7231390" cy="732302"/>
      </dsp:txXfrm>
    </dsp:sp>
    <dsp:sp modelId="{1916A718-00BD-40A5-B71A-7AE75F74E40B}">
      <dsp:nvSpPr>
        <dsp:cNvPr id="0" name=""/>
        <dsp:cNvSpPr/>
      </dsp:nvSpPr>
      <dsp:spPr>
        <a:xfrm>
          <a:off x="0" y="2747578"/>
          <a:ext cx="8077200" cy="7323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72EDB-B1D8-4266-BA1D-1DA8E86A8307}">
      <dsp:nvSpPr>
        <dsp:cNvPr id="0" name=""/>
        <dsp:cNvSpPr/>
      </dsp:nvSpPr>
      <dsp:spPr>
        <a:xfrm>
          <a:off x="221521" y="2912346"/>
          <a:ext cx="402766" cy="4027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41C25-DF70-44B6-BA6C-68F645A67707}">
      <dsp:nvSpPr>
        <dsp:cNvPr id="0" name=""/>
        <dsp:cNvSpPr/>
      </dsp:nvSpPr>
      <dsp:spPr>
        <a:xfrm>
          <a:off x="845809" y="2747578"/>
          <a:ext cx="7231390" cy="732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02" tIns="77502" rIns="77502" bIns="7750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Sustain success through metrics that are aligned with the goals of the organization </a:t>
          </a:r>
        </a:p>
      </dsp:txBody>
      <dsp:txXfrm>
        <a:off x="845809" y="2747578"/>
        <a:ext cx="7231390" cy="732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8908F-EBD8-43C2-B3F8-A2CC3202A531}">
      <dsp:nvSpPr>
        <dsp:cNvPr id="0" name=""/>
        <dsp:cNvSpPr/>
      </dsp:nvSpPr>
      <dsp:spPr>
        <a:xfrm>
          <a:off x="0" y="2560"/>
          <a:ext cx="49419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259F4-F17D-4A86-9A3C-F4CA39E11DCA}">
      <dsp:nvSpPr>
        <dsp:cNvPr id="0" name=""/>
        <dsp:cNvSpPr/>
      </dsp:nvSpPr>
      <dsp:spPr>
        <a:xfrm>
          <a:off x="0" y="2560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 interruptions</a:t>
          </a:r>
        </a:p>
      </dsp:txBody>
      <dsp:txXfrm>
        <a:off x="0" y="2560"/>
        <a:ext cx="4941945" cy="873145"/>
      </dsp:txXfrm>
    </dsp:sp>
    <dsp:sp modelId="{9238EEF3-D948-46D2-9CAF-D93410A8C2B7}">
      <dsp:nvSpPr>
        <dsp:cNvPr id="0" name=""/>
        <dsp:cNvSpPr/>
      </dsp:nvSpPr>
      <dsp:spPr>
        <a:xfrm>
          <a:off x="0" y="875705"/>
          <a:ext cx="4941945" cy="0"/>
        </a:xfrm>
        <a:prstGeom prst="line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04757-D8A8-47D2-8778-7E2746E3C3F5}">
      <dsp:nvSpPr>
        <dsp:cNvPr id="0" name=""/>
        <dsp:cNvSpPr/>
      </dsp:nvSpPr>
      <dsp:spPr>
        <a:xfrm>
          <a:off x="0" y="875705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Getting to “done”</a:t>
          </a:r>
        </a:p>
      </dsp:txBody>
      <dsp:txXfrm>
        <a:off x="0" y="875705"/>
        <a:ext cx="4941945" cy="873145"/>
      </dsp:txXfrm>
    </dsp:sp>
    <dsp:sp modelId="{FF514491-5082-4AE3-BF06-7B4C9B3EEAE3}">
      <dsp:nvSpPr>
        <dsp:cNvPr id="0" name=""/>
        <dsp:cNvSpPr/>
      </dsp:nvSpPr>
      <dsp:spPr>
        <a:xfrm>
          <a:off x="0" y="1748851"/>
          <a:ext cx="4941945" cy="0"/>
        </a:xfrm>
        <a:prstGeom prst="line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BDC45-EE2E-4E9F-AD52-1890FDFF3F32}">
      <dsp:nvSpPr>
        <dsp:cNvPr id="0" name=""/>
        <dsp:cNvSpPr/>
      </dsp:nvSpPr>
      <dsp:spPr>
        <a:xfrm>
          <a:off x="0" y="1748851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Flow</a:t>
          </a:r>
        </a:p>
      </dsp:txBody>
      <dsp:txXfrm>
        <a:off x="0" y="1748851"/>
        <a:ext cx="4941945" cy="873145"/>
      </dsp:txXfrm>
    </dsp:sp>
    <dsp:sp modelId="{2C503345-389A-421F-9237-C0F29855F0FF}">
      <dsp:nvSpPr>
        <dsp:cNvPr id="0" name=""/>
        <dsp:cNvSpPr/>
      </dsp:nvSpPr>
      <dsp:spPr>
        <a:xfrm>
          <a:off x="0" y="2621996"/>
          <a:ext cx="4941945" cy="0"/>
        </a:xfrm>
        <a:prstGeom prst="line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8E58F-46A5-4DBD-94D5-97C8E32F0345}">
      <dsp:nvSpPr>
        <dsp:cNvPr id="0" name=""/>
        <dsp:cNvSpPr/>
      </dsp:nvSpPr>
      <dsp:spPr>
        <a:xfrm>
          <a:off x="0" y="2621996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Manage your daily work</a:t>
          </a:r>
        </a:p>
      </dsp:txBody>
      <dsp:txXfrm>
        <a:off x="0" y="2621996"/>
        <a:ext cx="4941945" cy="873145"/>
      </dsp:txXfrm>
    </dsp:sp>
    <dsp:sp modelId="{611F34F1-5360-4F76-B079-0617E971539D}">
      <dsp:nvSpPr>
        <dsp:cNvPr id="0" name=""/>
        <dsp:cNvSpPr/>
      </dsp:nvSpPr>
      <dsp:spPr>
        <a:xfrm>
          <a:off x="0" y="3495141"/>
          <a:ext cx="4941945" cy="0"/>
        </a:xfrm>
        <a:prstGeom prst="line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A9F76-89FC-4DA2-84F7-2BB8C4C892D8}">
      <dsp:nvSpPr>
        <dsp:cNvPr id="0" name=""/>
        <dsp:cNvSpPr/>
      </dsp:nvSpPr>
      <dsp:spPr>
        <a:xfrm>
          <a:off x="0" y="3495141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Keep on top of “technical debt”</a:t>
          </a:r>
        </a:p>
      </dsp:txBody>
      <dsp:txXfrm>
        <a:off x="0" y="3495141"/>
        <a:ext cx="4941945" cy="873145"/>
      </dsp:txXfrm>
    </dsp:sp>
    <dsp:sp modelId="{077653D5-62B5-473E-932B-D4F63EEB6567}">
      <dsp:nvSpPr>
        <dsp:cNvPr id="0" name=""/>
        <dsp:cNvSpPr/>
      </dsp:nvSpPr>
      <dsp:spPr>
        <a:xfrm>
          <a:off x="0" y="4368287"/>
          <a:ext cx="4941945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79B72-61C5-4CA8-B2B0-556E11A4CB3D}">
      <dsp:nvSpPr>
        <dsp:cNvPr id="0" name=""/>
        <dsp:cNvSpPr/>
      </dsp:nvSpPr>
      <dsp:spPr>
        <a:xfrm>
          <a:off x="0" y="4368287"/>
          <a:ext cx="4941945" cy="873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Limit the WIP</a:t>
          </a:r>
        </a:p>
      </dsp:txBody>
      <dsp:txXfrm>
        <a:off x="0" y="4368287"/>
        <a:ext cx="4941945" cy="873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996C4-C237-4A8B-8BC7-059922E30EDD}">
      <dsp:nvSpPr>
        <dsp:cNvPr id="0" name=""/>
        <dsp:cNvSpPr/>
      </dsp:nvSpPr>
      <dsp:spPr>
        <a:xfrm>
          <a:off x="0" y="2913"/>
          <a:ext cx="4953048" cy="875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Easy to collect</a:t>
          </a:r>
        </a:p>
      </dsp:txBody>
      <dsp:txXfrm>
        <a:off x="42739" y="45652"/>
        <a:ext cx="4867570" cy="790025"/>
      </dsp:txXfrm>
    </dsp:sp>
    <dsp:sp modelId="{1FA3640B-63EF-40AD-A2A1-EFFB229FF759}">
      <dsp:nvSpPr>
        <dsp:cNvPr id="0" name=""/>
        <dsp:cNvSpPr/>
      </dsp:nvSpPr>
      <dsp:spPr>
        <a:xfrm>
          <a:off x="0" y="889849"/>
          <a:ext cx="4953048" cy="875503"/>
        </a:xfrm>
        <a:prstGeom prst="roundRect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Easy to understand and interpret</a:t>
          </a:r>
        </a:p>
      </dsp:txBody>
      <dsp:txXfrm>
        <a:off x="42739" y="932588"/>
        <a:ext cx="4867570" cy="790025"/>
      </dsp:txXfrm>
    </dsp:sp>
    <dsp:sp modelId="{A7E5C8F4-2685-4ACA-BD2D-0F6E306AC018}">
      <dsp:nvSpPr>
        <dsp:cNvPr id="0" name=""/>
        <dsp:cNvSpPr/>
      </dsp:nvSpPr>
      <dsp:spPr>
        <a:xfrm>
          <a:off x="0" y="1776785"/>
          <a:ext cx="4953048" cy="875503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Meaningful to Customer (VALUE)</a:t>
          </a:r>
        </a:p>
      </dsp:txBody>
      <dsp:txXfrm>
        <a:off x="42739" y="1819524"/>
        <a:ext cx="4867570" cy="790025"/>
      </dsp:txXfrm>
    </dsp:sp>
    <dsp:sp modelId="{B7F93025-918C-40AD-8C04-4B1C9C9C4870}">
      <dsp:nvSpPr>
        <dsp:cNvPr id="0" name=""/>
        <dsp:cNvSpPr/>
      </dsp:nvSpPr>
      <dsp:spPr>
        <a:xfrm>
          <a:off x="0" y="2663721"/>
          <a:ext cx="4953048" cy="875503"/>
        </a:xfrm>
        <a:prstGeom prst="roundRect">
          <a:avLst/>
        </a:prstGeom>
        <a:solidFill>
          <a:srgbClr val="6D582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Supports discipline and accountability</a:t>
          </a:r>
        </a:p>
      </dsp:txBody>
      <dsp:txXfrm>
        <a:off x="42739" y="2706460"/>
        <a:ext cx="4867570" cy="790025"/>
      </dsp:txXfrm>
    </dsp:sp>
    <dsp:sp modelId="{AA14721A-61CC-4FC8-B35E-9E2859D03AAF}">
      <dsp:nvSpPr>
        <dsp:cNvPr id="0" name=""/>
        <dsp:cNvSpPr/>
      </dsp:nvSpPr>
      <dsp:spPr>
        <a:xfrm>
          <a:off x="0" y="3550657"/>
          <a:ext cx="4953048" cy="875503"/>
        </a:xfrm>
        <a:prstGeom prst="roundRect">
          <a:avLst/>
        </a:prstGeom>
        <a:solidFill>
          <a:srgbClr val="7972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Displayed for everyone to see</a:t>
          </a:r>
        </a:p>
      </dsp:txBody>
      <dsp:txXfrm>
        <a:off x="42739" y="3593396"/>
        <a:ext cx="4867570" cy="790025"/>
      </dsp:txXfrm>
    </dsp:sp>
    <dsp:sp modelId="{E0A694AB-854E-44B1-9A18-FB6E3F3CC2B3}">
      <dsp:nvSpPr>
        <dsp:cNvPr id="0" name=""/>
        <dsp:cNvSpPr/>
      </dsp:nvSpPr>
      <dsp:spPr>
        <a:xfrm>
          <a:off x="0" y="4437594"/>
          <a:ext cx="4953048" cy="875503"/>
        </a:xfrm>
        <a:prstGeom prst="roundRect">
          <a:avLst/>
        </a:prstGeom>
        <a:solidFill>
          <a:srgbClr val="6C742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Is accurate and reliable</a:t>
          </a:r>
        </a:p>
      </dsp:txBody>
      <dsp:txXfrm>
        <a:off x="42739" y="4480333"/>
        <a:ext cx="4867570" cy="790025"/>
      </dsp:txXfrm>
    </dsp:sp>
    <dsp:sp modelId="{808DED0D-8218-42D2-A2AF-4EDC5384EA97}">
      <dsp:nvSpPr>
        <dsp:cNvPr id="0" name=""/>
        <dsp:cNvSpPr/>
      </dsp:nvSpPr>
      <dsp:spPr>
        <a:xfrm>
          <a:off x="0" y="5324530"/>
          <a:ext cx="4953048" cy="875503"/>
        </a:xfrm>
        <a:prstGeom prst="roundRect">
          <a:avLst/>
        </a:prstGeom>
        <a:solidFill>
          <a:srgbClr val="647D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Has targets and tolerance</a:t>
          </a:r>
        </a:p>
      </dsp:txBody>
      <dsp:txXfrm>
        <a:off x="42739" y="5367269"/>
        <a:ext cx="4867570" cy="790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02C0A-A2B3-4CDE-A781-B01857114E3A}">
      <dsp:nvSpPr>
        <dsp:cNvPr id="0" name=""/>
        <dsp:cNvSpPr/>
      </dsp:nvSpPr>
      <dsp:spPr>
        <a:xfrm>
          <a:off x="483048" y="196955"/>
          <a:ext cx="1372500" cy="13725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EDD66-6889-490D-8C47-4F51D3654EFC}">
      <dsp:nvSpPr>
        <dsp:cNvPr id="0" name=""/>
        <dsp:cNvSpPr/>
      </dsp:nvSpPr>
      <dsp:spPr>
        <a:xfrm>
          <a:off x="775548" y="489455"/>
          <a:ext cx="787500" cy="787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BC63D-826E-436E-8497-7E5C07623774}">
      <dsp:nvSpPr>
        <dsp:cNvPr id="0" name=""/>
        <dsp:cNvSpPr/>
      </dsp:nvSpPr>
      <dsp:spPr>
        <a:xfrm>
          <a:off x="44298" y="1996955"/>
          <a:ext cx="225000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Keep Score</a:t>
          </a:r>
        </a:p>
      </dsp:txBody>
      <dsp:txXfrm>
        <a:off x="44298" y="1996955"/>
        <a:ext cx="2250000" cy="1800000"/>
      </dsp:txXfrm>
    </dsp:sp>
    <dsp:sp modelId="{4EC0A6BB-1D22-4C47-8FEE-A94C4AA60FDB}">
      <dsp:nvSpPr>
        <dsp:cNvPr id="0" name=""/>
        <dsp:cNvSpPr/>
      </dsp:nvSpPr>
      <dsp:spPr>
        <a:xfrm>
          <a:off x="3126798" y="196955"/>
          <a:ext cx="1372500" cy="13725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AED46-221F-4353-BF5C-96B5881B136D}">
      <dsp:nvSpPr>
        <dsp:cNvPr id="0" name=""/>
        <dsp:cNvSpPr/>
      </dsp:nvSpPr>
      <dsp:spPr>
        <a:xfrm>
          <a:off x="3419298" y="489455"/>
          <a:ext cx="787500" cy="787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42A82-39E9-4C3E-BAB6-4A6367FE6A5C}">
      <dsp:nvSpPr>
        <dsp:cNvPr id="0" name=""/>
        <dsp:cNvSpPr/>
      </dsp:nvSpPr>
      <dsp:spPr>
        <a:xfrm>
          <a:off x="2688048" y="1996955"/>
          <a:ext cx="225000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Focus on Customer</a:t>
          </a:r>
        </a:p>
      </dsp:txBody>
      <dsp:txXfrm>
        <a:off x="2688048" y="1996955"/>
        <a:ext cx="2250000" cy="1800000"/>
      </dsp:txXfrm>
    </dsp:sp>
    <dsp:sp modelId="{FB4D3022-3C11-4F4C-B0EC-B81C74AC1818}">
      <dsp:nvSpPr>
        <dsp:cNvPr id="0" name=""/>
        <dsp:cNvSpPr/>
      </dsp:nvSpPr>
      <dsp:spPr>
        <a:xfrm>
          <a:off x="5770548" y="196955"/>
          <a:ext cx="1372500" cy="13725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65A37-D961-4D4D-815D-B0ADFD0EE4A8}">
      <dsp:nvSpPr>
        <dsp:cNvPr id="0" name=""/>
        <dsp:cNvSpPr/>
      </dsp:nvSpPr>
      <dsp:spPr>
        <a:xfrm>
          <a:off x="6063048" y="489455"/>
          <a:ext cx="787500" cy="787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0B624-479C-4FCE-BBDD-6D8C83E88433}">
      <dsp:nvSpPr>
        <dsp:cNvPr id="0" name=""/>
        <dsp:cNvSpPr/>
      </dsp:nvSpPr>
      <dsp:spPr>
        <a:xfrm>
          <a:off x="5331798" y="1996955"/>
          <a:ext cx="225000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Estimate using Relative Sizes</a:t>
          </a:r>
        </a:p>
      </dsp:txBody>
      <dsp:txXfrm>
        <a:off x="5331798" y="1996955"/>
        <a:ext cx="2250000" cy="180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03BEE-A3E4-4989-B53D-007D00F65EC3}">
      <dsp:nvSpPr>
        <dsp:cNvPr id="0" name=""/>
        <dsp:cNvSpPr/>
      </dsp:nvSpPr>
      <dsp:spPr>
        <a:xfrm>
          <a:off x="24383" y="0"/>
          <a:ext cx="1267128" cy="10855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59C47-F5B3-4FD1-BB76-D1A1510610ED}">
      <dsp:nvSpPr>
        <dsp:cNvPr id="0" name=""/>
        <dsp:cNvSpPr/>
      </dsp:nvSpPr>
      <dsp:spPr>
        <a:xfrm>
          <a:off x="4248148" y="1219199"/>
          <a:ext cx="3620367" cy="46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dirty="0"/>
            <a:t>Visual Communication</a:t>
          </a:r>
        </a:p>
      </dsp:txBody>
      <dsp:txXfrm>
        <a:off x="4248148" y="1219199"/>
        <a:ext cx="3620367" cy="465236"/>
      </dsp:txXfrm>
    </dsp:sp>
    <dsp:sp modelId="{96A8AF9B-FD2C-4A18-AAE7-A1237EEE6110}">
      <dsp:nvSpPr>
        <dsp:cNvPr id="0" name=""/>
        <dsp:cNvSpPr/>
      </dsp:nvSpPr>
      <dsp:spPr>
        <a:xfrm>
          <a:off x="4248148" y="1726926"/>
          <a:ext cx="3620367" cy="1536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eyes collect images faster than the ears collect sound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Written words are processed as images, then translated to language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Your brain is wired to quickly understand and remember visual input. </a:t>
          </a:r>
        </a:p>
      </dsp:txBody>
      <dsp:txXfrm>
        <a:off x="4248148" y="1726926"/>
        <a:ext cx="3620367" cy="1536577"/>
      </dsp:txXfrm>
    </dsp:sp>
    <dsp:sp modelId="{81F3E346-B9C2-498F-A293-D858D344B7C8}">
      <dsp:nvSpPr>
        <dsp:cNvPr id="0" name=""/>
        <dsp:cNvSpPr/>
      </dsp:nvSpPr>
      <dsp:spPr>
        <a:xfrm>
          <a:off x="4123624" y="116979"/>
          <a:ext cx="1267128" cy="10855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AA851-C562-4D0D-A104-5840F013CED3}">
      <dsp:nvSpPr>
        <dsp:cNvPr id="0" name=""/>
        <dsp:cNvSpPr/>
      </dsp:nvSpPr>
      <dsp:spPr>
        <a:xfrm>
          <a:off x="15251" y="1219199"/>
          <a:ext cx="3620367" cy="465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dirty="0"/>
            <a:t>Visual Thinking</a:t>
          </a:r>
        </a:p>
      </dsp:txBody>
      <dsp:txXfrm>
        <a:off x="15251" y="1219199"/>
        <a:ext cx="3620367" cy="465236"/>
      </dsp:txXfrm>
    </dsp:sp>
    <dsp:sp modelId="{6F67EE62-2F30-4654-83FE-153362CD0EDA}">
      <dsp:nvSpPr>
        <dsp:cNvPr id="0" name=""/>
        <dsp:cNvSpPr/>
      </dsp:nvSpPr>
      <dsp:spPr>
        <a:xfrm>
          <a:off x="15251" y="1726926"/>
          <a:ext cx="3620367" cy="1536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Allows data to be presented in ways that the brain can find, match or categorize complex data and relationships. 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Presented in a ways that is universally understood</a:t>
          </a:r>
        </a:p>
      </dsp:txBody>
      <dsp:txXfrm>
        <a:off x="15251" y="1726926"/>
        <a:ext cx="3620367" cy="1536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5960A-0EDF-4C18-9E1D-1EB24DB179B2}">
      <dsp:nvSpPr>
        <dsp:cNvPr id="0" name=""/>
        <dsp:cNvSpPr/>
      </dsp:nvSpPr>
      <dsp:spPr>
        <a:xfrm>
          <a:off x="1485900" y="0"/>
          <a:ext cx="5105400" cy="51054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D1377-CC23-4F06-B162-939BFE908FDC}">
      <dsp:nvSpPr>
        <dsp:cNvPr id="0" name=""/>
        <dsp:cNvSpPr/>
      </dsp:nvSpPr>
      <dsp:spPr>
        <a:xfrm>
          <a:off x="1970913" y="485013"/>
          <a:ext cx="1991106" cy="1991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Self-Awareness</a:t>
          </a:r>
        </a:p>
      </dsp:txBody>
      <dsp:txXfrm>
        <a:off x="2068111" y="582211"/>
        <a:ext cx="1796710" cy="1796710"/>
      </dsp:txXfrm>
    </dsp:sp>
    <dsp:sp modelId="{80AB3240-8CB8-4B81-8426-9263C1219592}">
      <dsp:nvSpPr>
        <dsp:cNvPr id="0" name=""/>
        <dsp:cNvSpPr/>
      </dsp:nvSpPr>
      <dsp:spPr>
        <a:xfrm>
          <a:off x="4115181" y="485013"/>
          <a:ext cx="1991106" cy="1991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Self-Management</a:t>
          </a:r>
        </a:p>
      </dsp:txBody>
      <dsp:txXfrm>
        <a:off x="4212379" y="582211"/>
        <a:ext cx="1796710" cy="1796710"/>
      </dsp:txXfrm>
    </dsp:sp>
    <dsp:sp modelId="{9884D723-7C06-499C-81C7-E005DAF646CD}">
      <dsp:nvSpPr>
        <dsp:cNvPr id="0" name=""/>
        <dsp:cNvSpPr/>
      </dsp:nvSpPr>
      <dsp:spPr>
        <a:xfrm>
          <a:off x="1970913" y="2629281"/>
          <a:ext cx="1991106" cy="1991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Social Awareness</a:t>
          </a:r>
        </a:p>
      </dsp:txBody>
      <dsp:txXfrm>
        <a:off x="2068111" y="2726479"/>
        <a:ext cx="1796710" cy="1796710"/>
      </dsp:txXfrm>
    </dsp:sp>
    <dsp:sp modelId="{3E73D658-30BE-4248-9CF4-37E0208951B0}">
      <dsp:nvSpPr>
        <dsp:cNvPr id="0" name=""/>
        <dsp:cNvSpPr/>
      </dsp:nvSpPr>
      <dsp:spPr>
        <a:xfrm>
          <a:off x="4115181" y="2629281"/>
          <a:ext cx="1991106" cy="1991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Relationship Management</a:t>
          </a:r>
        </a:p>
      </dsp:txBody>
      <dsp:txXfrm>
        <a:off x="4212379" y="2726479"/>
        <a:ext cx="1796710" cy="17967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A5FB8-BDD4-4901-8A6D-697D9166AF27}">
      <dsp:nvSpPr>
        <dsp:cNvPr id="0" name=""/>
        <dsp:cNvSpPr/>
      </dsp:nvSpPr>
      <dsp:spPr>
        <a:xfrm>
          <a:off x="0" y="6276"/>
          <a:ext cx="4267200" cy="1299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4F1E5-834D-48AB-BFB2-42F73867B26F}">
      <dsp:nvSpPr>
        <dsp:cNvPr id="0" name=""/>
        <dsp:cNvSpPr/>
      </dsp:nvSpPr>
      <dsp:spPr>
        <a:xfrm>
          <a:off x="292959" y="389550"/>
          <a:ext cx="533173" cy="532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696B9-B93B-4F0B-8E81-FC68286F7E3B}">
      <dsp:nvSpPr>
        <dsp:cNvPr id="0" name=""/>
        <dsp:cNvSpPr/>
      </dsp:nvSpPr>
      <dsp:spPr>
        <a:xfrm>
          <a:off x="1310620" y="170610"/>
          <a:ext cx="2614361" cy="96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95" tIns="102495" rIns="102495" bIns="10249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Autocratic The leader makes choices alone without consulting team members, even if their input would be useful.</a:t>
          </a:r>
        </a:p>
      </dsp:txBody>
      <dsp:txXfrm>
        <a:off x="1310620" y="170610"/>
        <a:ext cx="2614361" cy="968460"/>
      </dsp:txXfrm>
    </dsp:sp>
    <dsp:sp modelId="{5F34E344-0B79-4CC3-A58E-3AB42AD32F7F}">
      <dsp:nvSpPr>
        <dsp:cNvPr id="0" name=""/>
        <dsp:cNvSpPr/>
      </dsp:nvSpPr>
      <dsp:spPr>
        <a:xfrm>
          <a:off x="0" y="1647707"/>
          <a:ext cx="4267200" cy="12003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AB8F8-1F43-466C-B7BB-99D1DC7297E7}">
      <dsp:nvSpPr>
        <dsp:cNvPr id="0" name=""/>
        <dsp:cNvSpPr/>
      </dsp:nvSpPr>
      <dsp:spPr>
        <a:xfrm>
          <a:off x="292959" y="1962294"/>
          <a:ext cx="533173" cy="532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6F7A-FA26-4083-AC51-E769E310EDED}">
      <dsp:nvSpPr>
        <dsp:cNvPr id="0" name=""/>
        <dsp:cNvSpPr/>
      </dsp:nvSpPr>
      <dsp:spPr>
        <a:xfrm>
          <a:off x="1381521" y="1763672"/>
          <a:ext cx="2614361" cy="96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95" tIns="102495" rIns="102495" bIns="10249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Democratic The leader makes the final decisions, but they include team members in the decision-making process. </a:t>
          </a:r>
        </a:p>
      </dsp:txBody>
      <dsp:txXfrm>
        <a:off x="1381521" y="1763672"/>
        <a:ext cx="2614361" cy="968460"/>
      </dsp:txXfrm>
    </dsp:sp>
    <dsp:sp modelId="{EBCDC91D-E4D8-4758-ACCB-40B36535D4AE}">
      <dsp:nvSpPr>
        <dsp:cNvPr id="0" name=""/>
        <dsp:cNvSpPr/>
      </dsp:nvSpPr>
      <dsp:spPr>
        <a:xfrm>
          <a:off x="0" y="3112050"/>
          <a:ext cx="4267200" cy="968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97379-2E3E-4301-973B-7D357E2CA836}">
      <dsp:nvSpPr>
        <dsp:cNvPr id="0" name=""/>
        <dsp:cNvSpPr/>
      </dsp:nvSpPr>
      <dsp:spPr>
        <a:xfrm>
          <a:off x="292959" y="3419074"/>
          <a:ext cx="533173" cy="5326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8CA6C-E13C-4C81-96AB-B9FF785D1BA7}">
      <dsp:nvSpPr>
        <dsp:cNvPr id="0" name=""/>
        <dsp:cNvSpPr/>
      </dsp:nvSpPr>
      <dsp:spPr>
        <a:xfrm>
          <a:off x="1168869" y="3353199"/>
          <a:ext cx="2614361" cy="96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95" tIns="102495" rIns="102495" bIns="10249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Bureaucratic This style is very structured in procedures where everything has to be done according to procedure or official duties and follows the authority created by organization structure</a:t>
          </a:r>
        </a:p>
      </dsp:txBody>
      <dsp:txXfrm>
        <a:off x="1168869" y="3353199"/>
        <a:ext cx="2614361" cy="9684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A5FB8-BDD4-4901-8A6D-697D9166AF27}">
      <dsp:nvSpPr>
        <dsp:cNvPr id="0" name=""/>
        <dsp:cNvSpPr/>
      </dsp:nvSpPr>
      <dsp:spPr>
        <a:xfrm>
          <a:off x="0" y="498"/>
          <a:ext cx="4267200" cy="116557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4F1E5-834D-48AB-BFB2-42F73867B26F}">
      <dsp:nvSpPr>
        <dsp:cNvPr id="0" name=""/>
        <dsp:cNvSpPr/>
      </dsp:nvSpPr>
      <dsp:spPr>
        <a:xfrm>
          <a:off x="352586" y="262752"/>
          <a:ext cx="641066" cy="6410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696B9-B93B-4F0B-8E81-FC68286F7E3B}">
      <dsp:nvSpPr>
        <dsp:cNvPr id="0" name=""/>
        <dsp:cNvSpPr/>
      </dsp:nvSpPr>
      <dsp:spPr>
        <a:xfrm>
          <a:off x="1346239" y="498"/>
          <a:ext cx="2920960" cy="1165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57" tIns="123357" rIns="123357" bIns="1233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Servant: A servant leader leads simply by meeting the needs of the team. </a:t>
          </a:r>
        </a:p>
      </dsp:txBody>
      <dsp:txXfrm>
        <a:off x="1346239" y="498"/>
        <a:ext cx="2920960" cy="1165575"/>
      </dsp:txXfrm>
    </dsp:sp>
    <dsp:sp modelId="{9D552203-5A85-4C70-AB17-2111C01F550E}">
      <dsp:nvSpPr>
        <dsp:cNvPr id="0" name=""/>
        <dsp:cNvSpPr/>
      </dsp:nvSpPr>
      <dsp:spPr>
        <a:xfrm>
          <a:off x="0" y="1457467"/>
          <a:ext cx="4267200" cy="116557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12CC8-DB90-40E2-B87F-CBBE6FE2BE7A}">
      <dsp:nvSpPr>
        <dsp:cNvPr id="0" name=""/>
        <dsp:cNvSpPr/>
      </dsp:nvSpPr>
      <dsp:spPr>
        <a:xfrm>
          <a:off x="352586" y="1719721"/>
          <a:ext cx="641066" cy="6410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D1DA-D542-4770-91B5-BAC2F8329055}">
      <dsp:nvSpPr>
        <dsp:cNvPr id="0" name=""/>
        <dsp:cNvSpPr/>
      </dsp:nvSpPr>
      <dsp:spPr>
        <a:xfrm>
          <a:off x="1346239" y="1457467"/>
          <a:ext cx="2920960" cy="1165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57" tIns="123357" rIns="123357" bIns="1233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Situational or Adaptive:  This style of leaders adjusts and adapts </a:t>
          </a:r>
        </a:p>
      </dsp:txBody>
      <dsp:txXfrm>
        <a:off x="1346239" y="1457467"/>
        <a:ext cx="2920960" cy="1165575"/>
      </dsp:txXfrm>
    </dsp:sp>
    <dsp:sp modelId="{44756643-CFC5-4995-A4B9-3FDEF701DB02}">
      <dsp:nvSpPr>
        <dsp:cNvPr id="0" name=""/>
        <dsp:cNvSpPr/>
      </dsp:nvSpPr>
      <dsp:spPr>
        <a:xfrm>
          <a:off x="0" y="2914436"/>
          <a:ext cx="4267200" cy="116557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F120A-11E8-4C7D-B9BF-C41ED05620EC}">
      <dsp:nvSpPr>
        <dsp:cNvPr id="0" name=""/>
        <dsp:cNvSpPr/>
      </dsp:nvSpPr>
      <dsp:spPr>
        <a:xfrm>
          <a:off x="352586" y="3176690"/>
          <a:ext cx="641066" cy="6410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D283D-900A-492D-8A83-461AF86E8E14}">
      <dsp:nvSpPr>
        <dsp:cNvPr id="0" name=""/>
        <dsp:cNvSpPr/>
      </dsp:nvSpPr>
      <dsp:spPr>
        <a:xfrm>
          <a:off x="1346239" y="2914436"/>
          <a:ext cx="2920960" cy="1165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57" tIns="123357" rIns="123357" bIns="12335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Facilitative: that manages and encourages participation and collaboration. </a:t>
          </a:r>
        </a:p>
      </dsp:txBody>
      <dsp:txXfrm>
        <a:off x="1346239" y="2914436"/>
        <a:ext cx="2920960" cy="11655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E7288-4876-4D73-BA95-05191CEF3216}">
      <dsp:nvSpPr>
        <dsp:cNvPr id="0" name=""/>
        <dsp:cNvSpPr/>
      </dsp:nvSpPr>
      <dsp:spPr>
        <a:xfrm>
          <a:off x="0" y="9881"/>
          <a:ext cx="4941945" cy="7915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Transparency</a:t>
          </a:r>
        </a:p>
      </dsp:txBody>
      <dsp:txXfrm>
        <a:off x="38638" y="48519"/>
        <a:ext cx="4864669" cy="714229"/>
      </dsp:txXfrm>
    </dsp:sp>
    <dsp:sp modelId="{8E15B9BA-9221-41A1-97DD-0E2F36FF2AA4}">
      <dsp:nvSpPr>
        <dsp:cNvPr id="0" name=""/>
        <dsp:cNvSpPr/>
      </dsp:nvSpPr>
      <dsp:spPr>
        <a:xfrm>
          <a:off x="0" y="896426"/>
          <a:ext cx="4941945" cy="791505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Competency</a:t>
          </a:r>
        </a:p>
      </dsp:txBody>
      <dsp:txXfrm>
        <a:off x="38638" y="935064"/>
        <a:ext cx="4864669" cy="714229"/>
      </dsp:txXfrm>
    </dsp:sp>
    <dsp:sp modelId="{1244BC91-ED7B-4113-89CC-EF7D686A3261}">
      <dsp:nvSpPr>
        <dsp:cNvPr id="0" name=""/>
        <dsp:cNvSpPr/>
      </dsp:nvSpPr>
      <dsp:spPr>
        <a:xfrm>
          <a:off x="0" y="1782971"/>
          <a:ext cx="4941945" cy="791505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Empowerment</a:t>
          </a:r>
        </a:p>
      </dsp:txBody>
      <dsp:txXfrm>
        <a:off x="38638" y="1821609"/>
        <a:ext cx="4864669" cy="714229"/>
      </dsp:txXfrm>
    </dsp:sp>
    <dsp:sp modelId="{9B619194-D316-4EF8-ADC9-8C74E9B70E1E}">
      <dsp:nvSpPr>
        <dsp:cNvPr id="0" name=""/>
        <dsp:cNvSpPr/>
      </dsp:nvSpPr>
      <dsp:spPr>
        <a:xfrm>
          <a:off x="0" y="2669516"/>
          <a:ext cx="4941945" cy="791505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Localization</a:t>
          </a:r>
        </a:p>
      </dsp:txBody>
      <dsp:txXfrm>
        <a:off x="38638" y="2708154"/>
        <a:ext cx="4864669" cy="714229"/>
      </dsp:txXfrm>
    </dsp:sp>
    <dsp:sp modelId="{10F6E3E6-DA08-4FBD-B25A-FBB7E25F4D6B}">
      <dsp:nvSpPr>
        <dsp:cNvPr id="0" name=""/>
        <dsp:cNvSpPr/>
      </dsp:nvSpPr>
      <dsp:spPr>
        <a:xfrm>
          <a:off x="0" y="3556061"/>
          <a:ext cx="4941945" cy="791505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Motivation (Upside)</a:t>
          </a:r>
        </a:p>
      </dsp:txBody>
      <dsp:txXfrm>
        <a:off x="38638" y="3594699"/>
        <a:ext cx="4864669" cy="714229"/>
      </dsp:txXfrm>
    </dsp:sp>
    <dsp:sp modelId="{0BE0AAAA-54C9-474C-83C2-F2B537E04559}">
      <dsp:nvSpPr>
        <dsp:cNvPr id="0" name=""/>
        <dsp:cNvSpPr/>
      </dsp:nvSpPr>
      <dsp:spPr>
        <a:xfrm>
          <a:off x="0" y="4442606"/>
          <a:ext cx="4941945" cy="791505"/>
        </a:xfrm>
        <a:prstGeom prst="roundRect">
          <a:avLst/>
        </a:prstGeom>
        <a:solidFill>
          <a:srgbClr val="286A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Accountability</a:t>
          </a:r>
        </a:p>
      </dsp:txBody>
      <dsp:txXfrm>
        <a:off x="38638" y="4481244"/>
        <a:ext cx="4864669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43980" cy="465773"/>
          </a:xfrm>
          <a:prstGeom prst="rect">
            <a:avLst/>
          </a:prstGeom>
        </p:spPr>
        <p:txBody>
          <a:bodyPr vert="horz" lIns="91513" tIns="45756" rIns="91513" bIns="457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5" y="4"/>
            <a:ext cx="3043980" cy="465773"/>
          </a:xfrm>
          <a:prstGeom prst="rect">
            <a:avLst/>
          </a:prstGeom>
        </p:spPr>
        <p:txBody>
          <a:bodyPr vert="horz" lIns="91513" tIns="45756" rIns="91513" bIns="45756" rtlCol="0"/>
          <a:lstStyle>
            <a:lvl1pPr algn="r">
              <a:defRPr sz="1200"/>
            </a:lvl1pPr>
          </a:lstStyle>
          <a:p>
            <a:fld id="{A7697FAB-7E66-4F4B-83F0-E8ADD9F1C882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42"/>
            <a:ext cx="3043980" cy="465773"/>
          </a:xfrm>
          <a:prstGeom prst="rect">
            <a:avLst/>
          </a:prstGeom>
        </p:spPr>
        <p:txBody>
          <a:bodyPr vert="horz" lIns="91513" tIns="45756" rIns="91513" bIns="457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5" y="8841742"/>
            <a:ext cx="3043980" cy="465773"/>
          </a:xfrm>
          <a:prstGeom prst="rect">
            <a:avLst/>
          </a:prstGeom>
        </p:spPr>
        <p:txBody>
          <a:bodyPr vert="horz" lIns="91513" tIns="45756" rIns="91513" bIns="45756" rtlCol="0" anchor="b"/>
          <a:lstStyle>
            <a:lvl1pPr algn="r">
              <a:defRPr sz="1200"/>
            </a:lvl1pPr>
          </a:lstStyle>
          <a:p>
            <a:fld id="{A259C1EF-6E03-40B8-90F1-2708DB1AFA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5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43238" cy="465138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7" y="1"/>
            <a:ext cx="3043238" cy="465138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B0A9089A-6F3C-4964-B1FE-7627E583B005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8" y="4421192"/>
            <a:ext cx="5619750" cy="4189412"/>
          </a:xfrm>
          <a:prstGeom prst="rect">
            <a:avLst/>
          </a:prstGeom>
        </p:spPr>
        <p:txBody>
          <a:bodyPr vert="horz" lIns="91367" tIns="45683" rIns="91367" bIns="456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42377"/>
            <a:ext cx="3043238" cy="465138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7" y="8842377"/>
            <a:ext cx="3043238" cy="465138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C50C31BC-1247-4B51-B765-35162050FC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1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40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21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447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65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24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777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45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353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353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C31BC-1247-4B51-B765-35162050FC7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18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6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6410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8735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394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259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15F9B97-7C29-4D4B-B5A2-27CE9DF45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228600"/>
            <a:ext cx="5732463" cy="4298950"/>
          </a:xfrm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7DF395A-5BF0-45C1-86FC-DDBCC0824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alt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60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585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011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9C0071-EC5E-424D-A12F-9AD9E600A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228600"/>
            <a:ext cx="5732463" cy="4298950"/>
          </a:xfrm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761AF3D-BA71-4947-97BC-09F0BE1F4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endParaRPr lang="en-US" alt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56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951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9853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86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9427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370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11F35-B45E-4339-BC1A-5677942CE3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16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926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00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0185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76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336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322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082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418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196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971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499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84960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040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2815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74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486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4408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6661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17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3547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076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381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8076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8803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235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4781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36057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4013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10982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F36F0-9C95-4C35-A674-FD404326FA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0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4DAAE7DF-3F57-4F42-86C5-3DF218793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228600"/>
            <a:ext cx="5732463" cy="4298950"/>
          </a:xfrm>
          <a:ln/>
        </p:spPr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59E99C5E-BF40-4E7D-A1BB-A9BEC079B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 sz="100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1666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330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C31BC-1247-4B51-B765-35162050FC7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4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1464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343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7548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C31BC-1247-4B51-B765-35162050FC7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199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DFEB5-30E4-4CCA-BCAA-3AFFAE8E817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37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78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F1739F-3D1F-443C-9EFE-19C7DAB149C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41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50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3400" y="123525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84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58AB2-29AB-413B-AAB3-1046C8DA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A81F3-833C-4BBC-A66F-8F32E36D550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C07B3-DDE9-4BAD-8A8D-DEFBAE56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DFD6B-FA82-4103-978E-96725821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351-1D7C-4DC8-9804-602441724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6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1619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55FF-01A9-44FF-8D25-373AEB0F94A3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4066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42.svg"/><Relationship Id="rId4" Type="http://schemas.openxmlformats.org/officeDocument/2006/relationships/diagramData" Target="../diagrams/data3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33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36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54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notesSlide" Target="../notesSlides/notesSlide59.xml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61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64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67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116" y="758952"/>
            <a:ext cx="7142644" cy="3566160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en-US" dirty="0"/>
            </a:br>
            <a:r>
              <a:rPr lang="en-US" sz="40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Apply Agile Methods to Improve Process Improvement Performance</a:t>
            </a:r>
            <a:endParaRPr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038" y="4191000"/>
            <a:ext cx="6400800" cy="838200"/>
          </a:xfrm>
        </p:spPr>
        <p:txBody>
          <a:bodyPr rtlCol="0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2024 Washington State Lean Transformation Conference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“Leaning into the Future”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October 31, 2024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1814-294E-41A6-A6D0-C870EBA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Agile (Agile Umbrella)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D94B-C48C-455D-BEA6-67B4F1EE9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Scrum and Sprint</a:t>
            </a:r>
          </a:p>
          <a:p>
            <a:r>
              <a:rPr lang="en-US" dirty="0"/>
              <a:t>Kanban – Visibility Boards</a:t>
            </a:r>
          </a:p>
          <a:p>
            <a:r>
              <a:rPr lang="en-US" dirty="0"/>
              <a:t>Extreme Programming</a:t>
            </a:r>
          </a:p>
          <a:p>
            <a:r>
              <a:rPr lang="en-US" dirty="0"/>
              <a:t>FDD – TDD</a:t>
            </a:r>
          </a:p>
          <a:p>
            <a:r>
              <a:rPr lang="en-US" dirty="0"/>
              <a:t>Crystal Methods</a:t>
            </a:r>
          </a:p>
          <a:p>
            <a:r>
              <a:rPr lang="en-US" dirty="0"/>
              <a:t>Lean Development aka Lean Startup</a:t>
            </a:r>
          </a:p>
          <a:p>
            <a:r>
              <a:rPr lang="en-US" dirty="0"/>
              <a:t>Organizational Approaches</a:t>
            </a:r>
          </a:p>
          <a:p>
            <a:pPr lvl="1"/>
            <a:r>
              <a:rPr lang="en-US" dirty="0" err="1"/>
              <a:t>SaFE</a:t>
            </a:r>
            <a:r>
              <a:rPr lang="en-US" dirty="0"/>
              <a:t>, DAD, </a:t>
            </a:r>
            <a:r>
              <a:rPr lang="en-US" dirty="0" err="1"/>
              <a:t>LeSS</a:t>
            </a:r>
            <a:r>
              <a:rPr lang="en-US" dirty="0"/>
              <a:t>, NEXUS, Scrum of Scrums</a:t>
            </a:r>
          </a:p>
        </p:txBody>
      </p:sp>
      <p:pic>
        <p:nvPicPr>
          <p:cNvPr id="6" name="Picture 5" descr="image of umbrella">
            <a:extLst>
              <a:ext uri="{FF2B5EF4-FFF2-40B4-BE49-F238E27FC236}">
                <a16:creationId xmlns:a16="http://schemas.microsoft.com/office/drawing/2014/main" id="{6B6F6FD5-5BC1-8582-DA41-FC320150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066800"/>
            <a:ext cx="1409822" cy="141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25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Scrum and Sprint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39F1FFE-56C6-4E0B-9D0C-006AAB023A40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111315"/>
            <a:ext cx="6344841" cy="276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400" b="1" dirty="0"/>
              <a:t>Scrum</a:t>
            </a:r>
          </a:p>
          <a:p>
            <a:pPr>
              <a:buFontTx/>
              <a:buChar char="•"/>
            </a:pPr>
            <a:r>
              <a:rPr lang="en-US" altLang="en-US" sz="1400" dirty="0"/>
              <a:t>An agile process for managing project work</a:t>
            </a:r>
          </a:p>
          <a:p>
            <a:pPr>
              <a:buFontTx/>
              <a:buChar char="•"/>
            </a:pPr>
            <a:r>
              <a:rPr lang="en-US" altLang="en-US" sz="1400" dirty="0"/>
              <a:t>Projects progress via a series of iterations called “sprints”</a:t>
            </a:r>
          </a:p>
          <a:p>
            <a:pPr>
              <a:buFontTx/>
              <a:buChar char="•"/>
            </a:pPr>
            <a:r>
              <a:rPr lang="en-US" altLang="en-US" sz="1400" dirty="0"/>
              <a:t>Each sprint is typically 2-4 weeks in duration</a:t>
            </a:r>
          </a:p>
          <a:p>
            <a:pPr>
              <a:buFontTx/>
              <a:buChar char="•"/>
            </a:pPr>
            <a:r>
              <a:rPr lang="en-US" altLang="en-US" sz="1400" dirty="0"/>
              <a:t>Scrum Team typically includes 5-9 people with </a:t>
            </a:r>
            <a:br>
              <a:rPr lang="en-US" altLang="en-US" sz="1400" dirty="0"/>
            </a:br>
            <a:r>
              <a:rPr lang="en-US" altLang="en-US" sz="1400" dirty="0"/>
              <a:t>   cross-functional skills</a:t>
            </a:r>
          </a:p>
          <a:p>
            <a:pPr>
              <a:buFontTx/>
              <a:buChar char="•"/>
            </a:pPr>
            <a:r>
              <a:rPr lang="en-US" altLang="en-US" sz="1400" dirty="0"/>
              <a:t> Scrum Master facilitates the process</a:t>
            </a:r>
          </a:p>
        </p:txBody>
      </p:sp>
      <p:pic>
        <p:nvPicPr>
          <p:cNvPr id="6" name="Picture 5" descr="diagram of scrum proces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6" y="3088781"/>
            <a:ext cx="4302276" cy="2321419"/>
          </a:xfrm>
          <a:prstGeom prst="rect">
            <a:avLst/>
          </a:prstGeom>
        </p:spPr>
      </p:pic>
      <p:pic>
        <p:nvPicPr>
          <p:cNvPr id="7" name="Picture 6" descr="diagram of sprint proces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889" y="2839790"/>
            <a:ext cx="3332995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5562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Sprint Planning                                                             Sprint Performance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5683205"/>
            <a:ext cx="1885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Agile for Project Managers, Denise </a:t>
            </a:r>
            <a:r>
              <a:rPr lang="en-US" sz="800" dirty="0" err="1"/>
              <a:t>Canty</a:t>
            </a:r>
            <a:endParaRPr lang="en-US" sz="800" dirty="0"/>
          </a:p>
        </p:txBody>
      </p:sp>
      <p:pic>
        <p:nvPicPr>
          <p:cNvPr id="9" name="s2df4f9808264531bb6b1b40b6339efd" descr="picture of team playing sport">
            <a:extLst>
              <a:ext uri="{FF2B5EF4-FFF2-40B4-BE49-F238E27FC236}">
                <a16:creationId xmlns:a16="http://schemas.microsoft.com/office/drawing/2014/main" id="{B2317D6F-6960-44C1-9399-06BE073293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46527"/>
            <a:ext cx="2235705" cy="1449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71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6AF1-46B4-4581-AAC8-92FDF6BD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Kanban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0FEC6-C6AD-75C3-D147-5ACFBEF668FC}"/>
              </a:ext>
            </a:extLst>
          </p:cNvPr>
          <p:cNvSpPr txBox="1"/>
          <p:nvPr/>
        </p:nvSpPr>
        <p:spPr>
          <a:xfrm>
            <a:off x="990600" y="1809044"/>
            <a:ext cx="5676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Kanban Board </a:t>
            </a:r>
          </a:p>
        </p:txBody>
      </p:sp>
      <p:pic>
        <p:nvPicPr>
          <p:cNvPr id="4" name="Content Placeholder 3" descr="Drawing of kanban board with categories in columns and blank post-it as placeholders">
            <a:extLst>
              <a:ext uri="{FF2B5EF4-FFF2-40B4-BE49-F238E27FC236}">
                <a16:creationId xmlns:a16="http://schemas.microsoft.com/office/drawing/2014/main" id="{EE9DB6C0-E325-4BF7-A7F5-613F93ED2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5524" y="2362200"/>
            <a:ext cx="5552951" cy="3263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C1492-FAB8-47BF-BCBC-D605BCED36AD}"/>
              </a:ext>
            </a:extLst>
          </p:cNvPr>
          <p:cNvSpPr txBox="1"/>
          <p:nvPr/>
        </p:nvSpPr>
        <p:spPr>
          <a:xfrm>
            <a:off x="3284054" y="5688620"/>
            <a:ext cx="27282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From the PMI </a:t>
            </a:r>
            <a:r>
              <a:rPr lang="en-US" sz="1350" i="1" dirty="0"/>
              <a:t>Agile Practice Guide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A34AE-7B03-4F6A-9ABA-9CB7144CD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95D351-1D7C-4DC8-9804-60244172486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744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 Core Practices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400" y="2133600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Whole Team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9822" y="2714462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Planning Games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9822" y="3307468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Small Releases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9822" y="3903070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Customer Tests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9822" y="4496076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Code Ownership and Standards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4296" y="5096439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Sustainable Pace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55256" y="2133600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Metaphor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51678" y="2714462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Continuous Integration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51678" y="3307468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Test-Driven Development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1678" y="3903070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Refactoring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51678" y="4496076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Simple Design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51678" y="5096439"/>
            <a:ext cx="3953717" cy="503873"/>
          </a:xfrm>
          <a:prstGeom prst="roundRect">
            <a:avLst>
              <a:gd name="adj" fmla="val 10966"/>
            </a:avLst>
          </a:prstGeom>
          <a:solidFill>
            <a:srgbClr val="74710A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76" tIns="36576" rIns="36576" bIns="36576" numCol="1" spcCol="38100" rtlCol="0" anchor="ctr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Pair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5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Process Driven Agile Models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066800" y="3455922"/>
            <a:ext cx="3276600" cy="3904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800" b="1" dirty="0">
                <a:solidFill>
                  <a:schemeClr val="tx2"/>
                </a:solidFill>
                <a:latin typeface="+mj-lt"/>
                <a:cs typeface="Fjalla One"/>
              </a:rPr>
              <a:t>Feature Driven Development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13430" y="4054887"/>
            <a:ext cx="3078480" cy="18125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Develop an overall model</a:t>
            </a:r>
          </a:p>
          <a:p>
            <a:r>
              <a:rPr lang="en-US" sz="1600" dirty="0"/>
              <a:t>Build a features list</a:t>
            </a:r>
          </a:p>
          <a:p>
            <a:r>
              <a:rPr lang="en-US" sz="1600" dirty="0"/>
              <a:t>Plan by feature</a:t>
            </a:r>
          </a:p>
          <a:p>
            <a:r>
              <a:rPr lang="en-US" sz="1600" dirty="0"/>
              <a:t>Design by feature </a:t>
            </a:r>
          </a:p>
          <a:p>
            <a:r>
              <a:rPr lang="en-US" sz="1600" dirty="0"/>
              <a:t>Build by feature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819642" y="1517466"/>
            <a:ext cx="3124200" cy="3904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800" b="1" dirty="0">
                <a:solidFill>
                  <a:schemeClr val="tx2"/>
                </a:solidFill>
                <a:latin typeface="+mj-lt"/>
                <a:cs typeface="Fjalla One"/>
              </a:rPr>
              <a:t>Test Driven Development (TDD</a:t>
            </a:r>
            <a:r>
              <a:rPr lang="en-JM" sz="1600" dirty="0">
                <a:solidFill>
                  <a:schemeClr val="tx2"/>
                </a:solidFill>
                <a:latin typeface="+mj-lt"/>
                <a:cs typeface="Fjalla One"/>
              </a:rPr>
              <a:t>)</a:t>
            </a:r>
          </a:p>
        </p:txBody>
      </p:sp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67200" y="2239300"/>
            <a:ext cx="0" cy="1008112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8043" y="1827588"/>
            <a:ext cx="894114" cy="894114"/>
            <a:chOff x="3721456" y="2239300"/>
            <a:chExt cx="894114" cy="894114"/>
          </a:xfrm>
        </p:grpSpPr>
        <p:sp>
          <p:nvSpPr>
            <p:cNvPr id="11" name="24-Point Star 10"/>
            <p:cNvSpPr>
              <a:spLocks noChangeAspect="1"/>
            </p:cNvSpPr>
            <p:nvPr/>
          </p:nvSpPr>
          <p:spPr>
            <a:xfrm>
              <a:off x="3721456" y="2239300"/>
              <a:ext cx="894114" cy="894114"/>
            </a:xfrm>
            <a:prstGeom prst="star24">
              <a:avLst>
                <a:gd name="adj" fmla="val 4843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 115"/>
            <p:cNvSpPr>
              <a:spLocks noChangeAspect="1" noEditPoints="1"/>
            </p:cNvSpPr>
            <p:nvPr/>
          </p:nvSpPr>
          <p:spPr bwMode="auto">
            <a:xfrm>
              <a:off x="4016083" y="2526337"/>
              <a:ext cx="304861" cy="32004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3" name="Picture 12" descr="diagram of test driven developm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524" y="2458728"/>
            <a:ext cx="2272296" cy="28818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Types of Agile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26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Crystal  </a:t>
            </a:r>
          </a:p>
        </p:txBody>
      </p:sp>
      <p:pic>
        <p:nvPicPr>
          <p:cNvPr id="5" name="Picture 4" descr="diagram of crystal method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49" y="1905000"/>
            <a:ext cx="7895845" cy="3182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5683205"/>
            <a:ext cx="1885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Agile for Project Managers, Denise </a:t>
            </a:r>
            <a:r>
              <a:rPr lang="en-US" sz="800" dirty="0" err="1"/>
              <a:t>Canty</a:t>
            </a:r>
            <a:endParaRPr lang="en-US" sz="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52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Lean Development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133600"/>
            <a:ext cx="8001000" cy="3382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Eliminate waste </a:t>
            </a:r>
          </a:p>
          <a:p>
            <a:pPr marL="0" indent="0">
              <a:buNone/>
            </a:pPr>
            <a:r>
              <a:rPr lang="en-US" dirty="0"/>
              <a:t>Amplify learning </a:t>
            </a:r>
          </a:p>
          <a:p>
            <a:pPr marL="0" indent="0">
              <a:buNone/>
            </a:pPr>
            <a:r>
              <a:rPr lang="en-US" dirty="0"/>
              <a:t>Decide as late as possible </a:t>
            </a:r>
          </a:p>
          <a:p>
            <a:pPr marL="0" indent="0">
              <a:buNone/>
            </a:pPr>
            <a:r>
              <a:rPr lang="en-US" dirty="0"/>
              <a:t>Deliver as fast as possible </a:t>
            </a:r>
          </a:p>
          <a:p>
            <a:pPr marL="0" indent="0">
              <a:buNone/>
            </a:pPr>
            <a:r>
              <a:rPr lang="en-US" dirty="0"/>
              <a:t>Empower the team </a:t>
            </a:r>
          </a:p>
          <a:p>
            <a:pPr marL="0" indent="0">
              <a:buNone/>
            </a:pPr>
            <a:r>
              <a:rPr lang="en-US" dirty="0"/>
              <a:t>Build integrity in </a:t>
            </a:r>
          </a:p>
          <a:p>
            <a:pPr marL="0" indent="0">
              <a:buNone/>
            </a:pPr>
            <a:r>
              <a:rPr lang="en-US" dirty="0"/>
              <a:t>See the whole</a:t>
            </a:r>
          </a:p>
        </p:txBody>
      </p:sp>
      <p:pic>
        <p:nvPicPr>
          <p:cNvPr id="5" name="sf3b43c50fa74941869da9bf2d10fb95" descr="picture of manufacturing area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400"/>
            <a:ext cx="2632962" cy="2286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965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Organizational Framework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1837" y="1661904"/>
            <a:ext cx="8229600" cy="3382963"/>
          </a:xfrm>
        </p:spPr>
        <p:txBody>
          <a:bodyPr>
            <a:normAutofit/>
          </a:bodyPr>
          <a:lstStyle/>
          <a:p>
            <a:pPr marL="398463" indent="0" defTabSz="871538">
              <a:buNone/>
            </a:pPr>
            <a:r>
              <a:rPr lang="en-US" b="1" dirty="0"/>
              <a:t>Scrum of Scrums</a:t>
            </a:r>
          </a:p>
          <a:p>
            <a:pPr marL="398463" indent="0" defTabSz="871538">
              <a:buNone/>
            </a:pPr>
            <a:r>
              <a:rPr lang="en-US" b="1" dirty="0" err="1"/>
              <a:t>SAFe</a:t>
            </a:r>
            <a:r>
              <a:rPr lang="en-US" b="1" dirty="0"/>
              <a:t> </a:t>
            </a:r>
          </a:p>
          <a:p>
            <a:pPr marL="398463" indent="0" defTabSz="871538">
              <a:buNone/>
            </a:pPr>
            <a:r>
              <a:rPr lang="en-US" b="1" dirty="0"/>
              <a:t>DAD</a:t>
            </a:r>
          </a:p>
          <a:p>
            <a:pPr marL="398463" indent="0" defTabSz="871538">
              <a:buNone/>
            </a:pPr>
            <a:r>
              <a:rPr lang="en-US" b="1" dirty="0" err="1"/>
              <a:t>LeSS</a:t>
            </a:r>
            <a:endParaRPr lang="en-US" b="1" dirty="0"/>
          </a:p>
          <a:p>
            <a:pPr marL="398463" indent="0" defTabSz="871538">
              <a:buNone/>
            </a:pPr>
            <a:r>
              <a:rPr lang="en-US" b="1" dirty="0"/>
              <a:t>NEXUS</a:t>
            </a:r>
            <a:endParaRPr lang="en-US" dirty="0"/>
          </a:p>
        </p:txBody>
      </p:sp>
      <p:pic>
        <p:nvPicPr>
          <p:cNvPr id="5" name="Picture 4" descr="diagram of LeSS framewor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260" y="4144963"/>
            <a:ext cx="2743200" cy="1371600"/>
          </a:xfrm>
          <a:prstGeom prst="rect">
            <a:avLst/>
          </a:prstGeom>
        </p:spPr>
      </p:pic>
      <p:pic>
        <p:nvPicPr>
          <p:cNvPr id="6" name="Picture 5" descr="diagram of scrum of scrum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880" y="2556885"/>
            <a:ext cx="1685501" cy="12540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8480" y="388686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https://www.agilest.org/scaled-agile/scrum-of-scrums/</a:t>
            </a:r>
          </a:p>
        </p:txBody>
      </p:sp>
      <p:pic>
        <p:nvPicPr>
          <p:cNvPr id="8" name="Picture 7" descr="diagram of NEXUS framewor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4490525"/>
            <a:ext cx="2042160" cy="10880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09360" y="5578546"/>
            <a:ext cx="26822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https://www.agilest.org/scaled-agile/nexus-framework/</a:t>
            </a:r>
          </a:p>
        </p:txBody>
      </p:sp>
      <p:pic>
        <p:nvPicPr>
          <p:cNvPr id="10" name="Picture 9" descr="diagram of SaFe workflo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1902648"/>
            <a:ext cx="2960963" cy="21631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09360" y="4110494"/>
            <a:ext cx="26060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https://www.atlassian.com/agile/agile-at-scale/less</a:t>
            </a:r>
            <a:endParaRPr lang="en-US" sz="800" dirty="0"/>
          </a:p>
        </p:txBody>
      </p:sp>
      <p:sp>
        <p:nvSpPr>
          <p:cNvPr id="12" name="Rectangle 11"/>
          <p:cNvSpPr/>
          <p:nvPr/>
        </p:nvSpPr>
        <p:spPr>
          <a:xfrm>
            <a:off x="3249553" y="557342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https://www.atlassian.com/agile/agile-at-scale/less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Types of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074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Combining Multiple Methods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D715C-33CC-D6F7-143C-12D4569182B4}"/>
              </a:ext>
            </a:extLst>
          </p:cNvPr>
          <p:cNvSpPr txBox="1"/>
          <p:nvPr/>
        </p:nvSpPr>
        <p:spPr>
          <a:xfrm>
            <a:off x="2133600" y="1371600"/>
            <a:ext cx="44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of LSS and Agile – Gartner Group</a:t>
            </a:r>
          </a:p>
        </p:txBody>
      </p:sp>
      <p:pic>
        <p:nvPicPr>
          <p:cNvPr id="6" name="Google Shape;133;gccc8ba99d9_0_7" descr="diagram of lifecycle tat includes design thinking, lean startup and agi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400" y="2133600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62200" y="59436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https://bootcamp.uxdesign.cc/combine-design-thinking-lean-startup-and-agile-beware-of-waterfall-in-disguise-67f713530bb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Hybrid Project Management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283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D3A751-59A3-03D8-99D8-955089736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 Flavors of Agile</a:t>
            </a:r>
          </a:p>
        </p:txBody>
      </p:sp>
      <p:pic>
        <p:nvPicPr>
          <p:cNvPr id="5" name="Picture 4" descr="Image with many agile terms with a sign saying 40 agile methods depicting many different methods of agile">
            <a:extLst>
              <a:ext uri="{FF2B5EF4-FFF2-40B4-BE49-F238E27FC236}">
                <a16:creationId xmlns:a16="http://schemas.microsoft.com/office/drawing/2014/main" id="{D18E46D1-2B41-00B5-2C9B-95860BB73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05" y="742575"/>
            <a:ext cx="7087589" cy="537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0823A-A650-0858-0784-91269B9E92A6}"/>
              </a:ext>
            </a:extLst>
          </p:cNvPr>
          <p:cNvSpPr txBox="1"/>
          <p:nvPr/>
        </p:nvSpPr>
        <p:spPr>
          <a:xfrm>
            <a:off x="2362200" y="621166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https://craigsmith.id.au/2021/01/12/40-agile-methods-goes-viral/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54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3838875"/>
          </a:xfrm>
        </p:spPr>
        <p:txBody>
          <a:bodyPr>
            <a:noAutofit/>
          </a:bodyPr>
          <a:lstStyle/>
          <a:p>
            <a:r>
              <a:rPr lang="en-US" dirty="0"/>
              <a:t>What is Agile?</a:t>
            </a:r>
          </a:p>
          <a:p>
            <a:r>
              <a:rPr lang="en-US" dirty="0"/>
              <a:t>Agile Work </a:t>
            </a:r>
          </a:p>
          <a:p>
            <a:r>
              <a:rPr lang="en-US" dirty="0"/>
              <a:t>Agile Metrics</a:t>
            </a:r>
          </a:p>
          <a:p>
            <a:r>
              <a:rPr lang="en-US" dirty="0"/>
              <a:t>Agile Communication</a:t>
            </a:r>
          </a:p>
          <a:p>
            <a:r>
              <a:rPr lang="en-US" dirty="0"/>
              <a:t>Agile Teams</a:t>
            </a:r>
          </a:p>
          <a:p>
            <a:r>
              <a:rPr lang="en-US" dirty="0"/>
              <a:t>Agile Leadership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429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A356-FF52-41C7-A389-6A872D48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Agile Core Principles Defined</a:t>
            </a:r>
            <a:endParaRPr 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802A48-2809-4F14-8A5D-47D17549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1385618"/>
            <a:ext cx="49911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Iterations and Sprints </a:t>
            </a:r>
            <a:br>
              <a:rPr lang="en-US" altLang="en-US" dirty="0"/>
            </a:br>
            <a:r>
              <a:rPr lang="en-US" altLang="en-US" dirty="0"/>
              <a:t>Open Workspace </a:t>
            </a:r>
            <a:br>
              <a:rPr lang="en-US" altLang="en-US" dirty="0"/>
            </a:br>
            <a:r>
              <a:rPr lang="en-US" altLang="en-US" dirty="0"/>
              <a:t>Retrospectives</a:t>
            </a:r>
          </a:p>
          <a:p>
            <a:r>
              <a:rPr lang="en-US" altLang="en-US" dirty="0"/>
              <a:t>Big Visible Charts</a:t>
            </a:r>
          </a:p>
          <a:p>
            <a:r>
              <a:rPr lang="en-US" altLang="en-US" dirty="0"/>
              <a:t>Customer Collaboration</a:t>
            </a:r>
          </a:p>
          <a:p>
            <a:r>
              <a:rPr lang="en-US" altLang="en-US" dirty="0"/>
              <a:t>Daily Stand-Up Meetings </a:t>
            </a:r>
          </a:p>
          <a:p>
            <a:endParaRPr lang="en-US" altLang="en-US" sz="3200" dirty="0">
              <a:latin typeface="+mn-lt"/>
            </a:endParaRPr>
          </a:p>
          <a:p>
            <a:r>
              <a:rPr lang="en-US" altLang="en-US" dirty="0">
                <a:latin typeface="+mn-lt"/>
              </a:rPr>
              <a:t>Delighting Customer – Value</a:t>
            </a:r>
          </a:p>
          <a:p>
            <a:pPr algn="l"/>
            <a:r>
              <a:rPr lang="en-US" altLang="en-US" dirty="0">
                <a:latin typeface="+mn-lt"/>
              </a:rPr>
              <a:t>Descaling Work – Small Batch</a:t>
            </a:r>
          </a:p>
          <a:p>
            <a:pPr algn="l"/>
            <a:r>
              <a:rPr lang="en-US" altLang="en-US" dirty="0">
                <a:latin typeface="+mn-lt"/>
              </a:rPr>
              <a:t>Nurturing Culture – Teams</a:t>
            </a:r>
          </a:p>
          <a:p>
            <a:pPr algn="l"/>
            <a:r>
              <a:rPr lang="en-US" altLang="en-US" dirty="0">
                <a:latin typeface="+mn-lt"/>
              </a:rPr>
              <a:t>Enterprise-wide – Leadership</a:t>
            </a:r>
          </a:p>
          <a:p>
            <a:pPr algn="l"/>
            <a:r>
              <a:rPr lang="en-US" altLang="en-US" dirty="0">
                <a:latin typeface="+mn-lt"/>
              </a:rPr>
              <a:t>Radical Transparency - Communication</a:t>
            </a:r>
          </a:p>
        </p:txBody>
      </p:sp>
      <p:pic>
        <p:nvPicPr>
          <p:cNvPr id="3" name="s99a4654d1974487874ca7ed1309c912" descr="picture of people in a meeti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80" y="1295400"/>
            <a:ext cx="3124200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E6228-AA76-B2D3-310A-2C71536B6BA3}"/>
              </a:ext>
            </a:extLst>
          </p:cNvPr>
          <p:cNvSpPr txBox="1"/>
          <p:nvPr/>
        </p:nvSpPr>
        <p:spPr>
          <a:xfrm>
            <a:off x="5434539" y="3457875"/>
            <a:ext cx="2985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</a:t>
            </a:r>
          </a:p>
          <a:p>
            <a:r>
              <a:rPr lang="en-US" dirty="0"/>
              <a:t>Changes are inherent</a:t>
            </a:r>
          </a:p>
          <a:p>
            <a:r>
              <a:rPr lang="en-US" dirty="0"/>
              <a:t>Value focused</a:t>
            </a:r>
          </a:p>
          <a:p>
            <a:r>
              <a:rPr lang="en-US" dirty="0"/>
              <a:t>Risk Focused</a:t>
            </a:r>
          </a:p>
          <a:p>
            <a:r>
              <a:rPr lang="en-US" dirty="0"/>
              <a:t>Deliver High Quality Products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802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0FA2BE6-E48D-832F-79B7-7CF6FF1B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Wheel – Work Focus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19D3E49A-8C50-3CFF-600F-41A6D344B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1F763DA2-676F-5162-5A40-3C5B84A5A61B}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 descr="arrow">
            <a:extLst>
              <a:ext uri="{FF2B5EF4-FFF2-40B4-BE49-F238E27FC236}">
                <a16:creationId xmlns:a16="http://schemas.microsoft.com/office/drawing/2014/main" id="{F8B08A82-D2F9-67F9-B727-49C7719A4A20}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 descr="arrow">
            <a:extLst>
              <a:ext uri="{FF2B5EF4-FFF2-40B4-BE49-F238E27FC236}">
                <a16:creationId xmlns:a16="http://schemas.microsoft.com/office/drawing/2014/main" id="{DA368154-9907-0CED-C5DB-36C135890D17}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 descr="arrow">
            <a:extLst>
              <a:ext uri="{FF2B5EF4-FFF2-40B4-BE49-F238E27FC236}">
                <a16:creationId xmlns:a16="http://schemas.microsoft.com/office/drawing/2014/main" id="{02A07C94-9080-7F15-992F-E40D369CB9D0}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 descr="arrow">
            <a:extLst>
              <a:ext uri="{FF2B5EF4-FFF2-40B4-BE49-F238E27FC236}">
                <a16:creationId xmlns:a16="http://schemas.microsoft.com/office/drawing/2014/main" id="{7992CE8D-58AB-9DB5-E958-7B10D5187BE3}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 descr="arrow">
            <a:extLst>
              <a:ext uri="{FF2B5EF4-FFF2-40B4-BE49-F238E27FC236}">
                <a16:creationId xmlns:a16="http://schemas.microsoft.com/office/drawing/2014/main" id="{FB82B330-5450-83D4-0FAE-BA08A2130B52}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 descr="arrow">
            <a:extLst>
              <a:ext uri="{FF2B5EF4-FFF2-40B4-BE49-F238E27FC236}">
                <a16:creationId xmlns:a16="http://schemas.microsoft.com/office/drawing/2014/main" id="{9C057474-D0EE-858B-0047-45819A00B292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 descr="arrow">
            <a:extLst>
              <a:ext uri="{FF2B5EF4-FFF2-40B4-BE49-F238E27FC236}">
                <a16:creationId xmlns:a16="http://schemas.microsoft.com/office/drawing/2014/main" id="{62A94BA3-6BB6-31AC-380D-00765A0CA5AA}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 descr="arrow">
            <a:extLst>
              <a:ext uri="{FF2B5EF4-FFF2-40B4-BE49-F238E27FC236}">
                <a16:creationId xmlns:a16="http://schemas.microsoft.com/office/drawing/2014/main" id="{FCAC869B-3C7D-8AC4-70B7-EC8BF12DAEF6}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 descr="arrow">
            <a:extLst>
              <a:ext uri="{FF2B5EF4-FFF2-40B4-BE49-F238E27FC236}">
                <a16:creationId xmlns:a16="http://schemas.microsoft.com/office/drawing/2014/main" id="{489CA668-8C2E-CFA7-A8A1-86DCAFD96A3B}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382A6BF-F809-871D-07F9-A2CFEE1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78606" y="1524000"/>
            <a:ext cx="3184989" cy="1143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239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F332-5F2F-4107-B2DA-1A6ACB0B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Ceremonies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7296-24CD-4BB2-90E2-EA8677D1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Product planning – Vision and Roadmap</a:t>
            </a:r>
          </a:p>
          <a:p>
            <a:r>
              <a:rPr lang="en-US" dirty="0"/>
              <a:t>Release plan – Product Backlog</a:t>
            </a:r>
          </a:p>
          <a:p>
            <a:r>
              <a:rPr lang="en-US" dirty="0"/>
              <a:t>Iteration plan – Sprint and User Stories</a:t>
            </a:r>
          </a:p>
          <a:p>
            <a:r>
              <a:rPr lang="en-US" dirty="0"/>
              <a:t>Daily planning – Managing WIP</a:t>
            </a:r>
          </a:p>
          <a:p>
            <a:r>
              <a:rPr lang="en-US" dirty="0"/>
              <a:t>Daily scrum - Status</a:t>
            </a:r>
          </a:p>
          <a:p>
            <a:r>
              <a:rPr lang="en-US" dirty="0"/>
              <a:t>Iteration review – Product Demo</a:t>
            </a:r>
          </a:p>
          <a:p>
            <a:r>
              <a:rPr lang="en-US" dirty="0"/>
              <a:t>Retrospective – Lessons learned</a:t>
            </a:r>
          </a:p>
          <a:p>
            <a:r>
              <a:rPr lang="en-US" dirty="0"/>
              <a:t>Backlog grooming</a:t>
            </a:r>
          </a:p>
          <a:p>
            <a:r>
              <a:rPr lang="en-US" dirty="0"/>
              <a:t>Risk spikes – Timeboxed event to evaluate risk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Defining Agile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93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EF2-A7E4-4F45-A3B6-F4AFD298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B62D-FC0F-493C-AEC2-BFE2F4CDB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1" y="1998758"/>
            <a:ext cx="4476750" cy="34912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Level 1: Product Vision – “the elevator speech”</a:t>
            </a:r>
          </a:p>
          <a:p>
            <a:r>
              <a:rPr lang="en-US" dirty="0"/>
              <a:t>Level 2: Product Roadmap – “product backlogs”</a:t>
            </a:r>
          </a:p>
          <a:p>
            <a:r>
              <a:rPr lang="en-US" dirty="0"/>
              <a:t>Level 3: Release Plan – “system or program level”</a:t>
            </a:r>
          </a:p>
          <a:p>
            <a:r>
              <a:rPr lang="en-US" dirty="0"/>
              <a:t>Level 4: Iteration Plan – “sprint planning”</a:t>
            </a:r>
          </a:p>
          <a:p>
            <a:r>
              <a:rPr lang="en-US" dirty="0"/>
              <a:t>Level 5: Daily Plan -“stand up meeting”</a:t>
            </a:r>
          </a:p>
        </p:txBody>
      </p:sp>
      <p:pic>
        <p:nvPicPr>
          <p:cNvPr id="4" name="Picture 3" descr="diagram of concentric circles to depict the level of planning">
            <a:extLst>
              <a:ext uri="{FF2B5EF4-FFF2-40B4-BE49-F238E27FC236}">
                <a16:creationId xmlns:a16="http://schemas.microsoft.com/office/drawing/2014/main" id="{447ED444-193E-44AE-873C-4CFBE485C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998759"/>
            <a:ext cx="3131421" cy="1430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A9D4BD-769F-4714-AF98-456B2C4D64E7}"/>
              </a:ext>
            </a:extLst>
          </p:cNvPr>
          <p:cNvSpPr/>
          <p:nvPr/>
        </p:nvSpPr>
        <p:spPr>
          <a:xfrm>
            <a:off x="658683" y="3563073"/>
            <a:ext cx="307135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Rally Software Development Corp., 2006 </a:t>
            </a:r>
          </a:p>
        </p:txBody>
      </p:sp>
      <p:sp>
        <p:nvSpPr>
          <p:cNvPr id="6" name="Foot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Agile life cycle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233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8711CD3B-23CF-459A-81EC-713035144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Product Backlog</a:t>
            </a:r>
          </a:p>
        </p:txBody>
      </p:sp>
      <p:pic>
        <p:nvPicPr>
          <p:cNvPr id="4" name="Picture 3" descr="picture of product backlog where items are stacked with the highest on the to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905000"/>
            <a:ext cx="3781113" cy="4101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602883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https://donetonic.com/product-backlog-vs-sprint-backlog/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Agile life cycle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67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Iteration Planning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52039-2C0A-D79C-3DDB-59F71A5B6073}"/>
              </a:ext>
            </a:extLst>
          </p:cNvPr>
          <p:cNvSpPr txBox="1"/>
          <p:nvPr/>
        </p:nvSpPr>
        <p:spPr>
          <a:xfrm>
            <a:off x="1295400" y="1036121"/>
            <a:ext cx="6353572" cy="120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0">
              <a:lnSpc>
                <a:spcPct val="80000"/>
              </a:lnSpc>
              <a:buNone/>
            </a:pPr>
            <a:r>
              <a:rPr lang="en-US" altLang="en-US" u="sng" dirty="0"/>
              <a:t>Sprint planning meeting</a:t>
            </a:r>
          </a:p>
          <a:p>
            <a:pPr marL="557213" lvl="1" indent="-214313">
              <a:lnSpc>
                <a:spcPct val="80000"/>
              </a:lnSpc>
            </a:pPr>
            <a:r>
              <a:rPr lang="en-US" altLang="en-US" dirty="0"/>
              <a:t>Product Owner reviews product backlog &amp; release plan</a:t>
            </a:r>
          </a:p>
          <a:p>
            <a:pPr marL="557213" lvl="1" indent="-214313">
              <a:lnSpc>
                <a:spcPct val="80000"/>
              </a:lnSpc>
            </a:pPr>
            <a:r>
              <a:rPr lang="en-US" altLang="en-US" dirty="0"/>
              <a:t>Team refines estimates</a:t>
            </a:r>
          </a:p>
          <a:p>
            <a:pPr marL="557213" lvl="1" indent="-214313">
              <a:lnSpc>
                <a:spcPct val="80000"/>
              </a:lnSpc>
            </a:pPr>
            <a:r>
              <a:rPr lang="en-US" altLang="en-US" dirty="0"/>
              <a:t>Team “pulls” stories from product backlog</a:t>
            </a:r>
          </a:p>
          <a:p>
            <a:pPr marL="557213" lvl="1" indent="-214313">
              <a:lnSpc>
                <a:spcPct val="80000"/>
              </a:lnSpc>
            </a:pPr>
            <a:r>
              <a:rPr lang="en-US" altLang="en-US" dirty="0"/>
              <a:t>ScrumMaster leads creation of sprint backlog</a:t>
            </a:r>
          </a:p>
        </p:txBody>
      </p:sp>
      <p:pic>
        <p:nvPicPr>
          <p:cNvPr id="5" name="Picture 4" descr="diagram showing the process of spring planning that starts with inputs, then sprint planning what and how then output">
            <a:extLst>
              <a:ext uri="{FF2B5EF4-FFF2-40B4-BE49-F238E27FC236}">
                <a16:creationId xmlns:a16="http://schemas.microsoft.com/office/drawing/2014/main" id="{92FA02BF-E34D-43E9-AA57-05F234B58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9" y="2541652"/>
            <a:ext cx="7798201" cy="3553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B0CDFB-6009-40F5-87A0-75F026F5933C}"/>
              </a:ext>
            </a:extLst>
          </p:cNvPr>
          <p:cNvSpPr txBox="1"/>
          <p:nvPr/>
        </p:nvSpPr>
        <p:spPr>
          <a:xfrm>
            <a:off x="914400" y="6321286"/>
            <a:ext cx="487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http://www.drutas.com/ten-tips-for-effective-sprint-planning/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Agile life cycle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620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0767-5840-44A4-8B11-8F112D43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Focus on small batches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3712561-1747-640C-AF5F-20409516D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671795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CA157D38-C436-54AD-DE07-F649B23E0382}"/>
              </a:ext>
            </a:extLst>
          </p:cNvPr>
          <p:cNvSpPr txBox="1">
            <a:spLocks/>
          </p:cNvSpPr>
          <p:nvPr/>
        </p:nvSpPr>
        <p:spPr>
          <a:xfrm>
            <a:off x="531125" y="827964"/>
            <a:ext cx="2707375" cy="5204085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/>
              <a:t>Focus on small batches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697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0" name="Rectangle 3379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02" name="Right Triangle 3380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04" name="Rectangle 3380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14F6E39-D207-437A-AA1C-7D40619C0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3930" y="2669085"/>
            <a:ext cx="6056111" cy="33358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dirty="0">
                <a:latin typeface="+mn-lt"/>
                <a:cs typeface="+mn-cs"/>
              </a:rPr>
              <a:t>Iteration review – Product Demo</a:t>
            </a:r>
          </a:p>
          <a:p>
            <a:pPr indent="-228600">
              <a:lnSpc>
                <a:spcPct val="90000"/>
              </a:lnSpc>
            </a:pPr>
            <a:r>
              <a:rPr lang="en-US" sz="2400" dirty="0">
                <a:latin typeface="+mn-lt"/>
                <a:cs typeface="+mn-cs"/>
              </a:rPr>
              <a:t>Retrospective – Lessons learned</a:t>
            </a:r>
          </a:p>
          <a:p>
            <a:pPr indent="-228600">
              <a:lnSpc>
                <a:spcPct val="90000"/>
              </a:lnSpc>
            </a:pPr>
            <a:r>
              <a:rPr lang="en-US" sz="2400" dirty="0">
                <a:latin typeface="+mn-lt"/>
                <a:cs typeface="+mn-cs"/>
              </a:rPr>
              <a:t>Backlog grooming</a:t>
            </a:r>
          </a:p>
          <a:p>
            <a:pPr marL="0" indent="0">
              <a:lnSpc>
                <a:spcPct val="90000"/>
              </a:lnSpc>
              <a:spcBef>
                <a:spcPts val="750"/>
              </a:spcBef>
              <a:buNone/>
            </a:pPr>
            <a:endParaRPr lang="en-US" altLang="en-US" sz="1900" dirty="0">
              <a:latin typeface="+mn-lt"/>
              <a:cs typeface="+mn-cs"/>
            </a:endParaRPr>
          </a:p>
          <a:p>
            <a:pPr marL="171450" indent="-228600">
              <a:lnSpc>
                <a:spcPct val="90000"/>
              </a:lnSpc>
              <a:spcBef>
                <a:spcPts val="750"/>
              </a:spcBef>
            </a:pPr>
            <a:endParaRPr lang="en-US" sz="1900" b="1" dirty="0">
              <a:latin typeface="+mn-lt"/>
              <a:cs typeface="+mn-cs"/>
            </a:endParaRPr>
          </a:p>
          <a:p>
            <a:pPr marL="171450" indent="-2286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latin typeface="+mn-lt"/>
                <a:cs typeface="+mn-cs"/>
              </a:rPr>
              <a:t>Reflecting on Past Work and Process</a:t>
            </a:r>
          </a:p>
          <a:p>
            <a:pPr marL="171450" indent="-2286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latin typeface="+mn-lt"/>
                <a:cs typeface="+mn-cs"/>
              </a:rPr>
              <a:t>Identifying Iteration Successes and Shortfalls</a:t>
            </a:r>
          </a:p>
          <a:p>
            <a:pPr marL="171450" indent="-228600">
              <a:lnSpc>
                <a:spcPct val="90000"/>
              </a:lnSpc>
              <a:spcBef>
                <a:spcPts val="750"/>
              </a:spcBef>
            </a:pPr>
            <a:r>
              <a:rPr lang="en-US" sz="1900" b="1" dirty="0">
                <a:latin typeface="+mn-lt"/>
                <a:cs typeface="+mn-cs"/>
              </a:rPr>
              <a:t>Building in Continuous Improvement</a:t>
            </a:r>
          </a:p>
        </p:txBody>
      </p:sp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AA2C70B2-A49B-6E03-CC8C-6A1BC722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2200" y="2819400"/>
            <a:ext cx="847841" cy="2362200"/>
          </a:xfrm>
          <a:prstGeom prst="curvedLef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2A4B6-7FBA-959D-90D0-2C59DD14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846667"/>
            <a:ext cx="8229600" cy="1143000"/>
          </a:xfrm>
        </p:spPr>
        <p:txBody>
          <a:bodyPr/>
          <a:lstStyle/>
          <a:p>
            <a:r>
              <a:rPr lang="en-U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After the work is complete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462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C1FC3-642D-4FB5-9658-8F725ADA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Agile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C60-8C1D-4888-B843-43C196413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your Backlog</a:t>
            </a:r>
          </a:p>
          <a:p>
            <a:r>
              <a:rPr lang="en-US" dirty="0"/>
              <a:t>Prioritize – Do important Work First</a:t>
            </a:r>
          </a:p>
          <a:p>
            <a:r>
              <a:rPr lang="en-US" dirty="0"/>
              <a:t>Manage Your Time</a:t>
            </a:r>
          </a:p>
          <a:p>
            <a:r>
              <a:rPr lang="en-US" dirty="0"/>
              <a:t>Using Backlog Grooming to add new items</a:t>
            </a:r>
          </a:p>
          <a:p>
            <a:endParaRPr lang="en-US" dirty="0"/>
          </a:p>
          <a:p>
            <a:r>
              <a:rPr lang="en-US" dirty="0"/>
              <a:t>Focus on VALUE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Agile life cycle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17CDC8-24FE-7C93-1481-2EDC5A318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990600"/>
            <a:ext cx="8610600" cy="4800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167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291305-5FB7-0CFF-8CBD-8F69A97B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Personal Backlog Worksheet</a:t>
            </a:r>
          </a:p>
        </p:txBody>
      </p:sp>
      <p:pic>
        <p:nvPicPr>
          <p:cNvPr id="5" name="Picture 4" descr="Copy of worksheet that is included in the presentation materials">
            <a:extLst>
              <a:ext uri="{FF2B5EF4-FFF2-40B4-BE49-F238E27FC236}">
                <a16:creationId xmlns:a16="http://schemas.microsoft.com/office/drawing/2014/main" id="{0990AD35-3F1E-E1C1-ECFC-20B35E6D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00" y="940704"/>
            <a:ext cx="7654399" cy="57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Introducing the Agile Wheel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05BCCCB7-E7A5-945B-684C-B714CF602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763DA2-676F-5162-5A40-3C5B84A5A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B08A82-D2F9-67F9-B727-49C7719A4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368154-9907-0CED-C5DB-36C135890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A07C94-9080-7F15-992F-E40D369C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92CE8D-58AB-9DB5-E958-7B10D5187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82B330-5450-83D4-0FAE-BA08A2130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057474-D0EE-858B-0047-45819A00B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A94BA3-6BB6-31AC-380D-00765A0CA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CAC869B-3C7D-8AC4-70B7-EC8BF12DA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9CA668-8C2E-CFA7-A8A1-86DCAFD96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25206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0FA2BE6-E48D-832F-79B7-7CF6FF1B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Wheel – Metrics Focus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ECF5185C-EA32-94B3-DA8A-76926F591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1F763DA2-676F-5162-5A40-3C5B84A5A61B}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 descr="arrow">
            <a:extLst>
              <a:ext uri="{FF2B5EF4-FFF2-40B4-BE49-F238E27FC236}">
                <a16:creationId xmlns:a16="http://schemas.microsoft.com/office/drawing/2014/main" id="{F8B08A82-D2F9-67F9-B727-49C7719A4A20}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 descr="arrow">
            <a:extLst>
              <a:ext uri="{FF2B5EF4-FFF2-40B4-BE49-F238E27FC236}">
                <a16:creationId xmlns:a16="http://schemas.microsoft.com/office/drawing/2014/main" id="{DA368154-9907-0CED-C5DB-36C135890D17}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 descr="arrow">
            <a:extLst>
              <a:ext uri="{FF2B5EF4-FFF2-40B4-BE49-F238E27FC236}">
                <a16:creationId xmlns:a16="http://schemas.microsoft.com/office/drawing/2014/main" id="{02A07C94-9080-7F15-992F-E40D369CB9D0}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 descr="arrow">
            <a:extLst>
              <a:ext uri="{FF2B5EF4-FFF2-40B4-BE49-F238E27FC236}">
                <a16:creationId xmlns:a16="http://schemas.microsoft.com/office/drawing/2014/main" id="{7992CE8D-58AB-9DB5-E958-7B10D5187BE3}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 descr="arrow">
            <a:extLst>
              <a:ext uri="{FF2B5EF4-FFF2-40B4-BE49-F238E27FC236}">
                <a16:creationId xmlns:a16="http://schemas.microsoft.com/office/drawing/2014/main" id="{FB82B330-5450-83D4-0FAE-BA08A2130B52}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 descr="arrow">
            <a:extLst>
              <a:ext uri="{FF2B5EF4-FFF2-40B4-BE49-F238E27FC236}">
                <a16:creationId xmlns:a16="http://schemas.microsoft.com/office/drawing/2014/main" id="{9C057474-D0EE-858B-0047-45819A00B292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 descr="arrow">
            <a:extLst>
              <a:ext uri="{FF2B5EF4-FFF2-40B4-BE49-F238E27FC236}">
                <a16:creationId xmlns:a16="http://schemas.microsoft.com/office/drawing/2014/main" id="{62A94BA3-6BB6-31AC-380D-00765A0CA5AA}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 descr="arrow">
            <a:extLst>
              <a:ext uri="{FF2B5EF4-FFF2-40B4-BE49-F238E27FC236}">
                <a16:creationId xmlns:a16="http://schemas.microsoft.com/office/drawing/2014/main" id="{FCAC869B-3C7D-8AC4-70B7-EC8BF12DAEF6}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 descr="arrow">
            <a:extLst>
              <a:ext uri="{FF2B5EF4-FFF2-40B4-BE49-F238E27FC236}">
                <a16:creationId xmlns:a16="http://schemas.microsoft.com/office/drawing/2014/main" id="{489CA668-8C2E-CFA7-A8A1-86DCAFD96A3B}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382A6BF-F809-871D-07F9-A2CFEE1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069" y="2600040"/>
            <a:ext cx="3184989" cy="1143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907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897F4F6-9E6A-D537-BAA6-82C9AB9F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55" y="1223356"/>
            <a:ext cx="2819400" cy="1143000"/>
          </a:xfrm>
        </p:spPr>
        <p:txBody>
          <a:bodyPr/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Agile metrics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“Keep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Score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  <a:endParaRPr lang="en-US" dirty="0"/>
          </a:p>
        </p:txBody>
      </p:sp>
      <p:graphicFrame>
        <p:nvGraphicFramePr>
          <p:cNvPr id="7" name="Content Placeholder 2" descr="list of items Easy to collect&#10;Easy to understand and interpret&#10;Meaningful to Customer (VALUE)&#10;Supports discipline and accountability&#10;Displayed for everyone to see&#10;Is accurate and reliable&#10;Has targets and tolerance&#10;">
            <a:extLst>
              <a:ext uri="{FF2B5EF4-FFF2-40B4-BE49-F238E27FC236}">
                <a16:creationId xmlns:a16="http://schemas.microsoft.com/office/drawing/2014/main" id="{E79D3CE3-6318-50D6-3945-1A07C2F98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75263"/>
              </p:ext>
            </p:extLst>
          </p:nvPr>
        </p:nvGraphicFramePr>
        <p:xfrm>
          <a:off x="3831401" y="457200"/>
          <a:ext cx="4953048" cy="6202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aphic 5" descr="Checklist with solid fill">
            <a:extLst>
              <a:ext uri="{FF2B5EF4-FFF2-40B4-BE49-F238E27FC236}">
                <a16:creationId xmlns:a16="http://schemas.microsoft.com/office/drawing/2014/main" id="{E40B4886-436C-D68A-07B3-AAA75DF12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1300" y="4724399"/>
            <a:ext cx="1894295" cy="1894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337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Agile Metrics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72621"/>
            <a:ext cx="8229600" cy="2286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Velocity/Throughput/Productivity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Cycle Time/Lead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 in Progress (WIP)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Earned Value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Defect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Approved Iterations</a:t>
            </a:r>
          </a:p>
        </p:txBody>
      </p:sp>
      <p:sp>
        <p:nvSpPr>
          <p:cNvPr id="5" name="Rectangle: Rounded Corners 4" descr="pictures comparing earth-centric model compared to sun-centric model">
            <a:extLst>
              <a:ext uri="{FF2B5EF4-FFF2-40B4-BE49-F238E27FC236}">
                <a16:creationId xmlns:a16="http://schemas.microsoft.com/office/drawing/2014/main" id="{9275AA57-6DC4-B694-BE84-C3D0EA8FF1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09600" y="3886200"/>
            <a:ext cx="3733800" cy="18288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 descr="part of comparison between org centric and customer centric">
            <a:extLst>
              <a:ext uri="{FF2B5EF4-FFF2-40B4-BE49-F238E27FC236}">
                <a16:creationId xmlns:a16="http://schemas.microsoft.com/office/drawing/2014/main" id="{2B440FE6-83D3-80AB-759A-FA1F983C0ADB}"/>
              </a:ext>
            </a:extLst>
          </p:cNvPr>
          <p:cNvSpPr/>
          <p:nvPr/>
        </p:nvSpPr>
        <p:spPr>
          <a:xfrm>
            <a:off x="4648200" y="3886200"/>
            <a:ext cx="3733800" cy="1828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 descr="part of comparison between earth centric and sun centric">
            <a:extLst>
              <a:ext uri="{FF2B5EF4-FFF2-40B4-BE49-F238E27FC236}">
                <a16:creationId xmlns:a16="http://schemas.microsoft.com/office/drawing/2014/main" id="{C44126AD-3E38-E98F-7424-12510926B73F}"/>
              </a:ext>
            </a:extLst>
          </p:cNvPr>
          <p:cNvSpPr/>
          <p:nvPr/>
        </p:nvSpPr>
        <p:spPr>
          <a:xfrm>
            <a:off x="838200" y="4114800"/>
            <a:ext cx="1371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 descr="part of comparison between earth centric and sun centric">
            <a:extLst>
              <a:ext uri="{FF2B5EF4-FFF2-40B4-BE49-F238E27FC236}">
                <a16:creationId xmlns:a16="http://schemas.microsoft.com/office/drawing/2014/main" id="{AE4FDC52-6B52-AD56-82B6-3ADF9140DF88}"/>
              </a:ext>
            </a:extLst>
          </p:cNvPr>
          <p:cNvSpPr/>
          <p:nvPr/>
        </p:nvSpPr>
        <p:spPr>
          <a:xfrm>
            <a:off x="2541270" y="4114800"/>
            <a:ext cx="1371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 descr="part of comparison between org centric and customer centric">
            <a:extLst>
              <a:ext uri="{FF2B5EF4-FFF2-40B4-BE49-F238E27FC236}">
                <a16:creationId xmlns:a16="http://schemas.microsoft.com/office/drawing/2014/main" id="{CB8FC07C-DC90-44A0-8661-F1C6E33FC57A}"/>
              </a:ext>
            </a:extLst>
          </p:cNvPr>
          <p:cNvSpPr/>
          <p:nvPr/>
        </p:nvSpPr>
        <p:spPr>
          <a:xfrm>
            <a:off x="6518148" y="4105656"/>
            <a:ext cx="1371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 descr="part of comparison between org centric and customer centric">
            <a:extLst>
              <a:ext uri="{FF2B5EF4-FFF2-40B4-BE49-F238E27FC236}">
                <a16:creationId xmlns:a16="http://schemas.microsoft.com/office/drawing/2014/main" id="{C2E0F225-8574-E1ED-B5D2-E1A17B0A9365}"/>
              </a:ext>
            </a:extLst>
          </p:cNvPr>
          <p:cNvSpPr/>
          <p:nvPr/>
        </p:nvSpPr>
        <p:spPr>
          <a:xfrm>
            <a:off x="4876800" y="4105656"/>
            <a:ext cx="13716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 descr="part of comparison between earth centric and sun centric">
            <a:extLst>
              <a:ext uri="{FF2B5EF4-FFF2-40B4-BE49-F238E27FC236}">
                <a16:creationId xmlns:a16="http://schemas.microsoft.com/office/drawing/2014/main" id="{7A1F6902-E828-DC82-4321-D23F2B817124}"/>
              </a:ext>
            </a:extLst>
          </p:cNvPr>
          <p:cNvSpPr/>
          <p:nvPr/>
        </p:nvSpPr>
        <p:spPr>
          <a:xfrm>
            <a:off x="1371600" y="4791456"/>
            <a:ext cx="152400" cy="1615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8849F-4005-D8C5-4695-24C8D0D12617}"/>
              </a:ext>
            </a:extLst>
          </p:cNvPr>
          <p:cNvSpPr txBox="1"/>
          <p:nvPr/>
        </p:nvSpPr>
        <p:spPr>
          <a:xfrm>
            <a:off x="1263066" y="59436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Copernicus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1F246-6566-B801-A3F6-50F44F5C8264}"/>
              </a:ext>
            </a:extLst>
          </p:cNvPr>
          <p:cNvSpPr txBox="1"/>
          <p:nvPr/>
        </p:nvSpPr>
        <p:spPr>
          <a:xfrm>
            <a:off x="5416626" y="5951482"/>
            <a:ext cx="21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Steve Denning Model</a:t>
            </a:r>
          </a:p>
        </p:txBody>
      </p:sp>
      <p:sp>
        <p:nvSpPr>
          <p:cNvPr id="14" name="Oval 13" descr="part of comparison between earth centric and sun centric">
            <a:extLst>
              <a:ext uri="{FF2B5EF4-FFF2-40B4-BE49-F238E27FC236}">
                <a16:creationId xmlns:a16="http://schemas.microsoft.com/office/drawing/2014/main" id="{F4AE6023-E290-57E1-1AFB-CF7C3B784B73}"/>
              </a:ext>
            </a:extLst>
          </p:cNvPr>
          <p:cNvSpPr/>
          <p:nvPr/>
        </p:nvSpPr>
        <p:spPr>
          <a:xfrm>
            <a:off x="3080333" y="4343400"/>
            <a:ext cx="152400" cy="1615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descr="part of comparison between earth centric and sun centric">
            <a:extLst>
              <a:ext uri="{FF2B5EF4-FFF2-40B4-BE49-F238E27FC236}">
                <a16:creationId xmlns:a16="http://schemas.microsoft.com/office/drawing/2014/main" id="{65A5192B-8A4D-54D0-CB22-E026B6EC206E}"/>
              </a:ext>
            </a:extLst>
          </p:cNvPr>
          <p:cNvSpPr/>
          <p:nvPr/>
        </p:nvSpPr>
        <p:spPr>
          <a:xfrm>
            <a:off x="1066800" y="4419600"/>
            <a:ext cx="19626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 descr="part of comparison between earth centric and sun centric">
            <a:extLst>
              <a:ext uri="{FF2B5EF4-FFF2-40B4-BE49-F238E27FC236}">
                <a16:creationId xmlns:a16="http://schemas.microsoft.com/office/drawing/2014/main" id="{758858EE-2DA6-931D-D660-7FB6371A6D10}"/>
              </a:ext>
            </a:extLst>
          </p:cNvPr>
          <p:cNvSpPr/>
          <p:nvPr/>
        </p:nvSpPr>
        <p:spPr>
          <a:xfrm>
            <a:off x="3058400" y="4733544"/>
            <a:ext cx="196266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 descr="part of comparison between earth centric and sun centric">
            <a:extLst>
              <a:ext uri="{FF2B5EF4-FFF2-40B4-BE49-F238E27FC236}">
                <a16:creationId xmlns:a16="http://schemas.microsoft.com/office/drawing/2014/main" id="{2D464143-8FBD-73D1-FC02-AF87AFB94283}"/>
              </a:ext>
            </a:extLst>
          </p:cNvPr>
          <p:cNvSpPr/>
          <p:nvPr/>
        </p:nvSpPr>
        <p:spPr>
          <a:xfrm>
            <a:off x="1051993" y="4400550"/>
            <a:ext cx="718133" cy="8001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 descr="part of comparison between earth centric and sun centric">
            <a:extLst>
              <a:ext uri="{FF2B5EF4-FFF2-40B4-BE49-F238E27FC236}">
                <a16:creationId xmlns:a16="http://schemas.microsoft.com/office/drawing/2014/main" id="{8FD0B49F-68A5-118E-74EA-294D2E919C0A}"/>
              </a:ext>
            </a:extLst>
          </p:cNvPr>
          <p:cNvSpPr/>
          <p:nvPr/>
        </p:nvSpPr>
        <p:spPr>
          <a:xfrm>
            <a:off x="2797466" y="4472178"/>
            <a:ext cx="718133" cy="8001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BBD7F7-D785-FFAB-3E0B-F7E05AE4F83C}"/>
              </a:ext>
            </a:extLst>
          </p:cNvPr>
          <p:cNvSpPr/>
          <p:nvPr/>
        </p:nvSpPr>
        <p:spPr>
          <a:xfrm>
            <a:off x="5300091" y="4698230"/>
            <a:ext cx="525018" cy="29287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ORG</a:t>
            </a:r>
          </a:p>
        </p:txBody>
      </p:sp>
      <p:sp>
        <p:nvSpPr>
          <p:cNvPr id="23" name="Oval 22" descr="part of comparison between org centric and customer centric">
            <a:extLst>
              <a:ext uri="{FF2B5EF4-FFF2-40B4-BE49-F238E27FC236}">
                <a16:creationId xmlns:a16="http://schemas.microsoft.com/office/drawing/2014/main" id="{23EC341A-534F-9027-0E9D-EE7D734A1C31}"/>
              </a:ext>
            </a:extLst>
          </p:cNvPr>
          <p:cNvSpPr/>
          <p:nvPr/>
        </p:nvSpPr>
        <p:spPr>
          <a:xfrm>
            <a:off x="4987048" y="4380606"/>
            <a:ext cx="1104761" cy="8916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026FDA-3E06-244C-3A6E-2C2BB9D3968D}"/>
              </a:ext>
            </a:extLst>
          </p:cNvPr>
          <p:cNvSpPr/>
          <p:nvPr/>
        </p:nvSpPr>
        <p:spPr>
          <a:xfrm>
            <a:off x="6845478" y="4657344"/>
            <a:ext cx="768096" cy="237744"/>
          </a:xfrm>
          <a:prstGeom prst="roundRect">
            <a:avLst/>
          </a:prstGeom>
          <a:solidFill>
            <a:srgbClr val="7471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Customer</a:t>
            </a:r>
          </a:p>
        </p:txBody>
      </p:sp>
      <p:sp>
        <p:nvSpPr>
          <p:cNvPr id="24" name="Oval 23" descr="part of comparison between org centric and customer centric">
            <a:extLst>
              <a:ext uri="{FF2B5EF4-FFF2-40B4-BE49-F238E27FC236}">
                <a16:creationId xmlns:a16="http://schemas.microsoft.com/office/drawing/2014/main" id="{E5B0A1DB-A1A8-B971-CE36-AAAC0B9FD18C}"/>
              </a:ext>
            </a:extLst>
          </p:cNvPr>
          <p:cNvSpPr/>
          <p:nvPr/>
        </p:nvSpPr>
        <p:spPr>
          <a:xfrm>
            <a:off x="6629400" y="4267200"/>
            <a:ext cx="1143000" cy="100507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5EC1C6-D4AA-0EF1-1898-C99F4DD14916}"/>
              </a:ext>
            </a:extLst>
          </p:cNvPr>
          <p:cNvSpPr/>
          <p:nvPr/>
        </p:nvSpPr>
        <p:spPr>
          <a:xfrm>
            <a:off x="6938391" y="4169402"/>
            <a:ext cx="525018" cy="29287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ORG</a:t>
            </a:r>
          </a:p>
        </p:txBody>
      </p:sp>
      <p:sp>
        <p:nvSpPr>
          <p:cNvPr id="19" name="Rectangle: Rounded Corners 18" descr="pictures comparing organization-centric model compared to customer-centric model">
            <a:extLst>
              <a:ext uri="{FF2B5EF4-FFF2-40B4-BE49-F238E27FC236}">
                <a16:creationId xmlns:a16="http://schemas.microsoft.com/office/drawing/2014/main" id="{1C27F7E2-73F0-A39B-444A-28DFB218BEAE}"/>
              </a:ext>
            </a:extLst>
          </p:cNvPr>
          <p:cNvSpPr/>
          <p:nvPr/>
        </p:nvSpPr>
        <p:spPr>
          <a:xfrm>
            <a:off x="5257800" y="4267200"/>
            <a:ext cx="768096" cy="237744"/>
          </a:xfrm>
          <a:prstGeom prst="roundRect">
            <a:avLst/>
          </a:prstGeom>
          <a:solidFill>
            <a:srgbClr val="7471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Customer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784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F2B0-A704-44E4-93C8-A421C625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42" y="517807"/>
            <a:ext cx="7886700" cy="994172"/>
          </a:xfrm>
        </p:spPr>
        <p:txBody>
          <a:bodyPr/>
          <a:lstStyle/>
          <a:p>
            <a:r>
              <a:rPr lang="en-US" dirty="0"/>
              <a:t>Building Customer Requirement: User Stories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8676-B752-4A4E-BE12-0CD891BB8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04" y="2163274"/>
            <a:ext cx="7637318" cy="147371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Boundary object – a short description of customer needs</a:t>
            </a:r>
          </a:p>
          <a:p>
            <a:pPr lvl="1"/>
            <a:r>
              <a:rPr lang="en-US" sz="2000" dirty="0"/>
              <a:t>Requirement: Formal description of need</a:t>
            </a:r>
          </a:p>
          <a:p>
            <a:pPr lvl="1"/>
            <a:r>
              <a:rPr lang="en-US" sz="2000" dirty="0"/>
              <a:t>User story: informal description of feature</a:t>
            </a:r>
          </a:p>
          <a:p>
            <a:r>
              <a:rPr lang="en-US" sz="2400" dirty="0"/>
              <a:t>Includes definition of done and a confirmation of results</a:t>
            </a:r>
          </a:p>
          <a:p>
            <a:endParaRPr lang="en-US" dirty="0"/>
          </a:p>
        </p:txBody>
      </p:sp>
      <p:pic>
        <p:nvPicPr>
          <p:cNvPr id="6" name="Content Placeholder 7" descr="drawing of female and male character">
            <a:extLst>
              <a:ext uri="{FF2B5EF4-FFF2-40B4-BE49-F238E27FC236}">
                <a16:creationId xmlns:a16="http://schemas.microsoft.com/office/drawing/2014/main" id="{40CED583-8EA2-3494-006F-1213E4DE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191000"/>
            <a:ext cx="2531180" cy="1473710"/>
          </a:xfrm>
          <a:prstGeom prst="rect">
            <a:avLst/>
          </a:prstGeom>
        </p:spPr>
      </p:pic>
      <p:sp>
        <p:nvSpPr>
          <p:cNvPr id="8" name="TextBox 7" descr="model of user story card">
            <a:extLst>
              <a:ext uri="{FF2B5EF4-FFF2-40B4-BE49-F238E27FC236}">
                <a16:creationId xmlns:a16="http://schemas.microsoft.com/office/drawing/2014/main" id="{ED0588D1-8A81-57EA-13FB-8A6782576BDE}"/>
              </a:ext>
            </a:extLst>
          </p:cNvPr>
          <p:cNvSpPr txBox="1"/>
          <p:nvPr/>
        </p:nvSpPr>
        <p:spPr>
          <a:xfrm>
            <a:off x="4739034" y="4369871"/>
            <a:ext cx="2036618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Basic template: </a:t>
            </a:r>
          </a:p>
          <a:p>
            <a:r>
              <a:rPr lang="en-US" sz="1350" dirty="0"/>
              <a:t>As a &lt;role or persona&gt;</a:t>
            </a:r>
          </a:p>
          <a:p>
            <a:endParaRPr lang="en-US" sz="1350" dirty="0"/>
          </a:p>
          <a:p>
            <a:r>
              <a:rPr lang="en-US" sz="1350" dirty="0"/>
              <a:t>I want &lt;feature&gt;</a:t>
            </a:r>
          </a:p>
          <a:p>
            <a:endParaRPr lang="en-US" sz="1350" dirty="0"/>
          </a:p>
          <a:p>
            <a:r>
              <a:rPr lang="en-US" sz="1350" dirty="0"/>
              <a:t>so that &lt;reason&gt;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8B4AB-1C8A-E329-31FF-8ED1A6F49944}"/>
              </a:ext>
            </a:extLst>
          </p:cNvPr>
          <p:cNvSpPr txBox="1"/>
          <p:nvPr/>
        </p:nvSpPr>
        <p:spPr>
          <a:xfrm>
            <a:off x="4903628" y="5717177"/>
            <a:ext cx="117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User 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E390E-ED5A-4370-97F6-4DAA05AFFE2D}"/>
              </a:ext>
            </a:extLst>
          </p:cNvPr>
          <p:cNvSpPr txBox="1"/>
          <p:nvPr/>
        </p:nvSpPr>
        <p:spPr>
          <a:xfrm>
            <a:off x="1277200" y="5702000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Persona</a:t>
            </a:r>
          </a:p>
        </p:txBody>
      </p:sp>
      <p:sp>
        <p:nvSpPr>
          <p:cNvPr id="11" name="Callout: Left Arrow 10" descr="input of who">
            <a:extLst>
              <a:ext uri="{FF2B5EF4-FFF2-40B4-BE49-F238E27FC236}">
                <a16:creationId xmlns:a16="http://schemas.microsoft.com/office/drawing/2014/main" id="{651F48A6-CDC6-3EFD-6C3A-B293F0F9CC42}"/>
              </a:ext>
            </a:extLst>
          </p:cNvPr>
          <p:cNvSpPr/>
          <p:nvPr/>
        </p:nvSpPr>
        <p:spPr>
          <a:xfrm>
            <a:off x="6604201" y="4452351"/>
            <a:ext cx="1062385" cy="358487"/>
          </a:xfrm>
          <a:prstGeom prst="leftArrow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12" name="Callout: Left Arrow 11" descr="input of what">
            <a:extLst>
              <a:ext uri="{FF2B5EF4-FFF2-40B4-BE49-F238E27FC236}">
                <a16:creationId xmlns:a16="http://schemas.microsoft.com/office/drawing/2014/main" id="{24356EA9-112F-7F33-421E-D8CCCDFF0E5C}"/>
              </a:ext>
            </a:extLst>
          </p:cNvPr>
          <p:cNvSpPr/>
          <p:nvPr/>
        </p:nvSpPr>
        <p:spPr>
          <a:xfrm>
            <a:off x="6604200" y="4885383"/>
            <a:ext cx="1062385" cy="358487"/>
          </a:xfrm>
          <a:prstGeom prst="leftArrow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13" name="Callout: Left Arrow 12" descr="input of why">
            <a:extLst>
              <a:ext uri="{FF2B5EF4-FFF2-40B4-BE49-F238E27FC236}">
                <a16:creationId xmlns:a16="http://schemas.microsoft.com/office/drawing/2014/main" id="{83499130-54F0-8F03-E8F3-6D8B4B405D40}"/>
              </a:ext>
            </a:extLst>
          </p:cNvPr>
          <p:cNvSpPr/>
          <p:nvPr/>
        </p:nvSpPr>
        <p:spPr>
          <a:xfrm>
            <a:off x="6604200" y="5318416"/>
            <a:ext cx="1062385" cy="358487"/>
          </a:xfrm>
          <a:prstGeom prst="leftArrow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Why</a:t>
            </a:r>
          </a:p>
        </p:txBody>
      </p:sp>
      <p:sp>
        <p:nvSpPr>
          <p:cNvPr id="14" name="Arrow: Right 13" descr="arrow">
            <a:extLst>
              <a:ext uri="{FF2B5EF4-FFF2-40B4-BE49-F238E27FC236}">
                <a16:creationId xmlns:a16="http://schemas.microsoft.com/office/drawing/2014/main" id="{131A6543-192D-E886-7FA0-034BCE7FA6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663575" y="4631595"/>
            <a:ext cx="779318" cy="686822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657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B592E-917E-42F3-91D5-DC376F1D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of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D1838-E24D-4B4D-B920-362E2638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28" y="2297259"/>
            <a:ext cx="4640447" cy="4124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Top-down                     Bottom Up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300EB-1795-E5E0-779E-5926600B1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754" y="1490642"/>
            <a:ext cx="960992" cy="833632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B5DA45B-A0E4-592A-2589-D59D64079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08761" y="1142583"/>
            <a:ext cx="395384" cy="3956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 descr="sequence of numbers">
            <a:extLst>
              <a:ext uri="{FF2B5EF4-FFF2-40B4-BE49-F238E27FC236}">
                <a16:creationId xmlns:a16="http://schemas.microsoft.com/office/drawing/2014/main" id="{4A0E7D57-A7DE-F1DE-2691-5708022DAF3A}"/>
              </a:ext>
            </a:extLst>
          </p:cNvPr>
          <p:cNvSpPr/>
          <p:nvPr/>
        </p:nvSpPr>
        <p:spPr>
          <a:xfrm>
            <a:off x="3243574" y="1039955"/>
            <a:ext cx="330603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 panose="05000000000000000000" pitchFamily="2" charset="2"/>
                <a:sym typeface="Wingdings" panose="05000000000000000000" pitchFamily="2" charset="2"/>
              </a:rPr>
              <a:t>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 panose="05000000000000000000" pitchFamily="2" charset="2"/>
                <a:sym typeface="Wingdings" panose="05000000000000000000" pitchFamily="2" charset="2"/>
              </a:rPr>
              <a:t>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 panose="05000000000000000000" pitchFamily="2" charset="2"/>
                <a:sym typeface="Wingdings" panose="05000000000000000000" pitchFamily="2" charset="2"/>
              </a:rPr>
              <a:t>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 panose="05000000000000000000" pitchFamily="2" charset="2"/>
                <a:sym typeface="Wingdings" panose="05000000000000000000" pitchFamily="2" charset="2"/>
              </a:rPr>
              <a:t>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C2EACC5-B964-6742-9AFA-7B97B9F25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20596" y="1731415"/>
            <a:ext cx="304622" cy="171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672498-7FEB-BC5F-04DE-73FF9FA87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022093" y="1731839"/>
            <a:ext cx="304622" cy="171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61183E-2432-8030-52C0-29FDC9590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744280" y="1717235"/>
            <a:ext cx="304622" cy="171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F3EF646-675F-CF61-26CA-DFC411736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493539" y="1717235"/>
            <a:ext cx="304622" cy="171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7201055-C3F8-3BB9-30B3-ABD07FA63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196757" y="1744087"/>
            <a:ext cx="304622" cy="1715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15A8636-2F70-799B-0879-C0D3FA60B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301" y="2810779"/>
            <a:ext cx="685800" cy="68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CF9C07-B134-1AC6-C60B-14A7E00EE289}"/>
              </a:ext>
            </a:extLst>
          </p:cNvPr>
          <p:cNvSpPr txBox="1"/>
          <p:nvPr/>
        </p:nvSpPr>
        <p:spPr>
          <a:xfrm>
            <a:off x="685800" y="3590376"/>
            <a:ext cx="75959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Historical              Parametric                    Expert Judgement               Analogous                         Relative Sizing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EECC8AA-4F70-9D8C-7D58-DA6B44990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8646" y="3113116"/>
            <a:ext cx="132701" cy="1081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7FF95-3FD1-AA75-5C40-467CBF909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11347" y="3030360"/>
            <a:ext cx="526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3 =</a:t>
            </a: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23786885-344C-CAF4-8BC7-A297145C6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8866" y="3224098"/>
            <a:ext cx="132701" cy="1081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4CE27908-1F53-F207-E690-6402B6AAB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39815" y="3204967"/>
            <a:ext cx="132701" cy="1081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D832D067-7F85-6FB0-480C-D09964858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06165" y="3022572"/>
            <a:ext cx="132701" cy="1081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90BE197-707E-0375-9F69-B378B819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8340" y="2916145"/>
            <a:ext cx="685800" cy="6858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C8D972B-6D0B-A3DE-6092-8D1251DED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8805" y="3096543"/>
            <a:ext cx="412424" cy="41242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EF0955E-91B0-D412-9765-8A5FCBCD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54726" y="3106911"/>
            <a:ext cx="412424" cy="4124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A309BA-DA08-4522-1989-56EC39BC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070" y="3072164"/>
            <a:ext cx="1669518" cy="5655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D3A72F-0F14-A54F-C944-962B46A2C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71229" y="3231967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=</a:t>
            </a:r>
          </a:p>
        </p:txBody>
      </p:sp>
      <p:pic>
        <p:nvPicPr>
          <p:cNvPr id="20" name="Picture 19" descr="extra small t-shirt depicting 1 hour">
            <a:extLst>
              <a:ext uri="{FF2B5EF4-FFF2-40B4-BE49-F238E27FC236}">
                <a16:creationId xmlns:a16="http://schemas.microsoft.com/office/drawing/2014/main" id="{01DD2E60-6581-0C6E-D2AF-94ACA70AD7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898" y="4820574"/>
            <a:ext cx="802727" cy="745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11A82C-03E1-2D6C-71A6-25D595DFBFB6}"/>
              </a:ext>
            </a:extLst>
          </p:cNvPr>
          <p:cNvSpPr txBox="1"/>
          <p:nvPr/>
        </p:nvSpPr>
        <p:spPr>
          <a:xfrm>
            <a:off x="1235435" y="5159752"/>
            <a:ext cx="5283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/>
              <a:t> 1 Hour</a:t>
            </a:r>
          </a:p>
        </p:txBody>
      </p:sp>
      <p:pic>
        <p:nvPicPr>
          <p:cNvPr id="14" name="Picture 13" descr="small t-shirt depicting 4 hour">
            <a:extLst>
              <a:ext uri="{FF2B5EF4-FFF2-40B4-BE49-F238E27FC236}">
                <a16:creationId xmlns:a16="http://schemas.microsoft.com/office/drawing/2014/main" id="{35D708C9-E3DC-2743-B1C6-21168D3EA9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1884" y="4598783"/>
            <a:ext cx="1160511" cy="10779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10E8FB-91FC-2492-E4E3-5ABEEABAB31C}"/>
              </a:ext>
            </a:extLst>
          </p:cNvPr>
          <p:cNvSpPr txBox="1"/>
          <p:nvPr/>
        </p:nvSpPr>
        <p:spPr>
          <a:xfrm>
            <a:off x="2299503" y="5094317"/>
            <a:ext cx="49815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4 Hours</a:t>
            </a:r>
          </a:p>
        </p:txBody>
      </p:sp>
      <p:pic>
        <p:nvPicPr>
          <p:cNvPr id="21" name="Picture 20" descr="medium t-shirt depicting 1 day">
            <a:extLst>
              <a:ext uri="{FF2B5EF4-FFF2-40B4-BE49-F238E27FC236}">
                <a16:creationId xmlns:a16="http://schemas.microsoft.com/office/drawing/2014/main" id="{528217CB-4DD0-7FAB-B96C-698575BE2F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7613" y="4470349"/>
            <a:ext cx="1298780" cy="12063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CBE1444-6BDD-2839-D7F2-051E2787D884}"/>
              </a:ext>
            </a:extLst>
          </p:cNvPr>
          <p:cNvSpPr txBox="1"/>
          <p:nvPr/>
        </p:nvSpPr>
        <p:spPr>
          <a:xfrm>
            <a:off x="3551100" y="5025067"/>
            <a:ext cx="539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Day</a:t>
            </a:r>
          </a:p>
        </p:txBody>
      </p:sp>
      <p:pic>
        <p:nvPicPr>
          <p:cNvPr id="15" name="Picture 14" descr="large t-shirt depicting 2 days">
            <a:extLst>
              <a:ext uri="{FF2B5EF4-FFF2-40B4-BE49-F238E27FC236}">
                <a16:creationId xmlns:a16="http://schemas.microsoft.com/office/drawing/2014/main" id="{304FA5C2-E93C-804E-23DB-D1CD674FD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4140" y="4268458"/>
            <a:ext cx="1516131" cy="14082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2F71441-793A-EB68-8200-2B1CCFE15229}"/>
              </a:ext>
            </a:extLst>
          </p:cNvPr>
          <p:cNvSpPr txBox="1"/>
          <p:nvPr/>
        </p:nvSpPr>
        <p:spPr>
          <a:xfrm>
            <a:off x="4801274" y="4938505"/>
            <a:ext cx="7450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 Days</a:t>
            </a:r>
          </a:p>
        </p:txBody>
      </p:sp>
      <p:pic>
        <p:nvPicPr>
          <p:cNvPr id="33" name="Picture 32" descr="extra large t-shirt depicting 1 week">
            <a:extLst>
              <a:ext uri="{FF2B5EF4-FFF2-40B4-BE49-F238E27FC236}">
                <a16:creationId xmlns:a16="http://schemas.microsoft.com/office/drawing/2014/main" id="{9DE0240F-A77F-0619-0603-5DF06610BD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4655" y="4179605"/>
            <a:ext cx="1707444" cy="15859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DB9077-CC34-4749-D4E3-58ECFA321E46}"/>
              </a:ext>
            </a:extLst>
          </p:cNvPr>
          <p:cNvSpPr txBox="1"/>
          <p:nvPr/>
        </p:nvSpPr>
        <p:spPr>
          <a:xfrm>
            <a:off x="6403548" y="4831967"/>
            <a:ext cx="82823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1 Week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8C82EF-1C0B-483C-B3FD-A94766356175}"/>
              </a:ext>
            </a:extLst>
          </p:cNvPr>
          <p:cNvSpPr txBox="1"/>
          <p:nvPr/>
        </p:nvSpPr>
        <p:spPr>
          <a:xfrm>
            <a:off x="1619210" y="5857351"/>
            <a:ext cx="579761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/>
              <a:t>Easier to compare based on relative sizes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282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7126"/>
            <a:ext cx="8375586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1CC220-E42B-EBE9-DAA1-17826F5B4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04" y="597408"/>
            <a:ext cx="8229600" cy="1143000"/>
          </a:xfrm>
        </p:spPr>
        <p:txBody>
          <a:bodyPr/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Measuring Success in Agile </a:t>
            </a:r>
            <a:endParaRPr lang="en-US" dirty="0"/>
          </a:p>
        </p:txBody>
      </p:sp>
      <p:graphicFrame>
        <p:nvGraphicFramePr>
          <p:cNvPr id="6" name="Content Placeholder 1" descr="List of Keep Score&#10;Focus on Customer&#10;Estimate using Relative Sizes&#10;">
            <a:extLst>
              <a:ext uri="{FF2B5EF4-FFF2-40B4-BE49-F238E27FC236}">
                <a16:creationId xmlns:a16="http://schemas.microsoft.com/office/drawing/2014/main" id="{348169B3-228D-5D9B-F1B3-B10F443F3D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364067"/>
              </p:ext>
            </p:extLst>
          </p:nvPr>
        </p:nvGraphicFramePr>
        <p:xfrm>
          <a:off x="836676" y="2269730"/>
          <a:ext cx="7626096" cy="39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66827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0FA2BE6-E48D-832F-79B7-7CF6FF1B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3525"/>
            <a:ext cx="8534400" cy="1143000"/>
          </a:xfrm>
        </p:spPr>
        <p:txBody>
          <a:bodyPr/>
          <a:lstStyle/>
          <a:p>
            <a:r>
              <a:rPr lang="en-US" dirty="0"/>
              <a:t>Agile Wheel – Communication Focus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FFB8FF3C-1E12-D02E-F147-BC3340FC1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1F763DA2-676F-5162-5A40-3C5B84A5A61B}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 descr="arrow">
            <a:extLst>
              <a:ext uri="{FF2B5EF4-FFF2-40B4-BE49-F238E27FC236}">
                <a16:creationId xmlns:a16="http://schemas.microsoft.com/office/drawing/2014/main" id="{F8B08A82-D2F9-67F9-B727-49C7719A4A20}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 descr="arrow">
            <a:extLst>
              <a:ext uri="{FF2B5EF4-FFF2-40B4-BE49-F238E27FC236}">
                <a16:creationId xmlns:a16="http://schemas.microsoft.com/office/drawing/2014/main" id="{DA368154-9907-0CED-C5DB-36C135890D17}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 descr="arrow">
            <a:extLst>
              <a:ext uri="{FF2B5EF4-FFF2-40B4-BE49-F238E27FC236}">
                <a16:creationId xmlns:a16="http://schemas.microsoft.com/office/drawing/2014/main" id="{02A07C94-9080-7F15-992F-E40D369CB9D0}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 descr="arrow">
            <a:extLst>
              <a:ext uri="{FF2B5EF4-FFF2-40B4-BE49-F238E27FC236}">
                <a16:creationId xmlns:a16="http://schemas.microsoft.com/office/drawing/2014/main" id="{7992CE8D-58AB-9DB5-E958-7B10D5187BE3}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 descr="arrow">
            <a:extLst>
              <a:ext uri="{FF2B5EF4-FFF2-40B4-BE49-F238E27FC236}">
                <a16:creationId xmlns:a16="http://schemas.microsoft.com/office/drawing/2014/main" id="{FB82B330-5450-83D4-0FAE-BA08A2130B52}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 descr="arrow">
            <a:extLst>
              <a:ext uri="{FF2B5EF4-FFF2-40B4-BE49-F238E27FC236}">
                <a16:creationId xmlns:a16="http://schemas.microsoft.com/office/drawing/2014/main" id="{9C057474-D0EE-858B-0047-45819A00B292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 descr="arrow">
            <a:extLst>
              <a:ext uri="{FF2B5EF4-FFF2-40B4-BE49-F238E27FC236}">
                <a16:creationId xmlns:a16="http://schemas.microsoft.com/office/drawing/2014/main" id="{62A94BA3-6BB6-31AC-380D-00765A0CA5AA}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 descr="arrow">
            <a:extLst>
              <a:ext uri="{FF2B5EF4-FFF2-40B4-BE49-F238E27FC236}">
                <a16:creationId xmlns:a16="http://schemas.microsoft.com/office/drawing/2014/main" id="{FCAC869B-3C7D-8AC4-70B7-EC8BF12DAEF6}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 descr="arrow">
            <a:extLst>
              <a:ext uri="{FF2B5EF4-FFF2-40B4-BE49-F238E27FC236}">
                <a16:creationId xmlns:a16="http://schemas.microsoft.com/office/drawing/2014/main" id="{489CA668-8C2E-CFA7-A8A1-86DCAFD96A3B}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382A6BF-F809-871D-07F9-A2CFEE1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1587" y="4320900"/>
            <a:ext cx="4013625" cy="1143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222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78EE8-481A-4C21-A479-F039811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6" y="-418656"/>
            <a:ext cx="5015389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Agile Communication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oreboard">
            <a:extLst>
              <a:ext uri="{FF2B5EF4-FFF2-40B4-BE49-F238E27FC236}">
                <a16:creationId xmlns:a16="http://schemas.microsoft.com/office/drawing/2014/main" id="{955B035A-EA4D-5CA7-55BE-DCA4C16B9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2" t="9089" r="45389"/>
          <a:stretch/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3CA2C-3837-BDA7-683E-42FAB2612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1" y="2286000"/>
            <a:ext cx="2971800" cy="363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B2F7D-0055-4D7F-B9B7-B268B2329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47152"/>
            <a:ext cx="4724399" cy="4163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latin typeface="+mn-lt"/>
                <a:cs typeface="+mn-cs"/>
              </a:rPr>
              <a:t>“Radical Transparency”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Dashboard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Information radiator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+mn-cs"/>
              </a:rPr>
              <a:t>Burn-Down or Burn-Up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Kanban boards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+mn-cs"/>
              </a:rPr>
              <a:t>Identify Work in Progress (WIP)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+mn-cs"/>
              </a:rPr>
              <a:t>Scrum task board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80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3890" y="685800"/>
            <a:ext cx="8216771" cy="994172"/>
          </a:xfrm>
        </p:spPr>
        <p:txBody>
          <a:bodyPr/>
          <a:lstStyle/>
          <a:p>
            <a:r>
              <a:rPr lang="en-US" dirty="0"/>
              <a:t>Visual Thinking Approach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1" descr="List of items Visual Communication&#10; The eyes collect images faster than the ears collect sound&#10; Written words are processed as images, then translated to language&#10; Your brain is wired to quickly understand and remember visual input. &#10;Visual Thinking&#10; Allows data to be presented in ways that the brain can find, match or categorize complex data and relationships. &#10; Presented in a ways that is universally understood&#10;">
            <a:extLst>
              <a:ext uri="{FF2B5EF4-FFF2-40B4-BE49-F238E27FC236}">
                <a16:creationId xmlns:a16="http://schemas.microsoft.com/office/drawing/2014/main" id="{AE74F81A-8283-C8DB-98FE-E6F3FE7C2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627085"/>
              </p:ext>
            </p:extLst>
          </p:nvPr>
        </p:nvGraphicFramePr>
        <p:xfrm>
          <a:off x="628650" y="2362200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68609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812896"/>
            <a:ext cx="3485179" cy="2709862"/>
          </a:xfrm>
        </p:spPr>
        <p:txBody>
          <a:bodyPr anchor="ctr">
            <a:normAutofit fontScale="70000" lnSpcReduction="20000"/>
          </a:bodyPr>
          <a:lstStyle/>
          <a:p>
            <a:pPr marL="298847" indent="0" defTabSz="653654">
              <a:buNone/>
            </a:pPr>
            <a:r>
              <a:rPr lang="en-US" dirty="0"/>
              <a:t>Analyze data  </a:t>
            </a:r>
          </a:p>
          <a:p>
            <a:pPr marL="298847" indent="0" defTabSz="653654">
              <a:buNone/>
            </a:pPr>
            <a:r>
              <a:rPr lang="en-US" dirty="0"/>
              <a:t>Look for significance and patterns</a:t>
            </a:r>
          </a:p>
          <a:p>
            <a:pPr marL="641747" defTabSz="653654">
              <a:buFontTx/>
              <a:buChar char="-"/>
            </a:pPr>
            <a:r>
              <a:rPr lang="en-US" dirty="0"/>
              <a:t>To report and describe </a:t>
            </a:r>
          </a:p>
          <a:p>
            <a:pPr marL="641747" defTabSz="653654">
              <a:buFontTx/>
              <a:buChar char="-"/>
            </a:pPr>
            <a:r>
              <a:rPr lang="en-US" dirty="0"/>
              <a:t>To analyze, compare, categorize, isolate</a:t>
            </a:r>
          </a:p>
          <a:p>
            <a:pPr marL="641747" defTabSz="653654">
              <a:buFontTx/>
              <a:buChar char="-"/>
            </a:pPr>
            <a:r>
              <a:rPr lang="en-US" dirty="0"/>
              <a:t>To predict</a:t>
            </a:r>
          </a:p>
        </p:txBody>
      </p:sp>
      <p:pic>
        <p:nvPicPr>
          <p:cNvPr id="5" name="Content Placeholder 4" descr="sample table with numbe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068" y="2061097"/>
            <a:ext cx="2748173" cy="1106730"/>
          </a:xfrm>
          <a:prstGeom prst="rect">
            <a:avLst/>
          </a:prstGeom>
        </p:spPr>
      </p:pic>
      <p:pic>
        <p:nvPicPr>
          <p:cNvPr id="6" name="Picture 5" descr="graph comparing different valu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515" y="3962400"/>
            <a:ext cx="3145281" cy="2082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9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Agile?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099" y="1417320"/>
            <a:ext cx="7543801" cy="4023360"/>
          </a:xfrm>
        </p:spPr>
        <p:txBody>
          <a:bodyPr/>
          <a:lstStyle/>
          <a:p>
            <a:pPr lvl="1"/>
            <a:r>
              <a:rPr lang="en-US" sz="3200" dirty="0"/>
              <a:t>A set of methodologies</a:t>
            </a:r>
          </a:p>
          <a:p>
            <a:pPr lvl="1"/>
            <a:r>
              <a:rPr lang="en-US" sz="3200" dirty="0"/>
              <a:t>Iterative and flexible</a:t>
            </a:r>
          </a:p>
          <a:p>
            <a:pPr lvl="1"/>
            <a:r>
              <a:rPr lang="en-US" sz="3200" dirty="0"/>
              <a:t>Work is focused on value and priority</a:t>
            </a:r>
          </a:p>
          <a:p>
            <a:pPr lvl="1"/>
            <a:r>
              <a:rPr lang="en-US" sz="3200" dirty="0"/>
              <a:t>Principles built on self directed team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123;gccc8ba99d9_0_0" descr="diagram of agile development methodology that is a circle that starts with planning and ends at system testing and release to marke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4999" y="4612053"/>
            <a:ext cx="2262567" cy="19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626237" y="6459113"/>
            <a:ext cx="2440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Lean and Agile presentation, Snohomish County,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016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5D058-2541-4A5E-ACDA-76DEB51B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Radiator</a:t>
            </a:r>
            <a:br>
              <a:rPr lang="en-US" dirty="0"/>
            </a:br>
            <a:r>
              <a:rPr lang="en-US" dirty="0"/>
              <a:t>Dashboards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4CA1-BDF1-4223-9E50-3261BB5A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</a:t>
            </a:r>
          </a:p>
          <a:p>
            <a:r>
              <a:rPr lang="en-US" dirty="0"/>
              <a:t>Highly visible</a:t>
            </a:r>
          </a:p>
          <a:p>
            <a:r>
              <a:rPr lang="en-US" dirty="0"/>
              <a:t>Reliable and accurate metrics</a:t>
            </a:r>
          </a:p>
          <a:p>
            <a:r>
              <a:rPr lang="en-US" dirty="0"/>
              <a:t>Adjustable</a:t>
            </a:r>
          </a:p>
        </p:txBody>
      </p:sp>
      <p:pic>
        <p:nvPicPr>
          <p:cNvPr id="4" name="Picture 3" descr="sample dashboard displaying important data">
            <a:extLst>
              <a:ext uri="{FF2B5EF4-FFF2-40B4-BE49-F238E27FC236}">
                <a16:creationId xmlns:a16="http://schemas.microsoft.com/office/drawing/2014/main" id="{98BA1B6F-599B-2F47-7E55-83C3CD1FA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611563"/>
            <a:ext cx="3358885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63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B724-F599-4006-BC30-B7C83B91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 charts</a:t>
            </a:r>
          </a:p>
        </p:txBody>
      </p:sp>
      <p:pic>
        <p:nvPicPr>
          <p:cNvPr id="6" name="Picture 5" descr="sample of burn chart">
            <a:extLst>
              <a:ext uri="{FF2B5EF4-FFF2-40B4-BE49-F238E27FC236}">
                <a16:creationId xmlns:a16="http://schemas.microsoft.com/office/drawing/2014/main" id="{C010050D-0314-41E9-BE29-6E388A6A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905000"/>
            <a:ext cx="2802763" cy="16990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3587034"/>
            <a:ext cx="1863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Burn-down charts</a:t>
            </a:r>
          </a:p>
        </p:txBody>
      </p:sp>
      <p:pic>
        <p:nvPicPr>
          <p:cNvPr id="5" name="Picture 4" descr="sample of burn chart">
            <a:extLst>
              <a:ext uri="{FF2B5EF4-FFF2-40B4-BE49-F238E27FC236}">
                <a16:creationId xmlns:a16="http://schemas.microsoft.com/office/drawing/2014/main" id="{69A948B3-7AA2-42AD-818F-115B34974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83448"/>
            <a:ext cx="2802763" cy="15510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0" y="5776907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Burnup charts</a:t>
            </a:r>
          </a:p>
        </p:txBody>
      </p:sp>
      <p:pic>
        <p:nvPicPr>
          <p:cNvPr id="7" name="Picture 6" descr="sample of burn chart">
            <a:extLst>
              <a:ext uri="{FF2B5EF4-FFF2-40B4-BE49-F238E27FC236}">
                <a16:creationId xmlns:a16="http://schemas.microsoft.com/office/drawing/2014/main" id="{5B7EB0F0-661C-4751-A1C7-2B5C9F450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910862"/>
            <a:ext cx="3040963" cy="16931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3219" y="3699748"/>
            <a:ext cx="3876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Features complete, remaining and total</a:t>
            </a:r>
          </a:p>
        </p:txBody>
      </p:sp>
      <p:pic>
        <p:nvPicPr>
          <p:cNvPr id="8" name="Picture 7" descr="sample of burn chart">
            <a:extLst>
              <a:ext uri="{FF2B5EF4-FFF2-40B4-BE49-F238E27FC236}">
                <a16:creationId xmlns:a16="http://schemas.microsoft.com/office/drawing/2014/main" id="{314724AD-BA1A-4E47-B495-FC377FA86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814" y="4165863"/>
            <a:ext cx="2989385" cy="15686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0200" y="5831274"/>
            <a:ext cx="2094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Cumulative trending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0014" y="5959923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Agile Practice Guide, PMI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905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ADD9-8596-4C09-982C-F9A03971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Kanban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B23B-1C8A-4FD3-9E73-A073068C6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09" y="1766769"/>
            <a:ext cx="7886700" cy="2492524"/>
          </a:xfrm>
        </p:spPr>
        <p:txBody>
          <a:bodyPr/>
          <a:lstStyle/>
          <a:p>
            <a:r>
              <a:rPr lang="en-US" sz="2400" dirty="0"/>
              <a:t>Daily planning – Managing WIP</a:t>
            </a:r>
          </a:p>
          <a:p>
            <a:r>
              <a:rPr lang="en-US" sz="2400" dirty="0"/>
              <a:t>Focus may be on working few items, especially in Kanban</a:t>
            </a:r>
          </a:p>
          <a:p>
            <a:r>
              <a:rPr lang="en-US" sz="2400" dirty="0"/>
              <a:t>WIP = work in progress</a:t>
            </a:r>
          </a:p>
        </p:txBody>
      </p:sp>
      <p:sp>
        <p:nvSpPr>
          <p:cNvPr id="4" name="Rectangle 3" descr="picture of kanban board">
            <a:extLst>
              <a:ext uri="{FF2B5EF4-FFF2-40B4-BE49-F238E27FC236}">
                <a16:creationId xmlns:a16="http://schemas.microsoft.com/office/drawing/2014/main" id="{518AA7AE-5213-4D6D-A112-6A21C465D979}"/>
              </a:ext>
            </a:extLst>
          </p:cNvPr>
          <p:cNvSpPr/>
          <p:nvPr/>
        </p:nvSpPr>
        <p:spPr>
          <a:xfrm>
            <a:off x="1501064" y="3886200"/>
            <a:ext cx="5821845" cy="2060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59C390-C690-4595-BEDD-BE6EAEFEE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14854" y="3886200"/>
            <a:ext cx="0" cy="2060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261EAE-D36C-4941-BF60-0F0D5D921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82093" y="3886200"/>
            <a:ext cx="0" cy="2060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069299-A526-4D1C-826C-D1F9FA906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056787" y="3886200"/>
            <a:ext cx="0" cy="2060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11299-6C37-4690-AAD3-77F69DF63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67485" y="3886200"/>
            <a:ext cx="0" cy="2060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2204DA-9860-4293-89D9-523528A57D04}"/>
              </a:ext>
            </a:extLst>
          </p:cNvPr>
          <p:cNvSpPr txBox="1"/>
          <p:nvPr/>
        </p:nvSpPr>
        <p:spPr>
          <a:xfrm>
            <a:off x="1703701" y="3969168"/>
            <a:ext cx="79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023B8-1268-4099-89FF-5187E187786B}"/>
              </a:ext>
            </a:extLst>
          </p:cNvPr>
          <p:cNvSpPr txBox="1"/>
          <p:nvPr/>
        </p:nvSpPr>
        <p:spPr>
          <a:xfrm flipH="1">
            <a:off x="2614120" y="5212973"/>
            <a:ext cx="99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WIP Limit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67554E-154C-4C9A-996C-493A9A439BD5}"/>
              </a:ext>
            </a:extLst>
          </p:cNvPr>
          <p:cNvSpPr txBox="1"/>
          <p:nvPr/>
        </p:nvSpPr>
        <p:spPr>
          <a:xfrm>
            <a:off x="2752650" y="3969169"/>
            <a:ext cx="92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27A00-CAB1-41D3-8C84-20D1A54AAA94}"/>
              </a:ext>
            </a:extLst>
          </p:cNvPr>
          <p:cNvSpPr txBox="1"/>
          <p:nvPr/>
        </p:nvSpPr>
        <p:spPr>
          <a:xfrm flipH="1">
            <a:off x="1501064" y="5212973"/>
            <a:ext cx="12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WIP Limit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52E72-866B-4D48-872F-337BAF0C0311}"/>
              </a:ext>
            </a:extLst>
          </p:cNvPr>
          <p:cNvSpPr txBox="1"/>
          <p:nvPr/>
        </p:nvSpPr>
        <p:spPr>
          <a:xfrm>
            <a:off x="3879000" y="3969169"/>
            <a:ext cx="87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00FE3-EE94-4023-9A15-4E04E39D9F1E}"/>
              </a:ext>
            </a:extLst>
          </p:cNvPr>
          <p:cNvSpPr txBox="1"/>
          <p:nvPr/>
        </p:nvSpPr>
        <p:spPr>
          <a:xfrm flipH="1">
            <a:off x="3861353" y="5219398"/>
            <a:ext cx="95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WIP Limit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DFD1B-9AE6-4ECC-9355-8C3AA08CDF6D}"/>
              </a:ext>
            </a:extLst>
          </p:cNvPr>
          <p:cNvSpPr txBox="1"/>
          <p:nvPr/>
        </p:nvSpPr>
        <p:spPr>
          <a:xfrm>
            <a:off x="5167116" y="3969170"/>
            <a:ext cx="70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60C16-DBBC-4B1C-B39D-BCC6C1524E87}"/>
              </a:ext>
            </a:extLst>
          </p:cNvPr>
          <p:cNvSpPr txBox="1"/>
          <p:nvPr/>
        </p:nvSpPr>
        <p:spPr>
          <a:xfrm flipH="1">
            <a:off x="5124897" y="5365261"/>
            <a:ext cx="10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WIP Limit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1558EC-8550-4919-8CDA-2A73838F08E0}"/>
              </a:ext>
            </a:extLst>
          </p:cNvPr>
          <p:cNvSpPr txBox="1"/>
          <p:nvPr/>
        </p:nvSpPr>
        <p:spPr>
          <a:xfrm>
            <a:off x="6178422" y="3969171"/>
            <a:ext cx="127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2838B6-B902-4D3B-A4BF-3CB034DBB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21" y="4398387"/>
            <a:ext cx="390545" cy="314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C4C30-DD3F-4B86-BDE4-C73794A29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606" y="4366438"/>
            <a:ext cx="390545" cy="31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260481-6B47-422D-BF01-1D5DE8554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430" y="4358289"/>
            <a:ext cx="390545" cy="31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3BBD19-CD1F-4B65-A15D-2F745F054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515" y="4416621"/>
            <a:ext cx="390545" cy="31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BB8851-12C3-4646-A176-048BE8F53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870" y="4398391"/>
            <a:ext cx="390545" cy="31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FD7F23-1227-46A9-B976-7C13FFE7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868" y="4857060"/>
            <a:ext cx="390545" cy="31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556EAE-7F17-49DF-8AB1-78D25FE0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49" y="4788879"/>
            <a:ext cx="390545" cy="31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B8E3EA-2C6E-4C0F-A48D-055E060C5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075" y="4358289"/>
            <a:ext cx="390545" cy="3143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40F76F-DE24-4AD5-A5B6-E85649477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482" y="4773834"/>
            <a:ext cx="400070" cy="314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CF9AA-F61F-4FE5-91DA-5A643535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414" y="4352094"/>
            <a:ext cx="400070" cy="3143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84D958-46FE-48EF-B534-D00081CE1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619" y="4352094"/>
            <a:ext cx="400070" cy="3143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0B6A07-1153-47CE-BE3A-6248342A5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49" y="4759514"/>
            <a:ext cx="400070" cy="31434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1A11BA5-E921-453A-8909-BC8C57925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610" y="4352094"/>
            <a:ext cx="400070" cy="3143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01F052-603F-4969-A694-F96F7FD2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935" y="4402683"/>
            <a:ext cx="400070" cy="3143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0AFF9F9-06B5-489A-8DFB-9914517D9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430" y="4754565"/>
            <a:ext cx="400070" cy="3143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560736F-C311-4DBE-BBB4-172E3FD48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66" y="5164918"/>
            <a:ext cx="400070" cy="3143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8665D0-6D0C-4C0E-84F8-A3F345D3E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525" y="4767638"/>
            <a:ext cx="400070" cy="314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324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9A2CDD-642D-93A4-E025-F84386F5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5453" y="801185"/>
            <a:ext cx="5638800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sz="4400" dirty="0"/>
              <a:t>e Radically Transparent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502840"/>
            <a:ext cx="400064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lnSpc>
                <a:spcPct val="90000"/>
              </a:lnSpc>
            </a:pPr>
            <a:r>
              <a:rPr lang="en-US" dirty="0">
                <a:latin typeface="+mn-lt"/>
                <a:cs typeface="+mn-cs"/>
              </a:rPr>
              <a:t>Use your Metrics – Keep Score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latin typeface="+mn-lt"/>
                <a:cs typeface="+mn-cs"/>
              </a:rPr>
              <a:t>Create a  Dashboard or  Information Radiator</a:t>
            </a:r>
          </a:p>
          <a:p>
            <a:pPr marL="0" indent="-228600">
              <a:lnSpc>
                <a:spcPct val="90000"/>
              </a:lnSpc>
            </a:pPr>
            <a:r>
              <a:rPr lang="en-US" dirty="0">
                <a:latin typeface="+mn-lt"/>
                <a:cs typeface="+mn-cs"/>
              </a:rPr>
              <a:t>Keep it up to date!</a:t>
            </a:r>
          </a:p>
        </p:txBody>
      </p:sp>
      <p:pic>
        <p:nvPicPr>
          <p:cNvPr id="6" name="Picture 5" descr="Speedometer">
            <a:extLst>
              <a:ext uri="{FF2B5EF4-FFF2-40B4-BE49-F238E27FC236}">
                <a16:creationId xmlns:a16="http://schemas.microsoft.com/office/drawing/2014/main" id="{606A8ACC-C251-D6AD-6953-1EA78D23D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998" r="30745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744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0FA2BE6-E48D-832F-79B7-7CF6FF1B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Wheel – Team Focus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3EBB7123-6A69-8D64-2A54-B9D207BE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1F763DA2-676F-5162-5A40-3C5B84A5A61B}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 descr="arrow">
            <a:extLst>
              <a:ext uri="{FF2B5EF4-FFF2-40B4-BE49-F238E27FC236}">
                <a16:creationId xmlns:a16="http://schemas.microsoft.com/office/drawing/2014/main" id="{F8B08A82-D2F9-67F9-B727-49C7719A4A20}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 descr="arrow">
            <a:extLst>
              <a:ext uri="{FF2B5EF4-FFF2-40B4-BE49-F238E27FC236}">
                <a16:creationId xmlns:a16="http://schemas.microsoft.com/office/drawing/2014/main" id="{DA368154-9907-0CED-C5DB-36C135890D17}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 descr="arrow">
            <a:extLst>
              <a:ext uri="{FF2B5EF4-FFF2-40B4-BE49-F238E27FC236}">
                <a16:creationId xmlns:a16="http://schemas.microsoft.com/office/drawing/2014/main" id="{02A07C94-9080-7F15-992F-E40D369CB9D0}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 descr="arrow">
            <a:extLst>
              <a:ext uri="{FF2B5EF4-FFF2-40B4-BE49-F238E27FC236}">
                <a16:creationId xmlns:a16="http://schemas.microsoft.com/office/drawing/2014/main" id="{7992CE8D-58AB-9DB5-E958-7B10D5187BE3}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82B330-5450-83D4-0FAE-BA08A2130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 descr="arrow">
            <a:extLst>
              <a:ext uri="{FF2B5EF4-FFF2-40B4-BE49-F238E27FC236}">
                <a16:creationId xmlns:a16="http://schemas.microsoft.com/office/drawing/2014/main" id="{9C057474-D0EE-858B-0047-45819A00B292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 descr="arrow">
            <a:extLst>
              <a:ext uri="{FF2B5EF4-FFF2-40B4-BE49-F238E27FC236}">
                <a16:creationId xmlns:a16="http://schemas.microsoft.com/office/drawing/2014/main" id="{62A94BA3-6BB6-31AC-380D-00765A0CA5AA}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 descr="arrow">
            <a:extLst>
              <a:ext uri="{FF2B5EF4-FFF2-40B4-BE49-F238E27FC236}">
                <a16:creationId xmlns:a16="http://schemas.microsoft.com/office/drawing/2014/main" id="{FCAC869B-3C7D-8AC4-70B7-EC8BF12DAEF6}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 descr="arrow">
            <a:extLst>
              <a:ext uri="{FF2B5EF4-FFF2-40B4-BE49-F238E27FC236}">
                <a16:creationId xmlns:a16="http://schemas.microsoft.com/office/drawing/2014/main" id="{489CA668-8C2E-CFA7-A8A1-86DCAFD96A3B}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382A6BF-F809-871D-07F9-A2CFEE1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681" y="2664634"/>
            <a:ext cx="3095779" cy="1143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396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BA77-5F02-4392-9B2F-6C20F796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dirty="0"/>
              <a:t>Agile teams</a:t>
            </a:r>
          </a:p>
        </p:txBody>
      </p:sp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59318A-1377-291B-E80E-E4A747A161AE}"/>
              </a:ext>
            </a:extLst>
          </p:cNvPr>
          <p:cNvSpPr txBox="1">
            <a:spLocks/>
          </p:cNvSpPr>
          <p:nvPr/>
        </p:nvSpPr>
        <p:spPr>
          <a:xfrm>
            <a:off x="723752" y="502596"/>
            <a:ext cx="3485178" cy="162452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500" dirty="0"/>
              <a:t>Agile Team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175E-6868-4F36-A6C0-9DC0B3E4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1" y="1447801"/>
            <a:ext cx="4058919" cy="4801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Collaboration 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Communication </a:t>
            </a:r>
          </a:p>
          <a:p>
            <a:pPr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Commitment</a:t>
            </a:r>
          </a:p>
          <a:p>
            <a:pPr indent="-228600">
              <a:lnSpc>
                <a:spcPct val="90000"/>
              </a:lnSpc>
            </a:pPr>
            <a:endParaRPr lang="en-US" sz="2800" dirty="0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</a:pPr>
            <a:r>
              <a:rPr lang="en-US" sz="2800" b="1" u="sng" dirty="0">
                <a:latin typeface="+mn-lt"/>
                <a:cs typeface="+mn-cs"/>
              </a:rPr>
              <a:t>High Performing Teams</a:t>
            </a:r>
          </a:p>
        </p:txBody>
      </p:sp>
      <p:pic>
        <p:nvPicPr>
          <p:cNvPr id="7" name="Picture 6" descr="People at the meeting desk">
            <a:extLst>
              <a:ext uri="{FF2B5EF4-FFF2-40B4-BE49-F238E27FC236}">
                <a16:creationId xmlns:a16="http://schemas.microsoft.com/office/drawing/2014/main" id="{DF270E65-641A-E5B1-69FE-1F0786CD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28" r="35930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032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BA77-5F02-4392-9B2F-6C20F796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Team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175E-6868-4F36-A6C0-9DC0B3E4B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Dedicated people</a:t>
            </a:r>
          </a:p>
          <a:p>
            <a:pPr lvl="1"/>
            <a:r>
              <a:rPr lang="en-US" dirty="0"/>
              <a:t>Co-location</a:t>
            </a:r>
          </a:p>
          <a:p>
            <a:pPr lvl="1"/>
            <a:r>
              <a:rPr lang="en-US" dirty="0"/>
              <a:t>Cross functional team members</a:t>
            </a:r>
          </a:p>
          <a:p>
            <a:pPr lvl="1"/>
            <a:r>
              <a:rPr lang="en-US" dirty="0"/>
              <a:t>Mixed team of generalist and specialists or “generalizing specialists” also known as         “t-shaped people” </a:t>
            </a:r>
          </a:p>
          <a:p>
            <a:pPr lvl="1"/>
            <a:r>
              <a:rPr lang="en-US" dirty="0"/>
              <a:t>Stable work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205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High Performing Teams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2133600"/>
            <a:ext cx="7696200" cy="3382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Share Vision – Value – Purpose</a:t>
            </a:r>
          </a:p>
          <a:p>
            <a:pPr marL="0" indent="0">
              <a:buNone/>
            </a:pPr>
            <a:r>
              <a:rPr lang="en-US" dirty="0"/>
              <a:t>Small Team</a:t>
            </a:r>
          </a:p>
          <a:p>
            <a:pPr marL="0" indent="0">
              <a:buNone/>
            </a:pPr>
            <a:r>
              <a:rPr lang="en-US" dirty="0"/>
              <a:t>Defined Team Space</a:t>
            </a:r>
          </a:p>
          <a:p>
            <a:pPr marL="0" indent="0">
              <a:buNone/>
            </a:pPr>
            <a:r>
              <a:rPr lang="en-US" dirty="0"/>
              <a:t>Recognized Skill Set</a:t>
            </a:r>
          </a:p>
          <a:p>
            <a:pPr marL="0" indent="0">
              <a:buNone/>
            </a:pPr>
            <a:r>
              <a:rPr lang="en-US" dirty="0"/>
              <a:t>Promotes Team Learning</a:t>
            </a:r>
          </a:p>
          <a:p>
            <a:pPr marL="0" indent="0">
              <a:buNone/>
            </a:pPr>
            <a:r>
              <a:rPr lang="en-US" dirty="0"/>
              <a:t>Demonstrates Emotional Intelligence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Leadership and Teams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8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Values of Agile Teams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49106" y="2178154"/>
            <a:ext cx="3657595" cy="3904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b="1" dirty="0">
                <a:solidFill>
                  <a:schemeClr val="tx2"/>
                </a:solidFill>
                <a:latin typeface="+mj-lt"/>
                <a:cs typeface="Fjalla One"/>
              </a:rPr>
              <a:t>Core Value of Scrum Teams</a:t>
            </a:r>
          </a:p>
          <a:p>
            <a:pPr marL="0" indent="0">
              <a:buNone/>
            </a:pPr>
            <a:r>
              <a:rPr lang="en-JM" sz="1400" b="1" dirty="0">
                <a:solidFill>
                  <a:schemeClr val="tx2"/>
                </a:solidFill>
                <a:latin typeface="+mj-lt"/>
                <a:cs typeface="Fjalla One"/>
              </a:rPr>
              <a:t>-Scrum Alliance</a:t>
            </a:r>
          </a:p>
          <a:p>
            <a:pPr marL="0" indent="0">
              <a:buNone/>
            </a:pPr>
            <a:endParaRPr lang="en-JM" b="1" dirty="0">
              <a:solidFill>
                <a:schemeClr val="tx2"/>
              </a:solidFill>
              <a:latin typeface="+mj-lt"/>
              <a:cs typeface="Fjalla One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165830" y="2956120"/>
            <a:ext cx="2468880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Focus</a:t>
            </a:r>
          </a:p>
          <a:p>
            <a:pPr marL="0" indent="0">
              <a:buNone/>
            </a:pPr>
            <a:r>
              <a:rPr lang="en-US" dirty="0"/>
              <a:t>Courage</a:t>
            </a:r>
          </a:p>
          <a:p>
            <a:pPr marL="0" indent="0">
              <a:buNone/>
            </a:pPr>
            <a:r>
              <a:rPr lang="en-US" dirty="0"/>
              <a:t>Openness</a:t>
            </a:r>
          </a:p>
          <a:p>
            <a:pPr marL="0" indent="0">
              <a:buNone/>
            </a:pPr>
            <a:r>
              <a:rPr lang="en-US" dirty="0"/>
              <a:t>Commitment </a:t>
            </a:r>
          </a:p>
          <a:p>
            <a:pPr marL="0" indent="0">
              <a:buNone/>
            </a:pPr>
            <a:r>
              <a:rPr lang="en-US" dirty="0"/>
              <a:t>Respect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654020" y="2178153"/>
            <a:ext cx="3391926" cy="3904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b="1" dirty="0">
                <a:solidFill>
                  <a:schemeClr val="tx2"/>
                </a:solidFill>
                <a:latin typeface="+mj-lt"/>
                <a:cs typeface="Fjalla One"/>
              </a:rPr>
              <a:t>Core Values of XP Teams</a:t>
            </a:r>
          </a:p>
          <a:p>
            <a:pPr marL="0" indent="0">
              <a:buNone/>
            </a:pPr>
            <a:r>
              <a:rPr lang="en-JM" sz="1400" b="1" dirty="0">
                <a:solidFill>
                  <a:schemeClr val="tx2"/>
                </a:solidFill>
                <a:latin typeface="+mj-lt"/>
                <a:cs typeface="Fjalla One"/>
              </a:rPr>
              <a:t>-Agile Alliance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267612" y="2929199"/>
            <a:ext cx="2468880" cy="158499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Simplicity</a:t>
            </a:r>
          </a:p>
          <a:p>
            <a:pPr marL="0" indent="0">
              <a:buNone/>
            </a:pPr>
            <a:r>
              <a:rPr lang="en-US" dirty="0"/>
              <a:t>Communication </a:t>
            </a:r>
          </a:p>
          <a:p>
            <a:pPr marL="0" indent="0">
              <a:buNone/>
            </a:pPr>
            <a:r>
              <a:rPr lang="en-US" dirty="0"/>
              <a:t>Feedback </a:t>
            </a:r>
          </a:p>
          <a:p>
            <a:pPr marL="0" indent="0">
              <a:buNone/>
            </a:pPr>
            <a:r>
              <a:rPr lang="en-US" dirty="0"/>
              <a:t>Courage</a:t>
            </a:r>
          </a:p>
          <a:p>
            <a:pPr marL="0" indent="0">
              <a:buNone/>
            </a:pPr>
            <a:r>
              <a:rPr lang="en-US" dirty="0"/>
              <a:t>Respect</a:t>
            </a:r>
          </a:p>
        </p:txBody>
      </p:sp>
      <p:cxnSp>
        <p:nvCxnSpPr>
          <p:cNvPr id="10" name="Straight Connector 9" descr="arrow"/>
          <p:cNvCxnSpPr/>
          <p:nvPr/>
        </p:nvCxnSpPr>
        <p:spPr>
          <a:xfrm>
            <a:off x="4191000" y="2549197"/>
            <a:ext cx="0" cy="1008112"/>
          </a:xfrm>
          <a:prstGeom prst="line">
            <a:avLst/>
          </a:prstGeom>
          <a:ln w="25400" cap="rnd">
            <a:solidFill>
              <a:schemeClr val="tx2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3895AA-481D-C146-59F2-0AD3357F6D12}"/>
              </a:ext>
            </a:extLst>
          </p:cNvPr>
          <p:cNvSpPr txBox="1"/>
          <p:nvPr/>
        </p:nvSpPr>
        <p:spPr>
          <a:xfrm>
            <a:off x="685800" y="5791200"/>
            <a:ext cx="7586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Shared Vision – Common Values – Aligned Purpose</a:t>
            </a:r>
          </a:p>
        </p:txBody>
      </p:sp>
      <p:grpSp>
        <p:nvGrpSpPr>
          <p:cNvPr id="11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02926" y="1235191"/>
            <a:ext cx="894114" cy="894114"/>
            <a:chOff x="6369015" y="2239300"/>
            <a:chExt cx="894114" cy="894114"/>
          </a:xfrm>
        </p:grpSpPr>
        <p:sp>
          <p:nvSpPr>
            <p:cNvPr id="12" name="24-Point Star 11"/>
            <p:cNvSpPr>
              <a:spLocks noChangeAspect="1"/>
            </p:cNvSpPr>
            <p:nvPr/>
          </p:nvSpPr>
          <p:spPr>
            <a:xfrm>
              <a:off x="6369015" y="2239300"/>
              <a:ext cx="894114" cy="894114"/>
            </a:xfrm>
            <a:prstGeom prst="star24">
              <a:avLst>
                <a:gd name="adj" fmla="val 4843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 134"/>
            <p:cNvSpPr>
              <a:spLocks noChangeAspect="1" noEditPoints="1"/>
            </p:cNvSpPr>
            <p:nvPr/>
          </p:nvSpPr>
          <p:spPr bwMode="auto">
            <a:xfrm>
              <a:off x="6664004" y="2549197"/>
              <a:ext cx="304137" cy="274320"/>
            </a:xfrm>
            <a:custGeom>
              <a:avLst/>
              <a:gdLst>
                <a:gd name="T0" fmla="*/ 255 w 255"/>
                <a:gd name="T1" fmla="*/ 5 h 230"/>
                <a:gd name="T2" fmla="*/ 255 w 255"/>
                <a:gd name="T3" fmla="*/ 5 h 230"/>
                <a:gd name="T4" fmla="*/ 255 w 255"/>
                <a:gd name="T5" fmla="*/ 3 h 230"/>
                <a:gd name="T6" fmla="*/ 255 w 255"/>
                <a:gd name="T7" fmla="*/ 3 h 230"/>
                <a:gd name="T8" fmla="*/ 254 w 255"/>
                <a:gd name="T9" fmla="*/ 2 h 230"/>
                <a:gd name="T10" fmla="*/ 254 w 255"/>
                <a:gd name="T11" fmla="*/ 2 h 230"/>
                <a:gd name="T12" fmla="*/ 254 w 255"/>
                <a:gd name="T13" fmla="*/ 2 h 230"/>
                <a:gd name="T14" fmla="*/ 254 w 255"/>
                <a:gd name="T15" fmla="*/ 2 h 230"/>
                <a:gd name="T16" fmla="*/ 253 w 255"/>
                <a:gd name="T17" fmla="*/ 1 h 230"/>
                <a:gd name="T18" fmla="*/ 252 w 255"/>
                <a:gd name="T19" fmla="*/ 1 h 230"/>
                <a:gd name="T20" fmla="*/ 251 w 255"/>
                <a:gd name="T21" fmla="*/ 0 h 230"/>
                <a:gd name="T22" fmla="*/ 251 w 255"/>
                <a:gd name="T23" fmla="*/ 0 h 230"/>
                <a:gd name="T24" fmla="*/ 249 w 255"/>
                <a:gd name="T25" fmla="*/ 0 h 230"/>
                <a:gd name="T26" fmla="*/ 249 w 255"/>
                <a:gd name="T27" fmla="*/ 0 h 230"/>
                <a:gd name="T28" fmla="*/ 248 w 255"/>
                <a:gd name="T29" fmla="*/ 0 h 230"/>
                <a:gd name="T30" fmla="*/ 248 w 255"/>
                <a:gd name="T31" fmla="*/ 0 h 230"/>
                <a:gd name="T32" fmla="*/ 247 w 255"/>
                <a:gd name="T33" fmla="*/ 0 h 230"/>
                <a:gd name="T34" fmla="*/ 247 w 255"/>
                <a:gd name="T35" fmla="*/ 0 h 230"/>
                <a:gd name="T36" fmla="*/ 4 w 255"/>
                <a:gd name="T37" fmla="*/ 72 h 230"/>
                <a:gd name="T38" fmla="*/ 0 w 255"/>
                <a:gd name="T39" fmla="*/ 76 h 230"/>
                <a:gd name="T40" fmla="*/ 2 w 255"/>
                <a:gd name="T41" fmla="*/ 82 h 230"/>
                <a:gd name="T42" fmla="*/ 61 w 255"/>
                <a:gd name="T43" fmla="*/ 136 h 230"/>
                <a:gd name="T44" fmla="*/ 57 w 255"/>
                <a:gd name="T45" fmla="*/ 191 h 230"/>
                <a:gd name="T46" fmla="*/ 60 w 255"/>
                <a:gd name="T47" fmla="*/ 196 h 230"/>
                <a:gd name="T48" fmla="*/ 63 w 255"/>
                <a:gd name="T49" fmla="*/ 197 h 230"/>
                <a:gd name="T50" fmla="*/ 66 w 255"/>
                <a:gd name="T51" fmla="*/ 196 h 230"/>
                <a:gd name="T52" fmla="*/ 99 w 255"/>
                <a:gd name="T53" fmla="*/ 171 h 230"/>
                <a:gd name="T54" fmla="*/ 161 w 255"/>
                <a:gd name="T55" fmla="*/ 229 h 230"/>
                <a:gd name="T56" fmla="*/ 165 w 255"/>
                <a:gd name="T57" fmla="*/ 230 h 230"/>
                <a:gd name="T58" fmla="*/ 166 w 255"/>
                <a:gd name="T59" fmla="*/ 230 h 230"/>
                <a:gd name="T60" fmla="*/ 171 w 255"/>
                <a:gd name="T61" fmla="*/ 226 h 230"/>
                <a:gd name="T62" fmla="*/ 255 w 255"/>
                <a:gd name="T63" fmla="*/ 8 h 230"/>
                <a:gd name="T64" fmla="*/ 255 w 255"/>
                <a:gd name="T65" fmla="*/ 8 h 230"/>
                <a:gd name="T66" fmla="*/ 255 w 255"/>
                <a:gd name="T67" fmla="*/ 7 h 230"/>
                <a:gd name="T68" fmla="*/ 255 w 255"/>
                <a:gd name="T69" fmla="*/ 6 h 230"/>
                <a:gd name="T70" fmla="*/ 255 w 255"/>
                <a:gd name="T71" fmla="*/ 5 h 230"/>
                <a:gd name="T72" fmla="*/ 224 w 255"/>
                <a:gd name="T73" fmla="*/ 20 h 230"/>
                <a:gd name="T74" fmla="*/ 84 w 255"/>
                <a:gd name="T75" fmla="*/ 141 h 230"/>
                <a:gd name="T76" fmla="*/ 18 w 255"/>
                <a:gd name="T77" fmla="*/ 80 h 230"/>
                <a:gd name="T78" fmla="*/ 224 w 255"/>
                <a:gd name="T79" fmla="*/ 20 h 230"/>
                <a:gd name="T80" fmla="*/ 70 w 255"/>
                <a:gd name="T81" fmla="*/ 178 h 230"/>
                <a:gd name="T82" fmla="*/ 72 w 255"/>
                <a:gd name="T83" fmla="*/ 146 h 230"/>
                <a:gd name="T84" fmla="*/ 90 w 255"/>
                <a:gd name="T85" fmla="*/ 163 h 230"/>
                <a:gd name="T86" fmla="*/ 70 w 255"/>
                <a:gd name="T87" fmla="*/ 178 h 230"/>
                <a:gd name="T88" fmla="*/ 163 w 255"/>
                <a:gd name="T89" fmla="*/ 214 h 230"/>
                <a:gd name="T90" fmla="*/ 92 w 255"/>
                <a:gd name="T91" fmla="*/ 149 h 230"/>
                <a:gd name="T92" fmla="*/ 235 w 255"/>
                <a:gd name="T93" fmla="*/ 26 h 230"/>
                <a:gd name="T94" fmla="*/ 163 w 255"/>
                <a:gd name="T95" fmla="*/ 21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5" h="230">
                  <a:moveTo>
                    <a:pt x="255" y="5"/>
                  </a:moveTo>
                  <a:cubicBezTo>
                    <a:pt x="255" y="5"/>
                    <a:pt x="255" y="5"/>
                    <a:pt x="255" y="5"/>
                  </a:cubicBezTo>
                  <a:cubicBezTo>
                    <a:pt x="255" y="4"/>
                    <a:pt x="255" y="4"/>
                    <a:pt x="255" y="3"/>
                  </a:cubicBezTo>
                  <a:cubicBezTo>
                    <a:pt x="255" y="3"/>
                    <a:pt x="255" y="3"/>
                    <a:pt x="255" y="3"/>
                  </a:cubicBezTo>
                  <a:cubicBezTo>
                    <a:pt x="254" y="3"/>
                    <a:pt x="254" y="2"/>
                    <a:pt x="254" y="2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4" y="2"/>
                    <a:pt x="254" y="2"/>
                    <a:pt x="254" y="2"/>
                  </a:cubicBezTo>
                  <a:cubicBezTo>
                    <a:pt x="253" y="1"/>
                    <a:pt x="253" y="1"/>
                    <a:pt x="253" y="1"/>
                  </a:cubicBezTo>
                  <a:cubicBezTo>
                    <a:pt x="252" y="1"/>
                    <a:pt x="252" y="1"/>
                    <a:pt x="252" y="1"/>
                  </a:cubicBezTo>
                  <a:cubicBezTo>
                    <a:pt x="252" y="1"/>
                    <a:pt x="251" y="0"/>
                    <a:pt x="251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0" y="0"/>
                    <a:pt x="250" y="0"/>
                    <a:pt x="249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0"/>
                    <a:pt x="248" y="0"/>
                    <a:pt x="248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" y="72"/>
                    <a:pt x="1" y="74"/>
                    <a:pt x="0" y="76"/>
                  </a:cubicBezTo>
                  <a:cubicBezTo>
                    <a:pt x="0" y="78"/>
                    <a:pt x="1" y="81"/>
                    <a:pt x="2" y="82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57" y="191"/>
                    <a:pt x="57" y="191"/>
                    <a:pt x="57" y="191"/>
                  </a:cubicBezTo>
                  <a:cubicBezTo>
                    <a:pt x="57" y="193"/>
                    <a:pt x="58" y="195"/>
                    <a:pt x="60" y="196"/>
                  </a:cubicBezTo>
                  <a:cubicBezTo>
                    <a:pt x="61" y="197"/>
                    <a:pt x="62" y="197"/>
                    <a:pt x="63" y="197"/>
                  </a:cubicBezTo>
                  <a:cubicBezTo>
                    <a:pt x="64" y="197"/>
                    <a:pt x="65" y="197"/>
                    <a:pt x="66" y="196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161" y="229"/>
                    <a:pt x="161" y="229"/>
                    <a:pt x="161" y="229"/>
                  </a:cubicBezTo>
                  <a:cubicBezTo>
                    <a:pt x="162" y="230"/>
                    <a:pt x="164" y="230"/>
                    <a:pt x="165" y="230"/>
                  </a:cubicBezTo>
                  <a:cubicBezTo>
                    <a:pt x="166" y="230"/>
                    <a:pt x="166" y="230"/>
                    <a:pt x="166" y="230"/>
                  </a:cubicBezTo>
                  <a:cubicBezTo>
                    <a:pt x="168" y="229"/>
                    <a:pt x="170" y="228"/>
                    <a:pt x="171" y="226"/>
                  </a:cubicBezTo>
                  <a:cubicBezTo>
                    <a:pt x="255" y="8"/>
                    <a:pt x="255" y="8"/>
                    <a:pt x="255" y="8"/>
                  </a:cubicBezTo>
                  <a:cubicBezTo>
                    <a:pt x="255" y="8"/>
                    <a:pt x="255" y="8"/>
                    <a:pt x="255" y="8"/>
                  </a:cubicBezTo>
                  <a:cubicBezTo>
                    <a:pt x="255" y="7"/>
                    <a:pt x="255" y="7"/>
                    <a:pt x="255" y="7"/>
                  </a:cubicBezTo>
                  <a:cubicBezTo>
                    <a:pt x="255" y="7"/>
                    <a:pt x="255" y="6"/>
                    <a:pt x="255" y="6"/>
                  </a:cubicBezTo>
                  <a:cubicBezTo>
                    <a:pt x="255" y="6"/>
                    <a:pt x="255" y="5"/>
                    <a:pt x="255" y="5"/>
                  </a:cubicBezTo>
                  <a:close/>
                  <a:moveTo>
                    <a:pt x="224" y="20"/>
                  </a:moveTo>
                  <a:cubicBezTo>
                    <a:pt x="84" y="141"/>
                    <a:pt x="84" y="141"/>
                    <a:pt x="84" y="141"/>
                  </a:cubicBezTo>
                  <a:cubicBezTo>
                    <a:pt x="18" y="80"/>
                    <a:pt x="18" y="80"/>
                    <a:pt x="18" y="80"/>
                  </a:cubicBezTo>
                  <a:lnTo>
                    <a:pt x="224" y="20"/>
                  </a:lnTo>
                  <a:close/>
                  <a:moveTo>
                    <a:pt x="70" y="178"/>
                  </a:moveTo>
                  <a:cubicBezTo>
                    <a:pt x="72" y="146"/>
                    <a:pt x="72" y="146"/>
                    <a:pt x="72" y="146"/>
                  </a:cubicBezTo>
                  <a:cubicBezTo>
                    <a:pt x="90" y="163"/>
                    <a:pt x="90" y="163"/>
                    <a:pt x="90" y="163"/>
                  </a:cubicBezTo>
                  <a:lnTo>
                    <a:pt x="70" y="178"/>
                  </a:lnTo>
                  <a:close/>
                  <a:moveTo>
                    <a:pt x="163" y="214"/>
                  </a:moveTo>
                  <a:cubicBezTo>
                    <a:pt x="92" y="149"/>
                    <a:pt x="92" y="149"/>
                    <a:pt x="92" y="149"/>
                  </a:cubicBezTo>
                  <a:cubicBezTo>
                    <a:pt x="235" y="26"/>
                    <a:pt x="235" y="26"/>
                    <a:pt x="235" y="26"/>
                  </a:cubicBezTo>
                  <a:lnTo>
                    <a:pt x="163" y="2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05643" y="1150377"/>
            <a:ext cx="894114" cy="894114"/>
            <a:chOff x="3721456" y="2239300"/>
            <a:chExt cx="894114" cy="894114"/>
          </a:xfrm>
        </p:grpSpPr>
        <p:sp>
          <p:nvSpPr>
            <p:cNvPr id="15" name="24-Point Star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1456" y="2239300"/>
              <a:ext cx="894114" cy="894114"/>
            </a:xfrm>
            <a:prstGeom prst="star24">
              <a:avLst>
                <a:gd name="adj" fmla="val 4843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15"/>
            <p:cNvSpPr>
              <a:spLocks noChangeAspect="1" noEditPoints="1"/>
            </p:cNvSpPr>
            <p:nvPr/>
          </p:nvSpPr>
          <p:spPr bwMode="auto">
            <a:xfrm>
              <a:off x="4016083" y="2526337"/>
              <a:ext cx="304861" cy="320040"/>
            </a:xfrm>
            <a:custGeom>
              <a:avLst/>
              <a:gdLst>
                <a:gd name="T0" fmla="*/ 0 w 241"/>
                <a:gd name="T1" fmla="*/ 89 h 253"/>
                <a:gd name="T2" fmla="*/ 23 w 241"/>
                <a:gd name="T3" fmla="*/ 125 h 253"/>
                <a:gd name="T4" fmla="*/ 52 w 241"/>
                <a:gd name="T5" fmla="*/ 140 h 253"/>
                <a:gd name="T6" fmla="*/ 53 w 241"/>
                <a:gd name="T7" fmla="*/ 140 h 253"/>
                <a:gd name="T8" fmla="*/ 115 w 241"/>
                <a:gd name="T9" fmla="*/ 180 h 253"/>
                <a:gd name="T10" fmla="*/ 115 w 241"/>
                <a:gd name="T11" fmla="*/ 213 h 253"/>
                <a:gd name="T12" fmla="*/ 91 w 241"/>
                <a:gd name="T13" fmla="*/ 213 h 253"/>
                <a:gd name="T14" fmla="*/ 57 w 241"/>
                <a:gd name="T15" fmla="*/ 247 h 253"/>
                <a:gd name="T16" fmla="*/ 63 w 241"/>
                <a:gd name="T17" fmla="*/ 253 h 253"/>
                <a:gd name="T18" fmla="*/ 178 w 241"/>
                <a:gd name="T19" fmla="*/ 253 h 253"/>
                <a:gd name="T20" fmla="*/ 178 w 241"/>
                <a:gd name="T21" fmla="*/ 253 h 253"/>
                <a:gd name="T22" fmla="*/ 184 w 241"/>
                <a:gd name="T23" fmla="*/ 247 h 253"/>
                <a:gd name="T24" fmla="*/ 184 w 241"/>
                <a:gd name="T25" fmla="*/ 245 h 253"/>
                <a:gd name="T26" fmla="*/ 151 w 241"/>
                <a:gd name="T27" fmla="*/ 213 h 253"/>
                <a:gd name="T28" fmla="*/ 127 w 241"/>
                <a:gd name="T29" fmla="*/ 213 h 253"/>
                <a:gd name="T30" fmla="*/ 127 w 241"/>
                <a:gd name="T31" fmla="*/ 180 h 253"/>
                <a:gd name="T32" fmla="*/ 189 w 241"/>
                <a:gd name="T33" fmla="*/ 139 h 253"/>
                <a:gd name="T34" fmla="*/ 189 w 241"/>
                <a:gd name="T35" fmla="*/ 139 h 253"/>
                <a:gd name="T36" fmla="*/ 218 w 241"/>
                <a:gd name="T37" fmla="*/ 125 h 253"/>
                <a:gd name="T38" fmla="*/ 241 w 241"/>
                <a:gd name="T39" fmla="*/ 89 h 253"/>
                <a:gd name="T40" fmla="*/ 241 w 241"/>
                <a:gd name="T41" fmla="*/ 45 h 253"/>
                <a:gd name="T42" fmla="*/ 214 w 241"/>
                <a:gd name="T43" fmla="*/ 19 h 253"/>
                <a:gd name="T44" fmla="*/ 198 w 241"/>
                <a:gd name="T45" fmla="*/ 19 h 253"/>
                <a:gd name="T46" fmla="*/ 198 w 241"/>
                <a:gd name="T47" fmla="*/ 6 h 253"/>
                <a:gd name="T48" fmla="*/ 192 w 241"/>
                <a:gd name="T49" fmla="*/ 0 h 253"/>
                <a:gd name="T50" fmla="*/ 49 w 241"/>
                <a:gd name="T51" fmla="*/ 0 h 253"/>
                <a:gd name="T52" fmla="*/ 43 w 241"/>
                <a:gd name="T53" fmla="*/ 6 h 253"/>
                <a:gd name="T54" fmla="*/ 43 w 241"/>
                <a:gd name="T55" fmla="*/ 19 h 253"/>
                <a:gd name="T56" fmla="*/ 27 w 241"/>
                <a:gd name="T57" fmla="*/ 19 h 253"/>
                <a:gd name="T58" fmla="*/ 0 w 241"/>
                <a:gd name="T59" fmla="*/ 45 h 253"/>
                <a:gd name="T60" fmla="*/ 0 w 241"/>
                <a:gd name="T61" fmla="*/ 89 h 253"/>
                <a:gd name="T62" fmla="*/ 171 w 241"/>
                <a:gd name="T63" fmla="*/ 241 h 253"/>
                <a:gd name="T64" fmla="*/ 70 w 241"/>
                <a:gd name="T65" fmla="*/ 241 h 253"/>
                <a:gd name="T66" fmla="*/ 91 w 241"/>
                <a:gd name="T67" fmla="*/ 225 h 253"/>
                <a:gd name="T68" fmla="*/ 151 w 241"/>
                <a:gd name="T69" fmla="*/ 225 h 253"/>
                <a:gd name="T70" fmla="*/ 171 w 241"/>
                <a:gd name="T71" fmla="*/ 241 h 253"/>
                <a:gd name="T72" fmla="*/ 214 w 241"/>
                <a:gd name="T73" fmla="*/ 31 h 253"/>
                <a:gd name="T74" fmla="*/ 229 w 241"/>
                <a:gd name="T75" fmla="*/ 45 h 253"/>
                <a:gd name="T76" fmla="*/ 229 w 241"/>
                <a:gd name="T77" fmla="*/ 89 h 253"/>
                <a:gd name="T78" fmla="*/ 213 w 241"/>
                <a:gd name="T79" fmla="*/ 115 h 253"/>
                <a:gd name="T80" fmla="*/ 195 w 241"/>
                <a:gd name="T81" fmla="*/ 123 h 253"/>
                <a:gd name="T82" fmla="*/ 198 w 241"/>
                <a:gd name="T83" fmla="*/ 103 h 253"/>
                <a:gd name="T84" fmla="*/ 198 w 241"/>
                <a:gd name="T85" fmla="*/ 31 h 253"/>
                <a:gd name="T86" fmla="*/ 214 w 241"/>
                <a:gd name="T87" fmla="*/ 31 h 253"/>
                <a:gd name="T88" fmla="*/ 55 w 241"/>
                <a:gd name="T89" fmla="*/ 12 h 253"/>
                <a:gd name="T90" fmla="*/ 186 w 241"/>
                <a:gd name="T91" fmla="*/ 12 h 253"/>
                <a:gd name="T92" fmla="*/ 186 w 241"/>
                <a:gd name="T93" fmla="*/ 103 h 253"/>
                <a:gd name="T94" fmla="*/ 121 w 241"/>
                <a:gd name="T95" fmla="*/ 168 h 253"/>
                <a:gd name="T96" fmla="*/ 55 w 241"/>
                <a:gd name="T97" fmla="*/ 103 h 253"/>
                <a:gd name="T98" fmla="*/ 55 w 241"/>
                <a:gd name="T99" fmla="*/ 12 h 253"/>
                <a:gd name="T100" fmla="*/ 12 w 241"/>
                <a:gd name="T101" fmla="*/ 45 h 253"/>
                <a:gd name="T102" fmla="*/ 27 w 241"/>
                <a:gd name="T103" fmla="*/ 31 h 253"/>
                <a:gd name="T104" fmla="*/ 43 w 241"/>
                <a:gd name="T105" fmla="*/ 31 h 253"/>
                <a:gd name="T106" fmla="*/ 43 w 241"/>
                <a:gd name="T107" fmla="*/ 103 h 253"/>
                <a:gd name="T108" fmla="*/ 46 w 241"/>
                <a:gd name="T109" fmla="*/ 124 h 253"/>
                <a:gd name="T110" fmla="*/ 28 w 241"/>
                <a:gd name="T111" fmla="*/ 115 h 253"/>
                <a:gd name="T112" fmla="*/ 12 w 241"/>
                <a:gd name="T113" fmla="*/ 89 h 253"/>
                <a:gd name="T114" fmla="*/ 12 w 241"/>
                <a:gd name="T115" fmla="*/ 4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1" h="253">
                  <a:moveTo>
                    <a:pt x="0" y="89"/>
                  </a:moveTo>
                  <a:cubicBezTo>
                    <a:pt x="0" y="104"/>
                    <a:pt x="9" y="118"/>
                    <a:pt x="23" y="125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66" y="162"/>
                    <a:pt x="88" y="178"/>
                    <a:pt x="115" y="180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91" y="213"/>
                    <a:pt x="91" y="213"/>
                    <a:pt x="91" y="213"/>
                  </a:cubicBezTo>
                  <a:cubicBezTo>
                    <a:pt x="72" y="213"/>
                    <a:pt x="57" y="228"/>
                    <a:pt x="57" y="247"/>
                  </a:cubicBezTo>
                  <a:cubicBezTo>
                    <a:pt x="57" y="250"/>
                    <a:pt x="60" y="253"/>
                    <a:pt x="63" y="253"/>
                  </a:cubicBezTo>
                  <a:cubicBezTo>
                    <a:pt x="178" y="253"/>
                    <a:pt x="178" y="253"/>
                    <a:pt x="178" y="253"/>
                  </a:cubicBezTo>
                  <a:cubicBezTo>
                    <a:pt x="178" y="253"/>
                    <a:pt x="178" y="253"/>
                    <a:pt x="178" y="253"/>
                  </a:cubicBezTo>
                  <a:cubicBezTo>
                    <a:pt x="181" y="253"/>
                    <a:pt x="184" y="250"/>
                    <a:pt x="184" y="247"/>
                  </a:cubicBezTo>
                  <a:cubicBezTo>
                    <a:pt x="184" y="246"/>
                    <a:pt x="184" y="246"/>
                    <a:pt x="184" y="245"/>
                  </a:cubicBezTo>
                  <a:cubicBezTo>
                    <a:pt x="183" y="227"/>
                    <a:pt x="169" y="213"/>
                    <a:pt x="151" y="213"/>
                  </a:cubicBezTo>
                  <a:cubicBezTo>
                    <a:pt x="127" y="213"/>
                    <a:pt x="127" y="213"/>
                    <a:pt x="127" y="213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54" y="178"/>
                    <a:pt x="177" y="162"/>
                    <a:pt x="189" y="139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218" y="125"/>
                    <a:pt x="218" y="125"/>
                    <a:pt x="218" y="125"/>
                  </a:cubicBezTo>
                  <a:cubicBezTo>
                    <a:pt x="232" y="118"/>
                    <a:pt x="241" y="104"/>
                    <a:pt x="241" y="89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41" y="31"/>
                    <a:pt x="229" y="19"/>
                    <a:pt x="214" y="19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8" y="6"/>
                    <a:pt x="198" y="6"/>
                    <a:pt x="198" y="6"/>
                  </a:cubicBezTo>
                  <a:cubicBezTo>
                    <a:pt x="198" y="2"/>
                    <a:pt x="195" y="0"/>
                    <a:pt x="19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2"/>
                    <a:pt x="43" y="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12" y="19"/>
                    <a:pt x="0" y="31"/>
                    <a:pt x="0" y="45"/>
                  </a:cubicBezTo>
                  <a:lnTo>
                    <a:pt x="0" y="89"/>
                  </a:lnTo>
                  <a:close/>
                  <a:moveTo>
                    <a:pt x="171" y="241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73" y="232"/>
                    <a:pt x="81" y="225"/>
                    <a:pt x="91" y="225"/>
                  </a:cubicBezTo>
                  <a:cubicBezTo>
                    <a:pt x="151" y="225"/>
                    <a:pt x="151" y="225"/>
                    <a:pt x="151" y="225"/>
                  </a:cubicBezTo>
                  <a:cubicBezTo>
                    <a:pt x="160" y="225"/>
                    <a:pt x="169" y="232"/>
                    <a:pt x="171" y="241"/>
                  </a:cubicBezTo>
                  <a:close/>
                  <a:moveTo>
                    <a:pt x="214" y="31"/>
                  </a:moveTo>
                  <a:cubicBezTo>
                    <a:pt x="222" y="31"/>
                    <a:pt x="229" y="37"/>
                    <a:pt x="229" y="45"/>
                  </a:cubicBezTo>
                  <a:cubicBezTo>
                    <a:pt x="229" y="89"/>
                    <a:pt x="229" y="89"/>
                    <a:pt x="229" y="89"/>
                  </a:cubicBezTo>
                  <a:cubicBezTo>
                    <a:pt x="229" y="100"/>
                    <a:pt x="223" y="110"/>
                    <a:pt x="213" y="115"/>
                  </a:cubicBezTo>
                  <a:cubicBezTo>
                    <a:pt x="195" y="123"/>
                    <a:pt x="195" y="123"/>
                    <a:pt x="195" y="123"/>
                  </a:cubicBezTo>
                  <a:cubicBezTo>
                    <a:pt x="197" y="116"/>
                    <a:pt x="198" y="110"/>
                    <a:pt x="198" y="103"/>
                  </a:cubicBezTo>
                  <a:cubicBezTo>
                    <a:pt x="198" y="31"/>
                    <a:pt x="198" y="31"/>
                    <a:pt x="198" y="31"/>
                  </a:cubicBezTo>
                  <a:lnTo>
                    <a:pt x="214" y="31"/>
                  </a:lnTo>
                  <a:close/>
                  <a:moveTo>
                    <a:pt x="55" y="12"/>
                  </a:moveTo>
                  <a:cubicBezTo>
                    <a:pt x="186" y="12"/>
                    <a:pt x="186" y="12"/>
                    <a:pt x="186" y="12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39"/>
                    <a:pt x="157" y="168"/>
                    <a:pt x="121" y="168"/>
                  </a:cubicBezTo>
                  <a:cubicBezTo>
                    <a:pt x="85" y="168"/>
                    <a:pt x="55" y="139"/>
                    <a:pt x="55" y="103"/>
                  </a:cubicBezTo>
                  <a:lnTo>
                    <a:pt x="55" y="12"/>
                  </a:lnTo>
                  <a:close/>
                  <a:moveTo>
                    <a:pt x="12" y="45"/>
                  </a:moveTo>
                  <a:cubicBezTo>
                    <a:pt x="12" y="37"/>
                    <a:pt x="19" y="31"/>
                    <a:pt x="27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110"/>
                    <a:pt x="44" y="117"/>
                    <a:pt x="46" y="124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18" y="110"/>
                    <a:pt x="12" y="100"/>
                    <a:pt x="12" y="89"/>
                  </a:cubicBezTo>
                  <a:lnTo>
                    <a:pt x="1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0299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Teams</a:t>
            </a:r>
          </a:p>
        </p:txBody>
      </p:sp>
      <p:pic>
        <p:nvPicPr>
          <p:cNvPr id="6" name="Content Placeholder 5" descr="comparing the number of connection between 2 people, 5 people and 12 people">
            <a:extLst>
              <a:ext uri="{FF2B5EF4-FFF2-40B4-BE49-F238E27FC236}">
                <a16:creationId xmlns:a16="http://schemas.microsoft.com/office/drawing/2014/main" id="{5EEE5640-2C74-0B4C-DAC8-143367ED9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2415" y="2572369"/>
            <a:ext cx="7659169" cy="25054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26420-D4CF-BCB3-2A70-E469361DAA83}"/>
              </a:ext>
            </a:extLst>
          </p:cNvPr>
          <p:cNvSpPr txBox="1"/>
          <p:nvPr/>
        </p:nvSpPr>
        <p:spPr>
          <a:xfrm>
            <a:off x="2362200" y="55626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https://resources.scrumalliance.org/Article/doubling-down-on-scrum-fundamentals-helps-remote-teams-thrive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91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97529"/>
            <a:ext cx="8229600" cy="1143000"/>
          </a:xfrm>
        </p:spPr>
        <p:txBody>
          <a:bodyPr/>
          <a:lstStyle/>
          <a:p>
            <a:r>
              <a:rPr lang="en-US" dirty="0"/>
              <a:t>Types of Project Management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Tradition Project Management</a:t>
            </a:r>
          </a:p>
          <a:p>
            <a:pPr fontAlgn="ctr"/>
            <a:r>
              <a:rPr lang="en-US" sz="2400" dirty="0"/>
              <a:t>Defined work and outcomes</a:t>
            </a:r>
          </a:p>
          <a:p>
            <a:pPr fontAlgn="ctr"/>
            <a:r>
              <a:rPr lang="en-US" sz="2400" dirty="0"/>
              <a:t>Based on work breakdown</a:t>
            </a:r>
          </a:p>
          <a:p>
            <a:pPr fontAlgn="ctr"/>
            <a:r>
              <a:rPr lang="en-US" sz="2400" dirty="0"/>
              <a:t>Time, costs, resources are known</a:t>
            </a:r>
          </a:p>
          <a:p>
            <a:pPr fontAlgn="ctr"/>
            <a:r>
              <a:rPr lang="en-US" sz="2400" dirty="0"/>
              <a:t>Managing outcomes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 to Agile</a:t>
            </a: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B9974DB-62F0-8246-DEFA-9D52C2F0673E}"/>
              </a:ext>
            </a:extLst>
          </p:cNvPr>
          <p:cNvSpPr txBox="1">
            <a:spLocks/>
          </p:cNvSpPr>
          <p:nvPr/>
        </p:nvSpPr>
        <p:spPr>
          <a:xfrm>
            <a:off x="4800600" y="1604960"/>
            <a:ext cx="3962400" cy="45259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Font typeface="Arial" panose="020B0604020202020204" pitchFamily="34" charset="0"/>
              <a:buNone/>
            </a:pPr>
            <a:r>
              <a:rPr lang="en-US" dirty="0"/>
              <a:t>Agile Project Management </a:t>
            </a:r>
          </a:p>
          <a:p>
            <a:pPr fontAlgn="ctr"/>
            <a:r>
              <a:rPr lang="en-US" sz="2400" dirty="0"/>
              <a:t>Undefined work and outcomes</a:t>
            </a:r>
          </a:p>
          <a:p>
            <a:pPr fontAlgn="ctr"/>
            <a:r>
              <a:rPr lang="en-US" sz="2400" dirty="0"/>
              <a:t>Shorter adaptive planning cycles</a:t>
            </a:r>
          </a:p>
          <a:p>
            <a:pPr fontAlgn="ctr"/>
            <a:r>
              <a:rPr lang="en-US" sz="2400" dirty="0"/>
              <a:t>Focus on priority instead of sequence</a:t>
            </a:r>
          </a:p>
          <a:p>
            <a:r>
              <a:rPr lang="en-US" sz="2400" dirty="0"/>
              <a:t>Managing time and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198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88C8-7E80-4A61-B183-F0C227F9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Team Space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0580" y="1588657"/>
            <a:ext cx="7482840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Co-located: </a:t>
            </a:r>
          </a:p>
          <a:p>
            <a:pPr marL="800100" lvl="1" indent="-3429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dirty="0"/>
              <a:t>Break up the traditional divided workspaces and create a workstation layout where the team is located in the same room, at the same time, ideally around a table.</a:t>
            </a:r>
          </a:p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Minimal distractions</a:t>
            </a:r>
          </a:p>
          <a:p>
            <a:pPr marL="342900" indent="-3429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Area for stand-up</a:t>
            </a:r>
          </a:p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Information radiator boards</a:t>
            </a:r>
          </a:p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Virtual team spaces</a:t>
            </a:r>
          </a:p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Allow for “tacit knowledge” (unwritten) and “osmotic communication” (overheard)</a:t>
            </a:r>
          </a:p>
          <a:p>
            <a:pPr marL="342900" indent="-342900"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Communication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266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Environment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424" y="1266525"/>
            <a:ext cx="8229600" cy="49818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 place for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and collaborative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fontAlgn="ctr">
              <a:buNone/>
            </a:pPr>
            <a:r>
              <a:rPr lang="en-US" dirty="0"/>
              <a:t>Team Skills for Creativity</a:t>
            </a:r>
          </a:p>
          <a:p>
            <a:r>
              <a:rPr lang="en-US" sz="2800" dirty="0"/>
              <a:t>Active Listening</a:t>
            </a:r>
          </a:p>
          <a:p>
            <a:r>
              <a:rPr lang="en-US" sz="2800" dirty="0"/>
              <a:t>Knowledge Sharing</a:t>
            </a:r>
          </a:p>
          <a:p>
            <a:r>
              <a:rPr lang="en-US" sz="2800" dirty="0"/>
              <a:t>Diverse Thinking</a:t>
            </a:r>
          </a:p>
          <a:p>
            <a:r>
              <a:rPr lang="en-US" sz="2800" dirty="0"/>
              <a:t>Safety for Risk Taking</a:t>
            </a:r>
          </a:p>
          <a:p>
            <a:r>
              <a:rPr lang="en-US" sz="2800" dirty="0"/>
              <a:t>Build Trust </a:t>
            </a:r>
          </a:p>
          <a:p>
            <a:r>
              <a:rPr lang="en-US" sz="2800" dirty="0"/>
              <a:t>Accountability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Leadership and Teams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984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700" dirty="0"/>
              <a:t>Team Learning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398463"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Learning Styles</a:t>
            </a:r>
          </a:p>
          <a:p>
            <a:pPr marL="398463"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Needs Analysis</a:t>
            </a:r>
          </a:p>
          <a:p>
            <a:pPr marL="398463"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Motivation</a:t>
            </a:r>
          </a:p>
          <a:p>
            <a:pPr marL="398463"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Assessment</a:t>
            </a:r>
          </a:p>
          <a:p>
            <a:pPr marL="398463" indent="-228600">
              <a:lnSpc>
                <a:spcPct val="90000"/>
              </a:lnSpc>
            </a:pPr>
            <a:r>
              <a:rPr lang="en-US" sz="2800" dirty="0">
                <a:latin typeface="+mn-lt"/>
                <a:cs typeface="+mn-cs"/>
              </a:rPr>
              <a:t>Adult Learning</a:t>
            </a:r>
          </a:p>
          <a:p>
            <a:pPr marL="0" indent="-228600">
              <a:lnSpc>
                <a:spcPct val="90000"/>
              </a:lnSpc>
            </a:pPr>
            <a:endParaRPr lang="en-US" sz="1900" dirty="0">
              <a:latin typeface="+mn-lt"/>
              <a:cs typeface="+mn-cs"/>
            </a:endParaRPr>
          </a:p>
        </p:txBody>
      </p:sp>
      <p:pic>
        <p:nvPicPr>
          <p:cNvPr id="5" name="Picture 4" title="picture of light bulb">
            <a:extLst>
              <a:ext uri="{FF2B5EF4-FFF2-40B4-BE49-F238E27FC236}">
                <a16:creationId xmlns:a16="http://schemas.microsoft.com/office/drawing/2014/main" id="{9A1546D0-2C32-DEDC-FD06-0B0F7F033A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26" r="1359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630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Aft>
                <a:spcPts val="600"/>
              </a:spcAft>
              <a:defRPr/>
            </a:pPr>
            <a:r>
              <a:rPr lang="en-US" sz="1200" kern="1200" cap="none">
                <a:latin typeface="Calibri" panose="020F0502020204030204"/>
                <a:ea typeface="+mn-ea"/>
                <a:cs typeface="+mn-cs"/>
              </a:rPr>
              <a:t>User stories and personas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905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Inventory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correlation matrix for people and skills">
            <a:extLst>
              <a:ext uri="{FF2B5EF4-FFF2-40B4-BE49-F238E27FC236}">
                <a16:creationId xmlns:a16="http://schemas.microsoft.com/office/drawing/2014/main" id="{9063E008-2CD8-1CF1-ED91-42B862D9E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15"/>
          <a:stretch/>
        </p:blipFill>
        <p:spPr>
          <a:xfrm>
            <a:off x="1447800" y="959657"/>
            <a:ext cx="5800101" cy="27311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4E1E5-4191-0046-ABB3-7D851A8A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Leadership and Teams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9D0DE-20AE-24A9-3B90-04650FF8E3EB}"/>
              </a:ext>
            </a:extLst>
          </p:cNvPr>
          <p:cNvSpPr/>
          <p:nvPr/>
        </p:nvSpPr>
        <p:spPr>
          <a:xfrm>
            <a:off x="2111125" y="387859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https://www.charthop.com/resources/blog/best-practices/skills-mapping-keeps-your-company-agile/</a:t>
            </a:r>
          </a:p>
        </p:txBody>
      </p:sp>
      <p:pic>
        <p:nvPicPr>
          <p:cNvPr id="10" name="Picture 9" descr="diagram of 6 aspects of working geniuses, wonder, invention, discernment, galvanizing, enablement and tenacity">
            <a:extLst>
              <a:ext uri="{FF2B5EF4-FFF2-40B4-BE49-F238E27FC236}">
                <a16:creationId xmlns:a16="http://schemas.microsoft.com/office/drawing/2014/main" id="{F818E40D-4E63-D77F-B95D-BFF8C74EC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43982"/>
            <a:ext cx="2545367" cy="1442766"/>
          </a:xfrm>
          <a:prstGeom prst="rect">
            <a:avLst/>
          </a:prstGeom>
        </p:spPr>
      </p:pic>
      <p:pic>
        <p:nvPicPr>
          <p:cNvPr id="11" name="Content Placeholder 4" descr="diagram of myers briggs personality types">
            <a:extLst>
              <a:ext uri="{FF2B5EF4-FFF2-40B4-BE49-F238E27FC236}">
                <a16:creationId xmlns:a16="http://schemas.microsoft.com/office/drawing/2014/main" id="{02E3126A-AB26-4436-E577-B8B68F49AB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02" y="4361580"/>
            <a:ext cx="1898795" cy="1425168"/>
          </a:xfrm>
          <a:prstGeom prst="rect">
            <a:avLst/>
          </a:prstGeom>
        </p:spPr>
      </p:pic>
      <p:pic>
        <p:nvPicPr>
          <p:cNvPr id="13" name="Picture 12" descr="picture of strengthfinders 2.0 book">
            <a:extLst>
              <a:ext uri="{FF2B5EF4-FFF2-40B4-BE49-F238E27FC236}">
                <a16:creationId xmlns:a16="http://schemas.microsoft.com/office/drawing/2014/main" id="{4C101AF7-E103-9C73-A7BE-017DF3F5F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742" y="4252835"/>
            <a:ext cx="1175646" cy="156586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5E8301-10E8-6024-72CD-E345ED2F3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913583"/>
            <a:ext cx="8229600" cy="6397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Emotional Intelligence and Personality Assessment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4905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title"/>
          </p:nvPr>
        </p:nvSpPr>
        <p:spPr>
          <a:xfrm>
            <a:off x="670012" y="914400"/>
            <a:ext cx="7886700" cy="6447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Retrospective Kanban Board</a:t>
            </a:r>
            <a:endParaRPr dirty="0"/>
          </a:p>
        </p:txBody>
      </p:sp>
      <p:pic>
        <p:nvPicPr>
          <p:cNvPr id="271" name="Google Shape;271;p18" descr="picture of board with sticky notes with the heading of things to keep doing, things to stop doing and things to tr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6816" y="1734655"/>
            <a:ext cx="7750369" cy="33886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Agile life cycle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110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Team Traits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2960" y="2133600"/>
            <a:ext cx="7863840" cy="3382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Negotiating</a:t>
            </a:r>
          </a:p>
          <a:p>
            <a:r>
              <a:rPr lang="en-US" dirty="0"/>
              <a:t>Listening to others  </a:t>
            </a:r>
          </a:p>
          <a:p>
            <a:r>
              <a:rPr lang="en-US" dirty="0"/>
              <a:t>Addressing and resolving conflict </a:t>
            </a:r>
          </a:p>
          <a:p>
            <a:r>
              <a:rPr lang="en-US" dirty="0"/>
              <a:t>Conducting effective meetings </a:t>
            </a:r>
          </a:p>
          <a:p>
            <a:r>
              <a:rPr lang="en-US" dirty="0"/>
              <a:t>Embracing diversity </a:t>
            </a:r>
          </a:p>
          <a:p>
            <a:r>
              <a:rPr lang="en-US" dirty="0"/>
              <a:t>Utilizing emotional intelligence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802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98847" defTabSz="653654"/>
            <a:r>
              <a:rPr lang="en-US" dirty="0"/>
              <a:t>Emotional Intelligence</a:t>
            </a:r>
          </a:p>
        </p:txBody>
      </p:sp>
      <p:graphicFrame>
        <p:nvGraphicFramePr>
          <p:cNvPr id="6" name="Content Placeholder 1" descr="series of boxes that include a list of subjects Self-Awareness&#10;Self-Management&#10;Social Awareness&#10;Relationship Management&#10;">
            <a:extLst>
              <a:ext uri="{FF2B5EF4-FFF2-40B4-BE49-F238E27FC236}">
                <a16:creationId xmlns:a16="http://schemas.microsoft.com/office/drawing/2014/main" id="{5B08782F-8F9B-5494-D71C-97726DF1A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068191"/>
              </p:ext>
            </p:extLst>
          </p:nvPr>
        </p:nvGraphicFramePr>
        <p:xfrm>
          <a:off x="685800" y="1066800"/>
          <a:ext cx="8077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7412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CBDBB-4FBD-4B9E-BD01-054A81D4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1A6F03-171F-40B2-8B2C-A061B892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C4834C-B602-4125-8264-BD0D55A58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172EE5-132F-4DD4-8855-4DBBD9C3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883" y="1110000"/>
            <a:ext cx="7646805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9156" y="1302871"/>
            <a:ext cx="6141019" cy="136412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Agile Teams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High Performance Teams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9156" y="2971800"/>
            <a:ext cx="6144633" cy="2057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Dedicated with shared vision and values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Cross-functional in skills and diversity of thinking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Right environment/team space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Knowledge and strengths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Work in small batch with defined outcomes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Demonstrates emotional intelligence</a:t>
            </a: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indent="-228600" algn="ctr">
              <a:lnSpc>
                <a:spcPct val="90000"/>
              </a:lnSpc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</p:txBody>
      </p:sp>
      <p:sp>
        <p:nvSpPr>
          <p:cNvPr id="4" name="Foot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7701771" y="3246438"/>
            <a:ext cx="26060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sz="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User stories and personas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014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90FA2BE6-E48D-832F-79B7-7CF6FF1B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Wheel – Leader Focus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2FB967A9-3F0E-0D58-29FF-E731D41CB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800" y="1600200"/>
            <a:ext cx="6629400" cy="3810000"/>
          </a:xfrm>
          <a:prstGeom prst="don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61FF6-3073-6E01-E331-8D71E3C75A79}"/>
              </a:ext>
            </a:extLst>
          </p:cNvPr>
          <p:cNvSpPr txBox="1"/>
          <p:nvPr/>
        </p:nvSpPr>
        <p:spPr>
          <a:xfrm>
            <a:off x="3323117" y="1807327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0E1B6-B116-E4E8-9C71-05DF915FE2F4}"/>
              </a:ext>
            </a:extLst>
          </p:cNvPr>
          <p:cNvSpPr txBox="1"/>
          <p:nvPr/>
        </p:nvSpPr>
        <p:spPr>
          <a:xfrm>
            <a:off x="5867030" y="2844225"/>
            <a:ext cx="2362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3323C-5D18-E97D-5D37-1A49C6B6905B}"/>
              </a:ext>
            </a:extLst>
          </p:cNvPr>
          <p:cNvSpPr txBox="1"/>
          <p:nvPr/>
        </p:nvSpPr>
        <p:spPr>
          <a:xfrm>
            <a:off x="4648200" y="4561634"/>
            <a:ext cx="375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B03E2-E08B-391A-D94D-697183BE0077}"/>
              </a:ext>
            </a:extLst>
          </p:cNvPr>
          <p:cNvSpPr txBox="1"/>
          <p:nvPr/>
        </p:nvSpPr>
        <p:spPr>
          <a:xfrm>
            <a:off x="914400" y="2914080"/>
            <a:ext cx="215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Teams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BD4C0-C94C-4AA2-1535-5A26F6FD6FFA}"/>
              </a:ext>
            </a:extLst>
          </p:cNvPr>
          <p:cNvSpPr txBox="1"/>
          <p:nvPr/>
        </p:nvSpPr>
        <p:spPr>
          <a:xfrm>
            <a:off x="1219200" y="4561634"/>
            <a:ext cx="2918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Agile Leadership</a:t>
            </a: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1F763DA2-676F-5162-5A40-3C5B84A5A61B}"/>
              </a:ext>
            </a:extLst>
          </p:cNvPr>
          <p:cNvCxnSpPr/>
          <p:nvPr/>
        </p:nvCxnSpPr>
        <p:spPr>
          <a:xfrm flipH="1">
            <a:off x="3069542" y="2514600"/>
            <a:ext cx="1068470" cy="2047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 descr="arrow">
            <a:extLst>
              <a:ext uri="{FF2B5EF4-FFF2-40B4-BE49-F238E27FC236}">
                <a16:creationId xmlns:a16="http://schemas.microsoft.com/office/drawing/2014/main" id="{F8B08A82-D2F9-67F9-B727-49C7719A4A20}"/>
              </a:ext>
            </a:extLst>
          </p:cNvPr>
          <p:cNvCxnSpPr>
            <a:stCxn id="4" idx="2"/>
          </p:cNvCxnSpPr>
          <p:nvPr/>
        </p:nvCxnSpPr>
        <p:spPr>
          <a:xfrm>
            <a:off x="4320538" y="2392102"/>
            <a:ext cx="1546492" cy="22560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 descr="arrow">
            <a:extLst>
              <a:ext uri="{FF2B5EF4-FFF2-40B4-BE49-F238E27FC236}">
                <a16:creationId xmlns:a16="http://schemas.microsoft.com/office/drawing/2014/main" id="{DA368154-9907-0CED-C5DB-36C135890D17}"/>
              </a:ext>
            </a:extLst>
          </p:cNvPr>
          <p:cNvCxnSpPr/>
          <p:nvPr/>
        </p:nvCxnSpPr>
        <p:spPr>
          <a:xfrm>
            <a:off x="5317958" y="2296366"/>
            <a:ext cx="1082842" cy="446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 descr="arrow">
            <a:extLst>
              <a:ext uri="{FF2B5EF4-FFF2-40B4-BE49-F238E27FC236}">
                <a16:creationId xmlns:a16="http://schemas.microsoft.com/office/drawing/2014/main" id="{02A07C94-9080-7F15-992F-E40D369CB9D0}"/>
              </a:ext>
            </a:extLst>
          </p:cNvPr>
          <p:cNvCxnSpPr/>
          <p:nvPr/>
        </p:nvCxnSpPr>
        <p:spPr>
          <a:xfrm flipH="1">
            <a:off x="2282986" y="2229934"/>
            <a:ext cx="997421" cy="6142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 descr="arrow">
            <a:extLst>
              <a:ext uri="{FF2B5EF4-FFF2-40B4-BE49-F238E27FC236}">
                <a16:creationId xmlns:a16="http://schemas.microsoft.com/office/drawing/2014/main" id="{7992CE8D-58AB-9DB5-E958-7B10D5187BE3}"/>
              </a:ext>
            </a:extLst>
          </p:cNvPr>
          <p:cNvCxnSpPr/>
          <p:nvPr/>
        </p:nvCxnSpPr>
        <p:spPr>
          <a:xfrm flipV="1">
            <a:off x="3323117" y="3429000"/>
            <a:ext cx="2543913" cy="111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 descr="arrow">
            <a:extLst>
              <a:ext uri="{FF2B5EF4-FFF2-40B4-BE49-F238E27FC236}">
                <a16:creationId xmlns:a16="http://schemas.microsoft.com/office/drawing/2014/main" id="{FB82B330-5450-83D4-0FAE-BA08A2130B52}"/>
              </a:ext>
            </a:extLst>
          </p:cNvPr>
          <p:cNvCxnSpPr/>
          <p:nvPr/>
        </p:nvCxnSpPr>
        <p:spPr>
          <a:xfrm>
            <a:off x="2529608" y="3538117"/>
            <a:ext cx="2956792" cy="1023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057474-D0EE-858B-0047-45819A00B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138012" y="4854022"/>
            <a:ext cx="5101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 descr="arrow">
            <a:extLst>
              <a:ext uri="{FF2B5EF4-FFF2-40B4-BE49-F238E27FC236}">
                <a16:creationId xmlns:a16="http://schemas.microsoft.com/office/drawing/2014/main" id="{62A94BA3-6BB6-31AC-380D-00765A0CA5AA}"/>
              </a:ext>
            </a:extLst>
          </p:cNvPr>
          <p:cNvCxnSpPr>
            <a:stCxn id="7" idx="3"/>
          </p:cNvCxnSpPr>
          <p:nvPr/>
        </p:nvCxnSpPr>
        <p:spPr>
          <a:xfrm flipV="1">
            <a:off x="3069542" y="3136612"/>
            <a:ext cx="2569258" cy="698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 descr="arrow">
            <a:extLst>
              <a:ext uri="{FF2B5EF4-FFF2-40B4-BE49-F238E27FC236}">
                <a16:creationId xmlns:a16="http://schemas.microsoft.com/office/drawing/2014/main" id="{FCAC869B-3C7D-8AC4-70B7-EC8BF12DAEF6}"/>
              </a:ext>
            </a:extLst>
          </p:cNvPr>
          <p:cNvCxnSpPr/>
          <p:nvPr/>
        </p:nvCxnSpPr>
        <p:spPr>
          <a:xfrm flipH="1">
            <a:off x="6172200" y="3538117"/>
            <a:ext cx="609600" cy="1008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 descr="arrow">
            <a:extLst>
              <a:ext uri="{FF2B5EF4-FFF2-40B4-BE49-F238E27FC236}">
                <a16:creationId xmlns:a16="http://schemas.microsoft.com/office/drawing/2014/main" id="{489CA668-8C2E-CFA7-A8A1-86DCAFD96A3B}"/>
              </a:ext>
            </a:extLst>
          </p:cNvPr>
          <p:cNvCxnSpPr>
            <a:endCxn id="8" idx="0"/>
          </p:cNvCxnSpPr>
          <p:nvPr/>
        </p:nvCxnSpPr>
        <p:spPr>
          <a:xfrm>
            <a:off x="1991971" y="3773041"/>
            <a:ext cx="686635" cy="7885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382A6BF-F809-871D-07F9-A2CFEE1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7621" y="4307025"/>
            <a:ext cx="3383975" cy="1143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29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44838-3382-4A47-92BE-0BA97FF7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Leaders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Leading       Build Vision and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Management      Getting Things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Governance       Policies and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Coaching and Mentoring     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Sponsorship       Build Accountability</a:t>
            </a:r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Leadership and Teams</a:t>
            </a:r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A847BEA-A026-2BC9-1F85-0B44703F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4600" y="18288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25855C7-42AF-F907-804B-F6019D1E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40100" y="233851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DA64DC7-D360-25C0-C83F-89B8CB8C5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00" y="29718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6B24549-5868-FB53-71CA-6A6EDF062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200" y="35052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AB5168-7342-4E33-BA5B-DB34FC73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00" y="4117181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626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A01A30-CDEB-7532-3038-314420BE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 Model</a:t>
            </a:r>
          </a:p>
        </p:txBody>
      </p:sp>
      <p:graphicFrame>
        <p:nvGraphicFramePr>
          <p:cNvPr id="19" name="Content Placeholder 2" descr="Symbols for Time, cost, risk and quality">
            <a:extLst>
              <a:ext uri="{FF2B5EF4-FFF2-40B4-BE49-F238E27FC236}">
                <a16:creationId xmlns:a16="http://schemas.microsoft.com/office/drawing/2014/main" id="{E797A9B6-5198-5CDE-BA6C-0B6B2A26E6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859333"/>
              </p:ext>
            </p:extLst>
          </p:nvPr>
        </p:nvGraphicFramePr>
        <p:xfrm>
          <a:off x="-36576" y="1666036"/>
          <a:ext cx="9133703" cy="176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B546262-1E86-D662-2AB8-3B57FAD5460C}"/>
              </a:ext>
            </a:extLst>
          </p:cNvPr>
          <p:cNvSpPr txBox="1"/>
          <p:nvPr/>
        </p:nvSpPr>
        <p:spPr>
          <a:xfrm>
            <a:off x="457200" y="466251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Charter and </a:t>
            </a:r>
          </a:p>
          <a:p>
            <a:r>
              <a:rPr lang="en-US" dirty="0"/>
              <a:t>Requirements</a:t>
            </a:r>
          </a:p>
        </p:txBody>
      </p:sp>
      <p:pic>
        <p:nvPicPr>
          <p:cNvPr id="26" name="Picture 25" descr="picture of floor plan">
            <a:extLst>
              <a:ext uri="{FF2B5EF4-FFF2-40B4-BE49-F238E27FC236}">
                <a16:creationId xmlns:a16="http://schemas.microsoft.com/office/drawing/2014/main" id="{919CE95E-04E5-60F0-5945-A4E0528D7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340" y="3657600"/>
            <a:ext cx="1524000" cy="2297373"/>
          </a:xfrm>
          <a:prstGeom prst="rect">
            <a:avLst/>
          </a:prstGeom>
        </p:spPr>
      </p:pic>
      <p:sp>
        <p:nvSpPr>
          <p:cNvPr id="27" name="Arrow: Right 26" descr="arrow">
            <a:extLst>
              <a:ext uri="{FF2B5EF4-FFF2-40B4-BE49-F238E27FC236}">
                <a16:creationId xmlns:a16="http://schemas.microsoft.com/office/drawing/2014/main" id="{C573C150-938F-5D42-E40D-805014BFD122}"/>
              </a:ext>
            </a:extLst>
          </p:cNvPr>
          <p:cNvSpPr/>
          <p:nvPr/>
        </p:nvSpPr>
        <p:spPr>
          <a:xfrm>
            <a:off x="4191000" y="4662512"/>
            <a:ext cx="914400" cy="529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a51fdb1e8f348fcb2b0433a9bc057c8" descr="picture of a house">
            <a:extLst>
              <a:ext uri="{FF2B5EF4-FFF2-40B4-BE49-F238E27FC236}">
                <a16:creationId xmlns:a16="http://schemas.microsoft.com/office/drawing/2014/main" id="{2246CD37-BEB2-4466-55C9-12043498C925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60" y="3828511"/>
            <a:ext cx="1981200" cy="175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446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>
            <a:normAutofit/>
          </a:bodyPr>
          <a:lstStyle/>
          <a:p>
            <a:r>
              <a:rPr lang="en-US" sz="4000" dirty="0"/>
              <a:t>Project Management Organization</a:t>
            </a:r>
          </a:p>
        </p:txBody>
      </p:sp>
      <p:pic>
        <p:nvPicPr>
          <p:cNvPr id="4" name="Google Shape;146;p5" descr="diagram of hierarchical organization model">
            <a:extLst>
              <a:ext uri="{FF2B5EF4-FFF2-40B4-BE49-F238E27FC236}">
                <a16:creationId xmlns:a16="http://schemas.microsoft.com/office/drawing/2014/main" id="{BB38A055-E412-8EF5-DA9C-B8C9C88335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57321"/>
            <a:ext cx="3962400" cy="370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7;p5" descr="image flat agile organization ">
            <a:extLst>
              <a:ext uri="{FF2B5EF4-FFF2-40B4-BE49-F238E27FC236}">
                <a16:creationId xmlns:a16="http://schemas.microsoft.com/office/drawing/2014/main" id="{0628B5FB-30BA-66BD-A41B-601570F055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1" y="1557321"/>
            <a:ext cx="3429000" cy="39290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43675" y="5265119"/>
            <a:ext cx="2440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Lean and Agile presentation, Snohomish County,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303BC-210C-EE97-549D-AD18B4CCEF0F}"/>
              </a:ext>
            </a:extLst>
          </p:cNvPr>
          <p:cNvSpPr txBox="1"/>
          <p:nvPr/>
        </p:nvSpPr>
        <p:spPr>
          <a:xfrm>
            <a:off x="2743200" y="5595920"/>
            <a:ext cx="25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Principle of Agile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B3A881-0D54-0410-10BB-29B76103269B}"/>
              </a:ext>
            </a:extLst>
          </p:cNvPr>
          <p:cNvSpPr/>
          <p:nvPr/>
        </p:nvSpPr>
        <p:spPr>
          <a:xfrm>
            <a:off x="1524000" y="6014719"/>
            <a:ext cx="1941679" cy="55159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Bureaucratic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E65725-1592-5F1D-00FE-1C1B0AD78CB9}"/>
              </a:ext>
            </a:extLst>
          </p:cNvPr>
          <p:cNvSpPr/>
          <p:nvPr/>
        </p:nvSpPr>
        <p:spPr>
          <a:xfrm>
            <a:off x="4267201" y="6004559"/>
            <a:ext cx="3733800" cy="551595"/>
          </a:xfrm>
          <a:prstGeom prst="roundRect">
            <a:avLst/>
          </a:prstGeom>
          <a:solidFill>
            <a:srgbClr val="627A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Self-managing  Self-organizing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850EC1-E7C3-B0CD-D0D1-C4AD91B6F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3465679" y="6280357"/>
            <a:ext cx="801522" cy="1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2906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B90380-0F7C-CBC0-BD8C-61150AF97E3E}"/>
              </a:ext>
            </a:extLst>
          </p:cNvPr>
          <p:cNvSpPr txBox="1">
            <a:spLocks/>
          </p:cNvSpPr>
          <p:nvPr/>
        </p:nvSpPr>
        <p:spPr>
          <a:xfrm>
            <a:off x="838200" y="381000"/>
            <a:ext cx="3200400" cy="1429380"/>
          </a:xfr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Transactional </a:t>
            </a:r>
          </a:p>
          <a:p>
            <a:r>
              <a:rPr lang="en-US" sz="2400" dirty="0"/>
              <a:t>Leadership Styles</a:t>
            </a:r>
          </a:p>
        </p:txBody>
      </p:sp>
      <p:graphicFrame>
        <p:nvGraphicFramePr>
          <p:cNvPr id="4" name="Content Placeholder 2" descr="list of items Autocratic The leader makes choices alone without consulting team members, even if their input would be useful.&#10;Democratic The leader makes the final decisions, but they include team members in the decision-making process. &#10;Bureaucratic This style is very structured in procedures where everything has to be done according to procedure or official duties and follows the authority created by organization structure&#10;">
            <a:extLst>
              <a:ext uri="{FF2B5EF4-FFF2-40B4-BE49-F238E27FC236}">
                <a16:creationId xmlns:a16="http://schemas.microsoft.com/office/drawing/2014/main" id="{F5929F7E-317E-E775-DDF2-50A4B0C97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52511"/>
              </p:ext>
            </p:extLst>
          </p:nvPr>
        </p:nvGraphicFramePr>
        <p:xfrm>
          <a:off x="152400" y="2057400"/>
          <a:ext cx="4267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381000"/>
            <a:ext cx="3200400" cy="142938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400" dirty="0"/>
              <a:t>Transformational Leadership Styles</a:t>
            </a:r>
          </a:p>
        </p:txBody>
      </p:sp>
      <p:graphicFrame>
        <p:nvGraphicFramePr>
          <p:cNvPr id="9" name="Content Placeholder 2" descr="List of itemsServant: A servant leader leads simply by meeting the needs of the team. &#10;Situational or Adaptive:  This style of leaders adjusts and adapts &#10;Facilitative: that manages and encourages participation and collaboration&#10;">
            <a:extLst>
              <a:ext uri="{FF2B5EF4-FFF2-40B4-BE49-F238E27FC236}">
                <a16:creationId xmlns:a16="http://schemas.microsoft.com/office/drawing/2014/main" id="{701FDDAC-C8B7-B016-948D-5D9166ED1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250800"/>
              </p:ext>
            </p:extLst>
          </p:nvPr>
        </p:nvGraphicFramePr>
        <p:xfrm>
          <a:off x="4572000" y="2057400"/>
          <a:ext cx="4267200" cy="408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5BC812-3E92-CAA0-2447-22B6C4BC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" y="5791200"/>
            <a:ext cx="4267200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120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C0CD-C31C-ABC7-D4B8-F3B97384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143000"/>
            <a:ext cx="8229600" cy="1143000"/>
          </a:xfrm>
        </p:spPr>
        <p:txBody>
          <a:bodyPr anchor="b"/>
          <a:lstStyle/>
          <a:p>
            <a:r>
              <a:rPr lang="en-US" dirty="0"/>
              <a:t>Leadership Styes</a:t>
            </a:r>
          </a:p>
        </p:txBody>
      </p:sp>
      <p:sp>
        <p:nvSpPr>
          <p:cNvPr id="9" name="Footer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Project Leadership and Teams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92EE11-C07B-FF96-BA00-9D498E54A9BB}"/>
              </a:ext>
            </a:extLst>
          </p:cNvPr>
          <p:cNvSpPr/>
          <p:nvPr/>
        </p:nvSpPr>
        <p:spPr>
          <a:xfrm>
            <a:off x="254001" y="304800"/>
            <a:ext cx="4089400" cy="61549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  <a:p>
            <a:r>
              <a:rPr lang="en-US" sz="2800" dirty="0"/>
              <a:t>Serves the team</a:t>
            </a:r>
          </a:p>
          <a:p>
            <a:endParaRPr lang="en-US" sz="2800" dirty="0"/>
          </a:p>
          <a:p>
            <a:r>
              <a:rPr lang="en-US" sz="2800" dirty="0"/>
              <a:t>Helps people grow through coaching</a:t>
            </a:r>
          </a:p>
          <a:p>
            <a:endParaRPr lang="en-US" sz="2800" dirty="0"/>
          </a:p>
          <a:p>
            <a:r>
              <a:rPr lang="en-US" sz="2800" dirty="0"/>
              <a:t>Promotes safety respect and trust</a:t>
            </a:r>
          </a:p>
          <a:p>
            <a:endParaRPr lang="en-US" sz="2800" dirty="0"/>
          </a:p>
          <a:p>
            <a:r>
              <a:rPr lang="en-US" sz="2800" dirty="0"/>
              <a:t>Promotes energy and well being of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43BC2-AD1A-BC8A-6AB1-957091F23D08}"/>
              </a:ext>
            </a:extLst>
          </p:cNvPr>
          <p:cNvSpPr txBox="1"/>
          <p:nvPr/>
        </p:nvSpPr>
        <p:spPr>
          <a:xfrm>
            <a:off x="826052" y="546100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Servant</a:t>
            </a:r>
            <a:r>
              <a:rPr lang="en-US" sz="2000" dirty="0"/>
              <a:t> </a:t>
            </a:r>
            <a:r>
              <a:rPr lang="en-US" sz="2800" b="1" dirty="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40B832-D7FA-7661-90D8-4CB9FC649DEE}"/>
              </a:ext>
            </a:extLst>
          </p:cNvPr>
          <p:cNvSpPr/>
          <p:nvPr/>
        </p:nvSpPr>
        <p:spPr>
          <a:xfrm>
            <a:off x="4597400" y="381000"/>
            <a:ext cx="4089400" cy="60787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Builds accountability </a:t>
            </a:r>
          </a:p>
          <a:p>
            <a:endParaRPr lang="en-US" sz="2800" dirty="0"/>
          </a:p>
          <a:p>
            <a:r>
              <a:rPr lang="en-US" sz="2800" dirty="0"/>
              <a:t>Maintains a constant flow of information</a:t>
            </a:r>
          </a:p>
          <a:p>
            <a:endParaRPr lang="en-US" sz="2800" dirty="0"/>
          </a:p>
          <a:p>
            <a:r>
              <a:rPr lang="en-US" sz="2800" dirty="0"/>
              <a:t>Develops the team</a:t>
            </a:r>
          </a:p>
          <a:p>
            <a:endParaRPr lang="en-US" sz="2800" dirty="0"/>
          </a:p>
          <a:p>
            <a:r>
              <a:rPr lang="en-US" sz="2800" dirty="0"/>
              <a:t>Motivates the team</a:t>
            </a:r>
          </a:p>
          <a:p>
            <a:endParaRPr lang="en-US" sz="2800" dirty="0"/>
          </a:p>
          <a:p>
            <a:r>
              <a:rPr lang="en-US" sz="2800" dirty="0"/>
              <a:t>Adjusts leadership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A7726-1A85-5C0A-85F3-EB092F54F5E2}"/>
              </a:ext>
            </a:extLst>
          </p:cNvPr>
          <p:cNvSpPr txBox="1"/>
          <p:nvPr/>
        </p:nvSpPr>
        <p:spPr>
          <a:xfrm>
            <a:off x="5162550" y="546100"/>
            <a:ext cx="331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Adaptive Leadership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0549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709375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084243" y="1789005"/>
            <a:ext cx="5413238" cy="324475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444838-3382-4A47-92BE-0BA97FF7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5" y="675564"/>
            <a:ext cx="2707375" cy="52040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Agile Management Principles</a:t>
            </a:r>
          </a:p>
        </p:txBody>
      </p:sp>
      <p:graphicFrame>
        <p:nvGraphicFramePr>
          <p:cNvPr id="8" name="Content Placeholder 5" descr="list of itemsTransparency&#10;Competency&#10;Empowerment&#10;Localization&#10;Motivation (Upside)&#10;Accountability&#10;">
            <a:extLst>
              <a:ext uri="{FF2B5EF4-FFF2-40B4-BE49-F238E27FC236}">
                <a16:creationId xmlns:a16="http://schemas.microsoft.com/office/drawing/2014/main" id="{93D5BF1C-E0D9-F4EE-7205-7D17D20926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687415"/>
              </p:ext>
            </p:extLst>
          </p:nvPr>
        </p:nvGraphicFramePr>
        <p:xfrm>
          <a:off x="3582547" y="819369"/>
          <a:ext cx="4941945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11161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50AA8B-17E6-C3D1-1348-25232961EC45}"/>
              </a:ext>
            </a:extLst>
          </p:cNvPr>
          <p:cNvSpPr txBox="1">
            <a:spLocks/>
          </p:cNvSpPr>
          <p:nvPr/>
        </p:nvSpPr>
        <p:spPr>
          <a:xfrm>
            <a:off x="576072" y="795883"/>
            <a:ext cx="4376928" cy="6196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Plan and Manage Meetings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FB9264-8866-D274-9F08-93A8F65C52A4}"/>
              </a:ext>
            </a:extLst>
          </p:cNvPr>
          <p:cNvSpPr txBox="1">
            <a:spLocks/>
          </p:cNvSpPr>
          <p:nvPr/>
        </p:nvSpPr>
        <p:spPr>
          <a:xfrm>
            <a:off x="677352" y="950783"/>
            <a:ext cx="5340096" cy="2729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Critical to meeting success:</a:t>
            </a:r>
          </a:p>
          <a:p>
            <a:r>
              <a:rPr lang="en-US" sz="2000" dirty="0"/>
              <a:t>Define Purpose</a:t>
            </a:r>
          </a:p>
          <a:p>
            <a:r>
              <a:rPr lang="en-US" sz="2000" dirty="0"/>
              <a:t>Create Agenda</a:t>
            </a:r>
          </a:p>
          <a:p>
            <a:r>
              <a:rPr lang="en-US" sz="2000" dirty="0"/>
              <a:t>Conduct Meeting</a:t>
            </a:r>
          </a:p>
          <a:p>
            <a:r>
              <a:rPr lang="en-US" sz="2000" dirty="0"/>
              <a:t>Complete 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89" y="3502700"/>
            <a:ext cx="3733482" cy="619600"/>
          </a:xfrm>
        </p:spPr>
        <p:txBody>
          <a:bodyPr>
            <a:normAutofit/>
          </a:bodyPr>
          <a:lstStyle/>
          <a:p>
            <a:r>
              <a:rPr lang="en-US" sz="2700" dirty="0"/>
              <a:t>Ability to Facilitate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3657600"/>
            <a:ext cx="5340096" cy="2729467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/>
              <a:t>Critical to facilitator success:</a:t>
            </a:r>
          </a:p>
          <a:p>
            <a:r>
              <a:rPr lang="en-US" sz="2400" dirty="0"/>
              <a:t>Being neutral</a:t>
            </a:r>
          </a:p>
          <a:p>
            <a:r>
              <a:rPr lang="en-US" sz="2400" dirty="0"/>
              <a:t>Encouraging others to be open minded</a:t>
            </a:r>
          </a:p>
          <a:p>
            <a:r>
              <a:rPr lang="en-US" sz="2400" dirty="0"/>
              <a:t>Directing the process through questions</a:t>
            </a:r>
          </a:p>
          <a:p>
            <a:r>
              <a:rPr lang="en-US" sz="2400" dirty="0"/>
              <a:t>Clarifying by active listening and paraphrasing</a:t>
            </a:r>
          </a:p>
        </p:txBody>
      </p:sp>
      <p:pic>
        <p:nvPicPr>
          <p:cNvPr id="7" name="Graphic 6" descr="Group Brainstorm">
            <a:extLst>
              <a:ext uri="{FF2B5EF4-FFF2-40B4-BE49-F238E27FC236}">
                <a16:creationId xmlns:a16="http://schemas.microsoft.com/office/drawing/2014/main" id="{BF9070F6-3186-8723-F1C0-0350B35D2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1295" y="2079067"/>
            <a:ext cx="2715016" cy="2715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B3C451-CC6F-6BA0-FE42-3EE1A949C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72" y="795883"/>
            <a:ext cx="4453128" cy="619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21DD0F-C433-6247-7B4F-1662415B0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72" y="3436575"/>
            <a:ext cx="4376928" cy="619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905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Strategy and Strategic Agility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08932"/>
            <a:ext cx="8229600" cy="338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Traditional View of Strategy</a:t>
            </a:r>
          </a:p>
          <a:p>
            <a:pPr marL="0" indent="0">
              <a:buNone/>
            </a:pPr>
            <a:r>
              <a:rPr lang="en-US" sz="2400" dirty="0"/>
              <a:t>Agile View of Strategy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B6578C-AD33-F759-528F-72B7625BD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84347" y="1438283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329803-CB7C-8249-2E82-AA97FFDC4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17420" y="3733800"/>
            <a:ext cx="8167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E7F76E-0B6C-A7CE-C8F4-7718B306E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3400" y="2438400"/>
            <a:ext cx="61722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E47E74-28A3-EE5D-2DB3-33BF4521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03425" y="5223105"/>
            <a:ext cx="1330756" cy="138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2C81D9-1D8D-DA0C-E97E-F0F78B554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30140" y="5669594"/>
            <a:ext cx="0" cy="257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: Rounded Corners 3" descr="strategy box">
            <a:extLst>
              <a:ext uri="{FF2B5EF4-FFF2-40B4-BE49-F238E27FC236}">
                <a16:creationId xmlns:a16="http://schemas.microsoft.com/office/drawing/2014/main" id="{5CEBFF8A-4A36-5219-3819-F1CEC5CF1169}"/>
              </a:ext>
            </a:extLst>
          </p:cNvPr>
          <p:cNvSpPr/>
          <p:nvPr/>
        </p:nvSpPr>
        <p:spPr>
          <a:xfrm>
            <a:off x="533400" y="1049712"/>
            <a:ext cx="2850947" cy="80254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Strategy</a:t>
            </a:r>
          </a:p>
        </p:txBody>
      </p:sp>
      <p:sp>
        <p:nvSpPr>
          <p:cNvPr id="5" name="Rectangle: Rounded Corners 4" descr="operation box">
            <a:extLst>
              <a:ext uri="{FF2B5EF4-FFF2-40B4-BE49-F238E27FC236}">
                <a16:creationId xmlns:a16="http://schemas.microsoft.com/office/drawing/2014/main" id="{23AD3062-926A-C8D4-75C3-F97A627F3185}"/>
              </a:ext>
            </a:extLst>
          </p:cNvPr>
          <p:cNvSpPr/>
          <p:nvPr/>
        </p:nvSpPr>
        <p:spPr>
          <a:xfrm>
            <a:off x="4334181" y="1038664"/>
            <a:ext cx="2850947" cy="80254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4000" dirty="0"/>
              <a:t>Operations</a:t>
            </a:r>
          </a:p>
        </p:txBody>
      </p:sp>
      <p:sp>
        <p:nvSpPr>
          <p:cNvPr id="7" name="Rectangle: Rounded Corners 6" descr="operational agility box">
            <a:extLst>
              <a:ext uri="{FF2B5EF4-FFF2-40B4-BE49-F238E27FC236}">
                <a16:creationId xmlns:a16="http://schemas.microsoft.com/office/drawing/2014/main" id="{CD822047-4D0E-C67A-1425-57055FF2B9BF}"/>
              </a:ext>
            </a:extLst>
          </p:cNvPr>
          <p:cNvSpPr/>
          <p:nvPr/>
        </p:nvSpPr>
        <p:spPr>
          <a:xfrm>
            <a:off x="599937" y="3072707"/>
            <a:ext cx="2774746" cy="1266510"/>
          </a:xfrm>
          <a:prstGeom prst="roundRect">
            <a:avLst/>
          </a:prstGeom>
          <a:solidFill>
            <a:srgbClr val="0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Operational Agility</a:t>
            </a:r>
          </a:p>
        </p:txBody>
      </p:sp>
      <p:sp>
        <p:nvSpPr>
          <p:cNvPr id="9" name="Rectangle: Rounded Corners 8" descr="strategic agility box">
            <a:extLst>
              <a:ext uri="{FF2B5EF4-FFF2-40B4-BE49-F238E27FC236}">
                <a16:creationId xmlns:a16="http://schemas.microsoft.com/office/drawing/2014/main" id="{253B13EA-E34F-F59C-9E1C-4416320BE4B0}"/>
              </a:ext>
            </a:extLst>
          </p:cNvPr>
          <p:cNvSpPr/>
          <p:nvPr/>
        </p:nvSpPr>
        <p:spPr>
          <a:xfrm>
            <a:off x="4372281" y="3072707"/>
            <a:ext cx="2774746" cy="1266513"/>
          </a:xfrm>
          <a:prstGeom prst="roundRect">
            <a:avLst/>
          </a:prstGeom>
          <a:solidFill>
            <a:srgbClr val="0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000" dirty="0"/>
              <a:t>Strategic Agility</a:t>
            </a:r>
          </a:p>
        </p:txBody>
      </p:sp>
      <p:sp>
        <p:nvSpPr>
          <p:cNvPr id="14" name="Oval 13" descr="start with innovation and design thinking">
            <a:extLst>
              <a:ext uri="{FF2B5EF4-FFF2-40B4-BE49-F238E27FC236}">
                <a16:creationId xmlns:a16="http://schemas.microsoft.com/office/drawing/2014/main" id="{64073A93-806C-91CD-6D6C-D81059FB4A14}"/>
              </a:ext>
            </a:extLst>
          </p:cNvPr>
          <p:cNvSpPr/>
          <p:nvPr/>
        </p:nvSpPr>
        <p:spPr>
          <a:xfrm>
            <a:off x="736828" y="4869529"/>
            <a:ext cx="2502380" cy="780940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Innovation</a:t>
            </a:r>
          </a:p>
          <a:p>
            <a:r>
              <a:rPr lang="en-US" dirty="0"/>
              <a:t>Design Thinking</a:t>
            </a:r>
          </a:p>
        </p:txBody>
      </p:sp>
      <p:sp>
        <p:nvSpPr>
          <p:cNvPr id="16" name="Oval 15" descr="outcome is create ne direction">
            <a:extLst>
              <a:ext uri="{FF2B5EF4-FFF2-40B4-BE49-F238E27FC236}">
                <a16:creationId xmlns:a16="http://schemas.microsoft.com/office/drawing/2014/main" id="{48F5C5E4-1CB7-C332-C02B-CEA2F805283B}"/>
              </a:ext>
            </a:extLst>
          </p:cNvPr>
          <p:cNvSpPr/>
          <p:nvPr/>
        </p:nvSpPr>
        <p:spPr>
          <a:xfrm>
            <a:off x="4334181" y="4920849"/>
            <a:ext cx="3460981" cy="881508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Create New Directions</a:t>
            </a:r>
          </a:p>
          <a:p>
            <a:r>
              <a:rPr lang="en-US" dirty="0"/>
              <a:t>“Lean Startup Thinking”</a:t>
            </a:r>
          </a:p>
        </p:txBody>
      </p:sp>
      <p:sp>
        <p:nvSpPr>
          <p:cNvPr id="18" name="Oval 17" descr="operational problem solving">
            <a:extLst>
              <a:ext uri="{FF2B5EF4-FFF2-40B4-BE49-F238E27FC236}">
                <a16:creationId xmlns:a16="http://schemas.microsoft.com/office/drawing/2014/main" id="{2539B1C3-E954-F1DA-5A88-66AEDF84B5A3}"/>
              </a:ext>
            </a:extLst>
          </p:cNvPr>
          <p:cNvSpPr/>
          <p:nvPr/>
        </p:nvSpPr>
        <p:spPr>
          <a:xfrm>
            <a:off x="778950" y="5902719"/>
            <a:ext cx="2502380" cy="780940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Problem Solving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544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76E4-935C-3E87-1E78-AAAAF287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143000"/>
            <a:ext cx="8229600" cy="1143000"/>
          </a:xfrm>
        </p:spPr>
        <p:txBody>
          <a:bodyPr anchor="b"/>
          <a:lstStyle/>
          <a:p>
            <a:r>
              <a:rPr lang="en-US" dirty="0"/>
              <a:t>Accountability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 descr="start with accoutability">
            <a:extLst>
              <a:ext uri="{FF2B5EF4-FFF2-40B4-BE49-F238E27FC236}">
                <a16:creationId xmlns:a16="http://schemas.microsoft.com/office/drawing/2014/main" id="{BC77BDBD-C7A7-DF7F-FFD2-FF78637BC5E8}"/>
              </a:ext>
            </a:extLst>
          </p:cNvPr>
          <p:cNvSpPr/>
          <p:nvPr/>
        </p:nvSpPr>
        <p:spPr>
          <a:xfrm>
            <a:off x="228600" y="2514600"/>
            <a:ext cx="3810000" cy="1981200"/>
          </a:xfrm>
          <a:prstGeom prst="ellipse">
            <a:avLst/>
          </a:prstGeom>
          <a:solidFill>
            <a:srgbClr val="2B4C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Accountability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5" descr="list of items Engagement&#10;Think like an owner&#10;Action Oriented&#10;Growth Mindset&#10;Self Efficacy&#10;">
            <a:extLst>
              <a:ext uri="{FF2B5EF4-FFF2-40B4-BE49-F238E27FC236}">
                <a16:creationId xmlns:a16="http://schemas.microsoft.com/office/drawing/2014/main" id="{5AFDB3A9-8C8B-3840-30A6-7059CAC74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404830"/>
              </p:ext>
            </p:extLst>
          </p:nvPr>
        </p:nvGraphicFramePr>
        <p:xfrm>
          <a:off x="2705102" y="152400"/>
          <a:ext cx="58674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DE5A6-C286-2A24-0D45-850B0F735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657600" y="2057400"/>
            <a:ext cx="3810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8CAA9F-250F-434E-D633-E920A27BB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038600" y="2286000"/>
            <a:ext cx="14478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A745BF-F22E-0A3A-6F00-54A25881A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67200" y="35814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8D902D-AACF-32D2-613A-9FB55EC7B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33800" y="4381500"/>
            <a:ext cx="4572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1E1E55-CF9A-F407-8DAE-E5389CE0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14800" y="3962400"/>
            <a:ext cx="10668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0498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Governance</a:t>
            </a:r>
          </a:p>
        </p:txBody>
      </p:sp>
      <p:sp>
        <p:nvSpPr>
          <p:cNvPr id="5" name="Wave 4" descr="Flag of policies rule and regulation">
            <a:extLst>
              <a:ext uri="{FF2B5EF4-FFF2-40B4-BE49-F238E27FC236}">
                <a16:creationId xmlns:a16="http://schemas.microsoft.com/office/drawing/2014/main" id="{165ADA3E-BBF8-3E92-3705-CF77298CD1E8}"/>
              </a:ext>
            </a:extLst>
          </p:cNvPr>
          <p:cNvSpPr/>
          <p:nvPr/>
        </p:nvSpPr>
        <p:spPr>
          <a:xfrm>
            <a:off x="990600" y="1524000"/>
            <a:ext cx="2362200" cy="2209800"/>
          </a:xfrm>
          <a:prstGeom prst="wav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Policies</a:t>
            </a:r>
          </a:p>
          <a:p>
            <a:pPr algn="ctr"/>
            <a:r>
              <a:rPr lang="en-US" dirty="0"/>
              <a:t>Rules</a:t>
            </a:r>
          </a:p>
          <a:p>
            <a:pPr algn="ctr"/>
            <a:r>
              <a:rPr lang="en-US" dirty="0"/>
              <a:t>Regulations</a:t>
            </a:r>
          </a:p>
          <a:p>
            <a:pPr algn="ctr"/>
            <a:endParaRPr lang="en-US" dirty="0"/>
          </a:p>
        </p:txBody>
      </p:sp>
      <p:sp>
        <p:nvSpPr>
          <p:cNvPr id="6" name="Scroll: Vertical 5" descr="scroll with Self-Organizing Self-Directing&#10;Team members plan the work that will reach the goals most effectively&#10;Create norms and working agreements&#10;Create rules about individual and team behavior&#10;">
            <a:extLst>
              <a:ext uri="{FF2B5EF4-FFF2-40B4-BE49-F238E27FC236}">
                <a16:creationId xmlns:a16="http://schemas.microsoft.com/office/drawing/2014/main" id="{FC6F9122-D1AB-779F-4055-9FF90D074D0C}"/>
              </a:ext>
            </a:extLst>
          </p:cNvPr>
          <p:cNvSpPr/>
          <p:nvPr/>
        </p:nvSpPr>
        <p:spPr>
          <a:xfrm>
            <a:off x="3657600" y="1266525"/>
            <a:ext cx="5105400" cy="4677075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Self-Organizing Self-Directing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Team members plan the work that will reach the goals most effectively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norms and working agreements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rules about individual and team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759B4-87C8-E2C7-DD2D-DB2C913CF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1524000"/>
            <a:ext cx="228600" cy="441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 descr="arrow">
            <a:extLst>
              <a:ext uri="{FF2B5EF4-FFF2-40B4-BE49-F238E27FC236}">
                <a16:creationId xmlns:a16="http://schemas.microsoft.com/office/drawing/2014/main" id="{231FBD68-0078-45FD-D0AE-EFD2BF676608}"/>
              </a:ext>
            </a:extLst>
          </p:cNvPr>
          <p:cNvSpPr/>
          <p:nvPr/>
        </p:nvSpPr>
        <p:spPr>
          <a:xfrm>
            <a:off x="3581400" y="3185962"/>
            <a:ext cx="381000" cy="838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176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A01A30-CDEB-7532-3038-314420BE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and Learning</a:t>
            </a:r>
          </a:p>
        </p:txBody>
      </p:sp>
      <p:sp>
        <p:nvSpPr>
          <p:cNvPr id="14" name="Oval 13" descr="circle with Coaching-&#10;Provide Guidance&#10;">
            <a:extLst>
              <a:ext uri="{FF2B5EF4-FFF2-40B4-BE49-F238E27FC236}">
                <a16:creationId xmlns:a16="http://schemas.microsoft.com/office/drawing/2014/main" id="{A430998F-013D-63D7-56B6-B9524546E9A4}"/>
              </a:ext>
            </a:extLst>
          </p:cNvPr>
          <p:cNvSpPr/>
          <p:nvPr/>
        </p:nvSpPr>
        <p:spPr>
          <a:xfrm>
            <a:off x="1346200" y="1171875"/>
            <a:ext cx="3200400" cy="27432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Coaching-</a:t>
            </a:r>
          </a:p>
          <a:p>
            <a:pPr algn="ctr"/>
            <a:r>
              <a:rPr lang="en-US" sz="3200" dirty="0"/>
              <a:t>Provide Guidance</a:t>
            </a:r>
          </a:p>
        </p:txBody>
      </p:sp>
      <p:sp>
        <p:nvSpPr>
          <p:cNvPr id="17" name="Oval 16" descr="circle with Learning-&#10;Encouraging&#10;Open Mind&#10;">
            <a:extLst>
              <a:ext uri="{FF2B5EF4-FFF2-40B4-BE49-F238E27FC236}">
                <a16:creationId xmlns:a16="http://schemas.microsoft.com/office/drawing/2014/main" id="{22BEE496-2DC9-F48F-6E91-6115716494CB}"/>
              </a:ext>
            </a:extLst>
          </p:cNvPr>
          <p:cNvSpPr/>
          <p:nvPr/>
        </p:nvSpPr>
        <p:spPr>
          <a:xfrm>
            <a:off x="2971800" y="3429000"/>
            <a:ext cx="3200400" cy="27432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Learning-</a:t>
            </a:r>
          </a:p>
          <a:p>
            <a:pPr algn="ctr"/>
            <a:r>
              <a:rPr lang="en-US" sz="3200" dirty="0"/>
              <a:t>Encouraging</a:t>
            </a:r>
          </a:p>
          <a:p>
            <a:pPr algn="ctr"/>
            <a:r>
              <a:rPr lang="en-US" sz="3200" dirty="0"/>
              <a:t>Open Mind</a:t>
            </a:r>
          </a:p>
        </p:txBody>
      </p:sp>
      <p:sp>
        <p:nvSpPr>
          <p:cNvPr id="19" name="Oval 18" descr="circle with Mentoring&#10;Provide Support&#10;">
            <a:extLst>
              <a:ext uri="{FF2B5EF4-FFF2-40B4-BE49-F238E27FC236}">
                <a16:creationId xmlns:a16="http://schemas.microsoft.com/office/drawing/2014/main" id="{47E0716A-7885-13B4-8929-5BA65852F635}"/>
              </a:ext>
            </a:extLst>
          </p:cNvPr>
          <p:cNvSpPr/>
          <p:nvPr/>
        </p:nvSpPr>
        <p:spPr>
          <a:xfrm>
            <a:off x="4546600" y="1171875"/>
            <a:ext cx="3200400" cy="27432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Mentoring</a:t>
            </a:r>
          </a:p>
          <a:p>
            <a:pPr algn="ctr"/>
            <a:r>
              <a:rPr lang="en-US" sz="3200" dirty="0"/>
              <a:t>Provide Support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53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Sponsorship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74AD4-AEDE-958D-3832-AD74CE396BCA}"/>
              </a:ext>
            </a:extLst>
          </p:cNvPr>
          <p:cNvSpPr txBox="1"/>
          <p:nvPr/>
        </p:nvSpPr>
        <p:spPr>
          <a:xfrm>
            <a:off x="759737" y="1266525"/>
            <a:ext cx="67772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ctr"/>
            <a:r>
              <a:rPr lang="en-US" sz="2400" b="1" dirty="0"/>
              <a:t>Strong sponsorship or leadership support is regarded as the most crucial factor for successfully implementing and maintaining change.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F4D33-5106-FB6E-9DD9-A057043957DF}"/>
              </a:ext>
            </a:extLst>
          </p:cNvPr>
          <p:cNvSpPr txBox="1"/>
          <p:nvPr/>
        </p:nvSpPr>
        <p:spPr>
          <a:xfrm>
            <a:off x="520700" y="2552701"/>
            <a:ext cx="5155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2000" dirty="0"/>
              <a:t>Sponsor engagement is characterized by:</a:t>
            </a:r>
          </a:p>
        </p:txBody>
      </p:sp>
      <p:graphicFrame>
        <p:nvGraphicFramePr>
          <p:cNvPr id="7" name="Content Placeholder 2" descr="list of items: Clear definition of outcomes and results &#10;An active participant in communication and can describe the value of the change &#10;Commitment of resources and builds accountability and motivation&#10;Sustain success through metrics that are aligned with the goals of the organization &#10;">
            <a:extLst>
              <a:ext uri="{FF2B5EF4-FFF2-40B4-BE49-F238E27FC236}">
                <a16:creationId xmlns:a16="http://schemas.microsoft.com/office/drawing/2014/main" id="{3ED7E40A-0943-6467-56DC-EE4A546BA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688188"/>
              </p:ext>
            </p:extLst>
          </p:nvPr>
        </p:nvGraphicFramePr>
        <p:xfrm>
          <a:off x="533400" y="3001777"/>
          <a:ext cx="8077200" cy="348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3578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35">
            <a:extLst>
              <a:ext uri="{FF2B5EF4-FFF2-40B4-BE49-F238E27FC236}">
                <a16:creationId xmlns:a16="http://schemas.microsoft.com/office/drawing/2014/main" id="{6A814673-852E-4AC9-B9D5-E3E8647303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5744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dirty="0"/>
              <a:t>Waterfall model </a:t>
            </a:r>
            <a:br>
              <a:rPr lang="en-US" dirty="0"/>
            </a:br>
            <a:r>
              <a:rPr lang="en-US" dirty="0"/>
              <a:t> Project Management</a:t>
            </a:r>
            <a:endParaRPr lang="en-US" altLang="en-US" dirty="0"/>
          </a:p>
        </p:txBody>
      </p:sp>
      <p:grpSp>
        <p:nvGrpSpPr>
          <p:cNvPr id="21506" name="Group 2" descr="Series of steps of project management using the software life cycle as a steps">
            <a:extLst>
              <a:ext uri="{FF2B5EF4-FFF2-40B4-BE49-F238E27FC236}">
                <a16:creationId xmlns:a16="http://schemas.microsoft.com/office/drawing/2014/main" id="{C70053FB-F87E-45DD-88C0-824CB1CD6425}"/>
              </a:ext>
            </a:extLst>
          </p:cNvPr>
          <p:cNvGrpSpPr>
            <a:grpSpLocks/>
          </p:cNvGrpSpPr>
          <p:nvPr/>
        </p:nvGrpSpPr>
        <p:grpSpPr bwMode="auto">
          <a:xfrm>
            <a:off x="1456135" y="2643808"/>
            <a:ext cx="5207794" cy="3061667"/>
            <a:chOff x="150" y="716"/>
            <a:chExt cx="4374" cy="2876"/>
          </a:xfrm>
        </p:grpSpPr>
        <p:grpSp>
          <p:nvGrpSpPr>
            <p:cNvPr id="21517" name="Group 3">
              <a:extLst>
                <a:ext uri="{FF2B5EF4-FFF2-40B4-BE49-F238E27FC236}">
                  <a16:creationId xmlns:a16="http://schemas.microsoft.com/office/drawing/2014/main" id="{30AA3B10-964C-49F4-8779-56AB033C4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" y="716"/>
              <a:ext cx="838" cy="444"/>
              <a:chOff x="150" y="716"/>
              <a:chExt cx="838" cy="444"/>
            </a:xfrm>
          </p:grpSpPr>
          <p:sp>
            <p:nvSpPr>
              <p:cNvPr id="21538" name="Rectangle 4">
                <a:extLst>
                  <a:ext uri="{FF2B5EF4-FFF2-40B4-BE49-F238E27FC236}">
                    <a16:creationId xmlns:a16="http://schemas.microsoft.com/office/drawing/2014/main" id="{C5EA653D-93BF-4C7E-AC2F-9F81C5218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" y="716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39" name="Text Box 5">
                <a:extLst>
                  <a:ext uri="{FF2B5EF4-FFF2-40B4-BE49-F238E27FC236}">
                    <a16:creationId xmlns:a16="http://schemas.microsoft.com/office/drawing/2014/main" id="{88281B5C-1569-4C50-89DF-746E65B78F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" y="830"/>
                <a:ext cx="838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 dirty="0">
                    <a:solidFill>
                      <a:schemeClr val="tx1"/>
                    </a:solidFill>
                  </a:rPr>
                  <a:t>Requirements</a:t>
                </a:r>
              </a:p>
            </p:txBody>
          </p:sp>
        </p:grpSp>
        <p:grpSp>
          <p:nvGrpSpPr>
            <p:cNvPr id="21518" name="Group 6">
              <a:extLst>
                <a:ext uri="{FF2B5EF4-FFF2-40B4-BE49-F238E27FC236}">
                  <a16:creationId xmlns:a16="http://schemas.microsoft.com/office/drawing/2014/main" id="{3A396433-A69F-48F7-95BE-82AB6A5B5A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4" y="938"/>
              <a:ext cx="774" cy="724"/>
              <a:chOff x="894" y="938"/>
              <a:chExt cx="774" cy="724"/>
            </a:xfrm>
          </p:grpSpPr>
          <p:sp>
            <p:nvSpPr>
              <p:cNvPr id="21535" name="Rectangle 7">
                <a:extLst>
                  <a:ext uri="{FF2B5EF4-FFF2-40B4-BE49-F238E27FC236}">
                    <a16:creationId xmlns:a16="http://schemas.microsoft.com/office/drawing/2014/main" id="{8C758A74-F6DC-42A7-975A-79C8D1A5F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" y="1218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36" name="Text Box 8">
                <a:extLst>
                  <a:ext uri="{FF2B5EF4-FFF2-40B4-BE49-F238E27FC236}">
                    <a16:creationId xmlns:a16="http://schemas.microsoft.com/office/drawing/2014/main" id="{EE4F17CF-1D6B-4674-AF19-7B60AF5D2A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" y="1338"/>
                <a:ext cx="538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>
                    <a:solidFill>
                      <a:schemeClr val="tx1"/>
                    </a:solidFill>
                  </a:rPr>
                  <a:t>Design</a:t>
                </a:r>
              </a:p>
            </p:txBody>
          </p:sp>
          <p:cxnSp>
            <p:nvCxnSpPr>
              <p:cNvPr id="21537" name="AutoShape 9">
                <a:extLst>
                  <a:ext uri="{FF2B5EF4-FFF2-40B4-BE49-F238E27FC236}">
                    <a16:creationId xmlns:a16="http://schemas.microsoft.com/office/drawing/2014/main" id="{A7E1B082-03D1-4B3C-8B76-2747D0D84411}"/>
                  </a:ext>
                </a:extLst>
              </p:cNvPr>
              <p:cNvCxnSpPr>
                <a:cxnSpLocks noChangeShapeType="1"/>
                <a:stCxn id="21538" idx="3"/>
                <a:endCxn id="21535" idx="0"/>
              </p:cNvCxnSpPr>
              <p:nvPr/>
            </p:nvCxnSpPr>
            <p:spPr bwMode="auto">
              <a:xfrm>
                <a:off x="958" y="938"/>
                <a:ext cx="323" cy="280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19" name="Group 10">
              <a:extLst>
                <a:ext uri="{FF2B5EF4-FFF2-40B4-BE49-F238E27FC236}">
                  <a16:creationId xmlns:a16="http://schemas.microsoft.com/office/drawing/2014/main" id="{19C09BC2-AED8-4B2B-A23A-B7D92C843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8" y="1440"/>
              <a:ext cx="774" cy="714"/>
              <a:chOff x="1588" y="1440"/>
              <a:chExt cx="774" cy="714"/>
            </a:xfrm>
          </p:grpSpPr>
          <p:sp>
            <p:nvSpPr>
              <p:cNvPr id="21532" name="Rectangle 11">
                <a:extLst>
                  <a:ext uri="{FF2B5EF4-FFF2-40B4-BE49-F238E27FC236}">
                    <a16:creationId xmlns:a16="http://schemas.microsoft.com/office/drawing/2014/main" id="{700844B4-AAD2-4742-BBA7-A09E8D2FE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1710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33" name="Text Box 12">
                <a:extLst>
                  <a:ext uri="{FF2B5EF4-FFF2-40B4-BE49-F238E27FC236}">
                    <a16:creationId xmlns:a16="http://schemas.microsoft.com/office/drawing/2014/main" id="{61650A98-14B7-4697-BE80-52067D8E78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8" y="1764"/>
                <a:ext cx="64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 dirty="0">
                    <a:solidFill>
                      <a:schemeClr val="tx1"/>
                    </a:solidFill>
                  </a:rPr>
                  <a:t>Code and Unit Test</a:t>
                </a:r>
              </a:p>
            </p:txBody>
          </p:sp>
          <p:cxnSp>
            <p:nvCxnSpPr>
              <p:cNvPr id="21534" name="AutoShape 13">
                <a:extLst>
                  <a:ext uri="{FF2B5EF4-FFF2-40B4-BE49-F238E27FC236}">
                    <a16:creationId xmlns:a16="http://schemas.microsoft.com/office/drawing/2014/main" id="{80715F65-1223-4843-A061-42E287B91951}"/>
                  </a:ext>
                </a:extLst>
              </p:cNvPr>
              <p:cNvCxnSpPr>
                <a:cxnSpLocks noChangeShapeType="1"/>
                <a:stCxn id="21535" idx="3"/>
                <a:endCxn id="21532" idx="0"/>
              </p:cNvCxnSpPr>
              <p:nvPr/>
            </p:nvCxnSpPr>
            <p:spPr bwMode="auto">
              <a:xfrm>
                <a:off x="1668" y="1440"/>
                <a:ext cx="307" cy="270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20" name="Group 14">
              <a:extLst>
                <a:ext uri="{FF2B5EF4-FFF2-40B4-BE49-F238E27FC236}">
                  <a16:creationId xmlns:a16="http://schemas.microsoft.com/office/drawing/2014/main" id="{84F047C2-4F06-4D48-AE15-F455D3BBA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1932"/>
              <a:ext cx="774" cy="696"/>
              <a:chOff x="2290" y="1932"/>
              <a:chExt cx="774" cy="696"/>
            </a:xfrm>
          </p:grpSpPr>
          <p:sp>
            <p:nvSpPr>
              <p:cNvPr id="21529" name="Rectangle 15">
                <a:extLst>
                  <a:ext uri="{FF2B5EF4-FFF2-40B4-BE49-F238E27FC236}">
                    <a16:creationId xmlns:a16="http://schemas.microsoft.com/office/drawing/2014/main" id="{05410CAE-EF6F-4780-A623-D7F18DC7F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2178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30" name="Text Box 16">
                <a:extLst>
                  <a:ext uri="{FF2B5EF4-FFF2-40B4-BE49-F238E27FC236}">
                    <a16:creationId xmlns:a16="http://schemas.microsoft.com/office/drawing/2014/main" id="{5C13FCDF-431C-4306-9915-96284E1E24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2" y="2238"/>
                <a:ext cx="710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>
                    <a:solidFill>
                      <a:schemeClr val="tx1"/>
                    </a:solidFill>
                  </a:rPr>
                  <a:t>System Integration</a:t>
                </a:r>
              </a:p>
            </p:txBody>
          </p:sp>
          <p:cxnSp>
            <p:nvCxnSpPr>
              <p:cNvPr id="21531" name="AutoShape 17">
                <a:extLst>
                  <a:ext uri="{FF2B5EF4-FFF2-40B4-BE49-F238E27FC236}">
                    <a16:creationId xmlns:a16="http://schemas.microsoft.com/office/drawing/2014/main" id="{0AA1E8C4-70A7-4309-A11F-2985B8EF6BB3}"/>
                  </a:ext>
                </a:extLst>
              </p:cNvPr>
              <p:cNvCxnSpPr>
                <a:cxnSpLocks noChangeShapeType="1"/>
                <a:stCxn id="21532" idx="3"/>
                <a:endCxn id="21529" idx="0"/>
              </p:cNvCxnSpPr>
              <p:nvPr/>
            </p:nvCxnSpPr>
            <p:spPr bwMode="auto">
              <a:xfrm>
                <a:off x="2362" y="1932"/>
                <a:ext cx="315" cy="246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21" name="Group 18">
              <a:extLst>
                <a:ext uri="{FF2B5EF4-FFF2-40B4-BE49-F238E27FC236}">
                  <a16:creationId xmlns:a16="http://schemas.microsoft.com/office/drawing/2014/main" id="{CBE4A047-E7A4-4536-8444-6DBB2BC10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8" y="2400"/>
              <a:ext cx="774" cy="702"/>
              <a:chOff x="3008" y="2400"/>
              <a:chExt cx="774" cy="702"/>
            </a:xfrm>
          </p:grpSpPr>
          <p:sp>
            <p:nvSpPr>
              <p:cNvPr id="21526" name="Rectangle 19">
                <a:extLst>
                  <a:ext uri="{FF2B5EF4-FFF2-40B4-BE49-F238E27FC236}">
                    <a16:creationId xmlns:a16="http://schemas.microsoft.com/office/drawing/2014/main" id="{E08A173E-8FC0-4176-8235-D0C094E0A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2658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27" name="Text Box 20">
                <a:extLst>
                  <a:ext uri="{FF2B5EF4-FFF2-40B4-BE49-F238E27FC236}">
                    <a16:creationId xmlns:a16="http://schemas.microsoft.com/office/drawing/2014/main" id="{5D2027DB-287F-4926-B442-391B35677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0" y="2784"/>
                <a:ext cx="710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>
                    <a:solidFill>
                      <a:schemeClr val="tx1"/>
                    </a:solidFill>
                  </a:rPr>
                  <a:t>Testing</a:t>
                </a:r>
              </a:p>
            </p:txBody>
          </p:sp>
          <p:cxnSp>
            <p:nvCxnSpPr>
              <p:cNvPr id="21528" name="AutoShape 21">
                <a:extLst>
                  <a:ext uri="{FF2B5EF4-FFF2-40B4-BE49-F238E27FC236}">
                    <a16:creationId xmlns:a16="http://schemas.microsoft.com/office/drawing/2014/main" id="{04AB7D45-F486-49FA-8D27-B71F966761B6}"/>
                  </a:ext>
                </a:extLst>
              </p:cNvPr>
              <p:cNvCxnSpPr>
                <a:cxnSpLocks noChangeShapeType="1"/>
                <a:stCxn id="21529" idx="3"/>
                <a:endCxn id="21526" idx="0"/>
              </p:cNvCxnSpPr>
              <p:nvPr/>
            </p:nvCxnSpPr>
            <p:spPr bwMode="auto">
              <a:xfrm>
                <a:off x="3064" y="2400"/>
                <a:ext cx="331" cy="258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22" name="Group 22">
              <a:extLst>
                <a:ext uri="{FF2B5EF4-FFF2-40B4-BE49-F238E27FC236}">
                  <a16:creationId xmlns:a16="http://schemas.microsoft.com/office/drawing/2014/main" id="{6400F214-9DD8-4079-B97D-E5944D4D2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0" y="2880"/>
              <a:ext cx="774" cy="712"/>
              <a:chOff x="3750" y="2880"/>
              <a:chExt cx="774" cy="712"/>
            </a:xfrm>
          </p:grpSpPr>
          <p:sp>
            <p:nvSpPr>
              <p:cNvPr id="21523" name="Rectangle 23">
                <a:extLst>
                  <a:ext uri="{FF2B5EF4-FFF2-40B4-BE49-F238E27FC236}">
                    <a16:creationId xmlns:a16="http://schemas.microsoft.com/office/drawing/2014/main" id="{B89673AC-560D-432C-85A0-CF3C1E55B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0" y="3148"/>
                <a:ext cx="774" cy="4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1524" name="Text Box 24">
                <a:extLst>
                  <a:ext uri="{FF2B5EF4-FFF2-40B4-BE49-F238E27FC236}">
                    <a16:creationId xmlns:a16="http://schemas.microsoft.com/office/drawing/2014/main" id="{3DEA2E08-874E-4BB3-A5BB-6A26AA9DB7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2" y="3274"/>
                <a:ext cx="710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313131"/>
                    </a:solidFill>
                    <a:latin typeface="GE Inspira Pitch" pitchFamily="34" charset="0"/>
                    <a:cs typeface="Times New Roman" panose="02020603050405020304" pitchFamily="18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050" b="1">
                    <a:solidFill>
                      <a:schemeClr val="tx1"/>
                    </a:solidFill>
                  </a:rPr>
                  <a:t>Delivery</a:t>
                </a:r>
              </a:p>
            </p:txBody>
          </p:sp>
          <p:cxnSp>
            <p:nvCxnSpPr>
              <p:cNvPr id="21525" name="AutoShape 25">
                <a:extLst>
                  <a:ext uri="{FF2B5EF4-FFF2-40B4-BE49-F238E27FC236}">
                    <a16:creationId xmlns:a16="http://schemas.microsoft.com/office/drawing/2014/main" id="{AC164618-881C-4970-A433-2F6171FD035D}"/>
                  </a:ext>
                </a:extLst>
              </p:cNvPr>
              <p:cNvCxnSpPr>
                <a:cxnSpLocks noChangeShapeType="1"/>
                <a:stCxn id="21526" idx="3"/>
                <a:endCxn id="21523" idx="0"/>
              </p:cNvCxnSpPr>
              <p:nvPr/>
            </p:nvCxnSpPr>
            <p:spPr bwMode="auto">
              <a:xfrm>
                <a:off x="3782" y="2880"/>
                <a:ext cx="355" cy="268"/>
              </a:xfrm>
              <a:prstGeom prst="bentConnector2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989210" name="Text Box 26">
            <a:extLst>
              <a:ext uri="{FF2B5EF4-FFF2-40B4-BE49-F238E27FC236}">
                <a16:creationId xmlns:a16="http://schemas.microsoft.com/office/drawing/2014/main" id="{FB7220C6-F506-4EE3-B31D-95E01DFE5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505" y="2506254"/>
            <a:ext cx="2921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Requirement Fixing – Impossible to accurately define</a:t>
            </a:r>
          </a:p>
        </p:txBody>
      </p:sp>
      <p:sp>
        <p:nvSpPr>
          <p:cNvPr id="989211" name="Text Box 27">
            <a:extLst>
              <a:ext uri="{FF2B5EF4-FFF2-40B4-BE49-F238E27FC236}">
                <a16:creationId xmlns:a16="http://schemas.microsoft.com/office/drawing/2014/main" id="{D94C2401-C3AD-40B0-AC6A-C9F3C318F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300" y="3006163"/>
            <a:ext cx="2921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Waste of defining before coding – design will always change </a:t>
            </a:r>
          </a:p>
        </p:txBody>
      </p:sp>
      <p:sp>
        <p:nvSpPr>
          <p:cNvPr id="989212" name="Text Box 28">
            <a:extLst>
              <a:ext uri="{FF2B5EF4-FFF2-40B4-BE49-F238E27FC236}">
                <a16:creationId xmlns:a16="http://schemas.microsoft.com/office/drawing/2014/main" id="{80B701E5-4BC4-4B50-9C87-663CBDD6B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145" y="3530205"/>
            <a:ext cx="2921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No priority - all aspects batched and built at same time  - horizontally</a:t>
            </a:r>
          </a:p>
        </p:txBody>
      </p:sp>
      <p:sp>
        <p:nvSpPr>
          <p:cNvPr id="989213" name="Text Box 29">
            <a:extLst>
              <a:ext uri="{FF2B5EF4-FFF2-40B4-BE49-F238E27FC236}">
                <a16:creationId xmlns:a16="http://schemas.microsoft.com/office/drawing/2014/main" id="{DB52B886-4A3B-485A-8AF8-C85062670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123" y="4913287"/>
            <a:ext cx="1212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Late detection of missing customer value  </a:t>
            </a:r>
          </a:p>
        </p:txBody>
      </p:sp>
      <p:grpSp>
        <p:nvGrpSpPr>
          <p:cNvPr id="9" name="Group 30" descr="timeline of months to deliver">
            <a:extLst>
              <a:ext uri="{FF2B5EF4-FFF2-40B4-BE49-F238E27FC236}">
                <a16:creationId xmlns:a16="http://schemas.microsoft.com/office/drawing/2014/main" id="{8CB444C6-FD44-4FFF-87B1-FBF162C21D3E}"/>
              </a:ext>
            </a:extLst>
          </p:cNvPr>
          <p:cNvGrpSpPr>
            <a:grpSpLocks/>
          </p:cNvGrpSpPr>
          <p:nvPr/>
        </p:nvGrpSpPr>
        <p:grpSpPr bwMode="auto">
          <a:xfrm>
            <a:off x="1657350" y="5867400"/>
            <a:ext cx="5829300" cy="316707"/>
            <a:chOff x="319" y="3728"/>
            <a:chExt cx="4896" cy="266"/>
          </a:xfrm>
        </p:grpSpPr>
        <p:sp>
          <p:nvSpPr>
            <p:cNvPr id="21515" name="Line 31">
              <a:extLst>
                <a:ext uri="{FF2B5EF4-FFF2-40B4-BE49-F238E27FC236}">
                  <a16:creationId xmlns:a16="http://schemas.microsoft.com/office/drawing/2014/main" id="{594287AF-805D-4933-AB1C-978505118B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" y="3728"/>
              <a:ext cx="489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516" name="Text Box 32">
              <a:extLst>
                <a:ext uri="{FF2B5EF4-FFF2-40B4-BE49-F238E27FC236}">
                  <a16:creationId xmlns:a16="http://schemas.microsoft.com/office/drawing/2014/main" id="{5A9393EF-B707-4CCF-89D4-534D8AB47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7" y="3761"/>
              <a:ext cx="265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rgbClr val="313131"/>
                  </a:solidFill>
                  <a:latin typeface="GE Inspira Pitch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Months to working deliverable software  </a:t>
              </a:r>
            </a:p>
          </p:txBody>
        </p:sp>
      </p:grpSp>
      <p:sp>
        <p:nvSpPr>
          <p:cNvPr id="989217" name="Text Box 33">
            <a:extLst>
              <a:ext uri="{FF2B5EF4-FFF2-40B4-BE49-F238E27FC236}">
                <a16:creationId xmlns:a16="http://schemas.microsoft.com/office/drawing/2014/main" id="{FE17B192-87D5-4CC9-A696-9AA4949C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922" y="4074320"/>
            <a:ext cx="19311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Issues found long after design &amp; implementation  </a:t>
            </a:r>
          </a:p>
        </p:txBody>
      </p:sp>
      <p:sp>
        <p:nvSpPr>
          <p:cNvPr id="989218" name="Text Box 34">
            <a:extLst>
              <a:ext uri="{FF2B5EF4-FFF2-40B4-BE49-F238E27FC236}">
                <a16:creationId xmlns:a16="http://schemas.microsoft.com/office/drawing/2014/main" id="{217A1821-9F9C-4719-AF7E-7D3EC74E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7160" y="4599904"/>
            <a:ext cx="19311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rgbClr val="313131"/>
                </a:solidFill>
                <a:latin typeface="GE Inspira Pitch" pitchFamily="34" charset="0"/>
                <a:cs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Unpredictable testing cycle  </a:t>
            </a:r>
          </a:p>
        </p:txBody>
      </p:sp>
      <p:pic>
        <p:nvPicPr>
          <p:cNvPr id="36" name="Picture 4" descr="Picture of Mona Lisa">
            <a:extLst>
              <a:ext uri="{FF2B5EF4-FFF2-40B4-BE49-F238E27FC236}">
                <a16:creationId xmlns:a16="http://schemas.microsoft.com/office/drawing/2014/main" id="{39ACACA9-5FB4-4E79-929E-F8CC8F27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8" y="3136879"/>
            <a:ext cx="522788" cy="7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icture of woman with messy hair">
            <a:extLst>
              <a:ext uri="{FF2B5EF4-FFF2-40B4-BE49-F238E27FC236}">
                <a16:creationId xmlns:a16="http://schemas.microsoft.com/office/drawing/2014/main" id="{05371389-A4F3-4FF5-8FEB-F0B13CDE3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147" y="3486083"/>
            <a:ext cx="900830" cy="898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1509E-350E-4356-B662-4C56803FFD6D}"/>
              </a:ext>
            </a:extLst>
          </p:cNvPr>
          <p:cNvSpPr txBox="1"/>
          <p:nvPr/>
        </p:nvSpPr>
        <p:spPr>
          <a:xfrm flipH="1">
            <a:off x="528800" y="3921734"/>
            <a:ext cx="12160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Approved Charter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CA21F0-2042-4501-8CAD-77E2A6F81E01}"/>
              </a:ext>
            </a:extLst>
          </p:cNvPr>
          <p:cNvSpPr txBox="1"/>
          <p:nvPr/>
        </p:nvSpPr>
        <p:spPr>
          <a:xfrm>
            <a:off x="7804547" y="4443617"/>
            <a:ext cx="1033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Delivered Product</a:t>
            </a:r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72A8D-7EA8-4294-BBF6-A165DCB2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3525"/>
            <a:ext cx="7848600" cy="1143000"/>
          </a:xfrm>
        </p:spPr>
        <p:txBody>
          <a:bodyPr/>
          <a:lstStyle/>
          <a:p>
            <a:pPr algn="l"/>
            <a:r>
              <a:rPr lang="en-US" dirty="0"/>
              <a:t>Agile Leadership</a:t>
            </a:r>
            <a:br>
              <a:rPr lang="en-US" dirty="0"/>
            </a:br>
            <a:r>
              <a:rPr lang="en-US" sz="3600" dirty="0"/>
              <a:t>Shift the Script</a:t>
            </a:r>
            <a:endParaRPr lang="en-US" dirty="0"/>
          </a:p>
        </p:txBody>
      </p:sp>
      <p:grpSp>
        <p:nvGrpSpPr>
          <p:cNvPr id="4" name="Group 3" descr="Transactional">
            <a:extLst>
              <a:ext uri="{FF2B5EF4-FFF2-40B4-BE49-F238E27FC236}">
                <a16:creationId xmlns:a16="http://schemas.microsoft.com/office/drawing/2014/main" id="{518BEF91-06EB-A547-C92E-7400FE5CE432}"/>
              </a:ext>
            </a:extLst>
          </p:cNvPr>
          <p:cNvGrpSpPr/>
          <p:nvPr/>
        </p:nvGrpSpPr>
        <p:grpSpPr>
          <a:xfrm>
            <a:off x="914400" y="1447800"/>
            <a:ext cx="3278409" cy="783240"/>
            <a:chOff x="0" y="0"/>
            <a:chExt cx="3278409" cy="78324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1AF2D7-5837-8824-CFD9-97AD6D018962}"/>
                </a:ext>
              </a:extLst>
            </p:cNvPr>
            <p:cNvSpPr/>
            <p:nvPr/>
          </p:nvSpPr>
          <p:spPr>
            <a:xfrm>
              <a:off x="0" y="0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 descr="Transactional">
              <a:extLst>
                <a:ext uri="{FF2B5EF4-FFF2-40B4-BE49-F238E27FC236}">
                  <a16:creationId xmlns:a16="http://schemas.microsoft.com/office/drawing/2014/main" id="{12D1E90E-1E24-FFFC-4901-AE7767B05AD2}"/>
                </a:ext>
              </a:extLst>
            </p:cNvPr>
            <p:cNvSpPr txBox="1"/>
            <p:nvPr/>
          </p:nvSpPr>
          <p:spPr>
            <a:xfrm>
              <a:off x="22940" y="22940"/>
              <a:ext cx="2341593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Transactional</a:t>
              </a:r>
            </a:p>
          </p:txBody>
        </p:sp>
      </p:grpSp>
      <p:grpSp>
        <p:nvGrpSpPr>
          <p:cNvPr id="7" name="Group 6" descr="Control">
            <a:extLst>
              <a:ext uri="{FF2B5EF4-FFF2-40B4-BE49-F238E27FC236}">
                <a16:creationId xmlns:a16="http://schemas.microsoft.com/office/drawing/2014/main" id="{B9EBACD9-196C-F5ED-80FB-3A9FAAF941C7}"/>
              </a:ext>
            </a:extLst>
          </p:cNvPr>
          <p:cNvGrpSpPr/>
          <p:nvPr/>
        </p:nvGrpSpPr>
        <p:grpSpPr>
          <a:xfrm>
            <a:off x="914401" y="2394910"/>
            <a:ext cx="3278409" cy="783240"/>
            <a:chOff x="0" y="0"/>
            <a:chExt cx="3278409" cy="7832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DBD79E-4191-5BE8-D6C5-530E3D595726}"/>
                </a:ext>
              </a:extLst>
            </p:cNvPr>
            <p:cNvSpPr/>
            <p:nvPr/>
          </p:nvSpPr>
          <p:spPr>
            <a:xfrm>
              <a:off x="0" y="0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: Rounded Corners 4" descr="Control">
              <a:extLst>
                <a:ext uri="{FF2B5EF4-FFF2-40B4-BE49-F238E27FC236}">
                  <a16:creationId xmlns:a16="http://schemas.microsoft.com/office/drawing/2014/main" id="{2812F6DE-6470-72AB-92A3-ACE08272AB5B}"/>
                </a:ext>
              </a:extLst>
            </p:cNvPr>
            <p:cNvSpPr txBox="1"/>
            <p:nvPr/>
          </p:nvSpPr>
          <p:spPr>
            <a:xfrm>
              <a:off x="22940" y="22940"/>
              <a:ext cx="2341593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Control</a:t>
              </a:r>
            </a:p>
          </p:txBody>
        </p:sp>
      </p:grpSp>
      <p:grpSp>
        <p:nvGrpSpPr>
          <p:cNvPr id="10" name="Group 9" descr="Bureaucratic&#10;">
            <a:extLst>
              <a:ext uri="{FF2B5EF4-FFF2-40B4-BE49-F238E27FC236}">
                <a16:creationId xmlns:a16="http://schemas.microsoft.com/office/drawing/2014/main" id="{6B29591D-5180-E8C2-DDB6-E3D63BB545EF}"/>
              </a:ext>
            </a:extLst>
          </p:cNvPr>
          <p:cNvGrpSpPr/>
          <p:nvPr/>
        </p:nvGrpSpPr>
        <p:grpSpPr>
          <a:xfrm>
            <a:off x="914402" y="3329170"/>
            <a:ext cx="3278409" cy="783240"/>
            <a:chOff x="0" y="0"/>
            <a:chExt cx="3278409" cy="78324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97F1A47-5AA3-F449-25BB-1E39855064F1}"/>
                </a:ext>
              </a:extLst>
            </p:cNvPr>
            <p:cNvSpPr/>
            <p:nvPr/>
          </p:nvSpPr>
          <p:spPr>
            <a:xfrm>
              <a:off x="0" y="0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F75423C9-A640-CE22-09E1-8A440551001B}"/>
                </a:ext>
              </a:extLst>
            </p:cNvPr>
            <p:cNvSpPr txBox="1"/>
            <p:nvPr/>
          </p:nvSpPr>
          <p:spPr>
            <a:xfrm>
              <a:off x="22940" y="22940"/>
              <a:ext cx="2341593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Bureaucratic</a:t>
              </a:r>
            </a:p>
          </p:txBody>
        </p:sp>
      </p:grpSp>
      <p:grpSp>
        <p:nvGrpSpPr>
          <p:cNvPr id="13" name="Group 12" descr="Telling and Directing">
            <a:extLst>
              <a:ext uri="{FF2B5EF4-FFF2-40B4-BE49-F238E27FC236}">
                <a16:creationId xmlns:a16="http://schemas.microsoft.com/office/drawing/2014/main" id="{63D13609-5F32-AE4A-77E2-C87274F109FB}"/>
              </a:ext>
            </a:extLst>
          </p:cNvPr>
          <p:cNvGrpSpPr/>
          <p:nvPr/>
        </p:nvGrpSpPr>
        <p:grpSpPr>
          <a:xfrm>
            <a:off x="914403" y="4255730"/>
            <a:ext cx="3278409" cy="783240"/>
            <a:chOff x="0" y="0"/>
            <a:chExt cx="3278409" cy="7832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F8B88B-F8F5-3E4E-2370-819EECD4965E}"/>
                </a:ext>
              </a:extLst>
            </p:cNvPr>
            <p:cNvSpPr/>
            <p:nvPr/>
          </p:nvSpPr>
          <p:spPr>
            <a:xfrm>
              <a:off x="0" y="0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59636389-14EA-D0BD-6536-BD178CF81CE4}"/>
                </a:ext>
              </a:extLst>
            </p:cNvPr>
            <p:cNvSpPr txBox="1"/>
            <p:nvPr/>
          </p:nvSpPr>
          <p:spPr>
            <a:xfrm>
              <a:off x="22940" y="22940"/>
              <a:ext cx="2341593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Telling and Directing </a:t>
              </a:r>
            </a:p>
          </p:txBody>
        </p:sp>
      </p:grpSp>
      <p:grpSp>
        <p:nvGrpSpPr>
          <p:cNvPr id="16" name="Group 15" descr="Expect compliance">
            <a:extLst>
              <a:ext uri="{FF2B5EF4-FFF2-40B4-BE49-F238E27FC236}">
                <a16:creationId xmlns:a16="http://schemas.microsoft.com/office/drawing/2014/main" id="{55B237A0-81E4-A172-BDA7-43B606E038DF}"/>
              </a:ext>
            </a:extLst>
          </p:cNvPr>
          <p:cNvGrpSpPr/>
          <p:nvPr/>
        </p:nvGrpSpPr>
        <p:grpSpPr>
          <a:xfrm>
            <a:off x="914404" y="5269270"/>
            <a:ext cx="3278409" cy="783240"/>
            <a:chOff x="0" y="0"/>
            <a:chExt cx="3278409" cy="7832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AC59257-6302-B29F-6A12-ED47E6F2F12C}"/>
                </a:ext>
              </a:extLst>
            </p:cNvPr>
            <p:cNvSpPr/>
            <p:nvPr/>
          </p:nvSpPr>
          <p:spPr>
            <a:xfrm>
              <a:off x="0" y="0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22599B22-5352-8B38-A0B3-DE44DC4F410E}"/>
                </a:ext>
              </a:extLst>
            </p:cNvPr>
            <p:cNvSpPr txBox="1"/>
            <p:nvPr/>
          </p:nvSpPr>
          <p:spPr>
            <a:xfrm>
              <a:off x="22940" y="22940"/>
              <a:ext cx="2341593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Expect Compliance</a:t>
              </a:r>
            </a:p>
          </p:txBody>
        </p:sp>
      </p:grpSp>
      <p:grpSp>
        <p:nvGrpSpPr>
          <p:cNvPr id="21" name="Group 20" descr="Expect Compliance">
            <a:extLst>
              <a:ext uri="{FF2B5EF4-FFF2-40B4-BE49-F238E27FC236}">
                <a16:creationId xmlns:a16="http://schemas.microsoft.com/office/drawing/2014/main" id="{D18D1812-E57F-55C0-B5F1-B138D2115E4B}"/>
              </a:ext>
            </a:extLst>
          </p:cNvPr>
          <p:cNvGrpSpPr/>
          <p:nvPr/>
        </p:nvGrpSpPr>
        <p:grpSpPr>
          <a:xfrm>
            <a:off x="4724396" y="3352110"/>
            <a:ext cx="3278409" cy="783240"/>
            <a:chOff x="639884" y="3568097"/>
            <a:chExt cx="3278409" cy="7832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0BCEE5A-C2BD-1903-71DE-889B55BBA7B0}"/>
                </a:ext>
              </a:extLst>
            </p:cNvPr>
            <p:cNvSpPr/>
            <p:nvPr/>
          </p:nvSpPr>
          <p:spPr>
            <a:xfrm>
              <a:off x="639884" y="3568097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EE0E5BB6-C52F-F7ED-1F23-37621EA1829A}"/>
                </a:ext>
              </a:extLst>
            </p:cNvPr>
            <p:cNvSpPr txBox="1"/>
            <p:nvPr/>
          </p:nvSpPr>
          <p:spPr>
            <a:xfrm>
              <a:off x="662824" y="3591037"/>
              <a:ext cx="2478606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Self Organizing</a:t>
              </a:r>
            </a:p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dirty="0"/>
                <a:t>Self Managing</a:t>
              </a:r>
              <a:endParaRPr lang="en-US" sz="1900" kern="1200" dirty="0"/>
            </a:p>
          </p:txBody>
        </p:sp>
      </p:grpSp>
      <p:grpSp>
        <p:nvGrpSpPr>
          <p:cNvPr id="24" name="Group 23" descr="Facilitate">
            <a:extLst>
              <a:ext uri="{FF2B5EF4-FFF2-40B4-BE49-F238E27FC236}">
                <a16:creationId xmlns:a16="http://schemas.microsoft.com/office/drawing/2014/main" id="{8C99E5BD-727D-207D-2600-01D0A2DC42A2}"/>
              </a:ext>
            </a:extLst>
          </p:cNvPr>
          <p:cNvGrpSpPr/>
          <p:nvPr/>
        </p:nvGrpSpPr>
        <p:grpSpPr>
          <a:xfrm>
            <a:off x="4724397" y="2436240"/>
            <a:ext cx="3278409" cy="783240"/>
            <a:chOff x="639884" y="3568097"/>
            <a:chExt cx="3278409" cy="7832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7FAACE6-158F-BE0A-20D8-48224931D182}"/>
                </a:ext>
              </a:extLst>
            </p:cNvPr>
            <p:cNvSpPr/>
            <p:nvPr/>
          </p:nvSpPr>
          <p:spPr>
            <a:xfrm>
              <a:off x="639884" y="3568097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3443BEF3-FE83-7369-850A-224E19416A4F}"/>
                </a:ext>
              </a:extLst>
            </p:cNvPr>
            <p:cNvSpPr txBox="1"/>
            <p:nvPr/>
          </p:nvSpPr>
          <p:spPr>
            <a:xfrm>
              <a:off x="662824" y="3591037"/>
              <a:ext cx="2478606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Facilitate</a:t>
              </a:r>
            </a:p>
          </p:txBody>
        </p:sp>
      </p:grpSp>
      <p:grpSp>
        <p:nvGrpSpPr>
          <p:cNvPr id="27" name="Group 26" descr="Transformational">
            <a:extLst>
              <a:ext uri="{FF2B5EF4-FFF2-40B4-BE49-F238E27FC236}">
                <a16:creationId xmlns:a16="http://schemas.microsoft.com/office/drawing/2014/main" id="{456A486A-2F72-AB21-89C1-A2EA41953E90}"/>
              </a:ext>
            </a:extLst>
          </p:cNvPr>
          <p:cNvGrpSpPr/>
          <p:nvPr/>
        </p:nvGrpSpPr>
        <p:grpSpPr>
          <a:xfrm>
            <a:off x="4724398" y="1494435"/>
            <a:ext cx="3278409" cy="783240"/>
            <a:chOff x="639884" y="3568097"/>
            <a:chExt cx="3278409" cy="7832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88ABC6A-0E35-B1B9-A2E3-09EC359D72E5}"/>
                </a:ext>
              </a:extLst>
            </p:cNvPr>
            <p:cNvSpPr/>
            <p:nvPr/>
          </p:nvSpPr>
          <p:spPr>
            <a:xfrm>
              <a:off x="639884" y="3568097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D382B5FA-A2EE-FEC7-99A4-D6E8F79AA92F}"/>
                </a:ext>
              </a:extLst>
            </p:cNvPr>
            <p:cNvSpPr txBox="1"/>
            <p:nvPr/>
          </p:nvSpPr>
          <p:spPr>
            <a:xfrm>
              <a:off x="662824" y="3591037"/>
              <a:ext cx="2478606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Transformationa</a:t>
              </a:r>
              <a:r>
                <a:rPr lang="en-US" sz="1900" dirty="0"/>
                <a:t>l</a:t>
              </a:r>
              <a:endParaRPr lang="en-US" sz="1900" kern="1200" dirty="0"/>
            </a:p>
          </p:txBody>
        </p:sp>
      </p:grpSp>
      <p:grpSp>
        <p:nvGrpSpPr>
          <p:cNvPr id="30" name="Group 29" descr="Teaching, Coaching and Mentoring&#10;">
            <a:extLst>
              <a:ext uri="{FF2B5EF4-FFF2-40B4-BE49-F238E27FC236}">
                <a16:creationId xmlns:a16="http://schemas.microsoft.com/office/drawing/2014/main" id="{753F805D-9332-DA3A-A374-2E1B70D6AB73}"/>
              </a:ext>
            </a:extLst>
          </p:cNvPr>
          <p:cNvGrpSpPr/>
          <p:nvPr/>
        </p:nvGrpSpPr>
        <p:grpSpPr>
          <a:xfrm>
            <a:off x="4733300" y="4230630"/>
            <a:ext cx="3278409" cy="783240"/>
            <a:chOff x="639884" y="3568097"/>
            <a:chExt cx="3278409" cy="78324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72311C4-CD2B-AE89-D84F-9D86E8D789BA}"/>
                </a:ext>
              </a:extLst>
            </p:cNvPr>
            <p:cNvSpPr/>
            <p:nvPr/>
          </p:nvSpPr>
          <p:spPr>
            <a:xfrm>
              <a:off x="639884" y="3568097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: Rounded Corners 4" descr="Teaching, Coaching and Mentoring&#10;">
              <a:extLst>
                <a:ext uri="{FF2B5EF4-FFF2-40B4-BE49-F238E27FC236}">
                  <a16:creationId xmlns:a16="http://schemas.microsoft.com/office/drawing/2014/main" id="{CFC08554-5B48-1167-9C0B-E6200F097AB8}"/>
                </a:ext>
              </a:extLst>
            </p:cNvPr>
            <p:cNvSpPr txBox="1"/>
            <p:nvPr/>
          </p:nvSpPr>
          <p:spPr>
            <a:xfrm>
              <a:off x="662824" y="3591037"/>
              <a:ext cx="2478606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Teaching, Coaching and Mentoring</a:t>
              </a:r>
            </a:p>
          </p:txBody>
        </p:sp>
      </p:grpSp>
      <p:grpSp>
        <p:nvGrpSpPr>
          <p:cNvPr id="33" name="Group 32" descr="box ">
            <a:extLst>
              <a:ext uri="{FF2B5EF4-FFF2-40B4-BE49-F238E27FC236}">
                <a16:creationId xmlns:a16="http://schemas.microsoft.com/office/drawing/2014/main" id="{72F77C23-A2B9-01EE-54BE-646E63A9E807}"/>
              </a:ext>
            </a:extLst>
          </p:cNvPr>
          <p:cNvGrpSpPr/>
          <p:nvPr/>
        </p:nvGrpSpPr>
        <p:grpSpPr>
          <a:xfrm>
            <a:off x="4724399" y="5242495"/>
            <a:ext cx="3278409" cy="783240"/>
            <a:chOff x="639884" y="3568097"/>
            <a:chExt cx="3278409" cy="78324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83B3F7D-D5A2-C747-DD32-009D96A63B58}"/>
                </a:ext>
              </a:extLst>
            </p:cNvPr>
            <p:cNvSpPr/>
            <p:nvPr/>
          </p:nvSpPr>
          <p:spPr>
            <a:xfrm>
              <a:off x="639884" y="3568097"/>
              <a:ext cx="3278409" cy="78324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: Rounded Corners 4" descr="Build Mutual Accountability&#10;">
              <a:extLst>
                <a:ext uri="{FF2B5EF4-FFF2-40B4-BE49-F238E27FC236}">
                  <a16:creationId xmlns:a16="http://schemas.microsoft.com/office/drawing/2014/main" id="{ADD547F2-599D-F4D8-89E3-F72FAD2C34A4}"/>
                </a:ext>
              </a:extLst>
            </p:cNvPr>
            <p:cNvSpPr txBox="1"/>
            <p:nvPr/>
          </p:nvSpPr>
          <p:spPr>
            <a:xfrm>
              <a:off x="662824" y="3591037"/>
              <a:ext cx="2478606" cy="737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Build Mutual Accountability</a:t>
              </a: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C7EED44-B1A1-CADB-E89C-5A1FE6608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3400" y="18288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7A2D98A-C0D8-CD3A-6819-DFE69572C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8793" y="2711938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7615C40A-0677-7AE0-96F6-EABAF3E0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3686" y="3720166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DF99510F-B159-5F50-F665-DA355F134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1340" y="4587241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477CC0AF-AA3F-C00E-87E6-670499510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1340" y="550849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935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99C6AD-79B5-2850-48DF-BE7899B1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57AE6A-C9F8-3E8A-1ED4-1586D9BFF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“The Age of Agile” – Stephen Denning</a:t>
            </a:r>
          </a:p>
          <a:p>
            <a:r>
              <a:rPr lang="en-US" sz="2400" dirty="0"/>
              <a:t>“Agile for Project Managers” Denise Canty</a:t>
            </a:r>
          </a:p>
          <a:p>
            <a:r>
              <a:rPr lang="en-US" sz="2400" dirty="0"/>
              <a:t>“Agile Practice Guide” PMI</a:t>
            </a:r>
          </a:p>
          <a:p>
            <a:r>
              <a:rPr lang="en-US" sz="2400" dirty="0"/>
              <a:t>“</a:t>
            </a:r>
            <a:r>
              <a:rPr lang="en-US" sz="2400" dirty="0" err="1"/>
              <a:t>Strengthfinders</a:t>
            </a:r>
            <a:r>
              <a:rPr lang="en-US" sz="2400" dirty="0"/>
              <a:t> 2.0” Tom </a:t>
            </a:r>
            <a:r>
              <a:rPr lang="en-US" sz="2400"/>
              <a:t>Rath and Don </a:t>
            </a:r>
            <a:r>
              <a:rPr lang="en-US" sz="2400" dirty="0"/>
              <a:t>Clifton</a:t>
            </a:r>
          </a:p>
          <a:p>
            <a:r>
              <a:rPr lang="en-US" sz="2400" dirty="0"/>
              <a:t>“Fifth Discipline” Peter Senge</a:t>
            </a:r>
          </a:p>
          <a:p>
            <a:r>
              <a:rPr lang="en-US" sz="2400" dirty="0"/>
              <a:t>“Drive” Dan Pink</a:t>
            </a:r>
          </a:p>
          <a:p>
            <a:r>
              <a:rPr lang="en-US" sz="2400" dirty="0"/>
              <a:t>“Effective Data Visualization” Stephanie Evergreen</a:t>
            </a:r>
          </a:p>
          <a:p>
            <a:r>
              <a:rPr lang="en-US" sz="2400" dirty="0"/>
              <a:t>“Emotional Intelligence” Daniel Goleman</a:t>
            </a:r>
          </a:p>
        </p:txBody>
      </p:sp>
    </p:spTree>
    <p:extLst>
      <p:ext uri="{BB962C8B-B14F-4D97-AF65-F5344CB8AC3E}">
        <p14:creationId xmlns:p14="http://schemas.microsoft.com/office/powerpoint/2010/main" val="56477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A456-B832-4BC6-B3E1-BE17B479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64" y="922372"/>
            <a:ext cx="7886700" cy="994172"/>
          </a:xfrm>
        </p:spPr>
        <p:txBody>
          <a:bodyPr/>
          <a:lstStyle/>
          <a:p>
            <a:r>
              <a:rPr lang="en-US" dirty="0"/>
              <a:t>Mental Model of TPM and Agile</a:t>
            </a:r>
          </a:p>
        </p:txBody>
      </p:sp>
      <p:pic>
        <p:nvPicPr>
          <p:cNvPr id="6" name="sa51fdb1e8f348fcb2b0433a9bc057c8" descr="picture of hous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2971800" cy="2667000"/>
          </a:xfrm>
          <a:prstGeom prst="rect">
            <a:avLst/>
          </a:prstGeom>
        </p:spPr>
      </p:pic>
      <p:pic>
        <p:nvPicPr>
          <p:cNvPr id="8" name="s9da20e107b24ea7827b774e02b136ad" descr="picture of kitchen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1371600" cy="1524000"/>
          </a:xfrm>
          <a:prstGeom prst="rect">
            <a:avLst/>
          </a:prstGeom>
        </p:spPr>
      </p:pic>
      <p:pic>
        <p:nvPicPr>
          <p:cNvPr id="9" name="sd971b2030444ab19e70cc6f63fdd4fb" descr="picture of patio furnitur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33600"/>
            <a:ext cx="1828800" cy="1505712"/>
          </a:xfrm>
          <a:prstGeom prst="rect">
            <a:avLst/>
          </a:prstGeom>
        </p:spPr>
      </p:pic>
      <p:pic>
        <p:nvPicPr>
          <p:cNvPr id="10" name="s8e47ee988024d6881a898e119b10adc" descr="picture of bathroom sink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76700"/>
            <a:ext cx="1371600" cy="1371600"/>
          </a:xfrm>
          <a:prstGeom prst="rect">
            <a:avLst/>
          </a:prstGeom>
        </p:spPr>
      </p:pic>
      <p:pic>
        <p:nvPicPr>
          <p:cNvPr id="11" name="s84d1a292ebe4c2e8962e9fa35b94f1e" descr="picture of painting using a roller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38600"/>
            <a:ext cx="1676400" cy="1447800"/>
          </a:xfrm>
          <a:prstGeom prst="rect">
            <a:avLst/>
          </a:prstGeom>
        </p:spPr>
      </p:pic>
      <p:pic>
        <p:nvPicPr>
          <p:cNvPr id="4" name="Picture 3" descr="process boxes for project management that include initiate, plan, execute, monitor control and close">
            <a:extLst>
              <a:ext uri="{FF2B5EF4-FFF2-40B4-BE49-F238E27FC236}">
                <a16:creationId xmlns:a16="http://schemas.microsoft.com/office/drawing/2014/main" id="{D498A10F-AC02-3424-2930-2EBBC916CC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124" y="4876800"/>
            <a:ext cx="3879995" cy="994172"/>
          </a:xfrm>
          <a:prstGeom prst="rect">
            <a:avLst/>
          </a:prstGeom>
        </p:spPr>
      </p:pic>
      <p:pic>
        <p:nvPicPr>
          <p:cNvPr id="5" name="Picture 4" descr="image showing multiple cycle">
            <a:extLst>
              <a:ext uri="{FF2B5EF4-FFF2-40B4-BE49-F238E27FC236}">
                <a16:creationId xmlns:a16="http://schemas.microsoft.com/office/drawing/2014/main" id="{6AAC684A-86DB-539F-DC9B-FFFB54B461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4672" y="5490177"/>
            <a:ext cx="3421677" cy="7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57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FA356-FF52-41C7-A389-6A872D48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Manifesto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C52E-EF60-4E24-AB27-62BDDD20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2163763"/>
          </a:xfrm>
        </p:spPr>
        <p:txBody>
          <a:bodyPr/>
          <a:lstStyle/>
          <a:p>
            <a:r>
              <a:rPr lang="en-US" sz="2400" dirty="0"/>
              <a:t>Individuals and interactions </a:t>
            </a:r>
            <a:r>
              <a:rPr lang="en-US" sz="2400" i="1" dirty="0"/>
              <a:t>over</a:t>
            </a:r>
            <a:r>
              <a:rPr lang="en-US" sz="2400" dirty="0"/>
              <a:t> processes and tools</a:t>
            </a:r>
          </a:p>
          <a:p>
            <a:r>
              <a:rPr lang="en-US" sz="2400" dirty="0"/>
              <a:t>Working software</a:t>
            </a:r>
            <a:r>
              <a:rPr lang="en-US" sz="2400" i="1" dirty="0"/>
              <a:t> over </a:t>
            </a:r>
            <a:r>
              <a:rPr lang="en-US" sz="2400" dirty="0"/>
              <a:t>comprehensive documentation</a:t>
            </a:r>
          </a:p>
          <a:p>
            <a:r>
              <a:rPr lang="en-US" sz="2400" dirty="0"/>
              <a:t>Customer collaboration </a:t>
            </a:r>
            <a:r>
              <a:rPr lang="en-US" sz="2400" i="1" dirty="0"/>
              <a:t>over </a:t>
            </a:r>
            <a:r>
              <a:rPr lang="en-US" sz="2400" dirty="0"/>
              <a:t>contract negotiation</a:t>
            </a:r>
          </a:p>
          <a:p>
            <a:r>
              <a:rPr lang="en-US" sz="2400" dirty="0"/>
              <a:t>Responding to change </a:t>
            </a:r>
            <a:r>
              <a:rPr lang="en-US" sz="2400" i="1" dirty="0"/>
              <a:t>over</a:t>
            </a:r>
            <a:r>
              <a:rPr lang="en-US" sz="2400" dirty="0"/>
              <a:t> following a plan</a:t>
            </a:r>
          </a:p>
          <a:p>
            <a:endParaRPr lang="en-US" dirty="0"/>
          </a:p>
        </p:txBody>
      </p:sp>
      <p:pic>
        <p:nvPicPr>
          <p:cNvPr id="6" name="Picture 5" descr="Picture of people sitting at a table">
            <a:extLst>
              <a:ext uri="{FF2B5EF4-FFF2-40B4-BE49-F238E27FC236}">
                <a16:creationId xmlns:a16="http://schemas.microsoft.com/office/drawing/2014/main" id="{2CC573EE-D164-F75D-A806-1E66A3CC1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41" y="1099812"/>
            <a:ext cx="3729559" cy="2329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E0F4D-216B-E9FA-2767-10778E553339}"/>
              </a:ext>
            </a:extLst>
          </p:cNvPr>
          <p:cNvSpPr txBox="1"/>
          <p:nvPr/>
        </p:nvSpPr>
        <p:spPr>
          <a:xfrm>
            <a:off x="842441" y="3483304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https://www.ksl.com/article/50873737/the-day-agile-came-to-town-remembering-utahs-agile-manifesto-23-years-later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949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RsRUt2cE"/>
  <p:tag name="ARTICULATE_PROJECT_OPEN" val="0"/>
  <p:tag name="ARTICULATE_SLIDE_COUNT" val="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8F1D8106F3F479B5B23E6D05AEF1A" ma:contentTypeVersion="18" ma:contentTypeDescription="Create a new document." ma:contentTypeScope="" ma:versionID="1c0518b2155851d379348ae55c58c295">
  <xsd:schema xmlns:xsd="http://www.w3.org/2001/XMLSchema" xmlns:xs="http://www.w3.org/2001/XMLSchema" xmlns:p="http://schemas.microsoft.com/office/2006/metadata/properties" xmlns:ns1="http://schemas.microsoft.com/sharepoint/v3" xmlns:ns2="ff3b272b-bf2b-45d7-a91a-a1602fd902a9" xmlns:ns3="78dd9db3-f4e6-4da9-9cce-f8d90c483ccd" targetNamespace="http://schemas.microsoft.com/office/2006/metadata/properties" ma:root="true" ma:fieldsID="973001d1230d070acfdddda6a37a2b19" ns1:_="" ns2:_="" ns3:_="">
    <xsd:import namespace="http://schemas.microsoft.com/sharepoint/v3"/>
    <xsd:import namespace="ff3b272b-bf2b-45d7-a91a-a1602fd902a9"/>
    <xsd:import namespace="78dd9db3-f4e6-4da9-9cce-f8d90c483c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3b272b-bf2b-45d7-a91a-a1602fd902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60a6a1c-50a4-4ec0-87e3-f00760ffe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d9db3-f4e6-4da9-9cce-f8d90c483c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2dab55-54f0-4737-9608-c175c1458a9a}" ma:internalName="TaxCatchAll" ma:showField="CatchAllData" ma:web="78dd9db3-f4e6-4da9-9cce-f8d90c483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3b272b-bf2b-45d7-a91a-a1602fd902a9">
      <Terms xmlns="http://schemas.microsoft.com/office/infopath/2007/PartnerControls"/>
    </lcf76f155ced4ddcb4097134ff3c332f>
    <TaxCatchAll xmlns="78dd9db3-f4e6-4da9-9cce-f8d90c483cc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9A4BC6F-DAB7-4EF7-B435-CA8C55C92970}"/>
</file>

<file path=customXml/itemProps2.xml><?xml version="1.0" encoding="utf-8"?>
<ds:datastoreItem xmlns:ds="http://schemas.openxmlformats.org/officeDocument/2006/customXml" ds:itemID="{593AFBC4-6DB4-4E41-9F36-6C318379C29C}"/>
</file>

<file path=customXml/itemProps3.xml><?xml version="1.0" encoding="utf-8"?>
<ds:datastoreItem xmlns:ds="http://schemas.openxmlformats.org/officeDocument/2006/customXml" ds:itemID="{45199CED-0E73-4F17-8115-66EE5B14B35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2261</Words>
  <Application>Microsoft Office PowerPoint</Application>
  <PresentationFormat>On-screen Show (4:3)</PresentationFormat>
  <Paragraphs>633</Paragraphs>
  <Slides>71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Aptos</vt:lpstr>
      <vt:lpstr>Arial</vt:lpstr>
      <vt:lpstr>Calibri</vt:lpstr>
      <vt:lpstr>Wingdings</vt:lpstr>
      <vt:lpstr>Office Theme</vt:lpstr>
      <vt:lpstr> Apply Agile Methods to Improve Process Improvement Performance</vt:lpstr>
      <vt:lpstr>Introduction</vt:lpstr>
      <vt:lpstr>Introducing the Agile Wheel</vt:lpstr>
      <vt:lpstr>What is Agile?</vt:lpstr>
      <vt:lpstr>Types of Project Management</vt:lpstr>
      <vt:lpstr>Project Management Model</vt:lpstr>
      <vt:lpstr>Waterfall model   Project Management</vt:lpstr>
      <vt:lpstr>Mental Model of TPM and Agile</vt:lpstr>
      <vt:lpstr>Agile Manifesto </vt:lpstr>
      <vt:lpstr>Types of Agile (Agile Umbrella)</vt:lpstr>
      <vt:lpstr>Scrum and Sprint</vt:lpstr>
      <vt:lpstr>Kanban Board</vt:lpstr>
      <vt:lpstr>XP Core Practices</vt:lpstr>
      <vt:lpstr>Process Driven Agile Models </vt:lpstr>
      <vt:lpstr>Crystal  </vt:lpstr>
      <vt:lpstr>Lean Development </vt:lpstr>
      <vt:lpstr>Organizational Framework</vt:lpstr>
      <vt:lpstr>Combining Multiple Methods </vt:lpstr>
      <vt:lpstr>40 Flavors of Agile</vt:lpstr>
      <vt:lpstr>Agile Core Principles Defined</vt:lpstr>
      <vt:lpstr>Agile Wheel – Work Focus</vt:lpstr>
      <vt:lpstr>Agile Ceremonies</vt:lpstr>
      <vt:lpstr>Levels of Planning</vt:lpstr>
      <vt:lpstr>Product Backlog</vt:lpstr>
      <vt:lpstr>Iteration Planning</vt:lpstr>
      <vt:lpstr>Focus on small batches</vt:lpstr>
      <vt:lpstr>After the work is complete</vt:lpstr>
      <vt:lpstr>Working Agile</vt:lpstr>
      <vt:lpstr>Agile Personal Backlog Worksheet</vt:lpstr>
      <vt:lpstr>Agile Wheel – Metrics Focus</vt:lpstr>
      <vt:lpstr>Agile metrics “Keep Score”</vt:lpstr>
      <vt:lpstr>Types of Agile Metrics </vt:lpstr>
      <vt:lpstr>Building Customer Requirement: User Stories </vt:lpstr>
      <vt:lpstr>Power of Estimation</vt:lpstr>
      <vt:lpstr>Measuring Success in Agile </vt:lpstr>
      <vt:lpstr>Agile Wheel – Communication Focus</vt:lpstr>
      <vt:lpstr>Agile Communication</vt:lpstr>
      <vt:lpstr>Visual Thinking Approach</vt:lpstr>
      <vt:lpstr>Data Visualization</vt:lpstr>
      <vt:lpstr>Information Radiator Dashboards</vt:lpstr>
      <vt:lpstr>Burn charts</vt:lpstr>
      <vt:lpstr>Kanban Boards</vt:lpstr>
      <vt:lpstr>Be Radically Transparent</vt:lpstr>
      <vt:lpstr>Agile Wheel – Team Focus</vt:lpstr>
      <vt:lpstr>Agile teams</vt:lpstr>
      <vt:lpstr>Agile Team Defined</vt:lpstr>
      <vt:lpstr>High Performing Teams</vt:lpstr>
      <vt:lpstr>Core Values of Agile Teams</vt:lpstr>
      <vt:lpstr>Small Teams</vt:lpstr>
      <vt:lpstr>Agile Team Space</vt:lpstr>
      <vt:lpstr>Team Environment</vt:lpstr>
      <vt:lpstr>Team Learning</vt:lpstr>
      <vt:lpstr>Skills Inventory</vt:lpstr>
      <vt:lpstr>Retrospective Kanban Board</vt:lpstr>
      <vt:lpstr>Agile Team Traits</vt:lpstr>
      <vt:lpstr>Emotional Intelligence</vt:lpstr>
      <vt:lpstr>Agile Teams High Performance Teams</vt:lpstr>
      <vt:lpstr>Agile Wheel – Leader Focus</vt:lpstr>
      <vt:lpstr>Agile Leaders</vt:lpstr>
      <vt:lpstr>Project Management Organization</vt:lpstr>
      <vt:lpstr>Transformational Leadership Styles</vt:lpstr>
      <vt:lpstr>Leadership Styes</vt:lpstr>
      <vt:lpstr>Agile Management Principles</vt:lpstr>
      <vt:lpstr>Ability to Facilitate</vt:lpstr>
      <vt:lpstr>Strategy and Strategic Agility</vt:lpstr>
      <vt:lpstr>Accountability</vt:lpstr>
      <vt:lpstr>Governance</vt:lpstr>
      <vt:lpstr>Leadership and Learning</vt:lpstr>
      <vt:lpstr>Sponsorship</vt:lpstr>
      <vt:lpstr>Agile Leadership Shift the Script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2024-10-15T15:39:57Z</dcterms:created>
  <dcterms:modified xsi:type="dcterms:W3CDTF">2024-10-15T15:40:05Z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0x01010052F8F1D8106F3F479B5B23E6D05AEF1A</vt:lpwstr>
  </property>
  <property fmtid="{D5CDD505-2E9C-101B-9397-08002B2CF9AE}" pid="4" name="ArticulatePath">
    <vt:lpwstr>PM Week 9 Issues Quality</vt:lpwstr>
  </property>
  <property fmtid="{D5CDD505-2E9C-101B-9397-08002B2CF9AE}" pid="5" name="ArticulateGUID">
    <vt:lpwstr>91AFC504-62DE-4E18-A07F-02EE9EA24188</vt:lpwstr>
  </property>
</Properties>
</file>