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520C"/>
    <a:srgbClr val="D74A0B"/>
    <a:srgbClr val="F8E1C8"/>
    <a:srgbClr val="F2C69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94660"/>
  </p:normalViewPr>
  <p:slideViewPr>
    <p:cSldViewPr snapToGrid="0">
      <p:cViewPr varScale="1">
        <p:scale>
          <a:sx n="44" d="100"/>
          <a:sy n="44" d="100"/>
        </p:scale>
        <p:origin x="20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1392DF-A1CB-471D-8183-5AA0D0F5528C}" type="datetimeFigureOut">
              <a:rPr lang="en-US" smtClean="0"/>
              <a:t>4/22/2025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86498-A88B-45C3-9973-609E992B48E5}" type="slidenum">
              <a:rPr lang="en-US" smtClean="0"/>
              <a:t>‹#›</a:t>
            </a:fld>
            <a:endParaRPr lang="en-US"/>
          </a:p>
        </p:txBody>
      </p:sp>
    </p:spTree>
    <p:extLst>
      <p:ext uri="{BB962C8B-B14F-4D97-AF65-F5344CB8AC3E}">
        <p14:creationId xmlns:p14="http://schemas.microsoft.com/office/powerpoint/2010/main" val="1018192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5DF60F-07B3-43DE-B6D7-B89FCAB4B928}"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7401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352864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282548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199538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241160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631E96-569F-4FEF-A735-F301A8E18E7E}"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287971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631E96-569F-4FEF-A735-F301A8E18E7E}"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56497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631E96-569F-4FEF-A735-F301A8E18E7E}" type="datetimeFigureOut">
              <a:rPr lang="en-US" smtClean="0"/>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370708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631E96-569F-4FEF-A735-F301A8E18E7E}" type="datetimeFigureOut">
              <a:rPr lang="en-US" smtClean="0"/>
              <a:t>4/22/2025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366987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31E96-569F-4FEF-A735-F301A8E18E7E}" type="datetimeFigureOut">
              <a:rPr lang="en-US" smtClean="0"/>
              <a:t>4/22/2025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216271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0631E96-569F-4FEF-A735-F301A8E18E7E}"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288593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0631E96-569F-4FEF-A735-F301A8E18E7E}"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688B7-ECFF-4F72-9EEF-E02D1F42456E}" type="slidenum">
              <a:rPr lang="en-US" smtClean="0"/>
              <a:t>‹#›</a:t>
            </a:fld>
            <a:endParaRPr lang="en-US"/>
          </a:p>
        </p:txBody>
      </p:sp>
    </p:spTree>
    <p:extLst>
      <p:ext uri="{BB962C8B-B14F-4D97-AF65-F5344CB8AC3E}">
        <p14:creationId xmlns:p14="http://schemas.microsoft.com/office/powerpoint/2010/main" val="104888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B0631E96-569F-4FEF-A735-F301A8E18E7E}" type="datetimeFigureOut">
              <a:rPr lang="en-US" smtClean="0"/>
              <a:t>4/22/2025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3AF688B7-ECFF-4F72-9EEF-E02D1F42456E}" type="slidenum">
              <a:rPr lang="en-US" smtClean="0"/>
              <a:t>‹#›</a:t>
            </a:fld>
            <a:endParaRPr lang="en-US"/>
          </a:p>
        </p:txBody>
      </p:sp>
    </p:spTree>
    <p:extLst>
      <p:ext uri="{BB962C8B-B14F-4D97-AF65-F5344CB8AC3E}">
        <p14:creationId xmlns:p14="http://schemas.microsoft.com/office/powerpoint/2010/main" val="2484305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talia.mazzara@gov.wa.gov" TargetMode="External"/><Relationship Id="rId3" Type="http://schemas.openxmlformats.org/officeDocument/2006/relationships/image" Target="../media/image1.png"/><Relationship Id="rId7" Type="http://schemas.openxmlformats.org/officeDocument/2006/relationships/hyperlink" Target="https://www.youtube.com/watch?v=SrwU6cEQ0m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pnodn.org/event-6152450" TargetMode="External"/><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hyperlink" Target="mailto:theresa.dew@gov.wa.gov"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app.smartsheet.com/b/form/565e2643571d4be98b87235718d68e6e" TargetMode="External"/><Relationship Id="rId3" Type="http://schemas.openxmlformats.org/officeDocument/2006/relationships/image" Target="../media/image5.png"/><Relationship Id="rId7" Type="http://schemas.openxmlformats.org/officeDocument/2006/relationships/hyperlink" Target="https://www.youtube.com/watch?v=rMO8M6GSADo"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us02web.zoom.us/j/8538672489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4853" b="1" i="0" u="none" strike="noStrike" kern="1200" cap="all"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The blast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67"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ENTERPRISE-WIDE CONTINUOUS IMPROVEMENT COMMUNITY OF PRACTICE</a:t>
            </a:r>
          </a:p>
          <a:p>
            <a:pPr marL="0" marR="0" lvl="0" indent="0" algn="l" defTabSz="457200" rtl="0" eaLnBrk="1" fontAlgn="auto" latinLnBrk="0" hangingPunct="1">
              <a:lnSpc>
                <a:spcPct val="100000"/>
              </a:lnSpc>
              <a:spcBef>
                <a:spcPts val="1060"/>
              </a:spcBef>
              <a:spcAft>
                <a:spcPts val="0"/>
              </a:spcAft>
              <a:buClrTx/>
              <a:buSzTx/>
              <a:buFontTx/>
              <a:buNone/>
              <a:tabLst/>
              <a:defRPr/>
            </a:pP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ISSUE NO. 28 | </a:t>
            </a: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APRIL</a:t>
            </a: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 </a:t>
            </a:r>
            <a:endParaRPr kumimoji="0" lang="en-US" sz="1236" b="1" i="0" u="none" strike="noStrike" kern="1200" cap="none" spc="0" normalizeH="0" baseline="0" noProof="0" dirty="0">
              <a:ln>
                <a:noFill/>
              </a:ln>
              <a:solidFill>
                <a:srgbClr val="006666"/>
              </a:solidFill>
              <a:effectLst/>
              <a:uLnTx/>
              <a:uFillTx/>
              <a:latin typeface="Aptos" panose="02110004020202020204"/>
              <a:ea typeface="+mn-ea"/>
              <a:cs typeface="+mn-cs"/>
            </a:endParaRPr>
          </a:p>
        </p:txBody>
      </p:sp>
      <p:pic>
        <p:nvPicPr>
          <p:cNvPr id="34" name="Picture 33" descr="Image of hands on table pointing to the words training, skill and develop">
            <a:extLst>
              <a:ext uri="{FF2B5EF4-FFF2-40B4-BE49-F238E27FC236}">
                <a16:creationId xmlns:a16="http://schemas.microsoft.com/office/drawing/2014/main" id="{97905E58-9B93-7B25-FFF4-0DDED71EFFD3}"/>
              </a:ext>
            </a:extLst>
          </p:cNvPr>
          <p:cNvPicPr>
            <a:picLocks noChangeAspect="1"/>
          </p:cNvPicPr>
          <p:nvPr/>
        </p:nvPicPr>
        <p:blipFill>
          <a:blip r:embed="rId3"/>
          <a:stretch>
            <a:fillRect/>
          </a:stretch>
        </p:blipFill>
        <p:spPr>
          <a:xfrm>
            <a:off x="2214" y="2128327"/>
            <a:ext cx="4550940" cy="2201627"/>
          </a:xfrm>
          <a:prstGeom prst="rect">
            <a:avLst/>
          </a:prstGeom>
        </p:spPr>
      </p:pic>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4"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marL="0" marR="0" lvl="0" indent="0" algn="l" defTabSz="457200" rtl="0" eaLnBrk="1" fontAlgn="auto" latinLnBrk="0" hangingPunct="1">
                <a:lnSpc>
                  <a:spcPct val="115000"/>
                </a:lnSpc>
                <a:spcBef>
                  <a:spcPts val="884"/>
                </a:spcBef>
                <a:spcAft>
                  <a:spcPts val="884"/>
                </a:spcAft>
                <a:buClrTx/>
                <a:buSzTx/>
                <a:buFontTx/>
                <a:buNone/>
                <a:tabLst/>
                <a:defRPr/>
              </a:pPr>
              <a:r>
                <a:rPr kumimoji="0" lang="en-US" sz="795" b="1" i="1"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S Mincho" panose="02020609040205080304" pitchFamily="49" charset="-128"/>
                  <a:cs typeface="Times New Roman" panose="02020603050405020304" pitchFamily="18" charset="0"/>
                </a:rPr>
                <a:t>Transparency</a:t>
              </a:r>
              <a:r>
                <a:rPr kumimoji="0" lang="en-US" sz="795" b="1" i="1" u="none" strike="noStrike" kern="1200" cap="none" spc="0" normalizeH="0" baseline="0" noProof="0" dirty="0">
                  <a:ln>
                    <a:noFill/>
                  </a:ln>
                  <a:solidFill>
                    <a:srgbClr val="2683C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a:t>
              </a:r>
              <a:r>
                <a:rPr kumimoji="0" lang="en-US" sz="795" b="1" i="1" u="none" strike="noStrike" kern="1200" cap="none" spc="0" normalizeH="0" baseline="0" noProof="0" dirty="0">
                  <a:ln>
                    <a:noFill/>
                  </a:ln>
                  <a:solidFill>
                    <a:srgbClr val="000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schemeClr val="accent2"/>
                  </a:solidFill>
                  <a:effectLst/>
                  <a:uLnTx/>
                  <a:uFillTx/>
                  <a:latin typeface="Century Gothic" panose="020B0502020202020204" pitchFamily="34" charset="0"/>
                  <a:ea typeface="MS Mincho" panose="02020609040205080304" pitchFamily="49" charset="-128"/>
                  <a:cs typeface="Times New Roman" panose="02020603050405020304" pitchFamily="18" charset="0"/>
                </a:rPr>
                <a:t>Innovation</a:t>
              </a:r>
              <a:r>
                <a:rPr kumimoji="0" lang="en-US" sz="795" b="1" i="1" u="none" strike="noStrike" kern="1200" cap="none" spc="0" normalizeH="0" baseline="0" noProof="0" dirty="0">
                  <a:ln>
                    <a:noFill/>
                  </a:ln>
                  <a:solidFill>
                    <a:srgbClr val="000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a:t>
              </a:r>
              <a:r>
                <a:rPr kumimoji="0" lang="en-US" sz="795" b="1" i="1" u="none" strike="noStrike" kern="1200" cap="none" spc="0" normalizeH="0" baseline="0" noProof="0" dirty="0">
                  <a:ln>
                    <a:noFill/>
                  </a:ln>
                  <a:solidFill>
                    <a:srgbClr val="000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Results</a:t>
              </a:r>
              <a:endParaRPr kumimoji="0" lang="en-US" sz="927" b="0" i="0"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285418" y="4645788"/>
            <a:ext cx="4117302" cy="338558"/>
          </a:xfrm>
          <a:prstGeom prst="rect">
            <a:avLst/>
          </a:prstGeom>
          <a:noFill/>
        </p:spPr>
        <p:txBody>
          <a:bodyPr wrap="square" lIns="91440" tIns="45722" rIns="91440" bIns="45722" rtlCol="0" anchor="t">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endParaRPr kumimoji="0" lang="en-US" sz="1100" b="0" i="1" u="none" strike="noStrike" kern="1200" cap="none" spc="0" normalizeH="0" baseline="0" noProof="0" dirty="0">
              <a:ln>
                <a:noFill/>
              </a:ln>
              <a:solidFill>
                <a:srgbClr val="373737"/>
              </a:solidFill>
              <a:effectLst/>
              <a:uLnTx/>
              <a:uFillTx/>
              <a:latin typeface="Century Gothic" panose="020B0502020202020204" pitchFamily="34" charset="0"/>
              <a:ea typeface="+mn-ea"/>
              <a:cs typeface="+mn-cs"/>
            </a:endParaRPr>
          </a:p>
        </p:txBody>
      </p: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a:cxnSpLocks/>
          </p:cNvCxnSpPr>
          <p:nvPr/>
        </p:nvCxnSpPr>
        <p:spPr>
          <a:xfrm flipV="1">
            <a:off x="4553154" y="6991164"/>
            <a:ext cx="1352954" cy="104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6BFFC23A-0DEB-7E1E-A53F-F8FDA8DE7259}"/>
              </a:ext>
              <a:ext uri="{C183D7F6-B498-43B3-948B-1728B52AA6E4}">
                <adec:decorative xmlns:adec="http://schemas.microsoft.com/office/drawing/2017/decorative" val="1"/>
              </a:ext>
            </a:extLst>
          </p:cNvPr>
          <p:cNvCxnSpPr>
            <a:cxnSpLocks/>
          </p:cNvCxnSpPr>
          <p:nvPr/>
        </p:nvCxnSpPr>
        <p:spPr>
          <a:xfrm>
            <a:off x="4553154" y="4373750"/>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2" name="Picture 41">
            <a:extLst>
              <a:ext uri="{FF2B5EF4-FFF2-40B4-BE49-F238E27FC236}">
                <a16:creationId xmlns:a16="http://schemas.microsoft.com/office/drawing/2014/main" id="{C028C2D6-22CB-323C-AED8-5C1E75410A53}"/>
              </a:ext>
              <a:ext uri="{C183D7F6-B498-43B3-948B-1728B52AA6E4}">
                <adec:decorative xmlns:adec="http://schemas.microsoft.com/office/drawing/2017/decorative" val="1"/>
              </a:ext>
            </a:extLst>
          </p:cNvPr>
          <p:cNvPicPr>
            <a:picLocks noChangeAspect="1"/>
          </p:cNvPicPr>
          <p:nvPr/>
        </p:nvPicPr>
        <p:blipFill>
          <a:blip r:embed="rId5">
            <a:duotone>
              <a:schemeClr val="accent2">
                <a:shade val="45000"/>
                <a:satMod val="135000"/>
              </a:schemeClr>
              <a:prstClr val="white"/>
            </a:duotone>
          </a:blip>
          <a:stretch>
            <a:fillRect/>
          </a:stretch>
        </p:blipFill>
        <p:spPr>
          <a:xfrm>
            <a:off x="6253354" y="4321401"/>
            <a:ext cx="638456" cy="638456"/>
          </a:xfrm>
          <a:prstGeom prst="rect">
            <a:avLst/>
          </a:prstGeom>
          <a:effectLst>
            <a:glow rad="38100">
              <a:schemeClr val="bg2">
                <a:alpha val="91000"/>
              </a:schemeClr>
            </a:glow>
          </a:effectLst>
        </p:spPr>
      </p:pic>
      <p:sp>
        <p:nvSpPr>
          <p:cNvPr id="5" name="TextBox 4">
            <a:extLst>
              <a:ext uri="{FF2B5EF4-FFF2-40B4-BE49-F238E27FC236}">
                <a16:creationId xmlns:a16="http://schemas.microsoft.com/office/drawing/2014/main" id="{DEB4266E-0066-0F1D-17EA-7F8F8FE806ED}"/>
              </a:ext>
            </a:extLst>
          </p:cNvPr>
          <p:cNvSpPr txBox="1"/>
          <p:nvPr/>
        </p:nvSpPr>
        <p:spPr>
          <a:xfrm>
            <a:off x="197561" y="4373750"/>
            <a:ext cx="4355593" cy="470128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t>Upcoming Pacific Northwest Organization Development Network (PNODN) Event: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b="1" dirty="0"/>
              <a:t>Navigating Organizational Trust Challenges</a:t>
            </a:r>
            <a:br>
              <a:rPr lang="en-US" sz="1200" dirty="0"/>
            </a:br>
            <a:r>
              <a:rPr lang="en-US" sz="1200" i="1" dirty="0"/>
              <a:t>Featuring Dr. Wendy Fraser | MOST Series</a:t>
            </a:r>
            <a:br>
              <a:rPr lang="en-US" sz="1200" i="1" dirty="0"/>
            </a:br>
            <a:endParaRPr lang="en-US" sz="1200" dirty="0"/>
          </a:p>
          <a:p>
            <a:pPr>
              <a:buNone/>
            </a:pPr>
            <a:r>
              <a:rPr lang="en-US" sz="1200" dirty="0"/>
              <a:t>If you’re interested in joining a powerful session with </a:t>
            </a:r>
          </a:p>
          <a:p>
            <a:pPr>
              <a:buNone/>
            </a:pPr>
            <a:r>
              <a:rPr lang="en-US" sz="1200" b="1" dirty="0"/>
              <a:t>Dr. Wendy Fraser</a:t>
            </a:r>
            <a:r>
              <a:rPr lang="en-US" sz="1200" dirty="0"/>
              <a:t>, you won’t want to miss this event, where she shares practical tools for repairing and strengthening trust at the organizational level.</a:t>
            </a:r>
          </a:p>
          <a:p>
            <a:pPr>
              <a:buNone/>
            </a:pPr>
            <a:endParaRPr lang="en-US" sz="1100" dirty="0"/>
          </a:p>
          <a:p>
            <a:pPr algn="ctr">
              <a:buNone/>
            </a:pPr>
            <a:r>
              <a:rPr lang="en-US" sz="1200" dirty="0"/>
              <a:t>🗓 </a:t>
            </a:r>
            <a:r>
              <a:rPr lang="en-US" sz="1200" b="1" dirty="0"/>
              <a:t>Date:</a:t>
            </a:r>
            <a:r>
              <a:rPr lang="en-US" sz="1200" dirty="0"/>
              <a:t> May 15</a:t>
            </a:r>
            <a:r>
              <a:rPr lang="en-US" sz="1200" baseline="30000" dirty="0"/>
              <a:t>th</a:t>
            </a:r>
            <a:r>
              <a:rPr lang="en-US" sz="1200" dirty="0"/>
              <a:t> </a:t>
            </a:r>
            <a:br>
              <a:rPr lang="en-US" sz="1200" dirty="0"/>
            </a:br>
            <a:r>
              <a:rPr lang="en-US" sz="1200" dirty="0"/>
              <a:t>🕠 </a:t>
            </a:r>
            <a:r>
              <a:rPr lang="en-US" sz="1200" b="1" dirty="0"/>
              <a:t>Time:</a:t>
            </a:r>
            <a:r>
              <a:rPr lang="en-US" sz="1200" dirty="0"/>
              <a:t> 5:30 – 7:00 PM (PDT) (Zoom opens at 5:15)</a:t>
            </a:r>
          </a:p>
          <a:p>
            <a:pPr algn="ctr">
              <a:buNone/>
            </a:pPr>
            <a:r>
              <a:rPr lang="en-US" sz="1200" dirty="0"/>
              <a:t>💵 </a:t>
            </a:r>
            <a:r>
              <a:rPr lang="en-US" sz="1200" b="1" dirty="0"/>
              <a:t>Cost:</a:t>
            </a:r>
            <a:r>
              <a:rPr lang="en-US" sz="1200" dirty="0"/>
              <a:t> $15 Members | $25 Non-Members | </a:t>
            </a:r>
          </a:p>
          <a:p>
            <a:pPr algn="ctr">
              <a:buNone/>
            </a:pPr>
            <a:r>
              <a:rPr lang="en-US" sz="1200" dirty="0"/>
              <a:t>$10 Students/Seniors</a:t>
            </a:r>
          </a:p>
          <a:p>
            <a:pPr algn="ctr">
              <a:buNone/>
            </a:pPr>
            <a:endParaRPr lang="en-US" sz="1200" dirty="0"/>
          </a:p>
          <a:p>
            <a:pPr>
              <a:buNone/>
            </a:pPr>
            <a:r>
              <a:rPr lang="en-US" sz="1200" b="1" i="1" dirty="0">
                <a:solidFill>
                  <a:schemeClr val="accent4">
                    <a:lumMod val="50000"/>
                  </a:schemeClr>
                </a:solidFill>
              </a:rPr>
              <a:t>What You'll Learn:</a:t>
            </a:r>
          </a:p>
          <a:p>
            <a:r>
              <a:rPr lang="en-US" sz="1200" i="1" dirty="0">
                <a:solidFill>
                  <a:schemeClr val="accent4">
                    <a:lumMod val="50000"/>
                  </a:schemeClr>
                </a:solidFill>
              </a:rPr>
              <a:t>- How to diagnose and address trust issues in your organization</a:t>
            </a:r>
          </a:p>
          <a:p>
            <a:r>
              <a:rPr lang="en-US" sz="1200" i="1" dirty="0">
                <a:solidFill>
                  <a:schemeClr val="accent4">
                    <a:lumMod val="50000"/>
                  </a:schemeClr>
                </a:solidFill>
              </a:rPr>
              <a:t>- Dialogic approaches leaders can use to rebuild trust</a:t>
            </a:r>
          </a:p>
          <a:p>
            <a:r>
              <a:rPr lang="en-US" sz="1200" i="1" dirty="0">
                <a:solidFill>
                  <a:schemeClr val="accent4">
                    <a:lumMod val="50000"/>
                  </a:schemeClr>
                </a:solidFill>
              </a:rPr>
              <a:t>- Real-world examples and takeaways from Wendy’s research</a:t>
            </a:r>
            <a:br>
              <a:rPr lang="en-US" sz="1200" i="1" dirty="0">
                <a:solidFill>
                  <a:schemeClr val="accent4">
                    <a:lumMod val="50000"/>
                  </a:schemeClr>
                </a:solidFill>
              </a:rPr>
            </a:br>
            <a:endParaRPr lang="en-US" sz="1200" i="1" dirty="0">
              <a:solidFill>
                <a:schemeClr val="accent4">
                  <a:lumMod val="50000"/>
                </a:schemeClr>
              </a:solidFill>
            </a:endParaRPr>
          </a:p>
          <a:p>
            <a:pPr>
              <a:buNone/>
            </a:pPr>
            <a:r>
              <a:rPr lang="en-US" sz="1200" dirty="0"/>
              <a:t>This event is part of PNODN’s </a:t>
            </a:r>
            <a:r>
              <a:rPr lang="en-US" sz="1200" b="1" dirty="0"/>
              <a:t>MOST Series</a:t>
            </a:r>
            <a:r>
              <a:rPr lang="en-US" sz="1200" dirty="0"/>
              <a:t>, exploring the Mastering Organizational and Societal Transformation framework. Don’t miss this opportunity to grow your leadership edge!       🔗 </a:t>
            </a:r>
            <a:r>
              <a:rPr lang="en-US" sz="1200" b="1" dirty="0">
                <a:hlinkClick r:id="rId6"/>
              </a:rPr>
              <a:t>Register Now</a:t>
            </a:r>
            <a:r>
              <a:rPr lang="en-US" sz="1200" dirty="0">
                <a:hlinkClick r:id="rId6"/>
              </a:rPr>
              <a:t> </a:t>
            </a:r>
            <a:br>
              <a:rPr lang="en-US" sz="1300" dirty="0"/>
            </a:br>
            <a:endParaRPr kumimoji="0" lang="en-US" sz="11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553154" y="2128327"/>
            <a:ext cx="2320347" cy="701567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15000"/>
              </a:lnSpc>
              <a:spcBef>
                <a:spcPts val="884"/>
              </a:spcBef>
              <a:spcAft>
                <a:spcPts val="533"/>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WHAT YOU MISSED</a:t>
            </a:r>
            <a:br>
              <a:rPr kumimoji="0" lang="en-US" sz="120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br>
              <a:rPr kumimoji="0" lang="en-US" sz="124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At our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April</a:t>
            </a: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 CoP, we heard from </a:t>
            </a:r>
            <a:r>
              <a:rPr kumimoji="0" lang="en-US" sz="110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Sumeda Madhuri</a:t>
            </a: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 with DSHS/DDA, who shared an informative overview of the Dynamic System Development Methodology (DSDM).</a:t>
            </a:r>
            <a:br>
              <a:rPr kumimoji="0" lang="en-US" sz="1100" b="1" i="0" u="none" strike="noStrike" kern="1200" cap="none" spc="0" normalizeH="0" baseline="0" noProof="0" dirty="0">
                <a:ln>
                  <a:noFill/>
                </a:ln>
                <a:solidFill>
                  <a:schemeClr val="bg1"/>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rPr>
            </a:br>
            <a:b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Aptos" panose="020B0004020202020204" pitchFamily="34" charset="0"/>
                <a:cs typeface="Aptos" panose="020B0004020202020204" pitchFamily="34" charset="0"/>
              </a:rPr>
            </a:b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See page 2 for more!</a:t>
            </a:r>
            <a:b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b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REFLECTIONS SERIES </a:t>
            </a:r>
            <a:br>
              <a:rPr kumimoji="0" lang="en-US" sz="1236" b="1"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br>
              <a:rPr kumimoji="0" lang="en-US" sz="1236" b="1"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Click</a:t>
            </a:r>
            <a:r>
              <a:rPr kumimoji="0" lang="en-US" sz="1100" b="0" i="0" u="none" strike="noStrike" kern="1200" cap="none" spc="0" normalizeH="0" baseline="0" noProof="0" dirty="0">
                <a:ln>
                  <a:noFill/>
                </a:ln>
                <a:solidFill>
                  <a:srgbClr val="C1FFFF"/>
                </a:solidFill>
                <a:effectLst/>
                <a:uLnTx/>
                <a:uFillTx/>
                <a:latin typeface="Century Gothic" panose="020B0502020202020204" pitchFamily="34" charset="0"/>
                <a:ea typeface="+mn-ea"/>
                <a:cs typeface="+mn-cs"/>
              </a:rPr>
              <a:t> </a:t>
            </a:r>
            <a:r>
              <a:rPr kumimoji="0" lang="en-US" sz="1100" b="0" i="0" u="none" strike="noStrike" kern="1200" cap="none" spc="0" normalizeH="0" baseline="0" noProof="0" dirty="0">
                <a:ln>
                  <a:noFill/>
                </a:ln>
                <a:solidFill>
                  <a:schemeClr val="accent2">
                    <a:lumMod val="20000"/>
                    <a:lumOff val="80000"/>
                  </a:schemeClr>
                </a:solidFill>
                <a:effectLst/>
                <a:uLnTx/>
                <a:uFillTx/>
                <a:latin typeface="Century Gothic" panose="020B0502020202020204" pitchFamily="34" charset="0"/>
                <a:ea typeface="+mn-ea"/>
                <a:cs typeface="+mn-cs"/>
                <a:hlinkClick r:id="rId7">
                  <a:extLst>
                    <a:ext uri="{A12FA001-AC4F-418D-AE19-62706E023703}">
                      <ahyp:hlinkClr xmlns:ahyp="http://schemas.microsoft.com/office/drawing/2018/hyperlinkcolor" val="tx"/>
                    </a:ext>
                  </a:extLst>
                </a:hlinkClick>
              </a:rPr>
              <a:t>here</a:t>
            </a:r>
            <a:r>
              <a:rPr kumimoji="0" lang="en-US" sz="1100" b="0" i="0" u="none" strike="noStrike" kern="1200" cap="none" spc="0" normalizeH="0" baseline="0" noProof="0" dirty="0">
                <a:ln>
                  <a:noFill/>
                </a:ln>
                <a:solidFill>
                  <a:schemeClr val="accent2">
                    <a:lumMod val="20000"/>
                    <a:lumOff val="80000"/>
                  </a:schemeClr>
                </a:solidFill>
                <a:effectLst/>
                <a:uLnTx/>
                <a:uFillTx/>
                <a:latin typeface="Century Gothic" panose="020B0502020202020204" pitchFamily="34" charset="0"/>
                <a:ea typeface="+mn-ea"/>
                <a:cs typeface="+mn-cs"/>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to watch our Reflections Series, featuring </a:t>
            </a:r>
            <a:r>
              <a:rPr lang="en-US" sz="1100" b="1" dirty="0">
                <a:solidFill>
                  <a:prstClr val="white"/>
                </a:solidFill>
                <a:latin typeface="Century Gothic" panose="020B0502020202020204" pitchFamily="34" charset="0"/>
              </a:rPr>
              <a:t>Greg </a:t>
            </a:r>
            <a:r>
              <a:rPr lang="en-US" sz="1100" b="1" dirty="0" err="1">
                <a:solidFill>
                  <a:prstClr val="white"/>
                </a:solidFill>
                <a:latin typeface="Century Gothic" panose="020B0502020202020204" pitchFamily="34" charset="0"/>
              </a:rPr>
              <a:t>Mennegar</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with the </a:t>
            </a:r>
            <a:r>
              <a:rPr lang="en-US" sz="1100" dirty="0">
                <a:solidFill>
                  <a:prstClr val="white"/>
                </a:solidFill>
                <a:latin typeface="Century Gothic" panose="020B0502020202020204" pitchFamily="34" charset="0"/>
              </a:rPr>
              <a:t>Office of the Secretary of State</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as he shares about how state employees are helping to make Government more efficient with the Productivity Board. </a:t>
            </a:r>
            <a:br>
              <a:rPr kumimoji="0" lang="en-US" sz="1100" b="0" i="0" u="none" strike="noStrike" kern="1200" cap="none" spc="0" normalizeH="0" baseline="0" noProof="0" dirty="0">
                <a:ln>
                  <a:noFill/>
                </a:ln>
                <a:solidFill>
                  <a:srgbClr val="E8E8E8"/>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rPr>
            </a:br>
            <a:br>
              <a:rPr kumimoji="0" lang="en-US" sz="1100" b="0"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200" b="1" i="0" u="none" strike="noStrike" kern="1200" cap="all"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Questions?</a:t>
            </a:r>
            <a:br>
              <a:rPr kumimoji="0" lang="en-US" sz="1588" b="1" i="0" u="none" strike="noStrike" kern="1200" cap="all"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contact: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2C696"/>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8">
                  <a:extLst>
                    <a:ext uri="{A12FA001-AC4F-418D-AE19-62706E023703}">
                      <ahyp:hlinkClr xmlns:ahyp="http://schemas.microsoft.com/office/drawing/2018/hyperlinkcolor" val="tx"/>
                    </a:ext>
                  </a:extLst>
                </a:hlinkClick>
              </a:rPr>
              <a:t>Talia Mazzara</a:t>
            </a:r>
            <a:r>
              <a:rPr kumimoji="0" lang="en-US" sz="1100" b="0"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2C696"/>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9">
                  <a:extLst>
                    <a:ext uri="{A12FA001-AC4F-418D-AE19-62706E023703}">
                      <ahyp:hlinkClr xmlns:ahyp="http://schemas.microsoft.com/office/drawing/2018/hyperlinkcolor" val="tx"/>
                    </a:ext>
                  </a:extLst>
                </a:hlinkClick>
              </a:rPr>
              <a:t>Theresa Dew</a:t>
            </a:r>
            <a:r>
              <a:rPr kumimoji="0" lang="en-US" sz="1100" b="0"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p:txBody>
      </p: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9050" y="5133304"/>
            <a:ext cx="81339" cy="3308251"/>
            <a:chOff x="3756025" y="3200718"/>
            <a:chExt cx="260350" cy="3656965"/>
          </a:xfrm>
          <a:solidFill>
            <a:srgbClr val="EE520C"/>
          </a:solidFill>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DB940C-4BFC-0B00-ABFE-F06F3C7FFB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27858"/>
            <a:ext cx="2165684" cy="307626"/>
          </a:xfrm>
          <a:prstGeom prst="rect">
            <a:avLst/>
          </a:prstGeom>
        </p:spPr>
      </p:pic>
      <p:grpSp>
        <p:nvGrpSpPr>
          <p:cNvPr id="6" name="Group 5">
            <a:extLst>
              <a:ext uri="{FF2B5EF4-FFF2-40B4-BE49-F238E27FC236}">
                <a16:creationId xmlns:a16="http://schemas.microsoft.com/office/drawing/2014/main" id="{2501C7E5-F465-2928-E9EA-6FEC05F56704}"/>
              </a:ext>
              <a:ext uri="{C183D7F6-B498-43B3-948B-1728B52AA6E4}">
                <adec:decorative xmlns:adec="http://schemas.microsoft.com/office/drawing/2017/decorative" val="1"/>
              </a:ext>
            </a:extLst>
          </p:cNvPr>
          <p:cNvGrpSpPr/>
          <p:nvPr/>
        </p:nvGrpSpPr>
        <p:grpSpPr>
          <a:xfrm>
            <a:off x="4250219" y="2586484"/>
            <a:ext cx="490027" cy="3018567"/>
            <a:chOff x="3755708" y="3239135"/>
            <a:chExt cx="260985" cy="3430270"/>
          </a:xfrm>
          <a:solidFill>
            <a:schemeClr val="bg2">
              <a:lumMod val="50000"/>
            </a:schemeClr>
          </a:solidFill>
        </p:grpSpPr>
        <p:sp>
          <p:nvSpPr>
            <p:cNvPr id="20" name="Rectangle 19">
              <a:extLst>
                <a:ext uri="{FF2B5EF4-FFF2-40B4-BE49-F238E27FC236}">
                  <a16:creationId xmlns:a16="http://schemas.microsoft.com/office/drawing/2014/main" id="{DB4C1F04-C350-1407-2B8D-34A29BEE0B4F}"/>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77D81C23-728E-0630-998C-6C70091CA25F}"/>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8" name="Rectangle 47">
              <a:extLst>
                <a:ext uri="{FF2B5EF4-FFF2-40B4-BE49-F238E27FC236}">
                  <a16:creationId xmlns:a16="http://schemas.microsoft.com/office/drawing/2014/main" id="{1CC76174-96F3-A546-4C29-BEA79F97FE8E}"/>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9" name="Rectangle 48">
              <a:extLst>
                <a:ext uri="{FF2B5EF4-FFF2-40B4-BE49-F238E27FC236}">
                  <a16:creationId xmlns:a16="http://schemas.microsoft.com/office/drawing/2014/main" id="{C0A39C84-71ED-CD8E-0D13-3917BA8B27FE}"/>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0" name="Rectangle 49">
              <a:extLst>
                <a:ext uri="{FF2B5EF4-FFF2-40B4-BE49-F238E27FC236}">
                  <a16:creationId xmlns:a16="http://schemas.microsoft.com/office/drawing/2014/main" id="{0DF206BE-615B-FDAA-7C16-B4DF9BB8BD93}"/>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1" name="Rectangle 50">
              <a:extLst>
                <a:ext uri="{FF2B5EF4-FFF2-40B4-BE49-F238E27FC236}">
                  <a16:creationId xmlns:a16="http://schemas.microsoft.com/office/drawing/2014/main" id="{DC08334A-2C5A-88A5-8471-1517D53BCCCF}"/>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4" name="Rectangle 53">
              <a:extLst>
                <a:ext uri="{FF2B5EF4-FFF2-40B4-BE49-F238E27FC236}">
                  <a16:creationId xmlns:a16="http://schemas.microsoft.com/office/drawing/2014/main" id="{280302E1-D7B7-B966-8B6E-E3C4125F4C97}"/>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5" name="Rectangle 54">
              <a:extLst>
                <a:ext uri="{FF2B5EF4-FFF2-40B4-BE49-F238E27FC236}">
                  <a16:creationId xmlns:a16="http://schemas.microsoft.com/office/drawing/2014/main" id="{4A19BCFA-5C0D-7538-6FB7-CB1E11C0E978}"/>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7" name="Rectangle 56">
              <a:extLst>
                <a:ext uri="{FF2B5EF4-FFF2-40B4-BE49-F238E27FC236}">
                  <a16:creationId xmlns:a16="http://schemas.microsoft.com/office/drawing/2014/main" id="{430563D1-8D9C-70DA-17F9-5A28B60FB817}"/>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8" name="Rectangle 57">
              <a:extLst>
                <a:ext uri="{FF2B5EF4-FFF2-40B4-BE49-F238E27FC236}">
                  <a16:creationId xmlns:a16="http://schemas.microsoft.com/office/drawing/2014/main" id="{9E998328-8C7F-CC89-E593-5A0BF96AF27B}"/>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0" name="Rectangle 59">
              <a:extLst>
                <a:ext uri="{FF2B5EF4-FFF2-40B4-BE49-F238E27FC236}">
                  <a16:creationId xmlns:a16="http://schemas.microsoft.com/office/drawing/2014/main" id="{6BC0068C-E77E-3303-A8D5-A276689BAC51}"/>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1" name="Rectangle 60">
              <a:extLst>
                <a:ext uri="{FF2B5EF4-FFF2-40B4-BE49-F238E27FC236}">
                  <a16:creationId xmlns:a16="http://schemas.microsoft.com/office/drawing/2014/main" id="{DFB55938-6D04-CDA7-90BA-5B74DC12A9BA}"/>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2" name="Rectangle 61">
              <a:extLst>
                <a:ext uri="{FF2B5EF4-FFF2-40B4-BE49-F238E27FC236}">
                  <a16:creationId xmlns:a16="http://schemas.microsoft.com/office/drawing/2014/main" id="{F832D0FA-272A-46BC-DE1B-E566B8C7B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4" name="Rectangle 63">
              <a:extLst>
                <a:ext uri="{FF2B5EF4-FFF2-40B4-BE49-F238E27FC236}">
                  <a16:creationId xmlns:a16="http://schemas.microsoft.com/office/drawing/2014/main" id="{85215DCC-8D97-5479-1782-2278929F4390}"/>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5" name="Rectangle 64">
              <a:extLst>
                <a:ext uri="{FF2B5EF4-FFF2-40B4-BE49-F238E27FC236}">
                  <a16:creationId xmlns:a16="http://schemas.microsoft.com/office/drawing/2014/main" id="{E61BE467-9A06-CCF3-E74D-4783FD434CBC}"/>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6" name="Rectangle 65">
              <a:extLst>
                <a:ext uri="{FF2B5EF4-FFF2-40B4-BE49-F238E27FC236}">
                  <a16:creationId xmlns:a16="http://schemas.microsoft.com/office/drawing/2014/main" id="{42708021-E91E-CE8E-DDFB-216C52CD347A}"/>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7" name="Rectangle 66">
              <a:extLst>
                <a:ext uri="{FF2B5EF4-FFF2-40B4-BE49-F238E27FC236}">
                  <a16:creationId xmlns:a16="http://schemas.microsoft.com/office/drawing/2014/main" id="{09609766-9E9F-F936-136B-BFB151552716}"/>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8" name="Rectangle 67">
              <a:extLst>
                <a:ext uri="{FF2B5EF4-FFF2-40B4-BE49-F238E27FC236}">
                  <a16:creationId xmlns:a16="http://schemas.microsoft.com/office/drawing/2014/main" id="{5F1E9D28-EB28-7B54-C592-E224D11E6652}"/>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0" name="Rectangle 69">
              <a:extLst>
                <a:ext uri="{FF2B5EF4-FFF2-40B4-BE49-F238E27FC236}">
                  <a16:creationId xmlns:a16="http://schemas.microsoft.com/office/drawing/2014/main" id="{08149B28-5C5C-7426-6B4D-3221E44EEAFD}"/>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1" name="Rectangle 70">
              <a:extLst>
                <a:ext uri="{FF2B5EF4-FFF2-40B4-BE49-F238E27FC236}">
                  <a16:creationId xmlns:a16="http://schemas.microsoft.com/office/drawing/2014/main" id="{64C5263A-5022-C14E-CEE5-6CF0A6A85BB0}"/>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2" name="Rectangle 71">
              <a:extLst>
                <a:ext uri="{FF2B5EF4-FFF2-40B4-BE49-F238E27FC236}">
                  <a16:creationId xmlns:a16="http://schemas.microsoft.com/office/drawing/2014/main" id="{951079B3-02CA-AF49-1604-E2F381D2856E}"/>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3" name="Rectangle 72">
              <a:extLst>
                <a:ext uri="{FF2B5EF4-FFF2-40B4-BE49-F238E27FC236}">
                  <a16:creationId xmlns:a16="http://schemas.microsoft.com/office/drawing/2014/main" id="{C1B86EC9-777D-0ACC-BE54-DD301BFD4F3B}"/>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4" name="Rectangle 73">
              <a:extLst>
                <a:ext uri="{FF2B5EF4-FFF2-40B4-BE49-F238E27FC236}">
                  <a16:creationId xmlns:a16="http://schemas.microsoft.com/office/drawing/2014/main" id="{7D306864-6BC2-86F9-5A31-D42ACC2ECACD}"/>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5" name="Rectangle 74">
              <a:extLst>
                <a:ext uri="{FF2B5EF4-FFF2-40B4-BE49-F238E27FC236}">
                  <a16:creationId xmlns:a16="http://schemas.microsoft.com/office/drawing/2014/main" id="{C0D7CE3B-DF30-32C8-DFE7-C7024F67089C}"/>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pic>
        <p:nvPicPr>
          <p:cNvPr id="9" name="Picture 8" descr="image of an upside-down triangle with the acronym DSDM in the middle. The top left corner reads the word resources, the top right reads time, and the bottom corner reads functionality. The word variable is on the side.">
            <a:extLst>
              <a:ext uri="{FF2B5EF4-FFF2-40B4-BE49-F238E27FC236}">
                <a16:creationId xmlns:a16="http://schemas.microsoft.com/office/drawing/2014/main" id="{E4254D2E-C009-193B-DA56-84C09AAB3EA6}"/>
              </a:ext>
            </a:extLst>
          </p:cNvPr>
          <p:cNvPicPr>
            <a:picLocks noChangeAspect="1"/>
          </p:cNvPicPr>
          <p:nvPr/>
        </p:nvPicPr>
        <p:blipFill>
          <a:blip r:embed="rId3">
            <a:duotone>
              <a:schemeClr val="accent2">
                <a:shade val="45000"/>
                <a:satMod val="135000"/>
              </a:schemeClr>
              <a:prstClr val="white"/>
            </a:duotone>
          </a:blip>
          <a:srcRect l="4959" t="9648" r="44" b="15960"/>
          <a:stretch/>
        </p:blipFill>
        <p:spPr>
          <a:xfrm>
            <a:off x="4489643" y="436062"/>
            <a:ext cx="2368357" cy="2704095"/>
          </a:xfrm>
          <a:prstGeom prst="rect">
            <a:avLst/>
          </a:prstGeom>
        </p:spPr>
      </p:pic>
      <p:sp>
        <p:nvSpPr>
          <p:cNvPr id="4" name="Rectangle 3">
            <a:extLst>
              <a:ext uri="{FF2B5EF4-FFF2-40B4-BE49-F238E27FC236}">
                <a16:creationId xmlns:a16="http://schemas.microsoft.com/office/drawing/2014/main" id="{F5F8049D-5F8A-4570-8E88-708FC84D52CB}"/>
              </a:ext>
              <a:ext uri="{C183D7F6-B498-43B3-948B-1728B52AA6E4}">
                <adec:decorative xmlns:adec="http://schemas.microsoft.com/office/drawing/2017/decorative" val="0"/>
              </a:ext>
            </a:extLst>
          </p:cNvPr>
          <p:cNvSpPr/>
          <p:nvPr/>
        </p:nvSpPr>
        <p:spPr>
          <a:xfrm>
            <a:off x="0" y="255773"/>
            <a:ext cx="4494969" cy="500975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dirty="0">
              <a:solidFill>
                <a:prstClr val="black"/>
              </a:solidFill>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br>
            <a:r>
              <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br>
              <a:rPr lang="en-US" sz="1400" b="1" i="0" dirty="0">
                <a:solidFill>
                  <a:schemeClr val="tx1"/>
                </a:solidFill>
                <a:effectLst/>
                <a:latin typeface="Century Gothic" panose="020B0502020202020204" pitchFamily="34" charset="0"/>
              </a:rPr>
            </a:br>
            <a:r>
              <a:rPr lang="en-US" sz="1400" b="1" i="0" dirty="0">
                <a:solidFill>
                  <a:schemeClr val="tx1"/>
                </a:solidFill>
                <a:effectLst/>
                <a:latin typeface="Century Gothic" panose="020B0502020202020204" pitchFamily="34" charset="0"/>
              </a:rPr>
              <a:t>Dynamic System Development Methodology (DSDM) and the Lake Burien Transitional Care Facility Project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ndParaRPr>
          </a:p>
          <a:p>
            <a:pPr algn="ctr">
              <a:buNone/>
            </a:pPr>
            <a:r>
              <a:rPr lang="en-US" sz="1100" dirty="0">
                <a:solidFill>
                  <a:schemeClr val="tx1"/>
                </a:solidFill>
                <a:latin typeface="Century Gothic" panose="020B0502020202020204" pitchFamily="34" charset="0"/>
              </a:rPr>
              <a:t>At our recent meeting, </a:t>
            </a:r>
            <a:r>
              <a:rPr lang="en-US" sz="1100" b="1" dirty="0">
                <a:solidFill>
                  <a:schemeClr val="tx1"/>
                </a:solidFill>
                <a:latin typeface="Century Gothic" panose="020B0502020202020204" pitchFamily="34" charset="0"/>
              </a:rPr>
              <a:t>Sumeda Madhuri </a:t>
            </a:r>
            <a:r>
              <a:rPr lang="en-US" sz="1100" dirty="0">
                <a:solidFill>
                  <a:schemeClr val="tx1"/>
                </a:solidFill>
                <a:latin typeface="Century Gothic" panose="020B0502020202020204" pitchFamily="34" charset="0"/>
              </a:rPr>
              <a:t>with the Developmental Disabilities Administration within DSHS,  shared how the Dynamic System Development Methodology (DSDM) played a key role in the success of the Lake Burien Transitional Care Facility Project. Originally designed for software, DSDM’s agile, iterative approach proved effective in managing the complex requirements of a healthcare build.</a:t>
            </a:r>
          </a:p>
          <a:p>
            <a:pPr algn="ctr">
              <a:buNone/>
            </a:pPr>
            <a:endParaRPr lang="en-US" sz="1100" b="1" dirty="0">
              <a:solidFill>
                <a:schemeClr val="tx1"/>
              </a:solidFill>
              <a:latin typeface="Century Gothic" panose="020B0502020202020204" pitchFamily="34" charset="0"/>
            </a:endParaRPr>
          </a:p>
          <a:p>
            <a:pPr>
              <a:buNone/>
            </a:pPr>
            <a:r>
              <a:rPr lang="en-US" sz="1100" b="1" dirty="0">
                <a:solidFill>
                  <a:schemeClr val="tx1"/>
                </a:solidFill>
                <a:latin typeface="Century Gothic" panose="020B0502020202020204" pitchFamily="34" charset="0"/>
              </a:rPr>
              <a:t>Key DSDM elements applied:</a:t>
            </a:r>
          </a:p>
          <a:p>
            <a:pPr marL="171450" indent="-171450">
              <a:buFont typeface="Arial" panose="020B0604020202020204" pitchFamily="34" charset="0"/>
              <a:buChar char="•"/>
            </a:pPr>
            <a:r>
              <a:rPr lang="en-US" sz="1100" dirty="0">
                <a:solidFill>
                  <a:schemeClr val="tx1"/>
                </a:solidFill>
                <a:latin typeface="Century Gothic" panose="020B0502020202020204" pitchFamily="34" charset="0"/>
              </a:rPr>
              <a:t>Timeboxing to stay on schedule</a:t>
            </a:r>
          </a:p>
          <a:p>
            <a:pPr marL="171450" indent="-171450">
              <a:buFont typeface="Arial" panose="020B0604020202020204" pitchFamily="34" charset="0"/>
              <a:buChar char="•"/>
            </a:pPr>
            <a:r>
              <a:rPr lang="en-US" sz="1100" dirty="0" err="1">
                <a:solidFill>
                  <a:schemeClr val="tx1"/>
                </a:solidFill>
                <a:latin typeface="Century Gothic" panose="020B0502020202020204" pitchFamily="34" charset="0"/>
              </a:rPr>
              <a:t>MoSCoW</a:t>
            </a:r>
            <a:r>
              <a:rPr lang="en-US" sz="1100" dirty="0">
                <a:solidFill>
                  <a:schemeClr val="tx1"/>
                </a:solidFill>
                <a:latin typeface="Century Gothic" panose="020B0502020202020204" pitchFamily="34" charset="0"/>
              </a:rPr>
              <a:t> prioritization to focus on essentials</a:t>
            </a:r>
          </a:p>
          <a:p>
            <a:pPr marL="171450" indent="-171450">
              <a:buFont typeface="Arial" panose="020B0604020202020204" pitchFamily="34" charset="0"/>
              <a:buChar char="•"/>
            </a:pPr>
            <a:r>
              <a:rPr lang="en-US" sz="1100" dirty="0">
                <a:solidFill>
                  <a:schemeClr val="tx1"/>
                </a:solidFill>
                <a:latin typeface="Century Gothic" panose="020B0502020202020204" pitchFamily="34" charset="0"/>
              </a:rPr>
              <a:t>Continuous user feedback from staff</a:t>
            </a:r>
          </a:p>
          <a:p>
            <a:pPr marL="171450" indent="-171450">
              <a:buFont typeface="Arial" panose="020B0604020202020204" pitchFamily="34" charset="0"/>
              <a:buChar char="•"/>
            </a:pPr>
            <a:r>
              <a:rPr lang="en-US" sz="1100" dirty="0">
                <a:solidFill>
                  <a:schemeClr val="tx1"/>
                </a:solidFill>
                <a:latin typeface="Century Gothic" panose="020B0502020202020204" pitchFamily="34" charset="0"/>
              </a:rPr>
              <a:t>Collaborative workshops for stakeholder alignment</a:t>
            </a:r>
          </a:p>
          <a:p>
            <a:pPr>
              <a:buFont typeface="Arial" panose="020B0604020202020204" pitchFamily="34" charset="0"/>
              <a:buChar char="•"/>
            </a:pPr>
            <a:endParaRPr lang="en-US" sz="1100" b="1" dirty="0">
              <a:solidFill>
                <a:schemeClr val="tx1"/>
              </a:solidFill>
              <a:latin typeface="Century Gothic" panose="020B0502020202020204" pitchFamily="34" charset="0"/>
            </a:endParaRPr>
          </a:p>
          <a:p>
            <a:pPr>
              <a:buNone/>
            </a:pPr>
            <a:r>
              <a:rPr lang="en-US" sz="1100" b="1" dirty="0">
                <a:solidFill>
                  <a:schemeClr val="tx1"/>
                </a:solidFill>
                <a:latin typeface="Century Gothic" panose="020B0502020202020204" pitchFamily="34" charset="0"/>
              </a:rPr>
              <a:t>Key Takeaways:</a:t>
            </a:r>
          </a:p>
          <a:p>
            <a:pPr marL="171450" indent="-171450">
              <a:buFont typeface="Arial" panose="020B0604020202020204" pitchFamily="34" charset="0"/>
              <a:buChar char="•"/>
            </a:pPr>
            <a:r>
              <a:rPr lang="en-US" sz="1100" dirty="0">
                <a:solidFill>
                  <a:schemeClr val="tx1"/>
                </a:solidFill>
                <a:latin typeface="Century Gothic" panose="020B0502020202020204" pitchFamily="34" charset="0"/>
              </a:rPr>
              <a:t>User involvement improves outcomes</a:t>
            </a:r>
          </a:p>
          <a:p>
            <a:pPr marL="171450" indent="-171450">
              <a:buFont typeface="Arial" panose="020B0604020202020204" pitchFamily="34" charset="0"/>
              <a:buChar char="•"/>
            </a:pPr>
            <a:r>
              <a:rPr lang="en-US" sz="1100" dirty="0">
                <a:solidFill>
                  <a:schemeClr val="tx1"/>
                </a:solidFill>
                <a:latin typeface="Century Gothic" panose="020B0502020202020204" pitchFamily="34" charset="0"/>
              </a:rPr>
              <a:t>Flexibility + structure supports fast adaptation</a:t>
            </a:r>
          </a:p>
          <a:p>
            <a:pPr marL="171450" indent="-171450">
              <a:buFont typeface="Arial" panose="020B0604020202020204" pitchFamily="34" charset="0"/>
              <a:buChar char="•"/>
            </a:pPr>
            <a:r>
              <a:rPr lang="en-US" sz="1100" dirty="0">
                <a:solidFill>
                  <a:schemeClr val="tx1"/>
                </a:solidFill>
                <a:latin typeface="Century Gothic" panose="020B0502020202020204" pitchFamily="34" charset="0"/>
              </a:rPr>
              <a:t>Prioritizing needs ensures core features are delivered first</a:t>
            </a:r>
          </a:p>
          <a:p>
            <a:pPr marL="171450" indent="-171450">
              <a:buFont typeface="Arial" panose="020B0604020202020204" pitchFamily="34" charset="0"/>
              <a:buChar char="•"/>
            </a:pPr>
            <a:r>
              <a:rPr lang="en-US" sz="1100" dirty="0">
                <a:solidFill>
                  <a:schemeClr val="tx1"/>
                </a:solidFill>
                <a:latin typeface="Century Gothic" panose="020B0502020202020204" pitchFamily="34" charset="0"/>
              </a:rPr>
              <a:t>Iterative testing reduces rework</a:t>
            </a:r>
          </a:p>
          <a:p>
            <a:pPr algn="ctr">
              <a:buFont typeface="Arial" panose="020B0604020202020204" pitchFamily="34" charset="0"/>
              <a:buChar char="•"/>
            </a:pPr>
            <a:endParaRPr lang="en-US" sz="11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Sumeda demonstrated how DSDM’s principles, when applied beyond software, can guide efficient, people-focused project delivery in healthcare and beyond.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Aptos" panose="020B0004020202020204" pitchFamily="34" charset="0"/>
              <a:cs typeface="Aptos" panose="020B00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entury Gothic" panose="020B0502020202020204" pitchFamily="34" charset="0"/>
              <a:ea typeface="Aptos" panose="020B0004020202020204" pitchFamily="34" charset="0"/>
              <a:cs typeface="Aptos" panose="020B0004020202020204" pitchFamily="34" charset="0"/>
            </a:endParaRPr>
          </a:p>
        </p:txBody>
      </p:sp>
      <p:sp>
        <p:nvSpPr>
          <p:cNvPr id="59" name="TextBox 58">
            <a:extLst>
              <a:ext uri="{FF2B5EF4-FFF2-40B4-BE49-F238E27FC236}">
                <a16:creationId xmlns:a16="http://schemas.microsoft.com/office/drawing/2014/main" id="{0093E9C2-64E4-2FAC-7DF9-DCBD5C9E1340}"/>
              </a:ext>
            </a:extLst>
          </p:cNvPr>
          <p:cNvSpPr txBox="1"/>
          <p:nvPr/>
        </p:nvSpPr>
        <p:spPr>
          <a:xfrm>
            <a:off x="4816175" y="3647061"/>
            <a:ext cx="1962869" cy="969496"/>
          </a:xfrm>
          <a:prstGeom prst="rect">
            <a:avLst/>
          </a:prstGeom>
          <a:solidFill>
            <a:srgbClr val="D8DCD6"/>
          </a:solidFill>
          <a:ln w="60325">
            <a:solidFill>
              <a:schemeClr val="accent4">
                <a:lumMod val="50000"/>
              </a:schemeClr>
            </a:solidFill>
            <a:prstDash val="dashDo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E2841"/>
                </a:solidFill>
                <a:effectLst/>
                <a:uLnTx/>
                <a:uFillTx/>
                <a:latin typeface="Cavolini" panose="03000502040302020204" pitchFamily="66" charset="0"/>
                <a:ea typeface="MS Mincho" panose="02020609040205080304" pitchFamily="49" charset="-128"/>
                <a:cs typeface="Cavolini" panose="03000502040302020204" pitchFamily="66" charset="0"/>
              </a:rPr>
              <a:t>Click the play button below to watch the </a:t>
            </a:r>
            <a:r>
              <a:rPr lang="en-US" sz="1100" b="1" dirty="0">
                <a:solidFill>
                  <a:srgbClr val="0E2841"/>
                </a:solidFill>
                <a:latin typeface="Cavolini" panose="03000502040302020204" pitchFamily="66" charset="0"/>
                <a:ea typeface="MS Mincho" panose="02020609040205080304" pitchFamily="49" charset="-128"/>
                <a:cs typeface="Cavolini" panose="03000502040302020204" pitchFamily="66" charset="0"/>
              </a:rPr>
              <a:t>April</a:t>
            </a:r>
            <a:r>
              <a:rPr kumimoji="0" lang="en-US" sz="1100" b="1" i="0" u="none" strike="noStrike" kern="1200" cap="none" spc="0" normalizeH="0" baseline="0" noProof="0" dirty="0">
                <a:ln>
                  <a:noFill/>
                </a:ln>
                <a:solidFill>
                  <a:srgbClr val="0E2841"/>
                </a:solidFill>
                <a:effectLst/>
                <a:uLnTx/>
                <a:uFillTx/>
                <a:latin typeface="Cavolini" panose="03000502040302020204" pitchFamily="66" charset="0"/>
                <a:ea typeface="MS Mincho" panose="02020609040205080304" pitchFamily="49" charset="-128"/>
                <a:cs typeface="Cavolini" panose="03000502040302020204" pitchFamily="66" charset="0"/>
              </a:rPr>
              <a:t> CoP presentation!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highlight>
                <a:srgbClr val="FFFF00"/>
              </a:highlight>
              <a:uLnTx/>
              <a:uFillTx/>
              <a:latin typeface="Cavolini" panose="03000502040302020204" pitchFamily="66" charset="0"/>
              <a:ea typeface="MS Mincho" panose="02020609040205080304" pitchFamily="49" charset="-128"/>
              <a:cs typeface="Cavolini" panose="03000502040302020204" pitchFamily="66"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uLnTx/>
              <a:uFillTx/>
              <a:latin typeface="Cavolini" panose="03000502040302020204" pitchFamily="66" charset="0"/>
              <a:ea typeface="+mn-ea"/>
              <a:cs typeface="Cavolini" panose="03000502040302020204" pitchFamily="66" charset="0"/>
            </a:endParaRPr>
          </a:p>
        </p:txBody>
      </p:sp>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9" name="TextBox 68">
            <a:extLst>
              <a:ext uri="{FF2B5EF4-FFF2-40B4-BE49-F238E27FC236}">
                <a16:creationId xmlns:a16="http://schemas.microsoft.com/office/drawing/2014/main" id="{76DCC1B1-10F2-2CE9-B119-80A515B78FA5}"/>
              </a:ext>
            </a:extLst>
          </p:cNvPr>
          <p:cNvSpPr txBox="1"/>
          <p:nvPr/>
        </p:nvSpPr>
        <p:spPr>
          <a:xfrm>
            <a:off x="-53781" y="5601012"/>
            <a:ext cx="2412172" cy="3575965"/>
          </a:xfrm>
          <a:prstGeom prst="rect">
            <a:avLst/>
          </a:prstGeom>
          <a:noFill/>
        </p:spPr>
        <p:txBody>
          <a:bodyPr wrap="square" tIns="242048" rtlCol="0">
            <a:spAutoFit/>
          </a:bodyPr>
          <a:lstStyle/>
          <a:p>
            <a:pPr marL="0" marR="0" lvl="0" indent="0" algn="l" defTabSz="457200" rtl="0" eaLnBrk="1" fontAlgn="auto" latinLnBrk="0" hangingPunct="1">
              <a:lnSpc>
                <a:spcPct val="100000"/>
              </a:lnSpc>
              <a:spcBef>
                <a:spcPts val="0"/>
              </a:spcBef>
              <a:spcAft>
                <a:spcPts val="1060"/>
              </a:spcAft>
              <a:buClrTx/>
              <a:buSzTx/>
              <a:buFontTx/>
              <a:buNone/>
              <a:tabLst/>
              <a:defRPr/>
            </a:pPr>
            <a:r>
              <a:rPr kumimoji="0" lang="en-US" sz="1588"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COMING UP NEXT</a:t>
            </a:r>
            <a:br>
              <a:rPr kumimoji="0" lang="en-US" sz="1200" b="0" i="1" u="none" strike="noStrike" kern="1200" cap="none" spc="0" normalizeH="0" baseline="0" noProof="0" dirty="0">
                <a:ln>
                  <a:noFill/>
                </a:ln>
                <a:solidFill>
                  <a:srgbClr val="808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endParaRPr kumimoji="0" lang="en-US" sz="1200" b="0" i="1" u="none" strike="noStrike" kern="1200" cap="none" spc="0" normalizeH="0" baseline="0" noProof="0" dirty="0">
              <a:ln>
                <a:noFill/>
              </a:ln>
              <a:solidFill>
                <a:srgbClr val="808000"/>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May</a:t>
            </a: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20</a:t>
            </a:r>
            <a:r>
              <a:rPr lang="en-US" sz="1200" b="1" baseline="30000"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th</a:t>
            </a: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10:30 a.m. – 12:00 p.m.</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4"/>
              </a:rPr>
              <a:t>Zoom Meeting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Topics:</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t>Hoshin </a:t>
            </a:r>
            <a:r>
              <a:rPr kumimoji="0" lang="en-US" sz="1200" b="0" i="0" u="none" strike="noStrike" kern="1200" cap="none" spc="0" normalizeH="0" baseline="0" noProof="0" dirty="0" err="1">
                <a:ln>
                  <a:noFill/>
                </a:ln>
                <a:solidFill>
                  <a:srgbClr val="434341"/>
                </a:solidFill>
                <a:effectLst/>
                <a:uLnTx/>
                <a:uFillTx/>
                <a:latin typeface="Century Gothic" panose="020B0502020202020204" pitchFamily="34" charset="0"/>
                <a:ea typeface="+mn-ea"/>
                <a:cs typeface="+mn-cs"/>
              </a:rPr>
              <a:t>Kanri</a:t>
            </a:r>
            <a:endParaRPr kumimoji="0" lang="en-US" sz="120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300" b="1" dirty="0">
                <a:solidFill>
                  <a:srgbClr val="434341"/>
                </a:solidFill>
                <a:latin typeface="Century Gothic" panose="020B0502020202020204" pitchFamily="34" charset="0"/>
              </a:rPr>
              <a:t>Presenter: </a:t>
            </a:r>
            <a:br>
              <a:rPr kumimoji="0" lang="en-US" sz="105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br>
            <a:r>
              <a:rPr kumimoji="0" lang="en-US" sz="120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t>Ryan Zeng</a:t>
            </a:r>
            <a:r>
              <a:rPr kumimoji="0" lang="en-US" sz="1200" b="1"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t>| </a:t>
            </a:r>
            <a:r>
              <a:rPr lang="en-US" sz="1200" i="0" dirty="0">
                <a:solidFill>
                  <a:srgbClr val="434341"/>
                </a:solidFill>
                <a:effectLst/>
                <a:latin typeface="Century Gothic" panose="020B0502020202020204" pitchFamily="34" charset="0"/>
              </a:rPr>
              <a:t>Association for Manufacturing Excellence (AME) Seattle Consortium</a:t>
            </a:r>
            <a:endParaRPr kumimoji="0" lang="en-US" sz="1200" i="0" u="none" strike="noStrike" kern="1200" cap="none" spc="0" normalizeH="0" baseline="0" noProof="0" dirty="0">
              <a:ln>
                <a:noFill/>
              </a:ln>
              <a:solidFill>
                <a:srgbClr val="434341"/>
              </a:solidFill>
              <a:effectLst/>
              <a:highlight>
                <a:srgbClr val="FFFF00"/>
              </a:highlight>
              <a:uLnTx/>
              <a:uFillTx/>
              <a:latin typeface="Century Gothic" panose="020B0502020202020204" pitchFamily="34"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34341"/>
              </a:solidFill>
              <a:effectLst/>
              <a:highlight>
                <a:srgbClr val="FFFF00"/>
              </a:highlight>
              <a:uLnTx/>
              <a:uFillTx/>
              <a:latin typeface="Century Gothic" panose="020B0502020202020204" pitchFamily="34" charset="0"/>
              <a:ea typeface="+mn-ea"/>
              <a:cs typeface="+mn-cs"/>
            </a:endParaRPr>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367896" y="6098352"/>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EE520C"/>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5">
            <a:duotone>
              <a:schemeClr val="accent1">
                <a:shade val="45000"/>
                <a:satMod val="135000"/>
              </a:schemeClr>
              <a:prstClr val="white"/>
            </a:duotone>
          </a:blip>
          <a:stretch>
            <a:fillRect/>
          </a:stretch>
        </p:blipFill>
        <p:spPr>
          <a:xfrm flipV="1">
            <a:off x="176704" y="6329045"/>
            <a:ext cx="240329" cy="240329"/>
          </a:xfrm>
          <a:prstGeom prst="rect">
            <a:avLst/>
          </a:prstGeom>
          <a:effectLst>
            <a:glow rad="127000">
              <a:schemeClr val="accent2">
                <a:lumMod val="20000"/>
                <a:lumOff val="80000"/>
              </a:schemeClr>
            </a:glow>
          </a:effectLst>
        </p:spPr>
      </p:pic>
      <p:pic>
        <p:nvPicPr>
          <p:cNvPr id="1026" name="Picture 2">
            <a:extLst>
              <a:ext uri="{FF2B5EF4-FFF2-40B4-BE49-F238E27FC236}">
                <a16:creationId xmlns:a16="http://schemas.microsoft.com/office/drawing/2014/main" id="{B0E99140-A896-5334-F0F2-6F4BE7906E61}"/>
              </a:ext>
              <a:ext uri="{C183D7F6-B498-43B3-948B-1728B52AA6E4}">
                <adec:decorative xmlns:adec="http://schemas.microsoft.com/office/drawing/2017/decorative" val="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752163">
            <a:off x="5430321" y="4229696"/>
            <a:ext cx="200421" cy="200421"/>
          </a:xfrm>
          <a:prstGeom prst="rect">
            <a:avLst/>
          </a:prstGeom>
          <a:noFill/>
          <a:extLst>
            <a:ext uri="{909E8E84-426E-40DD-AFC4-6F175D3DCCD1}">
              <a14:hiddenFill xmlns:a14="http://schemas.microsoft.com/office/drawing/2010/main">
                <a:solidFill>
                  <a:srgbClr val="FFFFFF"/>
                </a:solidFill>
              </a14:hiddenFill>
            </a:ext>
          </a:extLst>
        </p:spPr>
      </p:pic>
      <p:sp>
        <p:nvSpPr>
          <p:cNvPr id="19" name="Action Button: Go Forward or Next 18">
            <a:hlinkClick r:id="rId7"/>
            <a:extLst>
              <a:ext uri="{FF2B5EF4-FFF2-40B4-BE49-F238E27FC236}">
                <a16:creationId xmlns:a16="http://schemas.microsoft.com/office/drawing/2014/main" id="{88333DE2-3569-C7B4-4C27-45CEB19E288B}"/>
              </a:ext>
              <a:ext uri="{C183D7F6-B498-43B3-948B-1728B52AA6E4}">
                <adec:decorative xmlns:adec="http://schemas.microsoft.com/office/drawing/2017/decorative" val="1"/>
              </a:ext>
            </a:extLst>
          </p:cNvPr>
          <p:cNvSpPr/>
          <p:nvPr/>
        </p:nvSpPr>
        <p:spPr>
          <a:xfrm>
            <a:off x="5732165" y="4257466"/>
            <a:ext cx="250759" cy="209738"/>
          </a:xfrm>
          <a:prstGeom prst="actionButtonForwardNext">
            <a:avLst/>
          </a:prstGeom>
          <a:solidFill>
            <a:srgbClr val="F8E1C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52" name="Rectangle 51">
            <a:extLst>
              <a:ext uri="{FF2B5EF4-FFF2-40B4-BE49-F238E27FC236}">
                <a16:creationId xmlns:a16="http://schemas.microsoft.com/office/drawing/2014/main" id="{593C7CB6-AB65-1E61-52F7-0CDB94C4E295}"/>
              </a:ext>
            </a:extLst>
          </p:cNvPr>
          <p:cNvSpPr/>
          <p:nvPr/>
        </p:nvSpPr>
        <p:spPr>
          <a:xfrm>
            <a:off x="2358391" y="5265915"/>
            <a:ext cx="4322905" cy="3878086"/>
          </a:xfrm>
          <a:prstGeom prst="rect">
            <a:avLst/>
          </a:prstGeom>
          <a:solidFill>
            <a:schemeClr val="accent4">
              <a:lumMod val="50000"/>
            </a:schemeClr>
          </a:solidFill>
          <a:ln>
            <a:noFill/>
          </a:ln>
          <a:scene3d>
            <a:camera prst="orthographicFront"/>
            <a:lightRig rig="threePt" dir="t"/>
          </a:scene3d>
          <a:sp3d extrusionH="76200">
            <a:bevelB w="31750" h="88900"/>
            <a:extrusionClr>
              <a:srgbClr val="660066"/>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marR="0" lvl="0" algn="ctr" defTabSz="457200" rtl="0" eaLnBrk="1" fontAlgn="auto" latinLnBrk="0" hangingPunct="1">
              <a:lnSpc>
                <a:spcPct val="115000"/>
              </a:lnSpc>
              <a:spcBef>
                <a:spcPts val="1588"/>
              </a:spcBef>
              <a:spcAft>
                <a:spcPts val="884"/>
              </a:spcAft>
              <a:buClrTx/>
              <a:buSzTx/>
              <a:tabLst/>
              <a:defRPr/>
            </a:pPr>
            <a:r>
              <a:rPr lang="en-US" sz="1300" b="1" dirty="0">
                <a:solidFill>
                  <a:schemeClr val="bg1"/>
                </a:solidFill>
                <a:latin typeface="Cavolini" panose="03000502040302020204" pitchFamily="66" charset="0"/>
                <a:ea typeface="Ebrima" panose="02000000000000000000" pitchFamily="2" charset="0"/>
                <a:cs typeface="Cavolini" panose="03000502040302020204" pitchFamily="66" charset="0"/>
              </a:rPr>
              <a:t>Share Your Expertise with Our Community!</a:t>
            </a:r>
          </a:p>
          <a:p>
            <a:pPr algn="ctr"/>
            <a: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t>Do you have a successful project or teaching on a continuous improvement methodology that could inspire and empower others? We’re looking for passionate individuals to present and share their knowledge with our community!</a:t>
            </a:r>
            <a:b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br>
            <a:endPar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endParaRPr>
          </a:p>
          <a:p>
            <a:pPr algn="ctr"/>
            <a: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t>This is a fantastic opportunity to:</a:t>
            </a:r>
            <a:br>
              <a:rPr lang="en-US" sz="1100" b="1" dirty="0">
                <a:solidFill>
                  <a:schemeClr val="bg1"/>
                </a:solidFill>
                <a:latin typeface="Ebrima" panose="02000000000000000000" pitchFamily="2" charset="0"/>
                <a:ea typeface="Ebrima" panose="02000000000000000000" pitchFamily="2" charset="0"/>
                <a:cs typeface="Ebrima" panose="02000000000000000000" pitchFamily="2" charset="0"/>
              </a:rPr>
            </a:br>
            <a:b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br>
            <a: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t>✅ Showcase your expertise and accomplishments.</a:t>
            </a:r>
            <a:b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br>
            <a: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t>✅ Connect with like-minded professionals.</a:t>
            </a:r>
            <a:b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br>
            <a: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t>✅ Contribute to our shared growth and success.</a:t>
            </a:r>
            <a:b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br>
            <a:endPar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endParaRPr>
          </a:p>
          <a:p>
            <a:pPr algn="ctr"/>
            <a: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t>If you’re interested, please take a moment to fill out this </a:t>
            </a:r>
            <a:r>
              <a:rPr lang="en-US" sz="1100" dirty="0">
                <a:solidFill>
                  <a:schemeClr val="accent2">
                    <a:lumMod val="20000"/>
                    <a:lumOff val="80000"/>
                  </a:schemeClr>
                </a:solidFill>
                <a:latin typeface="Cavolini" panose="03000502040302020204" pitchFamily="66" charset="0"/>
                <a:ea typeface="Ebrima" panose="02000000000000000000" pitchFamily="2" charset="0"/>
                <a:cs typeface="Cavolini" panose="03000502040302020204" pitchFamily="66" charset="0"/>
                <a:hlinkClick r:id="rId8">
                  <a:extLst>
                    <a:ext uri="{A12FA001-AC4F-418D-AE19-62706E023703}">
                      <ahyp:hlinkClr xmlns:ahyp="http://schemas.microsoft.com/office/drawing/2018/hyperlinkcolor" val="tx"/>
                    </a:ext>
                  </a:extLst>
                </a:hlinkClick>
              </a:rPr>
              <a:t>form</a:t>
            </a:r>
            <a:r>
              <a:rPr lang="en-US" sz="1100" dirty="0">
                <a:solidFill>
                  <a:schemeClr val="accent2">
                    <a:lumMod val="20000"/>
                    <a:lumOff val="80000"/>
                  </a:schemeClr>
                </a:solidFill>
                <a:latin typeface="Cavolini" panose="03000502040302020204" pitchFamily="66" charset="0"/>
                <a:ea typeface="Ebrima" panose="02000000000000000000" pitchFamily="2" charset="0"/>
                <a:cs typeface="Cavolini" panose="03000502040302020204" pitchFamily="66" charset="0"/>
              </a:rPr>
              <a:t>,</a:t>
            </a:r>
            <a: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t> and we’ll be in touch!</a:t>
            </a:r>
            <a:b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br>
            <a:endPar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endParaRPr>
          </a:p>
          <a:p>
            <a:pPr algn="ctr"/>
            <a:r>
              <a:rPr lang="en-US" sz="1100" dirty="0">
                <a:solidFill>
                  <a:schemeClr val="bg1"/>
                </a:solidFill>
                <a:latin typeface="Cavolini" panose="03000502040302020204" pitchFamily="66" charset="0"/>
                <a:ea typeface="Ebrima" panose="02000000000000000000" pitchFamily="2" charset="0"/>
                <a:cs typeface="Cavolini" panose="03000502040302020204" pitchFamily="66" charset="0"/>
              </a:rPr>
              <a:t>Let’s learn and grow together by sharing what works. Your experience could be the key to someone else’s success! </a:t>
            </a:r>
          </a:p>
        </p:txBody>
      </p:sp>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6068</TotalTime>
  <Words>654</Words>
  <Application>Microsoft Office PowerPoint</Application>
  <PresentationFormat>On-screen Show (4:3)</PresentationFormat>
  <Paragraphs>67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Aptos</vt:lpstr>
      <vt:lpstr>Aptos Display</vt:lpstr>
      <vt:lpstr>Arial</vt:lpstr>
      <vt:lpstr>Cavolini</vt:lpstr>
      <vt:lpstr>Century Gothic</vt:lpstr>
      <vt:lpstr>Ebrima</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Mazzara, Talia (Results)</dc:creator>
  <cp:lastModifiedBy>Cooper, John (Results)</cp:lastModifiedBy>
  <cp:revision>4</cp:revision>
  <dcterms:created xsi:type="dcterms:W3CDTF">2025-04-17T17:57:25Z</dcterms:created>
  <dcterms:modified xsi:type="dcterms:W3CDTF">2025-04-22T15:37:04Z</dcterms:modified>
</cp:coreProperties>
</file>