
<file path=[Content_Types].xml><?xml version="1.0" encoding="utf-8"?>
<Types xmlns="http://schemas.openxmlformats.org/package/2006/content-types">
  <Default Extension="png" ContentType="image/png"/>
  <Default Extension="svg" ContentType="image/svg+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7" r:id="rId2"/>
    <p:sldId id="258" r:id="rId3"/>
  </p:sldIdLst>
  <p:sldSz cx="6858000" cy="9144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CEAE0"/>
    <a:srgbClr val="FFFFCC"/>
    <a:srgbClr val="00FF00"/>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559465A-7F91-4B50-BB05-120E1B8D0198}" v="7" dt="2024-04-19T16:37:47.01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70" d="100"/>
          <a:sy n="70" d="100"/>
        </p:scale>
        <p:origin x="234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496484"/>
            <a:ext cx="5829300" cy="31834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857250" y="4802717"/>
            <a:ext cx="5143500" cy="2207683"/>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F130FF9-B224-41FD-ACFD-CA1825F49A2A}"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55A00-CE1C-4215-B528-88F77F2471CA}" type="slidenum">
              <a:rPr lang="en-US" smtClean="0"/>
              <a:t>‹#›</a:t>
            </a:fld>
            <a:endParaRPr lang="en-US"/>
          </a:p>
        </p:txBody>
      </p:sp>
    </p:spTree>
    <p:extLst>
      <p:ext uri="{BB962C8B-B14F-4D97-AF65-F5344CB8AC3E}">
        <p14:creationId xmlns:p14="http://schemas.microsoft.com/office/powerpoint/2010/main" val="3654955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130FF9-B224-41FD-ACFD-CA1825F49A2A}"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55A00-CE1C-4215-B528-88F77F2471CA}" type="slidenum">
              <a:rPr lang="en-US" smtClean="0"/>
              <a:t>‹#›</a:t>
            </a:fld>
            <a:endParaRPr lang="en-US"/>
          </a:p>
        </p:txBody>
      </p:sp>
    </p:spTree>
    <p:extLst>
      <p:ext uri="{BB962C8B-B14F-4D97-AF65-F5344CB8AC3E}">
        <p14:creationId xmlns:p14="http://schemas.microsoft.com/office/powerpoint/2010/main" val="41534481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486834"/>
            <a:ext cx="1478756" cy="7749117"/>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471488" y="486834"/>
            <a:ext cx="4350544" cy="7749117"/>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130FF9-B224-41FD-ACFD-CA1825F49A2A}"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55A00-CE1C-4215-B528-88F77F2471CA}" type="slidenum">
              <a:rPr lang="en-US" smtClean="0"/>
              <a:t>‹#›</a:t>
            </a:fld>
            <a:endParaRPr lang="en-US"/>
          </a:p>
        </p:txBody>
      </p:sp>
    </p:spTree>
    <p:extLst>
      <p:ext uri="{BB962C8B-B14F-4D97-AF65-F5344CB8AC3E}">
        <p14:creationId xmlns:p14="http://schemas.microsoft.com/office/powerpoint/2010/main" val="3299601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F130FF9-B224-41FD-ACFD-CA1825F49A2A}"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55A00-CE1C-4215-B528-88F77F2471CA}" type="slidenum">
              <a:rPr lang="en-US" smtClean="0"/>
              <a:t>‹#›</a:t>
            </a:fld>
            <a:endParaRPr lang="en-US"/>
          </a:p>
        </p:txBody>
      </p:sp>
    </p:spTree>
    <p:extLst>
      <p:ext uri="{BB962C8B-B14F-4D97-AF65-F5344CB8AC3E}">
        <p14:creationId xmlns:p14="http://schemas.microsoft.com/office/powerpoint/2010/main" val="41828973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279653"/>
            <a:ext cx="5915025" cy="3803649"/>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467916" y="6119286"/>
            <a:ext cx="5915025" cy="2000249"/>
          </a:xfrm>
        </p:spPr>
        <p:txBody>
          <a:bodyPr/>
          <a:lstStyle>
            <a:lvl1pPr marL="0" indent="0">
              <a:buNone/>
              <a:defRPr sz="1800">
                <a:solidFill>
                  <a:schemeClr val="tx1">
                    <a:tint val="82000"/>
                  </a:schemeClr>
                </a:solidFill>
              </a:defRPr>
            </a:lvl1pPr>
            <a:lvl2pPr marL="342900" indent="0">
              <a:buNone/>
              <a:defRPr sz="1500">
                <a:solidFill>
                  <a:schemeClr val="tx1">
                    <a:tint val="82000"/>
                  </a:schemeClr>
                </a:solidFill>
              </a:defRPr>
            </a:lvl2pPr>
            <a:lvl3pPr marL="685800" indent="0">
              <a:buNone/>
              <a:defRPr sz="1350">
                <a:solidFill>
                  <a:schemeClr val="tx1">
                    <a:tint val="82000"/>
                  </a:schemeClr>
                </a:solidFill>
              </a:defRPr>
            </a:lvl3pPr>
            <a:lvl4pPr marL="1028700" indent="0">
              <a:buNone/>
              <a:defRPr sz="1200">
                <a:solidFill>
                  <a:schemeClr val="tx1">
                    <a:tint val="82000"/>
                  </a:schemeClr>
                </a:solidFill>
              </a:defRPr>
            </a:lvl4pPr>
            <a:lvl5pPr marL="1371600" indent="0">
              <a:buNone/>
              <a:defRPr sz="1200">
                <a:solidFill>
                  <a:schemeClr val="tx1">
                    <a:tint val="82000"/>
                  </a:schemeClr>
                </a:solidFill>
              </a:defRPr>
            </a:lvl5pPr>
            <a:lvl6pPr marL="1714500" indent="0">
              <a:buNone/>
              <a:defRPr sz="1200">
                <a:solidFill>
                  <a:schemeClr val="tx1">
                    <a:tint val="82000"/>
                  </a:schemeClr>
                </a:solidFill>
              </a:defRPr>
            </a:lvl6pPr>
            <a:lvl7pPr marL="2057400" indent="0">
              <a:buNone/>
              <a:defRPr sz="1200">
                <a:solidFill>
                  <a:schemeClr val="tx1">
                    <a:tint val="82000"/>
                  </a:schemeClr>
                </a:solidFill>
              </a:defRPr>
            </a:lvl7pPr>
            <a:lvl8pPr marL="2400300" indent="0">
              <a:buNone/>
              <a:defRPr sz="1200">
                <a:solidFill>
                  <a:schemeClr val="tx1">
                    <a:tint val="82000"/>
                  </a:schemeClr>
                </a:solidFill>
              </a:defRPr>
            </a:lvl8pPr>
            <a:lvl9pPr marL="2743200" indent="0">
              <a:buNone/>
              <a:defRPr sz="1200">
                <a:solidFill>
                  <a:schemeClr val="tx1">
                    <a:tint val="82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F130FF9-B224-41FD-ACFD-CA1825F49A2A}" type="datetimeFigureOut">
              <a:rPr lang="en-US" smtClean="0"/>
              <a:t>4/19/2024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655A00-CE1C-4215-B528-88F77F2471CA}" type="slidenum">
              <a:rPr lang="en-US" smtClean="0"/>
              <a:t>‹#›</a:t>
            </a:fld>
            <a:endParaRPr lang="en-US"/>
          </a:p>
        </p:txBody>
      </p:sp>
    </p:spTree>
    <p:extLst>
      <p:ext uri="{BB962C8B-B14F-4D97-AF65-F5344CB8AC3E}">
        <p14:creationId xmlns:p14="http://schemas.microsoft.com/office/powerpoint/2010/main" val="29985982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71488"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3471863" y="2434167"/>
            <a:ext cx="2914650" cy="5801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F130FF9-B224-41FD-ACFD-CA1825F49A2A}"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55A00-CE1C-4215-B528-88F77F2471CA}" type="slidenum">
              <a:rPr lang="en-US" smtClean="0"/>
              <a:t>‹#›</a:t>
            </a:fld>
            <a:endParaRPr lang="en-US"/>
          </a:p>
        </p:txBody>
      </p:sp>
    </p:spTree>
    <p:extLst>
      <p:ext uri="{BB962C8B-B14F-4D97-AF65-F5344CB8AC3E}">
        <p14:creationId xmlns:p14="http://schemas.microsoft.com/office/powerpoint/2010/main" val="28049402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486836"/>
            <a:ext cx="5915025" cy="17674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472381" y="2241551"/>
            <a:ext cx="2901255"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472381" y="3340100"/>
            <a:ext cx="2901255"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3471863" y="2241551"/>
            <a:ext cx="2915543" cy="1098549"/>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3471863" y="3340100"/>
            <a:ext cx="2915543" cy="491278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F130FF9-B224-41FD-ACFD-CA1825F49A2A}" type="datetimeFigureOut">
              <a:rPr lang="en-US" smtClean="0"/>
              <a:t>4/19/2024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655A00-CE1C-4215-B528-88F77F2471CA}" type="slidenum">
              <a:rPr lang="en-US" smtClean="0"/>
              <a:t>‹#›</a:t>
            </a:fld>
            <a:endParaRPr lang="en-US"/>
          </a:p>
        </p:txBody>
      </p:sp>
    </p:spTree>
    <p:extLst>
      <p:ext uri="{BB962C8B-B14F-4D97-AF65-F5344CB8AC3E}">
        <p14:creationId xmlns:p14="http://schemas.microsoft.com/office/powerpoint/2010/main" val="10806426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F130FF9-B224-41FD-ACFD-CA1825F49A2A}" type="datetimeFigureOut">
              <a:rPr lang="en-US" smtClean="0"/>
              <a:t>4/19/2024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655A00-CE1C-4215-B528-88F77F2471CA}" type="slidenum">
              <a:rPr lang="en-US" smtClean="0"/>
              <a:t>‹#›</a:t>
            </a:fld>
            <a:endParaRPr lang="en-US"/>
          </a:p>
        </p:txBody>
      </p:sp>
    </p:spTree>
    <p:extLst>
      <p:ext uri="{BB962C8B-B14F-4D97-AF65-F5344CB8AC3E}">
        <p14:creationId xmlns:p14="http://schemas.microsoft.com/office/powerpoint/2010/main" val="18327168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F130FF9-B224-41FD-ACFD-CA1825F49A2A}" type="datetimeFigureOut">
              <a:rPr lang="en-US" smtClean="0"/>
              <a:t>4/19/2024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B655A00-CE1C-4215-B528-88F77F2471CA}" type="slidenum">
              <a:rPr lang="en-US" smtClean="0"/>
              <a:t>‹#›</a:t>
            </a:fld>
            <a:endParaRPr lang="en-US"/>
          </a:p>
        </p:txBody>
      </p:sp>
    </p:spTree>
    <p:extLst>
      <p:ext uri="{BB962C8B-B14F-4D97-AF65-F5344CB8AC3E}">
        <p14:creationId xmlns:p14="http://schemas.microsoft.com/office/powerpoint/2010/main" val="146123636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2915543" y="1316569"/>
            <a:ext cx="3471863" cy="6498167"/>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130FF9-B224-41FD-ACFD-CA1825F49A2A}"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55A00-CE1C-4215-B528-88F77F2471CA}" type="slidenum">
              <a:rPr lang="en-US" smtClean="0"/>
              <a:t>‹#›</a:t>
            </a:fld>
            <a:endParaRPr lang="en-US"/>
          </a:p>
        </p:txBody>
      </p:sp>
    </p:spTree>
    <p:extLst>
      <p:ext uri="{BB962C8B-B14F-4D97-AF65-F5344CB8AC3E}">
        <p14:creationId xmlns:p14="http://schemas.microsoft.com/office/powerpoint/2010/main" val="28102422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09600"/>
            <a:ext cx="2211884" cy="21336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2915543" y="1316569"/>
            <a:ext cx="3471863" cy="6498167"/>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472381" y="2743200"/>
            <a:ext cx="2211884" cy="508211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BF130FF9-B224-41FD-ACFD-CA1825F49A2A}" type="datetimeFigureOut">
              <a:rPr lang="en-US" smtClean="0"/>
              <a:t>4/19/2024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655A00-CE1C-4215-B528-88F77F2471CA}" type="slidenum">
              <a:rPr lang="en-US" smtClean="0"/>
              <a:t>‹#›</a:t>
            </a:fld>
            <a:endParaRPr lang="en-US"/>
          </a:p>
        </p:txBody>
      </p:sp>
    </p:spTree>
    <p:extLst>
      <p:ext uri="{BB962C8B-B14F-4D97-AF65-F5344CB8AC3E}">
        <p14:creationId xmlns:p14="http://schemas.microsoft.com/office/powerpoint/2010/main" val="29281217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486836"/>
            <a:ext cx="5915025" cy="1767417"/>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71488" y="2434167"/>
            <a:ext cx="5915025" cy="580178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71488" y="8475136"/>
            <a:ext cx="1543050" cy="486833"/>
          </a:xfrm>
          <a:prstGeom prst="rect">
            <a:avLst/>
          </a:prstGeom>
        </p:spPr>
        <p:txBody>
          <a:bodyPr vert="horz" lIns="91440" tIns="45720" rIns="91440" bIns="45720" rtlCol="0" anchor="ctr"/>
          <a:lstStyle>
            <a:lvl1pPr algn="l">
              <a:defRPr sz="900">
                <a:solidFill>
                  <a:schemeClr val="tx1">
                    <a:tint val="82000"/>
                  </a:schemeClr>
                </a:solidFill>
              </a:defRPr>
            </a:lvl1pPr>
          </a:lstStyle>
          <a:p>
            <a:fld id="{BF130FF9-B224-41FD-ACFD-CA1825F49A2A}" type="datetimeFigureOut">
              <a:rPr lang="en-US" smtClean="0"/>
              <a:t>4/19/2024</a:t>
            </a:fld>
            <a:endParaRPr lang="en-US"/>
          </a:p>
        </p:txBody>
      </p:sp>
      <p:sp>
        <p:nvSpPr>
          <p:cNvPr id="5" name="Footer Placeholder 4"/>
          <p:cNvSpPr>
            <a:spLocks noGrp="1"/>
          </p:cNvSpPr>
          <p:nvPr>
            <p:ph type="ftr" sz="quarter" idx="3"/>
          </p:nvPr>
        </p:nvSpPr>
        <p:spPr>
          <a:xfrm>
            <a:off x="2271713" y="8475136"/>
            <a:ext cx="2314575" cy="486833"/>
          </a:xfrm>
          <a:prstGeom prst="rect">
            <a:avLst/>
          </a:prstGeom>
        </p:spPr>
        <p:txBody>
          <a:bodyPr vert="horz" lIns="91440" tIns="45720" rIns="91440" bIns="45720" rtlCol="0" anchor="ctr"/>
          <a:lstStyle>
            <a:lvl1pPr algn="ctr">
              <a:defRPr sz="900">
                <a:solidFill>
                  <a:schemeClr val="tx1">
                    <a:tint val="82000"/>
                  </a:schemeClr>
                </a:solidFill>
              </a:defRPr>
            </a:lvl1pPr>
          </a:lstStyle>
          <a:p>
            <a:endParaRPr lang="en-US"/>
          </a:p>
        </p:txBody>
      </p:sp>
      <p:sp>
        <p:nvSpPr>
          <p:cNvPr id="6" name="Slide Number Placeholder 5"/>
          <p:cNvSpPr>
            <a:spLocks noGrp="1"/>
          </p:cNvSpPr>
          <p:nvPr>
            <p:ph type="sldNum" sz="quarter" idx="4"/>
          </p:nvPr>
        </p:nvSpPr>
        <p:spPr>
          <a:xfrm>
            <a:off x="4843463" y="8475136"/>
            <a:ext cx="1543050" cy="486833"/>
          </a:xfrm>
          <a:prstGeom prst="rect">
            <a:avLst/>
          </a:prstGeom>
        </p:spPr>
        <p:txBody>
          <a:bodyPr vert="horz" lIns="91440" tIns="45720" rIns="91440" bIns="45720" rtlCol="0" anchor="ctr"/>
          <a:lstStyle>
            <a:lvl1pPr algn="r">
              <a:defRPr sz="900">
                <a:solidFill>
                  <a:schemeClr val="tx1">
                    <a:tint val="82000"/>
                  </a:schemeClr>
                </a:solidFill>
              </a:defRPr>
            </a:lvl1pPr>
          </a:lstStyle>
          <a:p>
            <a:fld id="{7B655A00-CE1C-4215-B528-88F77F2471CA}" type="slidenum">
              <a:rPr lang="en-US" smtClean="0"/>
              <a:t>‹#›</a:t>
            </a:fld>
            <a:endParaRPr lang="en-US"/>
          </a:p>
        </p:txBody>
      </p:sp>
    </p:spTree>
    <p:extLst>
      <p:ext uri="{BB962C8B-B14F-4D97-AF65-F5344CB8AC3E}">
        <p14:creationId xmlns:p14="http://schemas.microsoft.com/office/powerpoint/2010/main" val="393394990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4.png"/><Relationship Id="rId3" Type="http://schemas.openxmlformats.org/officeDocument/2006/relationships/hyperlink" Target="https://results.wa.gov/2024-washington-state-organizational-change-management-conference" TargetMode="External"/><Relationship Id="rId7" Type="http://schemas.openxmlformats.org/officeDocument/2006/relationships/image" Target="../media/image3.sv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hyperlink" Target="mailto:theresa.dew@gov.wa.gov" TargetMode="External"/><Relationship Id="rId4" Type="http://schemas.openxmlformats.org/officeDocument/2006/relationships/hyperlink" Target="mailto:talia.mazzara@gov.wa.gov" TargetMode="External"/></Relationships>
</file>

<file path=ppt/slides/_rels/slide2.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5.png"/><Relationship Id="rId7" Type="http://schemas.openxmlformats.org/officeDocument/2006/relationships/hyperlink" Target="https://us02web.zoom.us/j/81485638623" TargetMode="External"/><Relationship Id="rId2" Type="http://schemas.openxmlformats.org/officeDocument/2006/relationships/hyperlink" Target="https://view.officeapps.live.com/op/view.aspx?src=https%3A%2F%2Fresults.wa.gov%2Fsites%2Fdefault%2Ffiles%2FInbox%2520Workbook.docx&amp;wdOrigin=BROWSELINK" TargetMode="External"/><Relationship Id="rId1" Type="http://schemas.openxmlformats.org/officeDocument/2006/relationships/slideLayout" Target="../slideLayouts/slideLayout2.xml"/><Relationship Id="rId6" Type="http://schemas.openxmlformats.org/officeDocument/2006/relationships/hyperlink" Target="https://www.nngroup.com/articles/ten-usability-heuristics/" TargetMode="External"/><Relationship Id="rId5" Type="http://schemas.openxmlformats.org/officeDocument/2006/relationships/hyperlink" Target="https://www.youtube.com/watch?v=z9UjeTMb3Yk" TargetMode="External"/><Relationship Id="rId4" Type="http://schemas.openxmlformats.org/officeDocument/2006/relationships/hyperlink" Target="https://www.youtube.com/watch?v=qntZtbFxLQQ"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Title 32">
            <a:extLst>
              <a:ext uri="{FF2B5EF4-FFF2-40B4-BE49-F238E27FC236}">
                <a16:creationId xmlns:a16="http://schemas.microsoft.com/office/drawing/2014/main" id="{31A09646-C3CA-6A95-DE42-E12D839D52BD}"/>
              </a:ext>
              <a:ext uri="{C183D7F6-B498-43B3-948B-1728B52AA6E4}">
                <adec:decorative xmlns:adec="http://schemas.microsoft.com/office/drawing/2017/decorative" val="1"/>
              </a:ext>
            </a:extLst>
          </p:cNvPr>
          <p:cNvSpPr>
            <a:spLocks noGrp="1"/>
          </p:cNvSpPr>
          <p:nvPr>
            <p:ph type="ctrTitle"/>
          </p:nvPr>
        </p:nvSpPr>
        <p:spPr>
          <a:xfrm>
            <a:off x="514350" y="-3183467"/>
            <a:ext cx="5829300" cy="3183467"/>
          </a:xfrm>
        </p:spPr>
        <p:txBody>
          <a:bodyPr vert="horz" lIns="91440" tIns="45720" rIns="91440" bIns="45720" rtlCol="0" anchor="b">
            <a:normAutofit/>
          </a:bodyPr>
          <a:lstStyle/>
          <a:p>
            <a:r>
              <a:rPr lang="en-US" dirty="0"/>
              <a:t>The Blast Newsletter</a:t>
            </a:r>
          </a:p>
        </p:txBody>
      </p:sp>
      <p:sp>
        <p:nvSpPr>
          <p:cNvPr id="48" name="TextBox 47">
            <a:extLst>
              <a:ext uri="{FF2B5EF4-FFF2-40B4-BE49-F238E27FC236}">
                <a16:creationId xmlns:a16="http://schemas.microsoft.com/office/drawing/2014/main" id="{3F6DCE4F-FE9F-695A-2469-31359089FCD9}"/>
              </a:ext>
            </a:extLst>
          </p:cNvPr>
          <p:cNvSpPr txBox="1"/>
          <p:nvPr/>
        </p:nvSpPr>
        <p:spPr>
          <a:xfrm>
            <a:off x="228566" y="317835"/>
            <a:ext cx="4231007" cy="1836850"/>
          </a:xfrm>
          <a:prstGeom prst="rect">
            <a:avLst/>
          </a:prstGeom>
          <a:noFill/>
        </p:spPr>
        <p:txBody>
          <a:bodyPr wrap="square" rtlCol="0">
            <a:spAutoFit/>
          </a:bodyPr>
          <a:lstStyle/>
          <a:p>
            <a:pPr>
              <a:lnSpc>
                <a:spcPct val="80000"/>
              </a:lnSpc>
            </a:pPr>
            <a:r>
              <a:rPr lang="en-US" sz="4853" b="1" cap="all" dirty="0">
                <a:solidFill>
                  <a:srgbClr val="1C6194"/>
                </a:solidFill>
                <a:latin typeface="Century Gothic" panose="020B0502020202020204" pitchFamily="34" charset="0"/>
                <a:ea typeface="MS Mincho" panose="02020609040205080304" pitchFamily="49" charset="-128"/>
                <a:cs typeface="Times New Roman" panose="02020603050405020304" pitchFamily="18" charset="0"/>
              </a:rPr>
              <a:t>The blast</a:t>
            </a:r>
            <a:endParaRPr lang="en-US" sz="4853" b="1" cap="all"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endParaRPr>
          </a:p>
          <a:p>
            <a:r>
              <a:rPr lang="en-US" sz="1767" b="1" dirty="0">
                <a:latin typeface="Century Gothic" panose="020B0502020202020204" pitchFamily="34" charset="0"/>
                <a:ea typeface="MS Mincho" panose="02020609040205080304" pitchFamily="49" charset="-128"/>
                <a:cs typeface="Times New Roman" panose="02020603050405020304" pitchFamily="18" charset="0"/>
              </a:rPr>
              <a:t>ENTERPRISE-WIDE LEAN AND CONTINUOUS IMPROVEMENT COMMUNITY OF PRACTICE</a:t>
            </a:r>
          </a:p>
          <a:p>
            <a:pPr>
              <a:spcBef>
                <a:spcPts val="1060"/>
              </a:spcBef>
            </a:pPr>
            <a:r>
              <a:rPr lang="en-US" sz="1236" b="1" dirty="0">
                <a:solidFill>
                  <a:srgbClr val="2582C6"/>
                </a:solidFill>
                <a:latin typeface="Century Gothic" panose="020B0502020202020204" pitchFamily="34" charset="0"/>
                <a:ea typeface="MS Mincho" panose="02020609040205080304" pitchFamily="49" charset="-128"/>
                <a:cs typeface="Times New Roman" panose="02020603050405020304" pitchFamily="18" charset="0"/>
              </a:rPr>
              <a:t>ISSUE NO. 17 | APRIL 2024 </a:t>
            </a:r>
            <a:endParaRPr lang="en-US" sz="1236" b="1" dirty="0">
              <a:solidFill>
                <a:srgbClr val="2582C6"/>
              </a:solidFill>
            </a:endParaRPr>
          </a:p>
        </p:txBody>
      </p:sp>
      <p:grpSp>
        <p:nvGrpSpPr>
          <p:cNvPr id="49" name="Group 48">
            <a:extLst>
              <a:ext uri="{FF2B5EF4-FFF2-40B4-BE49-F238E27FC236}">
                <a16:creationId xmlns:a16="http://schemas.microsoft.com/office/drawing/2014/main" id="{66BDFF19-C0B6-9D11-158D-4AB194A057D5}"/>
              </a:ext>
              <a:ext uri="{C183D7F6-B498-43B3-948B-1728B52AA6E4}">
                <adec:decorative xmlns:adec="http://schemas.microsoft.com/office/drawing/2017/decorative" val="1"/>
              </a:ext>
            </a:extLst>
          </p:cNvPr>
          <p:cNvGrpSpPr/>
          <p:nvPr/>
        </p:nvGrpSpPr>
        <p:grpSpPr>
          <a:xfrm>
            <a:off x="4634367" y="233261"/>
            <a:ext cx="2092138" cy="1408550"/>
            <a:chOff x="0" y="0"/>
            <a:chExt cx="2371090" cy="1557565"/>
          </a:xfrm>
        </p:grpSpPr>
        <p:pic>
          <p:nvPicPr>
            <p:cNvPr id="50" name="image1.jpeg">
              <a:extLst>
                <a:ext uri="{FF2B5EF4-FFF2-40B4-BE49-F238E27FC236}">
                  <a16:creationId xmlns:a16="http://schemas.microsoft.com/office/drawing/2014/main" id="{4BDB5961-3DEB-A4E3-4EB1-B16EEE186715}"/>
                </a:ext>
              </a:extLst>
            </p:cNvPr>
            <p:cNvPicPr>
              <a:picLocks noChangeAspect="1"/>
            </p:cNvPicPr>
            <p:nvPr/>
          </p:nvPicPr>
          <p:blipFill>
            <a:blip r:embed="rId2" cstate="print"/>
            <a:stretch>
              <a:fillRect/>
            </a:stretch>
          </p:blipFill>
          <p:spPr>
            <a:xfrm>
              <a:off x="0" y="0"/>
              <a:ext cx="2371090" cy="984250"/>
            </a:xfrm>
            <a:prstGeom prst="rect">
              <a:avLst/>
            </a:prstGeom>
          </p:spPr>
        </p:pic>
        <p:sp>
          <p:nvSpPr>
            <p:cNvPr id="51" name="TextBox 45">
              <a:extLst>
                <a:ext uri="{FF2B5EF4-FFF2-40B4-BE49-F238E27FC236}">
                  <a16:creationId xmlns:a16="http://schemas.microsoft.com/office/drawing/2014/main" id="{4A5D2117-F545-3067-EC33-D0BD3B4BFD6E}"/>
                </a:ext>
              </a:extLst>
            </p:cNvPr>
            <p:cNvSpPr txBox="1"/>
            <p:nvPr/>
          </p:nvSpPr>
          <p:spPr>
            <a:xfrm>
              <a:off x="136892" y="947965"/>
              <a:ext cx="2143125" cy="609600"/>
            </a:xfrm>
            <a:prstGeom prst="rect">
              <a:avLst/>
            </a:prstGeom>
            <a:noFill/>
          </p:spPr>
          <p:txBody>
            <a:bodyPr wrap="square" lIns="80683" tIns="40341" rIns="80683" bIns="40341" rtlCol="0" anchor="t">
              <a:noAutofit/>
            </a:bodyPr>
            <a:lstStyle/>
            <a:p>
              <a:pPr>
                <a:lnSpc>
                  <a:spcPct val="115000"/>
                </a:lnSpc>
                <a:spcBef>
                  <a:spcPts val="884"/>
                </a:spcBef>
                <a:spcAft>
                  <a:spcPts val="884"/>
                </a:spcAft>
              </a:pPr>
              <a:r>
                <a:rPr lang="en-US" sz="795" b="1" i="1" dirty="0">
                  <a:solidFill>
                    <a:srgbClr val="2683C6"/>
                  </a:solidFill>
                  <a:latin typeface="Century Gothic" panose="020B0502020202020204" pitchFamily="34" charset="0"/>
                  <a:ea typeface="MS Mincho" panose="02020609040205080304" pitchFamily="49" charset="-128"/>
                  <a:cs typeface="Times New Roman" panose="02020603050405020304" pitchFamily="18" charset="0"/>
                </a:rPr>
                <a:t>Transparency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FF7C80"/>
                  </a:solidFill>
                  <a:latin typeface="Century Gothic" panose="020B0502020202020204" pitchFamily="34" charset="0"/>
                  <a:ea typeface="MS Mincho" panose="02020609040205080304" pitchFamily="49" charset="-128"/>
                  <a:cs typeface="Times New Roman" panose="02020603050405020304" pitchFamily="18" charset="0"/>
                </a:rPr>
                <a:t>Innovation</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latin typeface="Century Gothic" panose="020B0502020202020204" pitchFamily="34" charset="0"/>
                  <a:ea typeface="MS Mincho" panose="02020609040205080304" pitchFamily="49" charset="-128"/>
                  <a:cs typeface="Times New Roman" panose="02020603050405020304" pitchFamily="18" charset="0"/>
                </a:rPr>
                <a:t>-</a:t>
              </a:r>
              <a:r>
                <a:rPr lang="en-US" sz="795" b="1" i="1" dirty="0">
                  <a:solidFill>
                    <a:srgbClr val="000000"/>
                  </a:solidFill>
                  <a:latin typeface="Century Gothic" panose="020B0502020202020204" pitchFamily="34" charset="0"/>
                  <a:ea typeface="MS Mincho" panose="02020609040205080304" pitchFamily="49" charset="-128"/>
                  <a:cs typeface="Times New Roman" panose="02020603050405020304" pitchFamily="18" charset="0"/>
                </a:rPr>
                <a:t> </a:t>
              </a:r>
              <a:r>
                <a:rPr lang="en-US" sz="795" b="1" i="1" dirty="0">
                  <a:solidFill>
                    <a:srgbClr val="8A880E"/>
                  </a:solidFill>
                  <a:latin typeface="Century Gothic" panose="020B0502020202020204" pitchFamily="34" charset="0"/>
                  <a:ea typeface="MS Mincho" panose="02020609040205080304" pitchFamily="49" charset="-128"/>
                  <a:cs typeface="Times New Roman" panose="02020603050405020304" pitchFamily="18" charset="0"/>
                </a:rPr>
                <a:t>Results</a:t>
              </a:r>
              <a:endParaRPr lang="en-US" sz="927" dirty="0">
                <a:latin typeface="Century Gothic" panose="020B0502020202020204" pitchFamily="34" charset="0"/>
                <a:ea typeface="MS Mincho" panose="02020609040205080304" pitchFamily="49" charset="-128"/>
                <a:cs typeface="Times New Roman" panose="02020603050405020304" pitchFamily="18" charset="0"/>
              </a:endParaRPr>
            </a:p>
          </p:txBody>
        </p:sp>
      </p:grpSp>
      <p:sp>
        <p:nvSpPr>
          <p:cNvPr id="55" name="TextBox 54" descr="Coming soon: 2024 workshops&#10;&#10;You spoke and we heard – Results Washington is excited to announce that we will host three in-person workshops this year to provide opportunities for the community to network as well as bring hands-on, group learning back into our way of life. Although we won’t have a hybrid option for these meetings, we will continue hosting our CoP meetings each month to offer a virtual learning option for those who aren’t able to make the workshops.&#10;&#10;We still have some logistics to finalize, but here’s a sneak peek at what you can expect:&#10;&#10;Workshops held in April, July, and August&#10;April and August in Olympia; July in Eastern/Central Washington&#10;We’re looking for champions to help us plan our offsite workshop – let us know if you’re interested!&#10;Networking luncheons will be provided&#10;Teachings in data visualization, Lean tools, and strategic planning&#10;A small fee to confirm your spot&#10;&#10;More details to come – be on the look out! ">
            <a:extLst>
              <a:ext uri="{FF2B5EF4-FFF2-40B4-BE49-F238E27FC236}">
                <a16:creationId xmlns:a16="http://schemas.microsoft.com/office/drawing/2014/main" id="{7EC7E124-3586-D84A-2D6F-77FE13A817CD}"/>
              </a:ext>
            </a:extLst>
          </p:cNvPr>
          <p:cNvSpPr txBox="1"/>
          <p:nvPr/>
        </p:nvSpPr>
        <p:spPr>
          <a:xfrm>
            <a:off x="190466" y="4763189"/>
            <a:ext cx="4405801" cy="5070623"/>
          </a:xfrm>
          <a:prstGeom prst="rect">
            <a:avLst/>
          </a:prstGeom>
          <a:noFill/>
        </p:spPr>
        <p:txBody>
          <a:bodyPr wrap="square" lIns="91440" tIns="45722" rIns="91440" bIns="45722" rtlCol="0" anchor="t">
            <a:spAutoFit/>
          </a:bodyPr>
          <a:lstStyle/>
          <a:p>
            <a:br>
              <a:rPr lang="en-US" sz="2000" b="1" dirty="0">
                <a:effectLst/>
                <a:latin typeface="Bradley Hand ITC" panose="03070402050302030203" pitchFamily="66" charset="0"/>
                <a:ea typeface="Aptos" panose="020B0004020202020204" pitchFamily="34" charset="0"/>
                <a:cs typeface="Cavolini" panose="03000502040302020204" pitchFamily="66" charset="0"/>
              </a:rPr>
            </a:br>
            <a:r>
              <a:rPr lang="en-US" sz="1600" b="1" dirty="0">
                <a:effectLst/>
                <a:latin typeface="Century Gothic" panose="020B0502020202020204" pitchFamily="34" charset="0"/>
                <a:ea typeface="Aptos" panose="020B0004020202020204" pitchFamily="34" charset="0"/>
                <a:cs typeface="Aptos" panose="020B0004020202020204" pitchFamily="34" charset="0"/>
              </a:rPr>
              <a:t>Calling all change managers, culture officers, engagement professionals, state agencies &amp; partners of state agencies!</a:t>
            </a:r>
          </a:p>
          <a:p>
            <a:pPr marL="0" marR="0">
              <a:spcBef>
                <a:spcPts val="0"/>
              </a:spcBef>
              <a:spcAft>
                <a:spcPts val="0"/>
              </a:spcAft>
            </a:pPr>
            <a:r>
              <a:rPr lang="en-US" sz="1000" dirty="0">
                <a:effectLst/>
                <a:latin typeface="Century Gothic" panose="020B0502020202020204" pitchFamily="34" charset="0"/>
                <a:ea typeface="Aptos" panose="020B0004020202020204" pitchFamily="34" charset="0"/>
                <a:cs typeface="Aptos" panose="020B0004020202020204" pitchFamily="34" charset="0"/>
              </a:rPr>
              <a:t> </a:t>
            </a:r>
            <a:br>
              <a:rPr lang="en-US" sz="1000" dirty="0">
                <a:effectLst/>
                <a:latin typeface="Century Gothic" panose="020B0502020202020204" pitchFamily="34" charset="0"/>
                <a:ea typeface="Aptos" panose="020B0004020202020204" pitchFamily="34" charset="0"/>
                <a:cs typeface="Aptos" panose="020B0004020202020204" pitchFamily="34" charset="0"/>
              </a:rPr>
            </a:br>
            <a:r>
              <a:rPr lang="en-US" sz="1150" dirty="0">
                <a:effectLst/>
                <a:latin typeface="Century Gothic" panose="020B0502020202020204" pitchFamily="34" charset="0"/>
                <a:ea typeface="Aptos" panose="020B0004020202020204" pitchFamily="34" charset="0"/>
                <a:cs typeface="Aptos" panose="020B0004020202020204" pitchFamily="34" charset="0"/>
              </a:rPr>
              <a:t>Mark your calendars!</a:t>
            </a:r>
          </a:p>
          <a:p>
            <a:pPr marL="0" marR="0">
              <a:spcBef>
                <a:spcPts val="0"/>
              </a:spcBef>
              <a:spcAft>
                <a:spcPts val="0"/>
              </a:spcAft>
            </a:pPr>
            <a:endParaRPr lang="en-US" sz="1150" dirty="0">
              <a:effectLst/>
              <a:latin typeface="Century Gothic" panose="020B0502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150" dirty="0">
                <a:effectLst/>
                <a:latin typeface="Century Gothic" panose="020B0502020202020204" pitchFamily="34" charset="0"/>
                <a:ea typeface="Aptos" panose="020B0004020202020204" pitchFamily="34" charset="0"/>
                <a:cs typeface="Aptos" panose="020B0004020202020204" pitchFamily="34" charset="0"/>
              </a:rPr>
              <a:t>On behalf of Washington State’s Organizational Change Management Community of Practice, we invite you to this year's </a:t>
            </a:r>
            <a:r>
              <a:rPr lang="en-US" sz="1150" b="1" dirty="0">
                <a:effectLst/>
                <a:latin typeface="Century Gothic" panose="020B0502020202020204" pitchFamily="34" charset="0"/>
                <a:ea typeface="Aptos" panose="020B0004020202020204" pitchFamily="34" charset="0"/>
                <a:cs typeface="Aptos" panose="020B0004020202020204" pitchFamily="34" charset="0"/>
              </a:rPr>
              <a:t>Enabling State Change Virtual Conference. </a:t>
            </a:r>
          </a:p>
          <a:p>
            <a:pPr marL="0" marR="0">
              <a:spcBef>
                <a:spcPts val="0"/>
              </a:spcBef>
              <a:spcAft>
                <a:spcPts val="0"/>
              </a:spcAft>
            </a:pPr>
            <a:endParaRPr lang="en-US" sz="1150" b="1" dirty="0">
              <a:effectLst/>
              <a:latin typeface="Century Gothic" panose="020B0502020202020204" pitchFamily="34" charset="0"/>
              <a:ea typeface="Aptos" panose="020B0004020202020204" pitchFamily="34" charset="0"/>
              <a:cs typeface="Aptos" panose="020B0004020202020204" pitchFamily="34" charset="0"/>
            </a:endParaRPr>
          </a:p>
          <a:p>
            <a:r>
              <a:rPr lang="en-US" sz="1150" dirty="0">
                <a:effectLst/>
                <a:latin typeface="Century Gothic"/>
                <a:ea typeface="Aptos" panose="020B0004020202020204" pitchFamily="34" charset="0"/>
                <a:cs typeface="Aptos" panose="020B0004020202020204" pitchFamily="34" charset="0"/>
              </a:rPr>
              <a:t>Listen to speakers discuss working through resistance, changing the world one (MS) </a:t>
            </a:r>
            <a:r>
              <a:rPr lang="en-US" sz="1150" dirty="0">
                <a:latin typeface="Century Gothic"/>
                <a:ea typeface="Aptos" panose="020B0004020202020204" pitchFamily="34" charset="0"/>
                <a:cs typeface="Aptos" panose="020B0004020202020204" pitchFamily="34" charset="0"/>
              </a:rPr>
              <a:t>form</a:t>
            </a:r>
            <a:r>
              <a:rPr lang="en-US" sz="1150" dirty="0">
                <a:effectLst/>
                <a:latin typeface="Century Gothic"/>
                <a:ea typeface="Aptos" panose="020B0004020202020204" pitchFamily="34" charset="0"/>
                <a:cs typeface="Aptos" panose="020B0004020202020204" pitchFamily="34" charset="0"/>
              </a:rPr>
              <a:t> at a time, implementing a Change Agent Network, being an “accidental” change manager, and more!</a:t>
            </a:r>
            <a:r>
              <a:rPr lang="en-US" sz="1150" dirty="0">
                <a:latin typeface="Century Gothic"/>
                <a:ea typeface="Aptos" panose="020B0004020202020204" pitchFamily="34" charset="0"/>
                <a:cs typeface="Aptos" panose="020B0004020202020204" pitchFamily="34" charset="0"/>
              </a:rPr>
              <a:t> </a:t>
            </a:r>
            <a:endParaRPr lang="en-US" sz="1150" dirty="0">
              <a:effectLst/>
              <a:latin typeface="Century Gothic" panose="020B0502020202020204" pitchFamily="34" charset="0"/>
              <a:ea typeface="Aptos" panose="020B0004020202020204" pitchFamily="34" charset="0"/>
              <a:cs typeface="Aptos" panose="020B0004020202020204" pitchFamily="34" charset="0"/>
            </a:endParaRPr>
          </a:p>
          <a:p>
            <a:pPr marL="0" marR="0">
              <a:spcBef>
                <a:spcPts val="0"/>
              </a:spcBef>
              <a:spcAft>
                <a:spcPts val="0"/>
              </a:spcAft>
            </a:pPr>
            <a:endParaRPr lang="en-US" sz="1150" dirty="0">
              <a:effectLst/>
              <a:latin typeface="Century Gothic" panose="020B0502020202020204" pitchFamily="34" charset="0"/>
              <a:ea typeface="Aptos" panose="020B0004020202020204" pitchFamily="34" charset="0"/>
              <a:cs typeface="Aptos" panose="020B0004020202020204" pitchFamily="34" charset="0"/>
            </a:endParaRPr>
          </a:p>
          <a:p>
            <a:r>
              <a:rPr lang="en-US" sz="1150" dirty="0">
                <a:effectLst/>
                <a:latin typeface="Century Gothic"/>
                <a:ea typeface="Aptos" panose="020B0004020202020204" pitchFamily="34" charset="0"/>
                <a:cs typeface="Aptos" panose="020B0004020202020204" pitchFamily="34" charset="0"/>
              </a:rPr>
              <a:t>Don’t miss it</a:t>
            </a:r>
            <a:r>
              <a:rPr lang="en-US" sz="1150" dirty="0">
                <a:latin typeface="Century Gothic"/>
                <a:ea typeface="Aptos" panose="020B0004020202020204" pitchFamily="34" charset="0"/>
                <a:cs typeface="Aptos" panose="020B0004020202020204" pitchFamily="34" charset="0"/>
              </a:rPr>
              <a:t> – r</a:t>
            </a:r>
            <a:r>
              <a:rPr lang="en-US" sz="1150" dirty="0">
                <a:effectLst/>
                <a:latin typeface="Century Gothic"/>
                <a:ea typeface="Aptos" panose="020B0004020202020204" pitchFamily="34" charset="0"/>
                <a:cs typeface="Aptos" panose="020B0004020202020204" pitchFamily="34" charset="0"/>
              </a:rPr>
              <a:t>egistration is open now.</a:t>
            </a:r>
            <a:endParaRPr lang="en-US" sz="1150" dirty="0">
              <a:effectLst/>
              <a:latin typeface="Century Gothic" panose="020B0502020202020204" pitchFamily="34" charset="0"/>
              <a:ea typeface="Aptos" panose="020B0004020202020204" pitchFamily="34" charset="0"/>
              <a:cs typeface="Aptos" panose="020B0004020202020204" pitchFamily="34" charset="0"/>
            </a:endParaRPr>
          </a:p>
          <a:p>
            <a:pPr marL="0" marR="0">
              <a:spcBef>
                <a:spcPts val="0"/>
              </a:spcBef>
              <a:spcAft>
                <a:spcPts val="0"/>
              </a:spcAft>
            </a:pPr>
            <a:endParaRPr lang="en-US" sz="1150" dirty="0">
              <a:effectLst/>
              <a:latin typeface="Century Gothic" panose="020B0502020202020204" pitchFamily="34" charset="0"/>
              <a:ea typeface="Aptos" panose="020B0004020202020204" pitchFamily="34" charset="0"/>
              <a:cs typeface="Aptos" panose="020B0004020202020204" pitchFamily="34" charset="0"/>
            </a:endParaRPr>
          </a:p>
          <a:p>
            <a:r>
              <a:rPr lang="en-US" sz="1150" dirty="0">
                <a:effectLst/>
                <a:latin typeface="Century Gothic"/>
                <a:ea typeface="Aptos" panose="020B0004020202020204" pitchFamily="34" charset="0"/>
                <a:cs typeface="Aptos" panose="020B0004020202020204" pitchFamily="34" charset="0"/>
              </a:rPr>
              <a:t>To register, scan the QR code </a:t>
            </a:r>
            <a:r>
              <a:rPr lang="en-US" sz="1150" dirty="0">
                <a:latin typeface="Century Gothic"/>
                <a:ea typeface="Aptos" panose="020B0004020202020204" pitchFamily="34" charset="0"/>
                <a:cs typeface="Aptos" panose="020B0004020202020204" pitchFamily="34" charset="0"/>
              </a:rPr>
              <a:t>above or</a:t>
            </a:r>
            <a:r>
              <a:rPr lang="en-US" sz="1150" dirty="0">
                <a:effectLst/>
                <a:latin typeface="Century Gothic"/>
                <a:ea typeface="Aptos" panose="020B0004020202020204" pitchFamily="34" charset="0"/>
                <a:cs typeface="Aptos" panose="020B0004020202020204" pitchFamily="34" charset="0"/>
              </a:rPr>
              <a:t> visit</a:t>
            </a:r>
            <a:r>
              <a:rPr lang="en-US" sz="1150" dirty="0">
                <a:latin typeface="Century Gothic"/>
                <a:ea typeface="Aptos" panose="020B0004020202020204" pitchFamily="34" charset="0"/>
                <a:cs typeface="Aptos" panose="020B0004020202020204" pitchFamily="34" charset="0"/>
              </a:rPr>
              <a:t> the </a:t>
            </a:r>
            <a:r>
              <a:rPr lang="en-US" sz="1150" dirty="0">
                <a:latin typeface="Century Gothic"/>
                <a:ea typeface="Aptos" panose="020B0004020202020204" pitchFamily="34" charset="0"/>
                <a:cs typeface="Aptos" panose="020B0004020202020204" pitchFamily="34" charset="0"/>
                <a:hlinkClick r:id="rId3"/>
              </a:rPr>
              <a:t>registration page on our website</a:t>
            </a:r>
            <a:r>
              <a:rPr lang="en-US" sz="1150" dirty="0">
                <a:latin typeface="Century Gothic"/>
                <a:ea typeface="Aptos" panose="020B0004020202020204" pitchFamily="34" charset="0"/>
                <a:cs typeface="Aptos" panose="020B0004020202020204" pitchFamily="34" charset="0"/>
              </a:rPr>
              <a:t>.</a:t>
            </a:r>
            <a:endParaRPr lang="en-US" sz="1150" u="sng" dirty="0">
              <a:effectLst/>
              <a:latin typeface="Century Gothic"/>
              <a:ea typeface="Aptos" panose="020B0004020202020204" pitchFamily="34" charset="0"/>
              <a:cs typeface="Aptos" panose="020B0004020202020204" pitchFamily="34" charset="0"/>
            </a:endParaRPr>
          </a:p>
          <a:p>
            <a:pPr marL="0" marR="0">
              <a:spcBef>
                <a:spcPts val="0"/>
              </a:spcBef>
              <a:spcAft>
                <a:spcPts val="0"/>
              </a:spcAft>
            </a:pPr>
            <a:endParaRPr lang="en-US" sz="1150" dirty="0">
              <a:effectLst/>
              <a:latin typeface="Century Gothic" panose="020B0502020202020204" pitchFamily="34" charset="0"/>
              <a:ea typeface="Aptos" panose="020B0004020202020204" pitchFamily="34" charset="0"/>
              <a:cs typeface="Aptos" panose="020B0004020202020204" pitchFamily="34" charset="0"/>
            </a:endParaRPr>
          </a:p>
          <a:p>
            <a:pPr marL="0" marR="0">
              <a:spcBef>
                <a:spcPts val="0"/>
              </a:spcBef>
              <a:spcAft>
                <a:spcPts val="0"/>
              </a:spcAft>
            </a:pPr>
            <a:r>
              <a:rPr lang="en-US" sz="1150" dirty="0">
                <a:effectLst/>
                <a:latin typeface="Century Gothic"/>
                <a:ea typeface="Aptos" panose="020B0004020202020204" pitchFamily="34" charset="0"/>
                <a:cs typeface="Aptos" panose="020B0004020202020204" pitchFamily="34" charset="0"/>
              </a:rPr>
              <a:t>We hope to see you </a:t>
            </a:r>
            <a:r>
              <a:rPr lang="en-US" sz="1150" dirty="0">
                <a:latin typeface="Century Gothic"/>
                <a:ea typeface="Aptos" panose="020B0004020202020204" pitchFamily="34" charset="0"/>
                <a:cs typeface="Aptos" panose="020B0004020202020204" pitchFamily="34" charset="0"/>
              </a:rPr>
              <a:t>there</a:t>
            </a:r>
            <a:r>
              <a:rPr lang="en-US" sz="1150" dirty="0">
                <a:effectLst/>
                <a:latin typeface="Century Gothic"/>
                <a:ea typeface="Aptos" panose="020B0004020202020204" pitchFamily="34" charset="0"/>
                <a:cs typeface="Aptos" panose="020B0004020202020204" pitchFamily="34" charset="0"/>
              </a:rPr>
              <a:t>!</a:t>
            </a: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a:p>
            <a:endParaRPr lang="en-US" sz="1000" dirty="0">
              <a:latin typeface="Century Gothic" panose="020B0502020202020204" pitchFamily="34" charset="0"/>
            </a:endParaRPr>
          </a:p>
        </p:txBody>
      </p:sp>
      <p:sp>
        <p:nvSpPr>
          <p:cNvPr id="4" name="Rectangle 3" descr="WHAT YOU MISSED&#10;&#10;At our January CoP meeting, we were grateful to have Vanessa Palomino with the Office of Financial Management (OFM) share all about Gracious Space and how to have meaningful conversations with your coworkers to address conflict and build relationships. &#10;&#10;For more information, see the recapped story on page 2!&#10;&#10;LOOKING AHEAD &#10;&#10;Mark your calendars and check out what we have in store for you at our February CoP meeting on page 2.&#10;&#10;QUESTIONS?&#10;&#10;For questions on The Blast, the CoP, or to present a teaching or project share this year, contact:&#10;Talia Mazzara, Results WA Senior Performance Advisor&#10;&#10;Theresa Dew, Results WA Senior Performance Advisor">
            <a:extLst>
              <a:ext uri="{FF2B5EF4-FFF2-40B4-BE49-F238E27FC236}">
                <a16:creationId xmlns:a16="http://schemas.microsoft.com/office/drawing/2014/main" id="{0068B091-C4CF-3686-F9F9-AD01C0C4C2DD}"/>
              </a:ext>
            </a:extLst>
          </p:cNvPr>
          <p:cNvSpPr/>
          <p:nvPr/>
        </p:nvSpPr>
        <p:spPr>
          <a:xfrm>
            <a:off x="4550155" y="2213851"/>
            <a:ext cx="2300989" cy="6941055"/>
          </a:xfrm>
          <a:prstGeom prst="rect">
            <a:avLst/>
          </a:prstGeom>
          <a:solidFill>
            <a:srgbClr val="1D6295"/>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a:lnSpc>
                <a:spcPct val="115000"/>
              </a:lnSpc>
              <a:spcBef>
                <a:spcPts val="884"/>
              </a:spcBef>
              <a:spcAft>
                <a:spcPts val="533"/>
              </a:spcAft>
            </a:pPr>
            <a:r>
              <a:rPr lang="en-US" sz="1200" b="1" dirty="0">
                <a:latin typeface="Century Gothic" panose="020B0502020202020204" pitchFamily="34" charset="0"/>
                <a:ea typeface="MS Mincho" panose="02020609040205080304" pitchFamily="49" charset="-128"/>
                <a:cs typeface="Times New Roman" panose="02020603050405020304" pitchFamily="18" charset="0"/>
              </a:rPr>
              <a:t>WHAT YOU MISSED</a:t>
            </a:r>
            <a:br>
              <a:rPr lang="en-US" sz="1240" b="1" dirty="0">
                <a:latin typeface="Century Gothic" panose="020B0502020202020204" pitchFamily="34" charset="0"/>
                <a:ea typeface="MS Mincho" panose="02020609040205080304" pitchFamily="49" charset="-128"/>
                <a:cs typeface="Times New Roman" panose="02020603050405020304" pitchFamily="18" charset="0"/>
              </a:rPr>
            </a:br>
            <a:r>
              <a:rPr lang="en-US" sz="1100" dirty="0">
                <a:latin typeface="Century Gothic" panose="020B0502020202020204" pitchFamily="34" charset="0"/>
                <a:ea typeface="MS Mincho" panose="02020609040205080304" pitchFamily="49" charset="-128"/>
                <a:cs typeface="Times New Roman" panose="02020603050405020304" pitchFamily="18" charset="0"/>
              </a:rPr>
              <a:t>At our April CoP meeting, we were grateful to be joined by </a:t>
            </a:r>
            <a:r>
              <a:rPr lang="en-US" sz="1100" dirty="0">
                <a:effectLst/>
                <a:latin typeface="Century Gothic" panose="020B0502020202020204" pitchFamily="34" charset="0"/>
                <a:ea typeface="Aptos" panose="020B0004020202020204" pitchFamily="34" charset="0"/>
                <a:cs typeface="Aptos" panose="020B0004020202020204" pitchFamily="34" charset="0"/>
              </a:rPr>
              <a:t>Professor Eric Stewart with Bellevue College who shared how to increase your productivity and manage your time more effectively by cleaning up your inbox and promoting positive behavior and strategies that change behavior for good. </a:t>
            </a:r>
            <a:br>
              <a:rPr lang="en-US" sz="1100" dirty="0">
                <a:effectLst/>
                <a:latin typeface="Century Gothic" panose="020B0502020202020204" pitchFamily="34" charset="0"/>
                <a:ea typeface="Aptos" panose="020B0004020202020204" pitchFamily="34" charset="0"/>
                <a:cs typeface="Aptos" panose="020B0004020202020204" pitchFamily="34" charset="0"/>
              </a:rPr>
            </a:br>
            <a:br>
              <a:rPr lang="en-US" sz="1100" dirty="0">
                <a:effectLst/>
                <a:latin typeface="Century Gothic" panose="020B0502020202020204" pitchFamily="34" charset="0"/>
                <a:ea typeface="Aptos" panose="020B0004020202020204" pitchFamily="34" charset="0"/>
                <a:cs typeface="Aptos" panose="020B0004020202020204" pitchFamily="34" charset="0"/>
              </a:rPr>
            </a:br>
            <a:r>
              <a:rPr lang="en-US" sz="1100" dirty="0">
                <a:latin typeface="Century Gothic" panose="020B0502020202020204" pitchFamily="34" charset="0"/>
                <a:ea typeface="MS Mincho" panose="02020609040205080304" pitchFamily="49" charset="-128"/>
                <a:cs typeface="Times New Roman" panose="02020603050405020304" pitchFamily="18" charset="0"/>
              </a:rPr>
              <a:t>See page 2 for more!</a:t>
            </a:r>
            <a:br>
              <a:rPr lang="en-US" sz="1100" dirty="0">
                <a:latin typeface="Century Gothic" panose="020B0502020202020204" pitchFamily="34" charset="0"/>
                <a:ea typeface="MS Mincho" panose="02020609040205080304" pitchFamily="49" charset="-128"/>
                <a:cs typeface="Times New Roman" panose="02020603050405020304" pitchFamily="18" charset="0"/>
              </a:rPr>
            </a:br>
            <a:br>
              <a:rPr lang="en-US" sz="1000" dirty="0">
                <a:latin typeface="Century Gothic" panose="020B0502020202020204" pitchFamily="34" charset="0"/>
                <a:ea typeface="MS Mincho" panose="02020609040205080304" pitchFamily="49" charset="-128"/>
                <a:cs typeface="Times New Roman" panose="02020603050405020304" pitchFamily="18" charset="0"/>
              </a:rPr>
            </a:br>
            <a:r>
              <a:rPr lang="en-US" sz="1200" b="1" dirty="0">
                <a:latin typeface="Century Gothic" panose="020B0502020202020204" pitchFamily="34" charset="0"/>
                <a:ea typeface="MS Mincho" panose="02020609040205080304" pitchFamily="49" charset="-128"/>
                <a:cs typeface="Times New Roman" panose="02020603050405020304" pitchFamily="18" charset="0"/>
              </a:rPr>
              <a:t>LOOKING AHEAD </a:t>
            </a:r>
            <a:br>
              <a:rPr lang="en-US" sz="1236" b="1" dirty="0">
                <a:latin typeface="Century Gothic" panose="020B0502020202020204" pitchFamily="34" charset="0"/>
                <a:ea typeface="MS Mincho" panose="02020609040205080304" pitchFamily="49" charset="-128"/>
                <a:cs typeface="Times New Roman" panose="02020603050405020304" pitchFamily="18" charset="0"/>
              </a:rPr>
            </a:br>
            <a:r>
              <a:rPr lang="en-US" sz="1100" dirty="0">
                <a:latin typeface="Century Gothic" panose="020B0502020202020204" pitchFamily="34" charset="0"/>
                <a:ea typeface="MS Mincho" panose="02020609040205080304" pitchFamily="49" charset="-128"/>
                <a:cs typeface="Times New Roman" panose="02020603050405020304" pitchFamily="18" charset="0"/>
              </a:rPr>
              <a:t>Mark your calendars and check out what we have in store for you at our May</a:t>
            </a:r>
            <a:r>
              <a:rPr lang="en-US" sz="1100" b="1" dirty="0">
                <a:latin typeface="Century Gothic" panose="020B0502020202020204" pitchFamily="34" charset="0"/>
                <a:ea typeface="MS Mincho" panose="02020609040205080304" pitchFamily="49" charset="-128"/>
                <a:cs typeface="Times New Roman" panose="02020603050405020304" pitchFamily="18" charset="0"/>
              </a:rPr>
              <a:t> </a:t>
            </a:r>
            <a:r>
              <a:rPr lang="en-US" sz="1100" dirty="0">
                <a:latin typeface="Century Gothic" panose="020B0502020202020204" pitchFamily="34" charset="0"/>
                <a:ea typeface="MS Mincho" panose="02020609040205080304" pitchFamily="49" charset="-128"/>
                <a:cs typeface="Times New Roman" panose="02020603050405020304" pitchFamily="18" charset="0"/>
              </a:rPr>
              <a:t>CoP meeting on page 2.</a:t>
            </a:r>
            <a:br>
              <a:rPr lang="en-US" sz="1100" dirty="0">
                <a:latin typeface="Century Gothic" panose="020B0502020202020204" pitchFamily="34" charset="0"/>
                <a:ea typeface="MS Mincho" panose="02020609040205080304" pitchFamily="49" charset="-128"/>
                <a:cs typeface="Times New Roman" panose="02020603050405020304" pitchFamily="18" charset="0"/>
              </a:rPr>
            </a:br>
            <a:br>
              <a:rPr lang="en-US" sz="1100" dirty="0">
                <a:latin typeface="Century Gothic" panose="020B0502020202020204" pitchFamily="34" charset="0"/>
                <a:ea typeface="MS Mincho" panose="02020609040205080304" pitchFamily="49" charset="-128"/>
                <a:cs typeface="Times New Roman" panose="02020603050405020304" pitchFamily="18" charset="0"/>
              </a:rPr>
            </a:br>
            <a:r>
              <a:rPr lang="en-US" sz="1200" b="1" cap="all"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t>Questions?</a:t>
            </a:r>
            <a:br>
              <a:rPr lang="en-US" sz="1588" b="1" cap="all"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br>
            <a:r>
              <a:rPr lang="en-US" sz="1100" dirty="0">
                <a:solidFill>
                  <a:srgbClr val="FFFFFF"/>
                </a:solidFill>
                <a:latin typeface="Century Gothic" panose="020B0502020202020204" pitchFamily="34" charset="0"/>
                <a:ea typeface="MS Mincho" panose="02020609040205080304" pitchFamily="49" charset="-128"/>
                <a:cs typeface="Times New Roman" panose="02020603050405020304" pitchFamily="18" charset="0"/>
              </a:rPr>
              <a:t>For questions on The Blast, the CoP, or to present a teaching or project share this year, contact:</a:t>
            </a:r>
          </a:p>
          <a:p>
            <a:r>
              <a:rPr lang="en-US" sz="1100" b="1" u="sng" dirty="0">
                <a:solidFill>
                  <a:srgbClr val="FFFF00"/>
                </a:solidFill>
                <a:latin typeface="Century Gothic" panose="020B0502020202020204" pitchFamily="34" charset="0"/>
                <a:ea typeface="MS Mincho" panose="02020609040205080304" pitchFamily="49" charset="-128"/>
                <a:cs typeface="Times New Roman" panose="02020603050405020304" pitchFamily="18" charset="0"/>
                <a:hlinkClick r:id="rId4">
                  <a:extLst>
                    <a:ext uri="{A12FA001-AC4F-418D-AE19-62706E023703}">
                      <ahyp:hlinkClr xmlns:ahyp="http://schemas.microsoft.com/office/drawing/2018/hyperlinkcolor" val="tx"/>
                    </a:ext>
                  </a:extLst>
                </a:hlinkClick>
              </a:rPr>
              <a:t>Talia Mazzara</a:t>
            </a:r>
            <a:r>
              <a:rPr lang="en-US" sz="1100" dirty="0">
                <a:latin typeface="Century Gothic" panose="020B0502020202020204" pitchFamily="34" charset="0"/>
                <a:ea typeface="MS Mincho" panose="02020609040205080304" pitchFamily="49" charset="-128"/>
                <a:cs typeface="Times New Roman" panose="02020603050405020304" pitchFamily="18" charset="0"/>
              </a:rPr>
              <a:t>, Results WA Senior Performance Advisor</a:t>
            </a:r>
          </a:p>
          <a:p>
            <a:r>
              <a:rPr lang="en-US" sz="1100" b="1" u="sng" dirty="0">
                <a:solidFill>
                  <a:srgbClr val="FFFF00"/>
                </a:solidFill>
                <a:latin typeface="Century Gothic" panose="020B0502020202020204" pitchFamily="34" charset="0"/>
                <a:ea typeface="MS Mincho" panose="02020609040205080304" pitchFamily="49" charset="-128"/>
                <a:cs typeface="Times New Roman" panose="02020603050405020304" pitchFamily="18" charset="0"/>
                <a:hlinkClick r:id="rId5">
                  <a:extLst>
                    <a:ext uri="{A12FA001-AC4F-418D-AE19-62706E023703}">
                      <ahyp:hlinkClr xmlns:ahyp="http://schemas.microsoft.com/office/drawing/2018/hyperlinkcolor" val="tx"/>
                    </a:ext>
                  </a:extLst>
                </a:hlinkClick>
              </a:rPr>
              <a:t>Theresa Dew</a:t>
            </a:r>
            <a:r>
              <a:rPr lang="en-US" sz="1100" dirty="0">
                <a:latin typeface="Century Gothic" panose="020B0502020202020204" pitchFamily="34" charset="0"/>
                <a:ea typeface="MS Mincho" panose="02020609040205080304" pitchFamily="49" charset="-128"/>
                <a:cs typeface="Times New Roman" panose="02020603050405020304" pitchFamily="18" charset="0"/>
              </a:rPr>
              <a:t>, Results WA Senior Performance Advisor</a:t>
            </a:r>
          </a:p>
        </p:txBody>
      </p:sp>
      <p:cxnSp>
        <p:nvCxnSpPr>
          <p:cNvPr id="62" name="Straight Connector 61">
            <a:extLst>
              <a:ext uri="{FF2B5EF4-FFF2-40B4-BE49-F238E27FC236}">
                <a16:creationId xmlns:a16="http://schemas.microsoft.com/office/drawing/2014/main" id="{BA8EE050-D37F-B9ED-90B7-9CC8D03674C2}"/>
              </a:ext>
              <a:ext uri="{C183D7F6-B498-43B3-948B-1728B52AA6E4}">
                <adec:decorative xmlns:adec="http://schemas.microsoft.com/office/drawing/2017/decorative" val="1"/>
              </a:ext>
            </a:extLst>
          </p:cNvPr>
          <p:cNvCxnSpPr/>
          <p:nvPr/>
        </p:nvCxnSpPr>
        <p:spPr>
          <a:xfrm>
            <a:off x="4734939" y="5684378"/>
            <a:ext cx="18909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cxnSp>
        <p:nvCxnSpPr>
          <p:cNvPr id="63" name="Straight Connector 62">
            <a:extLst>
              <a:ext uri="{FF2B5EF4-FFF2-40B4-BE49-F238E27FC236}">
                <a16:creationId xmlns:a16="http://schemas.microsoft.com/office/drawing/2014/main" id="{6F38F2EF-FF88-3891-3983-718F65AB565F}"/>
              </a:ext>
              <a:ext uri="{C183D7F6-B498-43B3-948B-1728B52AA6E4}">
                <adec:decorative xmlns:adec="http://schemas.microsoft.com/office/drawing/2017/decorative" val="1"/>
              </a:ext>
            </a:extLst>
          </p:cNvPr>
          <p:cNvCxnSpPr/>
          <p:nvPr/>
        </p:nvCxnSpPr>
        <p:spPr>
          <a:xfrm>
            <a:off x="4734939" y="6782806"/>
            <a:ext cx="1890993" cy="0"/>
          </a:xfrm>
          <a:prstGeom prst="line">
            <a:avLst/>
          </a:prstGeom>
          <a:ln>
            <a:solidFill>
              <a:schemeClr val="bg1"/>
            </a:solidFill>
          </a:ln>
        </p:spPr>
        <p:style>
          <a:lnRef idx="1">
            <a:schemeClr val="accent1"/>
          </a:lnRef>
          <a:fillRef idx="0">
            <a:schemeClr val="accent1"/>
          </a:fillRef>
          <a:effectRef idx="0">
            <a:schemeClr val="accent1"/>
          </a:effectRef>
          <a:fontRef idx="minor">
            <a:schemeClr val="tx1"/>
          </a:fontRef>
        </p:style>
      </p:cxnSp>
      <p:grpSp>
        <p:nvGrpSpPr>
          <p:cNvPr id="31" name="Group 30">
            <a:extLst>
              <a:ext uri="{FF2B5EF4-FFF2-40B4-BE49-F238E27FC236}">
                <a16:creationId xmlns:a16="http://schemas.microsoft.com/office/drawing/2014/main" id="{D005C018-87C0-63A0-2229-D8ADE7643F9E}"/>
              </a:ext>
              <a:ext uri="{C183D7F6-B498-43B3-948B-1728B52AA6E4}">
                <adec:decorative xmlns:adec="http://schemas.microsoft.com/office/drawing/2017/decorative" val="1"/>
              </a:ext>
            </a:extLst>
          </p:cNvPr>
          <p:cNvGrpSpPr/>
          <p:nvPr/>
        </p:nvGrpSpPr>
        <p:grpSpPr>
          <a:xfrm>
            <a:off x="1" y="5754694"/>
            <a:ext cx="229721" cy="3308251"/>
            <a:chOff x="3756025" y="3200718"/>
            <a:chExt cx="260350" cy="3656965"/>
          </a:xfrm>
        </p:grpSpPr>
        <p:sp>
          <p:nvSpPr>
            <p:cNvPr id="6" name="Rectangle 5">
              <a:extLst>
                <a:ext uri="{FF2B5EF4-FFF2-40B4-BE49-F238E27FC236}">
                  <a16:creationId xmlns:a16="http://schemas.microsoft.com/office/drawing/2014/main" id="{95BE8E08-222F-DD16-5928-8EC6C59E6A55}"/>
                </a:ext>
              </a:extLst>
            </p:cNvPr>
            <p:cNvSpPr>
              <a:spLocks noChangeArrowheads="1"/>
            </p:cNvSpPr>
            <p:nvPr/>
          </p:nvSpPr>
          <p:spPr bwMode="auto">
            <a:xfrm>
              <a:off x="3756025" y="678910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7" name="Rectangle 6">
              <a:extLst>
                <a:ext uri="{FF2B5EF4-FFF2-40B4-BE49-F238E27FC236}">
                  <a16:creationId xmlns:a16="http://schemas.microsoft.com/office/drawing/2014/main" id="{6C841C6B-56C5-6F5D-670F-F589D58FA0FE}"/>
                </a:ext>
              </a:extLst>
            </p:cNvPr>
            <p:cNvSpPr>
              <a:spLocks noChangeArrowheads="1"/>
            </p:cNvSpPr>
            <p:nvPr/>
          </p:nvSpPr>
          <p:spPr bwMode="auto">
            <a:xfrm>
              <a:off x="3756025" y="6639878"/>
              <a:ext cx="260350" cy="6477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8" name="Rectangle 7">
              <a:extLst>
                <a:ext uri="{FF2B5EF4-FFF2-40B4-BE49-F238E27FC236}">
                  <a16:creationId xmlns:a16="http://schemas.microsoft.com/office/drawing/2014/main" id="{1ACBF407-8B8D-781F-8926-E81A6BFCF8D1}"/>
                </a:ext>
              </a:extLst>
            </p:cNvPr>
            <p:cNvSpPr>
              <a:spLocks noChangeArrowheads="1"/>
            </p:cNvSpPr>
            <p:nvPr/>
          </p:nvSpPr>
          <p:spPr bwMode="auto">
            <a:xfrm>
              <a:off x="3756025" y="648747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9" name="Rectangle 8">
              <a:extLst>
                <a:ext uri="{FF2B5EF4-FFF2-40B4-BE49-F238E27FC236}">
                  <a16:creationId xmlns:a16="http://schemas.microsoft.com/office/drawing/2014/main" id="{3EBA8372-6B32-0132-4114-0371B0293529}"/>
                </a:ext>
              </a:extLst>
            </p:cNvPr>
            <p:cNvSpPr>
              <a:spLocks noChangeArrowheads="1"/>
            </p:cNvSpPr>
            <p:nvPr/>
          </p:nvSpPr>
          <p:spPr bwMode="auto">
            <a:xfrm>
              <a:off x="3756025" y="633825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0" name="Rectangle 9">
              <a:extLst>
                <a:ext uri="{FF2B5EF4-FFF2-40B4-BE49-F238E27FC236}">
                  <a16:creationId xmlns:a16="http://schemas.microsoft.com/office/drawing/2014/main" id="{7026AD52-85CD-315C-1DE3-76D085AD9E65}"/>
                </a:ext>
              </a:extLst>
            </p:cNvPr>
            <p:cNvSpPr>
              <a:spLocks noChangeArrowheads="1"/>
            </p:cNvSpPr>
            <p:nvPr/>
          </p:nvSpPr>
          <p:spPr bwMode="auto">
            <a:xfrm>
              <a:off x="3756025" y="618902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1" name="Rectangle 10">
              <a:extLst>
                <a:ext uri="{FF2B5EF4-FFF2-40B4-BE49-F238E27FC236}">
                  <a16:creationId xmlns:a16="http://schemas.microsoft.com/office/drawing/2014/main" id="{FEC9A956-4EC7-BDEA-2B63-D2BC229C1CCA}"/>
                </a:ext>
              </a:extLst>
            </p:cNvPr>
            <p:cNvSpPr>
              <a:spLocks noChangeArrowheads="1"/>
            </p:cNvSpPr>
            <p:nvPr/>
          </p:nvSpPr>
          <p:spPr bwMode="auto">
            <a:xfrm>
              <a:off x="3756025" y="604107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2" name="Rectangle 11">
              <a:extLst>
                <a:ext uri="{FF2B5EF4-FFF2-40B4-BE49-F238E27FC236}">
                  <a16:creationId xmlns:a16="http://schemas.microsoft.com/office/drawing/2014/main" id="{79CB8F34-9F83-80F5-5C48-2267E7DB85A3}"/>
                </a:ext>
              </a:extLst>
            </p:cNvPr>
            <p:cNvSpPr>
              <a:spLocks noChangeArrowheads="1"/>
            </p:cNvSpPr>
            <p:nvPr/>
          </p:nvSpPr>
          <p:spPr bwMode="auto">
            <a:xfrm>
              <a:off x="3756025" y="589184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3" name="Rectangle 12">
              <a:extLst>
                <a:ext uri="{FF2B5EF4-FFF2-40B4-BE49-F238E27FC236}">
                  <a16:creationId xmlns:a16="http://schemas.microsoft.com/office/drawing/2014/main" id="{2E4770B6-6E07-17C5-712D-62E77C607EC7}"/>
                </a:ext>
              </a:extLst>
            </p:cNvPr>
            <p:cNvSpPr>
              <a:spLocks noChangeArrowheads="1"/>
            </p:cNvSpPr>
            <p:nvPr/>
          </p:nvSpPr>
          <p:spPr bwMode="auto">
            <a:xfrm>
              <a:off x="3756025" y="574008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4" name="Rectangle 13">
              <a:extLst>
                <a:ext uri="{FF2B5EF4-FFF2-40B4-BE49-F238E27FC236}">
                  <a16:creationId xmlns:a16="http://schemas.microsoft.com/office/drawing/2014/main" id="{75CFF943-900C-D359-51BD-BF1CA3552FE6}"/>
                </a:ext>
              </a:extLst>
            </p:cNvPr>
            <p:cNvSpPr>
              <a:spLocks noChangeArrowheads="1"/>
            </p:cNvSpPr>
            <p:nvPr/>
          </p:nvSpPr>
          <p:spPr bwMode="auto">
            <a:xfrm>
              <a:off x="3756025" y="559085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5" name="Rectangle 14">
              <a:extLst>
                <a:ext uri="{FF2B5EF4-FFF2-40B4-BE49-F238E27FC236}">
                  <a16:creationId xmlns:a16="http://schemas.microsoft.com/office/drawing/2014/main" id="{16DB90E7-A96A-CF63-86EC-89A3EEA2640B}"/>
                </a:ext>
              </a:extLst>
            </p:cNvPr>
            <p:cNvSpPr>
              <a:spLocks noChangeArrowheads="1"/>
            </p:cNvSpPr>
            <p:nvPr/>
          </p:nvSpPr>
          <p:spPr bwMode="auto">
            <a:xfrm>
              <a:off x="3756025" y="544163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6" name="Rectangle 15">
              <a:extLst>
                <a:ext uri="{FF2B5EF4-FFF2-40B4-BE49-F238E27FC236}">
                  <a16:creationId xmlns:a16="http://schemas.microsoft.com/office/drawing/2014/main" id="{B5DC4D60-0A8E-1481-90B4-C48047D66197}"/>
                </a:ext>
              </a:extLst>
            </p:cNvPr>
            <p:cNvSpPr>
              <a:spLocks noChangeArrowheads="1"/>
            </p:cNvSpPr>
            <p:nvPr/>
          </p:nvSpPr>
          <p:spPr bwMode="auto">
            <a:xfrm>
              <a:off x="3756025" y="529367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7" name="Rectangle 16">
              <a:extLst>
                <a:ext uri="{FF2B5EF4-FFF2-40B4-BE49-F238E27FC236}">
                  <a16:creationId xmlns:a16="http://schemas.microsoft.com/office/drawing/2014/main" id="{2B5A22CA-FDD6-E693-BB3F-7A18A6677EF4}"/>
                </a:ext>
              </a:extLst>
            </p:cNvPr>
            <p:cNvSpPr>
              <a:spLocks noChangeArrowheads="1"/>
            </p:cNvSpPr>
            <p:nvPr/>
          </p:nvSpPr>
          <p:spPr bwMode="auto">
            <a:xfrm>
              <a:off x="3756025" y="514445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8" name="Rectangle 17">
              <a:extLst>
                <a:ext uri="{FF2B5EF4-FFF2-40B4-BE49-F238E27FC236}">
                  <a16:creationId xmlns:a16="http://schemas.microsoft.com/office/drawing/2014/main" id="{CD7CF701-D39C-D38B-F83B-AB101813D36A}"/>
                </a:ext>
              </a:extLst>
            </p:cNvPr>
            <p:cNvSpPr>
              <a:spLocks noChangeArrowheads="1"/>
            </p:cNvSpPr>
            <p:nvPr/>
          </p:nvSpPr>
          <p:spPr bwMode="auto">
            <a:xfrm>
              <a:off x="3756025" y="4996498"/>
              <a:ext cx="260350" cy="6477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19" name="Rectangle 18">
              <a:extLst>
                <a:ext uri="{FF2B5EF4-FFF2-40B4-BE49-F238E27FC236}">
                  <a16:creationId xmlns:a16="http://schemas.microsoft.com/office/drawing/2014/main" id="{36EECDBA-A38C-00A5-346C-28A19CFFF399}"/>
                </a:ext>
              </a:extLst>
            </p:cNvPr>
            <p:cNvSpPr>
              <a:spLocks noChangeArrowheads="1"/>
            </p:cNvSpPr>
            <p:nvPr/>
          </p:nvSpPr>
          <p:spPr bwMode="auto">
            <a:xfrm>
              <a:off x="3756025" y="484346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0" name="Rectangle 19">
              <a:extLst>
                <a:ext uri="{FF2B5EF4-FFF2-40B4-BE49-F238E27FC236}">
                  <a16:creationId xmlns:a16="http://schemas.microsoft.com/office/drawing/2014/main" id="{1FC5028F-738F-58F5-88EA-1A6E2EAC6FD5}"/>
                </a:ext>
              </a:extLst>
            </p:cNvPr>
            <p:cNvSpPr>
              <a:spLocks noChangeArrowheads="1"/>
            </p:cNvSpPr>
            <p:nvPr/>
          </p:nvSpPr>
          <p:spPr bwMode="auto">
            <a:xfrm>
              <a:off x="3756025" y="469550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1" name="Rectangle 20">
              <a:extLst>
                <a:ext uri="{FF2B5EF4-FFF2-40B4-BE49-F238E27FC236}">
                  <a16:creationId xmlns:a16="http://schemas.microsoft.com/office/drawing/2014/main" id="{B554465E-FDB8-6A40-8DFE-A8156BDAFD52}"/>
                </a:ext>
              </a:extLst>
            </p:cNvPr>
            <p:cNvSpPr>
              <a:spLocks noChangeArrowheads="1"/>
            </p:cNvSpPr>
            <p:nvPr/>
          </p:nvSpPr>
          <p:spPr bwMode="auto">
            <a:xfrm>
              <a:off x="3756025" y="454628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2" name="Rectangle 21">
              <a:extLst>
                <a:ext uri="{FF2B5EF4-FFF2-40B4-BE49-F238E27FC236}">
                  <a16:creationId xmlns:a16="http://schemas.microsoft.com/office/drawing/2014/main" id="{B49780C0-2E46-923F-3E26-74B4060FD37C}"/>
                </a:ext>
              </a:extLst>
            </p:cNvPr>
            <p:cNvSpPr>
              <a:spLocks noChangeArrowheads="1"/>
            </p:cNvSpPr>
            <p:nvPr/>
          </p:nvSpPr>
          <p:spPr bwMode="auto">
            <a:xfrm>
              <a:off x="3756025" y="439705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3" name="Rectangle 22">
              <a:extLst>
                <a:ext uri="{FF2B5EF4-FFF2-40B4-BE49-F238E27FC236}">
                  <a16:creationId xmlns:a16="http://schemas.microsoft.com/office/drawing/2014/main" id="{B329CF97-E59F-9395-3585-66A8AFFBEB47}"/>
                </a:ext>
              </a:extLst>
            </p:cNvPr>
            <p:cNvSpPr>
              <a:spLocks noChangeArrowheads="1"/>
            </p:cNvSpPr>
            <p:nvPr/>
          </p:nvSpPr>
          <p:spPr bwMode="auto">
            <a:xfrm>
              <a:off x="3756025" y="4249103"/>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4" name="Rectangle 23">
              <a:extLst>
                <a:ext uri="{FF2B5EF4-FFF2-40B4-BE49-F238E27FC236}">
                  <a16:creationId xmlns:a16="http://schemas.microsoft.com/office/drawing/2014/main" id="{716DFBBD-338B-E0F4-26D6-48D25A211E76}"/>
                </a:ext>
              </a:extLst>
            </p:cNvPr>
            <p:cNvSpPr>
              <a:spLocks noChangeArrowheads="1"/>
            </p:cNvSpPr>
            <p:nvPr/>
          </p:nvSpPr>
          <p:spPr bwMode="auto">
            <a:xfrm>
              <a:off x="3756025" y="409606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5" name="Rectangle 24">
              <a:extLst>
                <a:ext uri="{FF2B5EF4-FFF2-40B4-BE49-F238E27FC236}">
                  <a16:creationId xmlns:a16="http://schemas.microsoft.com/office/drawing/2014/main" id="{BC5F0901-4891-1F29-6159-5620DFDAAA5B}"/>
                </a:ext>
              </a:extLst>
            </p:cNvPr>
            <p:cNvSpPr>
              <a:spLocks noChangeArrowheads="1"/>
            </p:cNvSpPr>
            <p:nvPr/>
          </p:nvSpPr>
          <p:spPr bwMode="auto">
            <a:xfrm>
              <a:off x="3756025" y="3948113"/>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6" name="Rectangle 25">
              <a:extLst>
                <a:ext uri="{FF2B5EF4-FFF2-40B4-BE49-F238E27FC236}">
                  <a16:creationId xmlns:a16="http://schemas.microsoft.com/office/drawing/2014/main" id="{90D21BF7-D9FD-A1FF-7109-618B0CCC143F}"/>
                </a:ext>
              </a:extLst>
            </p:cNvPr>
            <p:cNvSpPr>
              <a:spLocks noChangeArrowheads="1"/>
            </p:cNvSpPr>
            <p:nvPr/>
          </p:nvSpPr>
          <p:spPr bwMode="auto">
            <a:xfrm>
              <a:off x="3756025" y="379888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7" name="Rectangle 26">
              <a:extLst>
                <a:ext uri="{FF2B5EF4-FFF2-40B4-BE49-F238E27FC236}">
                  <a16:creationId xmlns:a16="http://schemas.microsoft.com/office/drawing/2014/main" id="{8303C754-F852-E374-3E33-4A949192C0A6}"/>
                </a:ext>
              </a:extLst>
            </p:cNvPr>
            <p:cNvSpPr>
              <a:spLocks noChangeArrowheads="1"/>
            </p:cNvSpPr>
            <p:nvPr/>
          </p:nvSpPr>
          <p:spPr bwMode="auto">
            <a:xfrm>
              <a:off x="3756025" y="3649663"/>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8" name="Rectangle 27">
              <a:extLst>
                <a:ext uri="{FF2B5EF4-FFF2-40B4-BE49-F238E27FC236}">
                  <a16:creationId xmlns:a16="http://schemas.microsoft.com/office/drawing/2014/main" id="{C6E75616-38F7-3493-205B-4DADEF5F8D85}"/>
                </a:ext>
              </a:extLst>
            </p:cNvPr>
            <p:cNvSpPr>
              <a:spLocks noChangeArrowheads="1"/>
            </p:cNvSpPr>
            <p:nvPr/>
          </p:nvSpPr>
          <p:spPr bwMode="auto">
            <a:xfrm>
              <a:off x="3756025" y="350170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9" name="Rectangle 28">
              <a:extLst>
                <a:ext uri="{FF2B5EF4-FFF2-40B4-BE49-F238E27FC236}">
                  <a16:creationId xmlns:a16="http://schemas.microsoft.com/office/drawing/2014/main" id="{56DE1569-F406-9A90-BFB2-6849489362BC}"/>
                </a:ext>
              </a:extLst>
            </p:cNvPr>
            <p:cNvSpPr>
              <a:spLocks noChangeArrowheads="1"/>
            </p:cNvSpPr>
            <p:nvPr/>
          </p:nvSpPr>
          <p:spPr bwMode="auto">
            <a:xfrm>
              <a:off x="3756025" y="3348038"/>
              <a:ext cx="260350" cy="6858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0" name="Rectangle 29">
              <a:extLst>
                <a:ext uri="{FF2B5EF4-FFF2-40B4-BE49-F238E27FC236}">
                  <a16:creationId xmlns:a16="http://schemas.microsoft.com/office/drawing/2014/main" id="{62839C4D-70F7-54D7-1CE4-33041FDE27B3}"/>
                </a:ext>
              </a:extLst>
            </p:cNvPr>
            <p:cNvSpPr>
              <a:spLocks noChangeArrowheads="1"/>
            </p:cNvSpPr>
            <p:nvPr/>
          </p:nvSpPr>
          <p:spPr bwMode="auto">
            <a:xfrm>
              <a:off x="3756025" y="3200718"/>
              <a:ext cx="260350" cy="67310"/>
            </a:xfrm>
            <a:prstGeom prst="rect">
              <a:avLst/>
            </a:prstGeom>
            <a:solidFill>
              <a:srgbClr val="FF7C8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grpSp>
      <p:pic>
        <p:nvPicPr>
          <p:cNvPr id="37" name="Picture 36">
            <a:extLst>
              <a:ext uri="{FF2B5EF4-FFF2-40B4-BE49-F238E27FC236}">
                <a16:creationId xmlns:a16="http://schemas.microsoft.com/office/drawing/2014/main" id="{E0CCFF9D-0980-FA12-1CC7-D75ED2370C67}"/>
              </a:ext>
              <a:ext uri="{C183D7F6-B498-43B3-948B-1728B52AA6E4}">
                <adec:decorative xmlns:adec="http://schemas.microsoft.com/office/drawing/2017/decorative" val="1"/>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rcRect/>
          <a:stretch/>
        </p:blipFill>
        <p:spPr>
          <a:xfrm rot="1001225">
            <a:off x="6237950" y="5641982"/>
            <a:ext cx="337278" cy="337278"/>
          </a:xfrm>
          <a:prstGeom prst="rect">
            <a:avLst/>
          </a:prstGeom>
          <a:noFill/>
        </p:spPr>
      </p:pic>
      <p:sp>
        <p:nvSpPr>
          <p:cNvPr id="32" name="Rectangle 31">
            <a:extLst>
              <a:ext uri="{FF2B5EF4-FFF2-40B4-BE49-F238E27FC236}">
                <a16:creationId xmlns:a16="http://schemas.microsoft.com/office/drawing/2014/main" id="{48039957-677A-E4D9-CBF6-3D219725CEC9}"/>
              </a:ext>
              <a:ext uri="{C183D7F6-B498-43B3-948B-1728B52AA6E4}">
                <adec:decorative xmlns:adec="http://schemas.microsoft.com/office/drawing/2017/decorative" val="1"/>
              </a:ext>
            </a:extLst>
          </p:cNvPr>
          <p:cNvSpPr/>
          <p:nvPr/>
        </p:nvSpPr>
        <p:spPr>
          <a:xfrm>
            <a:off x="261506" y="5907573"/>
            <a:ext cx="673550" cy="60892"/>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588" dirty="0"/>
          </a:p>
        </p:txBody>
      </p:sp>
      <p:pic>
        <p:nvPicPr>
          <p:cNvPr id="42" name="Picture 41" descr="Organizational Change Management virtual conference QR code">
            <a:extLst>
              <a:ext uri="{FF2B5EF4-FFF2-40B4-BE49-F238E27FC236}">
                <a16:creationId xmlns:a16="http://schemas.microsoft.com/office/drawing/2014/main" id="{3CD79308-E7CC-BFAC-272D-893EECF21358}"/>
              </a:ext>
            </a:extLst>
          </p:cNvPr>
          <p:cNvPicPr>
            <a:picLocks noChangeAspect="1"/>
          </p:cNvPicPr>
          <p:nvPr/>
        </p:nvPicPr>
        <p:blipFill rotWithShape="1">
          <a:blip r:embed="rId8"/>
          <a:srcRect l="5245" t="8341" r="5864" b="10826"/>
          <a:stretch/>
        </p:blipFill>
        <p:spPr>
          <a:xfrm>
            <a:off x="0" y="2213851"/>
            <a:ext cx="4567133" cy="2874875"/>
          </a:xfrm>
          <a:prstGeom prst="rect">
            <a:avLst/>
          </a:prstGeom>
        </p:spPr>
      </p:pic>
      <p:sp>
        <p:nvSpPr>
          <p:cNvPr id="3" name="TextBox 2">
            <a:extLst>
              <a:ext uri="{FF2B5EF4-FFF2-40B4-BE49-F238E27FC236}">
                <a16:creationId xmlns:a16="http://schemas.microsoft.com/office/drawing/2014/main" id="{2820397A-3EAA-C975-D46D-EE0FD3982CD2}"/>
              </a:ext>
            </a:extLst>
          </p:cNvPr>
          <p:cNvSpPr txBox="1"/>
          <p:nvPr/>
        </p:nvSpPr>
        <p:spPr>
          <a:xfrm rot="20358341">
            <a:off x="-215438" y="3588328"/>
            <a:ext cx="2300989" cy="646331"/>
          </a:xfrm>
          <a:prstGeom prst="rect">
            <a:avLst/>
          </a:prstGeom>
          <a:noFill/>
        </p:spPr>
        <p:txBody>
          <a:bodyPr wrap="square">
            <a:spAutoFit/>
          </a:bodyPr>
          <a:lstStyle/>
          <a:p>
            <a:pPr algn="ctr"/>
            <a:r>
              <a:rPr lang="en-US" sz="1800" b="0" cap="none" spc="0" dirty="0">
                <a:ln w="0"/>
                <a:solidFill>
                  <a:schemeClr val="tx1"/>
                </a:solidFill>
                <a:effectLst>
                  <a:outerShdw blurRad="38100" dist="19050" dir="2700000" algn="tl" rotWithShape="0">
                    <a:schemeClr val="dk1">
                      <a:alpha val="40000"/>
                    </a:schemeClr>
                  </a:outerShdw>
                </a:effectLst>
                <a:highlight>
                  <a:srgbClr val="FFFF00"/>
                </a:highlight>
              </a:rPr>
              <a:t>Registration now open!</a:t>
            </a:r>
          </a:p>
        </p:txBody>
      </p:sp>
      <p:sp>
        <p:nvSpPr>
          <p:cNvPr id="5" name="Arrow: Bent-Up 4">
            <a:extLst>
              <a:ext uri="{FF2B5EF4-FFF2-40B4-BE49-F238E27FC236}">
                <a16:creationId xmlns:a16="http://schemas.microsoft.com/office/drawing/2014/main" id="{C28F41E8-1A35-855D-7599-7BBA23D00B55}"/>
              </a:ext>
              <a:ext uri="{C183D7F6-B498-43B3-948B-1728B52AA6E4}">
                <adec:decorative xmlns:adec="http://schemas.microsoft.com/office/drawing/2017/decorative" val="1"/>
              </a:ext>
            </a:extLst>
          </p:cNvPr>
          <p:cNvSpPr/>
          <p:nvPr/>
        </p:nvSpPr>
        <p:spPr>
          <a:xfrm rot="5211096">
            <a:off x="1150227" y="4027585"/>
            <a:ext cx="501190" cy="901980"/>
          </a:xfrm>
          <a:prstGeom prst="bentUpArrow">
            <a:avLst/>
          </a:prstGeom>
          <a:solidFill>
            <a:srgbClr val="FFFF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939240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 name="Title 55">
            <a:extLst>
              <a:ext uri="{FF2B5EF4-FFF2-40B4-BE49-F238E27FC236}">
                <a16:creationId xmlns:a16="http://schemas.microsoft.com/office/drawing/2014/main" id="{0C080B67-F22C-4A7E-03C6-25F2E2A1BA4D}"/>
              </a:ext>
              <a:ext uri="{C183D7F6-B498-43B3-948B-1728B52AA6E4}">
                <adec:decorative xmlns:adec="http://schemas.microsoft.com/office/drawing/2017/decorative" val="1"/>
              </a:ext>
            </a:extLst>
          </p:cNvPr>
          <p:cNvSpPr>
            <a:spLocks noGrp="1"/>
          </p:cNvSpPr>
          <p:nvPr>
            <p:ph type="title"/>
          </p:nvPr>
        </p:nvSpPr>
        <p:spPr>
          <a:xfrm>
            <a:off x="471488" y="-1767417"/>
            <a:ext cx="5915025" cy="1767417"/>
          </a:xfrm>
        </p:spPr>
        <p:txBody>
          <a:bodyPr vert="horz" lIns="91440" tIns="45720" rIns="91440" bIns="45720" rtlCol="0" anchor="b">
            <a:normAutofit/>
          </a:bodyPr>
          <a:lstStyle/>
          <a:p>
            <a:r>
              <a:rPr lang="en-US" dirty="0"/>
              <a:t>The Blast Newsletter – Page 2</a:t>
            </a:r>
          </a:p>
        </p:txBody>
      </p:sp>
      <p:sp>
        <p:nvSpPr>
          <p:cNvPr id="63" name="TextBox 62">
            <a:extLst>
              <a:ext uri="{FF2B5EF4-FFF2-40B4-BE49-F238E27FC236}">
                <a16:creationId xmlns:a16="http://schemas.microsoft.com/office/drawing/2014/main" id="{B150F710-8CCD-1727-B067-8D2192F58E4B}"/>
              </a:ext>
              <a:ext uri="{C183D7F6-B498-43B3-948B-1728B52AA6E4}">
                <adec:decorative xmlns:adec="http://schemas.microsoft.com/office/drawing/2017/decorative" val="0"/>
              </a:ext>
            </a:extLst>
          </p:cNvPr>
          <p:cNvSpPr txBox="1"/>
          <p:nvPr/>
        </p:nvSpPr>
        <p:spPr>
          <a:xfrm>
            <a:off x="-1145" y="193721"/>
            <a:ext cx="4036921" cy="282513"/>
          </a:xfrm>
          <a:prstGeom prst="rect">
            <a:avLst/>
          </a:prstGeom>
          <a:noFill/>
        </p:spPr>
        <p:txBody>
          <a:bodyPr wrap="square" lIns="242048" rtlCol="0">
            <a:spAutoFit/>
          </a:bodyPr>
          <a:lstStyle/>
          <a:p>
            <a:pPr>
              <a:spcBef>
                <a:spcPts val="1060"/>
              </a:spcBef>
            </a:pPr>
            <a:r>
              <a:rPr lang="en-US" sz="1236" b="1" dirty="0">
                <a:solidFill>
                  <a:srgbClr val="2582C6"/>
                </a:solidFill>
                <a:latin typeface="Century Gothic" panose="020B0502020202020204" pitchFamily="34" charset="0"/>
                <a:ea typeface="MS Mincho" panose="02020609040205080304" pitchFamily="49" charset="-128"/>
                <a:cs typeface="Times New Roman" panose="02020603050405020304" pitchFamily="18" charset="0"/>
              </a:rPr>
              <a:t>ISSUE NO. 17 | APRIL 2024 </a:t>
            </a:r>
            <a:endParaRPr lang="en-US" sz="1236" b="1" dirty="0">
              <a:solidFill>
                <a:srgbClr val="2582C6"/>
              </a:solidFill>
            </a:endParaRPr>
          </a:p>
        </p:txBody>
      </p:sp>
      <p:sp>
        <p:nvSpPr>
          <p:cNvPr id="4" name="Rectangle 3">
            <a:extLst>
              <a:ext uri="{FF2B5EF4-FFF2-40B4-BE49-F238E27FC236}">
                <a16:creationId xmlns:a16="http://schemas.microsoft.com/office/drawing/2014/main" id="{F5F8049D-5F8A-4570-8E88-708FC84D52CB}"/>
              </a:ext>
            </a:extLst>
          </p:cNvPr>
          <p:cNvSpPr/>
          <p:nvPr/>
        </p:nvSpPr>
        <p:spPr>
          <a:xfrm>
            <a:off x="-13862" y="460816"/>
            <a:ext cx="4994111" cy="3278943"/>
          </a:xfrm>
          <a:prstGeom prst="rect">
            <a:avLst/>
          </a:prstGeom>
          <a:solidFill>
            <a:srgbClr val="FCEAE0"/>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242048" bIns="40341" numCol="1" spcCol="0" rtlCol="0" fromWordArt="0" anchor="ctr" anchorCtr="0" forceAA="0" compatLnSpc="1">
            <a:prstTxWarp prst="textNoShape">
              <a:avLst/>
            </a:prstTxWarp>
            <a:noAutofit/>
          </a:bodyPr>
          <a:lstStyle/>
          <a:p>
            <a:pPr>
              <a:lnSpc>
                <a:spcPct val="115000"/>
              </a:lnSpc>
              <a:spcBef>
                <a:spcPts val="533"/>
              </a:spcBef>
              <a:spcAft>
                <a:spcPts val="533"/>
              </a:spcAft>
            </a:pPr>
            <a:br>
              <a:rPr lang="en-US" sz="1400" b="1" i="0" dirty="0">
                <a:solidFill>
                  <a:srgbClr val="434341"/>
                </a:solidFill>
                <a:effectLst/>
                <a:latin typeface="Century Gothic" panose="020B0502020202020204" pitchFamily="34" charset="0"/>
              </a:rPr>
            </a:br>
            <a:r>
              <a:rPr lang="en-US" sz="1400" b="1" i="0" dirty="0">
                <a:solidFill>
                  <a:schemeClr val="tx1"/>
                </a:solidFill>
                <a:effectLst/>
                <a:latin typeface="Century Gothic" panose="020B0502020202020204" pitchFamily="34" charset="0"/>
              </a:rPr>
              <a:t>Cleaning up your Inbox: Embarking on a Metacognitive Journey of Self-Awareness</a:t>
            </a:r>
            <a:endParaRPr lang="en-US" sz="1400" b="1" i="1" dirty="0">
              <a:solidFill>
                <a:schemeClr val="tx1"/>
              </a:solidFill>
              <a:latin typeface="Century Gothic" panose="020B0502020202020204" pitchFamily="34" charset="0"/>
            </a:endParaRPr>
          </a:p>
          <a:p>
            <a:pPr>
              <a:lnSpc>
                <a:spcPct val="115000"/>
              </a:lnSpc>
              <a:spcBef>
                <a:spcPts val="533"/>
              </a:spcBef>
              <a:spcAft>
                <a:spcPts val="533"/>
              </a:spcAft>
            </a:pPr>
            <a:r>
              <a:rPr lang="en-US" sz="1200" b="1"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t>Professor Eric Stewart </a:t>
            </a:r>
            <a:r>
              <a:rPr lang="en-US" sz="120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t>with Bellevue College shared a helpful teaching that focused on increasing your productivity by decluttering your inbox and creating a process that allows you to manage your time more effectively. In teaching this, he made the connection between the emotional and cognitive process which promotes specific behavior, and then proposed strategies on how to modify that behavior.</a:t>
            </a:r>
          </a:p>
          <a:p>
            <a:pPr>
              <a:lnSpc>
                <a:spcPct val="115000"/>
              </a:lnSpc>
              <a:spcBef>
                <a:spcPts val="533"/>
              </a:spcBef>
              <a:spcAft>
                <a:spcPts val="533"/>
              </a:spcAft>
            </a:pPr>
            <a:r>
              <a:rPr lang="en-US" sz="120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t>Eric engaged the community with thought-provoking concepts and an activity that invited you to identify your pain points and define your action plan. Check out the  </a:t>
            </a:r>
            <a:r>
              <a:rPr lang="en-US" sz="120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hlinkClick r:id="rId2"/>
              </a:rPr>
              <a:t>Workbook</a:t>
            </a:r>
            <a:r>
              <a:rPr lang="en-US" sz="120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t> and begin your journey to streamlining now! </a:t>
            </a:r>
            <a:br>
              <a:rPr lang="en-US" sz="105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rPr>
            </a:br>
            <a:endParaRPr lang="en-US" sz="1100" dirty="0">
              <a:solidFill>
                <a:schemeClr val="tx1"/>
              </a:solidFill>
              <a:latin typeface="Century Gothic" panose="020B0502020202020204" pitchFamily="34" charset="0"/>
              <a:ea typeface="MS Mincho" panose="02020609040205080304" pitchFamily="49" charset="-128"/>
              <a:cs typeface="Times New Roman" panose="02020603050405020304" pitchFamily="18" charset="0"/>
            </a:endParaRPr>
          </a:p>
        </p:txBody>
      </p:sp>
      <p:pic>
        <p:nvPicPr>
          <p:cNvPr id="48" name="Picture 47" descr="A laptop with many white envelopes falling from the ceiling on top of it.">
            <a:extLst>
              <a:ext uri="{FF2B5EF4-FFF2-40B4-BE49-F238E27FC236}">
                <a16:creationId xmlns:a16="http://schemas.microsoft.com/office/drawing/2014/main" id="{6285F3E0-4D2D-BB67-05F3-4D44CFC1EB78}"/>
              </a:ext>
            </a:extLst>
          </p:cNvPr>
          <p:cNvPicPr>
            <a:picLocks noChangeAspect="1"/>
          </p:cNvPicPr>
          <p:nvPr/>
        </p:nvPicPr>
        <p:blipFill>
          <a:blip r:embed="rId3"/>
          <a:stretch>
            <a:fillRect/>
          </a:stretch>
        </p:blipFill>
        <p:spPr>
          <a:xfrm>
            <a:off x="4980248" y="460818"/>
            <a:ext cx="1877751" cy="3437350"/>
          </a:xfrm>
          <a:prstGeom prst="rect">
            <a:avLst/>
          </a:prstGeom>
        </p:spPr>
      </p:pic>
      <p:sp>
        <p:nvSpPr>
          <p:cNvPr id="9" name="Rectangle 8">
            <a:extLst>
              <a:ext uri="{FF2B5EF4-FFF2-40B4-BE49-F238E27FC236}">
                <a16:creationId xmlns:a16="http://schemas.microsoft.com/office/drawing/2014/main" id="{2DBE48E4-E351-CE26-96A5-1DDC48E5AF49}"/>
              </a:ext>
              <a:ext uri="{C183D7F6-B498-43B3-948B-1728B52AA6E4}">
                <adec:decorative xmlns:adec="http://schemas.microsoft.com/office/drawing/2017/decorative" val="1"/>
              </a:ext>
            </a:extLst>
          </p:cNvPr>
          <p:cNvSpPr>
            <a:spLocks noChangeArrowheads="1"/>
          </p:cNvSpPr>
          <p:nvPr/>
        </p:nvSpPr>
        <p:spPr bwMode="auto">
          <a:xfrm>
            <a:off x="-1144" y="5076803"/>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0" name="Rectangle 9">
            <a:extLst>
              <a:ext uri="{FF2B5EF4-FFF2-40B4-BE49-F238E27FC236}">
                <a16:creationId xmlns:a16="http://schemas.microsoft.com/office/drawing/2014/main" id="{D0C3A28E-05EF-B465-9779-BAA6CFF83BFC}"/>
              </a:ext>
              <a:ext uri="{C183D7F6-B498-43B3-948B-1728B52AA6E4}">
                <adec:decorative xmlns:adec="http://schemas.microsoft.com/office/drawing/2017/decorative" val="1"/>
              </a:ext>
            </a:extLst>
          </p:cNvPr>
          <p:cNvSpPr>
            <a:spLocks noChangeArrowheads="1"/>
          </p:cNvSpPr>
          <p:nvPr/>
        </p:nvSpPr>
        <p:spPr bwMode="auto">
          <a:xfrm>
            <a:off x="-1144" y="4948282"/>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1" name="Rectangle 10">
            <a:extLst>
              <a:ext uri="{FF2B5EF4-FFF2-40B4-BE49-F238E27FC236}">
                <a16:creationId xmlns:a16="http://schemas.microsoft.com/office/drawing/2014/main" id="{CFCF992B-8245-4C28-705D-84E19C83D95A}"/>
              </a:ext>
              <a:ext uri="{C183D7F6-B498-43B3-948B-1728B52AA6E4}">
                <adec:decorative xmlns:adec="http://schemas.microsoft.com/office/drawing/2017/decorative" val="1"/>
              </a:ext>
            </a:extLst>
          </p:cNvPr>
          <p:cNvSpPr>
            <a:spLocks noChangeArrowheads="1"/>
          </p:cNvSpPr>
          <p:nvPr/>
        </p:nvSpPr>
        <p:spPr bwMode="auto">
          <a:xfrm>
            <a:off x="-1144" y="4819761"/>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2" name="Rectangle 11">
            <a:extLst>
              <a:ext uri="{FF2B5EF4-FFF2-40B4-BE49-F238E27FC236}">
                <a16:creationId xmlns:a16="http://schemas.microsoft.com/office/drawing/2014/main" id="{E5C8B2C6-C970-69E1-36E2-10BEE1A6296D}"/>
              </a:ext>
              <a:ext uri="{C183D7F6-B498-43B3-948B-1728B52AA6E4}">
                <adec:decorative xmlns:adec="http://schemas.microsoft.com/office/drawing/2017/decorative" val="1"/>
              </a:ext>
            </a:extLst>
          </p:cNvPr>
          <p:cNvSpPr>
            <a:spLocks noChangeArrowheads="1"/>
          </p:cNvSpPr>
          <p:nvPr/>
        </p:nvSpPr>
        <p:spPr bwMode="auto">
          <a:xfrm>
            <a:off x="-1144" y="4692358"/>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3" name="Rectangle 12">
            <a:extLst>
              <a:ext uri="{FF2B5EF4-FFF2-40B4-BE49-F238E27FC236}">
                <a16:creationId xmlns:a16="http://schemas.microsoft.com/office/drawing/2014/main" id="{5FA175E1-FE5F-957A-9224-6EB7CC5BC054}"/>
              </a:ext>
              <a:ext uri="{C183D7F6-B498-43B3-948B-1728B52AA6E4}">
                <adec:decorative xmlns:adec="http://schemas.microsoft.com/office/drawing/2017/decorative" val="1"/>
              </a:ext>
            </a:extLst>
          </p:cNvPr>
          <p:cNvSpPr>
            <a:spLocks noChangeArrowheads="1"/>
          </p:cNvSpPr>
          <p:nvPr/>
        </p:nvSpPr>
        <p:spPr bwMode="auto">
          <a:xfrm>
            <a:off x="-1144" y="4560484"/>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4" name="Rectangle 13">
            <a:extLst>
              <a:ext uri="{FF2B5EF4-FFF2-40B4-BE49-F238E27FC236}">
                <a16:creationId xmlns:a16="http://schemas.microsoft.com/office/drawing/2014/main" id="{3BAD40F6-579B-FF3B-EE5C-DA6C3606150A}"/>
              </a:ext>
              <a:ext uri="{C183D7F6-B498-43B3-948B-1728B52AA6E4}">
                <adec:decorative xmlns:adec="http://schemas.microsoft.com/office/drawing/2017/decorative" val="1"/>
              </a:ext>
            </a:extLst>
          </p:cNvPr>
          <p:cNvSpPr>
            <a:spLocks noChangeArrowheads="1"/>
          </p:cNvSpPr>
          <p:nvPr/>
        </p:nvSpPr>
        <p:spPr bwMode="auto">
          <a:xfrm>
            <a:off x="-1144" y="4433080"/>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5" name="Rectangle 14">
            <a:extLst>
              <a:ext uri="{FF2B5EF4-FFF2-40B4-BE49-F238E27FC236}">
                <a16:creationId xmlns:a16="http://schemas.microsoft.com/office/drawing/2014/main" id="{0046740D-9657-DD05-5193-E315F24C5012}"/>
              </a:ext>
              <a:ext uri="{C183D7F6-B498-43B3-948B-1728B52AA6E4}">
                <adec:decorative xmlns:adec="http://schemas.microsoft.com/office/drawing/2017/decorative" val="1"/>
              </a:ext>
            </a:extLst>
          </p:cNvPr>
          <p:cNvSpPr>
            <a:spLocks noChangeArrowheads="1"/>
          </p:cNvSpPr>
          <p:nvPr/>
        </p:nvSpPr>
        <p:spPr bwMode="auto">
          <a:xfrm>
            <a:off x="-1144" y="4304559"/>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6" name="Rectangle 15">
            <a:extLst>
              <a:ext uri="{FF2B5EF4-FFF2-40B4-BE49-F238E27FC236}">
                <a16:creationId xmlns:a16="http://schemas.microsoft.com/office/drawing/2014/main" id="{0B70C563-DA1B-3BA7-4D31-97EE5FC72C53}"/>
              </a:ext>
              <a:ext uri="{C183D7F6-B498-43B3-948B-1728B52AA6E4}">
                <adec:decorative xmlns:adec="http://schemas.microsoft.com/office/drawing/2017/decorative" val="1"/>
              </a:ext>
            </a:extLst>
          </p:cNvPr>
          <p:cNvSpPr>
            <a:spLocks noChangeArrowheads="1"/>
          </p:cNvSpPr>
          <p:nvPr/>
        </p:nvSpPr>
        <p:spPr bwMode="auto">
          <a:xfrm>
            <a:off x="-13863" y="4176369"/>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7" name="Rectangle 16">
            <a:extLst>
              <a:ext uri="{FF2B5EF4-FFF2-40B4-BE49-F238E27FC236}">
                <a16:creationId xmlns:a16="http://schemas.microsoft.com/office/drawing/2014/main" id="{8E3583B1-028C-EFD1-3DB9-4260D6A7E4A8}"/>
              </a:ext>
              <a:ext uri="{C183D7F6-B498-43B3-948B-1728B52AA6E4}">
                <adec:decorative xmlns:adec="http://schemas.microsoft.com/office/drawing/2017/decorative" val="1"/>
              </a:ext>
            </a:extLst>
          </p:cNvPr>
          <p:cNvSpPr>
            <a:spLocks noChangeArrowheads="1"/>
          </p:cNvSpPr>
          <p:nvPr/>
        </p:nvSpPr>
        <p:spPr bwMode="auto">
          <a:xfrm>
            <a:off x="-1144" y="4048635"/>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8" name="Rectangle 17">
            <a:extLst>
              <a:ext uri="{FF2B5EF4-FFF2-40B4-BE49-F238E27FC236}">
                <a16:creationId xmlns:a16="http://schemas.microsoft.com/office/drawing/2014/main" id="{F869B604-24E1-566D-B1CA-BAC49E00F841}"/>
              </a:ext>
              <a:ext uri="{C183D7F6-B498-43B3-948B-1728B52AA6E4}">
                <adec:decorative xmlns:adec="http://schemas.microsoft.com/office/drawing/2017/decorative" val="1"/>
              </a:ext>
            </a:extLst>
          </p:cNvPr>
          <p:cNvSpPr>
            <a:spLocks noChangeArrowheads="1"/>
          </p:cNvSpPr>
          <p:nvPr/>
        </p:nvSpPr>
        <p:spPr bwMode="auto">
          <a:xfrm>
            <a:off x="-1144" y="3916761"/>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19" name="Rectangle 18">
            <a:extLst>
              <a:ext uri="{FF2B5EF4-FFF2-40B4-BE49-F238E27FC236}">
                <a16:creationId xmlns:a16="http://schemas.microsoft.com/office/drawing/2014/main" id="{69DE2B56-EF61-8233-4167-FC962F3EA487}"/>
              </a:ext>
              <a:ext uri="{C183D7F6-B498-43B3-948B-1728B52AA6E4}">
                <adec:decorative xmlns:adec="http://schemas.microsoft.com/office/drawing/2017/decorative" val="1"/>
              </a:ext>
            </a:extLst>
          </p:cNvPr>
          <p:cNvSpPr>
            <a:spLocks noChangeArrowheads="1"/>
          </p:cNvSpPr>
          <p:nvPr/>
        </p:nvSpPr>
        <p:spPr bwMode="auto">
          <a:xfrm>
            <a:off x="-1144" y="3789917"/>
            <a:ext cx="4558552" cy="58114"/>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50" name="TextBox 49">
            <a:extLst>
              <a:ext uri="{FF2B5EF4-FFF2-40B4-BE49-F238E27FC236}">
                <a16:creationId xmlns:a16="http://schemas.microsoft.com/office/drawing/2014/main" id="{20E76B1A-1D92-268D-54B3-22CF408EE05F}"/>
              </a:ext>
            </a:extLst>
          </p:cNvPr>
          <p:cNvSpPr txBox="1"/>
          <p:nvPr/>
        </p:nvSpPr>
        <p:spPr>
          <a:xfrm>
            <a:off x="4980249" y="4178867"/>
            <a:ext cx="1948212" cy="600164"/>
          </a:xfrm>
          <a:prstGeom prst="rect">
            <a:avLst/>
          </a:prstGeom>
          <a:noFill/>
        </p:spPr>
        <p:txBody>
          <a:bodyPr wrap="square">
            <a:spAutoFit/>
          </a:bodyPr>
          <a:lstStyle/>
          <a:p>
            <a:pPr algn="ctr"/>
            <a:r>
              <a:rPr lang="en-US" sz="1100" dirty="0">
                <a:solidFill>
                  <a:srgbClr val="6A7129"/>
                </a:solidFill>
                <a:latin typeface="Cavolini" panose="03000502040302020204" pitchFamily="66" charset="0"/>
                <a:ea typeface="MS Mincho" panose="02020609040205080304" pitchFamily="49" charset="-128"/>
                <a:cs typeface="Cavolini" panose="03000502040302020204" pitchFamily="66" charset="0"/>
              </a:rPr>
              <a:t>Click below to watch the CoP recording of Eric’s presentation!</a:t>
            </a:r>
            <a:endParaRPr lang="en-US" sz="1100" dirty="0">
              <a:solidFill>
                <a:srgbClr val="6A7129"/>
              </a:solidFill>
              <a:latin typeface="Cavolini" panose="03000502040302020204" pitchFamily="66" charset="0"/>
              <a:cs typeface="Cavolini" panose="03000502040302020204" pitchFamily="66" charset="0"/>
            </a:endParaRPr>
          </a:p>
        </p:txBody>
      </p:sp>
      <p:sp>
        <p:nvSpPr>
          <p:cNvPr id="3" name="Action Button: Go Forward or Next 2" descr="Icon of a play button with recording linked to the icon for viewing.">
            <a:hlinkClick r:id="rId4"/>
            <a:extLst>
              <a:ext uri="{FF2B5EF4-FFF2-40B4-BE49-F238E27FC236}">
                <a16:creationId xmlns:a16="http://schemas.microsoft.com/office/drawing/2014/main" id="{88333DE2-3569-C7B4-4C27-45CEB19E288B}"/>
              </a:ext>
              <a:ext uri="{C183D7F6-B498-43B3-948B-1728B52AA6E4}">
                <adec:decorative xmlns:adec="http://schemas.microsoft.com/office/drawing/2017/decorative" val="0"/>
              </a:ext>
            </a:extLst>
          </p:cNvPr>
          <p:cNvSpPr/>
          <p:nvPr/>
        </p:nvSpPr>
        <p:spPr>
          <a:xfrm>
            <a:off x="5828975" y="4792273"/>
            <a:ext cx="250759" cy="209738"/>
          </a:xfrm>
          <a:prstGeom prst="actionButtonForwardNext">
            <a:avLst/>
          </a:prstGeom>
          <a:solidFill>
            <a:srgbClr val="A9B442"/>
          </a:solidFill>
          <a:ln>
            <a:solidFill>
              <a:schemeClr val="tx1"/>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9">
            <a:extLst>
              <a:ext uri="{FF2B5EF4-FFF2-40B4-BE49-F238E27FC236}">
                <a16:creationId xmlns:a16="http://schemas.microsoft.com/office/drawing/2014/main" id="{02F9E27D-27E4-38F3-CAA5-3F26A9211452}"/>
              </a:ext>
            </a:extLst>
          </p:cNvPr>
          <p:cNvSpPr/>
          <p:nvPr/>
        </p:nvSpPr>
        <p:spPr>
          <a:xfrm>
            <a:off x="191354" y="3732290"/>
            <a:ext cx="4788895" cy="149704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40341" rIns="80683" bIns="40341" numCol="1" spcCol="0" rtlCol="0" fromWordArt="0" anchor="ctr" anchorCtr="0" forceAA="0" compatLnSpc="1">
            <a:prstTxWarp prst="textNoShape">
              <a:avLst/>
            </a:prstTxWarp>
            <a:noAutofit/>
          </a:bodyPr>
          <a:lstStyle/>
          <a:p>
            <a:pPr algn="ctr"/>
            <a:r>
              <a:rPr lang="en-US" i="1" dirty="0">
                <a:solidFill>
                  <a:srgbClr val="FFFFCC"/>
                </a:solidFill>
                <a:latin typeface="Avenir Next LT Pro" panose="020B0504020202020204" pitchFamily="34" charset="0"/>
                <a:cs typeface="Arabic Typesetting" panose="03020402040406030203" pitchFamily="66" charset="-78"/>
              </a:rPr>
              <a:t>“Under the influence of clutter, we may underestimate how much time we’re giving to the less important stuff</a:t>
            </a:r>
            <a:r>
              <a:rPr lang="en-US" i="1" dirty="0">
                <a:solidFill>
                  <a:srgbClr val="FFFFCC"/>
                </a:solidFill>
                <a:effectLst/>
                <a:latin typeface="Avenir Next LT Pro" panose="020B0504020202020204" pitchFamily="34" charset="0"/>
                <a:cs typeface="Arabic Typesetting" panose="03020402040406030203" pitchFamily="66" charset="-78"/>
              </a:rPr>
              <a:t>.”</a:t>
            </a:r>
            <a:br>
              <a:rPr lang="en-US" dirty="0">
                <a:solidFill>
                  <a:schemeClr val="bg1"/>
                </a:solidFill>
                <a:latin typeface="Baguet Script" panose="00000500000000000000" pitchFamily="2" charset="0"/>
              </a:rPr>
            </a:br>
            <a:endParaRPr lang="en-US" dirty="0">
              <a:solidFill>
                <a:schemeClr val="bg1"/>
              </a:solidFill>
              <a:latin typeface="Baguet Script" panose="00000500000000000000" pitchFamily="2" charset="0"/>
            </a:endParaRPr>
          </a:p>
          <a:p>
            <a:pPr algn="ctr"/>
            <a:r>
              <a:rPr lang="en-US" sz="1600" dirty="0">
                <a:solidFill>
                  <a:srgbClr val="FFFFCC"/>
                </a:solidFill>
                <a:latin typeface="Arabic Typesetting" panose="03020402040406030203" pitchFamily="66" charset="-78"/>
                <a:ea typeface="MS Mincho" panose="02020609040205080304" pitchFamily="49" charset="-128"/>
                <a:cs typeface="Arabic Typesetting" panose="03020402040406030203" pitchFamily="66" charset="-78"/>
              </a:rPr>
              <a:t>~ Zoe Kim</a:t>
            </a:r>
            <a:endParaRPr lang="en-US" sz="1600" dirty="0">
              <a:solidFill>
                <a:srgbClr val="FFFFCC"/>
              </a:solidFill>
              <a:latin typeface="Arabic Typesetting" panose="03020402040406030203" pitchFamily="66" charset="-78"/>
              <a:cs typeface="Arabic Typesetting" panose="03020402040406030203" pitchFamily="66" charset="-78"/>
            </a:endParaRPr>
          </a:p>
        </p:txBody>
      </p:sp>
      <p:sp>
        <p:nvSpPr>
          <p:cNvPr id="52" name="Rectangle 51">
            <a:extLst>
              <a:ext uri="{FF2B5EF4-FFF2-40B4-BE49-F238E27FC236}">
                <a16:creationId xmlns:a16="http://schemas.microsoft.com/office/drawing/2014/main" id="{593C7CB6-AB65-1E61-52F7-0CDB94C4E295}"/>
              </a:ext>
            </a:extLst>
          </p:cNvPr>
          <p:cNvSpPr/>
          <p:nvPr/>
        </p:nvSpPr>
        <p:spPr>
          <a:xfrm>
            <a:off x="2568098" y="5347297"/>
            <a:ext cx="4077325" cy="3808477"/>
          </a:xfrm>
          <a:prstGeom prst="rect">
            <a:avLst/>
          </a:prstGeom>
          <a:solidFill>
            <a:srgbClr val="660033"/>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242048" tIns="242048" rIns="242048" bIns="242048" numCol="1" spcCol="0" rtlCol="0" fromWordArt="0" anchor="t" anchorCtr="0" forceAA="0" compatLnSpc="1">
            <a:prstTxWarp prst="textNoShape">
              <a:avLst/>
            </a:prstTxWarp>
            <a:noAutofit/>
          </a:bodyPr>
          <a:lstStyle/>
          <a:p>
            <a:pPr algn="ctr">
              <a:lnSpc>
                <a:spcPct val="115000"/>
              </a:lnSpc>
              <a:spcBef>
                <a:spcPts val="1588"/>
              </a:spcBef>
              <a:spcAft>
                <a:spcPts val="884"/>
              </a:spcAft>
            </a:pPr>
            <a:r>
              <a:rPr lang="en-US" sz="1400" b="1" i="0" dirty="0">
                <a:solidFill>
                  <a:schemeClr val="bg1"/>
                </a:solidFill>
                <a:effectLst/>
                <a:latin typeface="Century Gothic" panose="020B0502020202020204" pitchFamily="34" charset="0"/>
              </a:rPr>
              <a:t>Additional </a:t>
            </a:r>
            <a:r>
              <a:rPr lang="en-US" sz="1400" b="1" dirty="0">
                <a:solidFill>
                  <a:schemeClr val="bg1"/>
                </a:solidFill>
                <a:latin typeface="Century Gothic" panose="020B0502020202020204" pitchFamily="34" charset="0"/>
              </a:rPr>
              <a:t>B</a:t>
            </a:r>
            <a:r>
              <a:rPr lang="en-US" sz="1400" b="1" i="0" dirty="0">
                <a:solidFill>
                  <a:schemeClr val="bg1"/>
                </a:solidFill>
                <a:effectLst/>
                <a:latin typeface="Century Gothic" panose="020B0502020202020204" pitchFamily="34" charset="0"/>
              </a:rPr>
              <a:t>ooks and Resources </a:t>
            </a:r>
            <a:r>
              <a:rPr lang="en-US" sz="1400" b="1" dirty="0">
                <a:solidFill>
                  <a:schemeClr val="bg1"/>
                </a:solidFill>
                <a:latin typeface="Century Gothic" panose="020B0502020202020204" pitchFamily="34" charset="0"/>
              </a:rPr>
              <a:t>M</a:t>
            </a:r>
            <a:r>
              <a:rPr lang="en-US" sz="1400" b="1" i="0" dirty="0">
                <a:solidFill>
                  <a:schemeClr val="bg1"/>
                </a:solidFill>
                <a:effectLst/>
                <a:latin typeface="Century Gothic" panose="020B0502020202020204" pitchFamily="34" charset="0"/>
              </a:rPr>
              <a:t>entioned During Eric’s Teaching!</a:t>
            </a:r>
          </a:p>
          <a:p>
            <a:pPr algn="ctr">
              <a:lnSpc>
                <a:spcPct val="115000"/>
              </a:lnSpc>
              <a:spcBef>
                <a:spcPts val="1588"/>
              </a:spcBef>
              <a:spcAft>
                <a:spcPts val="884"/>
              </a:spcAft>
            </a:pPr>
            <a:br>
              <a:rPr lang="en-US" sz="1050" b="1" dirty="0">
                <a:solidFill>
                  <a:schemeClr val="bg1"/>
                </a:solidFill>
                <a:latin typeface="Century Gothic" panose="020B0502020202020204" pitchFamily="34" charset="0"/>
                <a:ea typeface="MS Mincho" panose="02020609040205080304" pitchFamily="49" charset="-128"/>
                <a:cs typeface="Calibri"/>
              </a:rPr>
            </a:br>
            <a:br>
              <a:rPr lang="en-US" sz="1050" b="1" dirty="0">
                <a:solidFill>
                  <a:schemeClr val="bg1"/>
                </a:solidFill>
                <a:latin typeface="Century Gothic" panose="020B0502020202020204" pitchFamily="34" charset="0"/>
                <a:ea typeface="MS Mincho" panose="02020609040205080304" pitchFamily="49" charset="-128"/>
                <a:cs typeface="Calibri"/>
              </a:rPr>
            </a:br>
            <a:endParaRPr lang="en-US" sz="1050" dirty="0">
              <a:solidFill>
                <a:schemeClr val="bg1"/>
              </a:solidFill>
              <a:latin typeface="Century Gothic" panose="020B0502020202020204" pitchFamily="34" charset="0"/>
              <a:ea typeface="MS Mincho" panose="02020609040205080304" pitchFamily="49" charset="-128"/>
              <a:cs typeface="Calibri"/>
            </a:endParaRPr>
          </a:p>
          <a:p>
            <a:pPr>
              <a:lnSpc>
                <a:spcPct val="115000"/>
              </a:lnSpc>
              <a:spcBef>
                <a:spcPts val="1588"/>
              </a:spcBef>
              <a:spcAft>
                <a:spcPts val="884"/>
              </a:spcAft>
            </a:pPr>
            <a:br>
              <a:rPr lang="en-US" sz="1050" dirty="0">
                <a:solidFill>
                  <a:schemeClr val="bg1"/>
                </a:solidFill>
                <a:latin typeface="Century Gothic" panose="020B0502020202020204" pitchFamily="34" charset="0"/>
                <a:ea typeface="MS Mincho" panose="02020609040205080304" pitchFamily="49" charset="-128"/>
                <a:cs typeface="Calibri"/>
              </a:rPr>
            </a:br>
            <a:br>
              <a:rPr lang="en-US" sz="1050" dirty="0">
                <a:solidFill>
                  <a:schemeClr val="bg1"/>
                </a:solidFill>
                <a:latin typeface="Century Gothic" panose="020B0502020202020204" pitchFamily="34" charset="0"/>
                <a:ea typeface="MS Mincho" panose="02020609040205080304" pitchFamily="49" charset="-128"/>
                <a:cs typeface="Calibri"/>
              </a:rPr>
            </a:br>
            <a:endParaRPr lang="en-US" sz="1050" dirty="0">
              <a:solidFill>
                <a:schemeClr val="bg1"/>
              </a:solidFill>
              <a:latin typeface="Century Gothic" panose="020B0502020202020204" pitchFamily="34" charset="0"/>
              <a:ea typeface="MS Mincho" panose="02020609040205080304" pitchFamily="49" charset="-128"/>
              <a:cs typeface="Calibri"/>
            </a:endParaRPr>
          </a:p>
          <a:p>
            <a:pPr>
              <a:lnSpc>
                <a:spcPct val="115000"/>
              </a:lnSpc>
              <a:spcBef>
                <a:spcPts val="1588"/>
              </a:spcBef>
              <a:spcAft>
                <a:spcPts val="884"/>
              </a:spcAft>
            </a:pPr>
            <a:endParaRPr lang="en-US" sz="1100" dirty="0">
              <a:solidFill>
                <a:schemeClr val="bg1"/>
              </a:solidFill>
              <a:latin typeface="Century Gothic" panose="020B0502020202020204" pitchFamily="34" charset="0"/>
              <a:ea typeface="MS Mincho" panose="02020609040205080304" pitchFamily="49" charset="-128"/>
              <a:cs typeface="Calibri"/>
            </a:endParaRPr>
          </a:p>
        </p:txBody>
      </p:sp>
      <p:sp>
        <p:nvSpPr>
          <p:cNvPr id="62" name="TextBox 61">
            <a:extLst>
              <a:ext uri="{FF2B5EF4-FFF2-40B4-BE49-F238E27FC236}">
                <a16:creationId xmlns:a16="http://schemas.microsoft.com/office/drawing/2014/main" id="{A9C978B6-9F87-35AB-96AC-FB4195D4DD7D}"/>
              </a:ext>
            </a:extLst>
          </p:cNvPr>
          <p:cNvSpPr txBox="1"/>
          <p:nvPr/>
        </p:nvSpPr>
        <p:spPr>
          <a:xfrm>
            <a:off x="2545080" y="6200984"/>
            <a:ext cx="4141066" cy="2723823"/>
          </a:xfrm>
          <a:prstGeom prst="rect">
            <a:avLst/>
          </a:prstGeom>
          <a:noFill/>
        </p:spPr>
        <p:txBody>
          <a:bodyPr wrap="square" rtlCol="0">
            <a:spAutoFit/>
          </a:bodyPr>
          <a:lstStyle/>
          <a:p>
            <a:pPr marL="285750" marR="0" indent="-171450">
              <a:spcBef>
                <a:spcPts val="0"/>
              </a:spcBef>
              <a:spcAft>
                <a:spcPts val="0"/>
              </a:spcAft>
              <a:buFont typeface="Arial" panose="020B0604020202020204" pitchFamily="34" charset="0"/>
              <a:buChar char="•"/>
            </a:pPr>
            <a:r>
              <a:rPr lang="en-US" sz="1200" dirty="0">
                <a:solidFill>
                  <a:schemeClr val="bg1"/>
                </a:solidFill>
                <a:effectLst/>
                <a:latin typeface="Century Gothic" panose="020B0502020202020204" pitchFamily="34" charset="0"/>
                <a:ea typeface="Aptos" panose="020B0004020202020204" pitchFamily="34" charset="0"/>
              </a:rPr>
              <a:t>“Limitless” by Jim </a:t>
            </a:r>
            <a:r>
              <a:rPr lang="en-US" sz="1200" dirty="0" err="1">
                <a:solidFill>
                  <a:schemeClr val="bg1"/>
                </a:solidFill>
                <a:effectLst/>
                <a:latin typeface="Century Gothic" panose="020B0502020202020204" pitchFamily="34" charset="0"/>
                <a:ea typeface="Aptos" panose="020B0004020202020204" pitchFamily="34" charset="0"/>
              </a:rPr>
              <a:t>Qwik</a:t>
            </a:r>
            <a:endParaRPr lang="en-US" sz="1200" dirty="0">
              <a:solidFill>
                <a:schemeClr val="bg1"/>
              </a:solidFill>
              <a:effectLst/>
              <a:latin typeface="Century Gothic" panose="020B0502020202020204" pitchFamily="34" charset="0"/>
              <a:ea typeface="Aptos" panose="020B0004020202020204" pitchFamily="34" charset="0"/>
            </a:endParaRPr>
          </a:p>
          <a:p>
            <a:pPr marL="285750" marR="0" indent="-171450">
              <a:spcBef>
                <a:spcPts val="0"/>
              </a:spcBef>
              <a:spcAft>
                <a:spcPts val="0"/>
              </a:spcAft>
              <a:buFont typeface="Arial" panose="020B0604020202020204" pitchFamily="34" charset="0"/>
              <a:buChar char="•"/>
            </a:pPr>
            <a:r>
              <a:rPr lang="en-US" sz="1200" dirty="0">
                <a:solidFill>
                  <a:schemeClr val="bg1"/>
                </a:solidFill>
                <a:effectLst/>
                <a:latin typeface="Century Gothic" panose="020B0502020202020204" pitchFamily="34" charset="0"/>
                <a:ea typeface="Aptos" panose="020B0004020202020204" pitchFamily="34" charset="0"/>
              </a:rPr>
              <a:t>“The Art of Impossible” by Steven Kotler</a:t>
            </a:r>
          </a:p>
          <a:p>
            <a:pPr marL="285750" marR="0" indent="-171450">
              <a:spcBef>
                <a:spcPts val="0"/>
              </a:spcBef>
              <a:spcAft>
                <a:spcPts val="0"/>
              </a:spcAft>
              <a:buFont typeface="Arial" panose="020B0604020202020204" pitchFamily="34" charset="0"/>
              <a:buChar char="•"/>
            </a:pPr>
            <a:r>
              <a:rPr lang="en-US" sz="1200" dirty="0">
                <a:solidFill>
                  <a:schemeClr val="bg1"/>
                </a:solidFill>
                <a:effectLst/>
                <a:latin typeface="Century Gothic" panose="020B0502020202020204" pitchFamily="34" charset="0"/>
                <a:ea typeface="Aptos" panose="020B0004020202020204" pitchFamily="34" charset="0"/>
              </a:rPr>
              <a:t>“The Happiness Advantage” by Shawn </a:t>
            </a:r>
            <a:r>
              <a:rPr lang="en-US" sz="1200" dirty="0" err="1">
                <a:solidFill>
                  <a:schemeClr val="bg1"/>
                </a:solidFill>
                <a:effectLst/>
                <a:latin typeface="Century Gothic" panose="020B0502020202020204" pitchFamily="34" charset="0"/>
                <a:ea typeface="Aptos" panose="020B0004020202020204" pitchFamily="34" charset="0"/>
              </a:rPr>
              <a:t>Achor</a:t>
            </a:r>
            <a:endParaRPr lang="en-US" sz="1200" dirty="0">
              <a:solidFill>
                <a:schemeClr val="bg1"/>
              </a:solidFill>
              <a:effectLst/>
              <a:latin typeface="Century Gothic" panose="020B0502020202020204" pitchFamily="34" charset="0"/>
              <a:ea typeface="Aptos" panose="020B0004020202020204" pitchFamily="34" charset="0"/>
            </a:endParaRPr>
          </a:p>
          <a:p>
            <a:pPr marL="285750" marR="0" indent="-171450">
              <a:spcBef>
                <a:spcPts val="0"/>
              </a:spcBef>
              <a:spcAft>
                <a:spcPts val="0"/>
              </a:spcAft>
              <a:buFont typeface="Arial" panose="020B0604020202020204" pitchFamily="34" charset="0"/>
              <a:buChar char="•"/>
            </a:pPr>
            <a:r>
              <a:rPr lang="en-US" sz="1200" dirty="0">
                <a:solidFill>
                  <a:schemeClr val="bg1"/>
                </a:solidFill>
                <a:effectLst/>
                <a:latin typeface="Century Gothic" panose="020B0502020202020204" pitchFamily="34" charset="0"/>
                <a:ea typeface="Aptos" panose="020B0004020202020204" pitchFamily="34" charset="0"/>
              </a:rPr>
              <a:t>“Awake the Giant Within” by Tony Robbins</a:t>
            </a:r>
          </a:p>
          <a:p>
            <a:pPr marL="285750" marR="0" indent="-171450">
              <a:spcBef>
                <a:spcPts val="0"/>
              </a:spcBef>
              <a:spcAft>
                <a:spcPts val="0"/>
              </a:spcAft>
              <a:buFont typeface="Arial" panose="020B0604020202020204" pitchFamily="34" charset="0"/>
              <a:buChar char="•"/>
            </a:pPr>
            <a:r>
              <a:rPr lang="en-US" sz="1200" dirty="0">
                <a:solidFill>
                  <a:schemeClr val="bg1"/>
                </a:solidFill>
                <a:effectLst/>
                <a:latin typeface="Century Gothic" panose="020B0502020202020204" pitchFamily="34" charset="0"/>
                <a:ea typeface="Aptos" panose="020B0004020202020204" pitchFamily="34" charset="0"/>
              </a:rPr>
              <a:t>“Taking Back Your Life” by Sally McGhee</a:t>
            </a:r>
          </a:p>
          <a:p>
            <a:pPr marL="285750" marR="0" indent="-171450">
              <a:spcBef>
                <a:spcPts val="0"/>
              </a:spcBef>
              <a:spcAft>
                <a:spcPts val="0"/>
              </a:spcAft>
              <a:buFont typeface="Arial" panose="020B0604020202020204" pitchFamily="34" charset="0"/>
              <a:buChar char="•"/>
            </a:pPr>
            <a:r>
              <a:rPr lang="en-US" sz="1200" dirty="0">
                <a:solidFill>
                  <a:schemeClr val="bg1"/>
                </a:solidFill>
                <a:effectLst/>
                <a:latin typeface="Century Gothic" panose="020B0502020202020204" pitchFamily="34" charset="0"/>
                <a:ea typeface="Aptos" panose="020B0004020202020204" pitchFamily="34" charset="0"/>
              </a:rPr>
              <a:t>Inbox Zero: </a:t>
            </a:r>
            <a:r>
              <a:rPr lang="en-US" sz="1200" u="sng" dirty="0">
                <a:solidFill>
                  <a:srgbClr val="FFFF00"/>
                </a:solidFill>
                <a:effectLst/>
                <a:latin typeface="Century Gothic" panose="020B0502020202020204" pitchFamily="34" charset="0"/>
                <a:ea typeface="Aptos" panose="020B0004020202020204" pitchFamily="34" charset="0"/>
                <a:hlinkClick r:id="rId5">
                  <a:extLst>
                    <a:ext uri="{A12FA001-AC4F-418D-AE19-62706E023703}">
                      <ahyp:hlinkClr xmlns:ahyp="http://schemas.microsoft.com/office/drawing/2018/hyperlinkcolor" val="tx"/>
                    </a:ext>
                  </a:extLst>
                </a:hlinkClick>
              </a:rPr>
              <a:t>https://www.youtube.com/watch?v=z9UjeTMb3Yk</a:t>
            </a:r>
            <a:endParaRPr lang="en-US" sz="1200" u="sng" dirty="0">
              <a:solidFill>
                <a:srgbClr val="FFFF00"/>
              </a:solidFill>
              <a:effectLst/>
              <a:latin typeface="Century Gothic" panose="020B0502020202020204" pitchFamily="34" charset="0"/>
              <a:ea typeface="Aptos" panose="020B0004020202020204" pitchFamily="34" charset="0"/>
            </a:endParaRPr>
          </a:p>
          <a:p>
            <a:pPr marL="285750" indent="-171450">
              <a:buFont typeface="Arial" panose="020B0604020202020204" pitchFamily="34" charset="0"/>
              <a:buChar char="•"/>
            </a:pPr>
            <a:r>
              <a:rPr lang="en-US" sz="1200" dirty="0">
                <a:solidFill>
                  <a:schemeClr val="bg1"/>
                </a:solidFill>
                <a:effectLst/>
                <a:latin typeface="Century Gothic" panose="020B0502020202020204" pitchFamily="34" charset="0"/>
                <a:ea typeface="Aptos" panose="020B0004020202020204" pitchFamily="34" charset="0"/>
              </a:rPr>
              <a:t>10 Usability Heuristics: </a:t>
            </a:r>
            <a:r>
              <a:rPr lang="en-US" sz="1200" u="sng" dirty="0">
                <a:solidFill>
                  <a:srgbClr val="FFFF00"/>
                </a:solidFill>
                <a:effectLst/>
                <a:latin typeface="Century Gothic" panose="020B0502020202020204" pitchFamily="34" charset="0"/>
                <a:ea typeface="Aptos" panose="020B0004020202020204" pitchFamily="34" charset="0"/>
                <a:hlinkClick r:id="rId6">
                  <a:extLst>
                    <a:ext uri="{A12FA001-AC4F-418D-AE19-62706E023703}">
                      <ahyp:hlinkClr xmlns:ahyp="http://schemas.microsoft.com/office/drawing/2018/hyperlinkcolor" val="tx"/>
                    </a:ext>
                  </a:extLst>
                </a:hlinkClick>
              </a:rPr>
              <a:t>https://www.nngroup.com/articles/ten-usability-heuristics/</a:t>
            </a:r>
            <a:endParaRPr lang="en-US" sz="1200" dirty="0">
              <a:solidFill>
                <a:srgbClr val="FFFF00"/>
              </a:solidFill>
              <a:latin typeface="Century Gothic" panose="020B0502020202020204" pitchFamily="34" charset="0"/>
              <a:ea typeface="MS Mincho" panose="02020609040205080304" pitchFamily="49" charset="-128"/>
              <a:cs typeface="Calibri"/>
            </a:endParaRPr>
          </a:p>
          <a:p>
            <a:pPr marL="285750" marR="0" indent="-285750">
              <a:spcBef>
                <a:spcPts val="0"/>
              </a:spcBef>
              <a:spcAft>
                <a:spcPts val="0"/>
              </a:spcAft>
              <a:buFont typeface="Arial" panose="020B0604020202020204" pitchFamily="34" charset="0"/>
              <a:buChar char="•"/>
            </a:pPr>
            <a:endParaRPr lang="en-US" sz="1400" u="sng" dirty="0">
              <a:latin typeface="Calibri" panose="020F0502020204030204" pitchFamily="34" charset="0"/>
              <a:ea typeface="Aptos" panose="020B0004020202020204" pitchFamily="34" charset="0"/>
            </a:endParaRPr>
          </a:p>
          <a:p>
            <a:pPr marL="285750" marR="0" indent="-285750">
              <a:spcBef>
                <a:spcPts val="0"/>
              </a:spcBef>
              <a:spcAft>
                <a:spcPts val="0"/>
              </a:spcAft>
              <a:buFont typeface="Arial" panose="020B0604020202020204" pitchFamily="34" charset="0"/>
              <a:buChar char="•"/>
            </a:pPr>
            <a:endParaRPr lang="en-US" sz="1400" dirty="0">
              <a:effectLst/>
              <a:latin typeface="Calibri" panose="020F0502020204030204" pitchFamily="34" charset="0"/>
              <a:ea typeface="Aptos" panose="020B0004020202020204" pitchFamily="34" charset="0"/>
            </a:endParaRPr>
          </a:p>
          <a:p>
            <a:endParaRPr lang="en-US" sz="1100" dirty="0">
              <a:solidFill>
                <a:schemeClr val="bg1"/>
              </a:solidFill>
              <a:latin typeface="Century Gothic" panose="020B0502020202020204" pitchFamily="34" charset="0"/>
              <a:ea typeface="MS Mincho" panose="02020609040205080304" pitchFamily="49" charset="-128"/>
              <a:cs typeface="Times New Roman" panose="02020603050405020304" pitchFamily="18" charset="0"/>
            </a:endParaRPr>
          </a:p>
        </p:txBody>
      </p:sp>
      <p:sp>
        <p:nvSpPr>
          <p:cNvPr id="69" name="TextBox 68">
            <a:extLst>
              <a:ext uri="{FF2B5EF4-FFF2-40B4-BE49-F238E27FC236}">
                <a16:creationId xmlns:a16="http://schemas.microsoft.com/office/drawing/2014/main" id="{76DCC1B1-10F2-2CE9-B119-80A515B78FA5}"/>
              </a:ext>
            </a:extLst>
          </p:cNvPr>
          <p:cNvSpPr txBox="1"/>
          <p:nvPr/>
        </p:nvSpPr>
        <p:spPr>
          <a:xfrm>
            <a:off x="8958" y="5380845"/>
            <a:ext cx="2576843" cy="3951837"/>
          </a:xfrm>
          <a:prstGeom prst="rect">
            <a:avLst/>
          </a:prstGeom>
          <a:noFill/>
        </p:spPr>
        <p:txBody>
          <a:bodyPr wrap="square" tIns="242048" rtlCol="0">
            <a:spAutoFit/>
          </a:bodyPr>
          <a:lstStyle/>
          <a:p>
            <a:pPr>
              <a:spcAft>
                <a:spcPts val="1060"/>
              </a:spcAft>
            </a:pPr>
            <a:r>
              <a:rPr lang="en-US" sz="1588" b="1" dirty="0">
                <a:latin typeface="Century Gothic" panose="020B0502020202020204" pitchFamily="34" charset="0"/>
              </a:rPr>
              <a:t>       COMING UP NEXT</a:t>
            </a:r>
            <a:endParaRPr lang="en-US" sz="1100" b="1"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r>
              <a:rPr lang="en-US" sz="1100" b="1" dirty="0">
                <a:latin typeface="Century Gothic" panose="020B0502020202020204" pitchFamily="34" charset="0"/>
                <a:ea typeface="MS Mincho" panose="02020609040205080304" pitchFamily="49" charset="-128"/>
                <a:cs typeface="Times New Roman" panose="02020603050405020304" pitchFamily="18" charset="0"/>
              </a:rPr>
              <a:t>April 21, 2024</a:t>
            </a:r>
          </a:p>
          <a:p>
            <a:pPr marR="40341" algn="ctr">
              <a:lnSpc>
                <a:spcPct val="115000"/>
              </a:lnSpc>
            </a:pPr>
            <a:r>
              <a:rPr lang="en-US" sz="1100" dirty="0">
                <a:latin typeface="Century Gothic" panose="020B0502020202020204" pitchFamily="34" charset="0"/>
                <a:ea typeface="MS Mincho" panose="02020609040205080304" pitchFamily="49" charset="-128"/>
                <a:cs typeface="Times New Roman" panose="02020603050405020304" pitchFamily="18" charset="0"/>
              </a:rPr>
              <a:t>10:30 a.m. – 12:00 p.m.</a:t>
            </a:r>
          </a:p>
          <a:p>
            <a:pPr marR="40341" algn="ctr">
              <a:lnSpc>
                <a:spcPct val="115000"/>
              </a:lnSpc>
            </a:pPr>
            <a:r>
              <a:rPr lang="en-US" sz="1100" dirty="0">
                <a:latin typeface="Century Gothic" panose="020B0502020202020204" pitchFamily="34" charset="0"/>
                <a:ea typeface="MS Mincho" panose="02020609040205080304" pitchFamily="49" charset="-128"/>
                <a:cs typeface="Times New Roman" panose="02020603050405020304" pitchFamily="18" charset="0"/>
                <a:hlinkClick r:id="rId7"/>
              </a:rPr>
              <a:t>Zoom Meeting</a:t>
            </a:r>
            <a:endParaRPr lang="en-US" sz="110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r>
              <a:rPr lang="en-US" sz="1100" dirty="0">
                <a:latin typeface="Century Gothic" panose="020B0502020202020204" pitchFamily="34" charset="0"/>
                <a:ea typeface="MS Mincho" panose="02020609040205080304" pitchFamily="49" charset="-128"/>
                <a:cs typeface="Times New Roman" panose="02020603050405020304" pitchFamily="18" charset="0"/>
              </a:rPr>
              <a:t> </a:t>
            </a:r>
            <a:br>
              <a:rPr lang="en-US" sz="1400" dirty="0">
                <a:latin typeface="Century Gothic" panose="020B0502020202020204" pitchFamily="34" charset="0"/>
                <a:ea typeface="MS Mincho" panose="02020609040205080304" pitchFamily="49" charset="-128"/>
                <a:cs typeface="Times New Roman" panose="02020603050405020304" pitchFamily="18" charset="0"/>
              </a:rPr>
            </a:br>
            <a:endParaRPr lang="en-US" sz="110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r>
              <a:rPr lang="en-US" sz="1300" b="1" dirty="0">
                <a:latin typeface="Century Gothic" panose="020B0502020202020204" pitchFamily="34" charset="0"/>
                <a:ea typeface="MS Mincho" panose="02020609040205080304" pitchFamily="49" charset="-128"/>
                <a:cs typeface="Times New Roman" panose="02020603050405020304" pitchFamily="18" charset="0"/>
              </a:rPr>
              <a:t>Topics:</a:t>
            </a:r>
            <a:endParaRPr lang="en-US" sz="130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r>
              <a:rPr lang="en-US" sz="1300" dirty="0">
                <a:latin typeface="Century Gothic" panose="020B0502020202020204" pitchFamily="34" charset="0"/>
                <a:ea typeface="MS Mincho" panose="02020609040205080304" pitchFamily="49" charset="-128"/>
                <a:cs typeface="Times New Roman" panose="02020603050405020304" pitchFamily="18" charset="0"/>
              </a:rPr>
              <a:t>Productivity Board</a:t>
            </a:r>
            <a:br>
              <a:rPr lang="en-US" sz="1300" dirty="0">
                <a:latin typeface="Century Gothic" panose="020B0502020202020204" pitchFamily="34" charset="0"/>
                <a:ea typeface="MS Mincho" panose="02020609040205080304" pitchFamily="49" charset="-128"/>
                <a:cs typeface="Times New Roman" panose="02020603050405020304" pitchFamily="18" charset="0"/>
              </a:rPr>
            </a:br>
            <a:r>
              <a:rPr lang="en-US" sz="1300" i="1" dirty="0">
                <a:latin typeface="Century Gothic" panose="020B0502020202020204" pitchFamily="34" charset="0"/>
                <a:ea typeface="MS Mincho" panose="02020609040205080304" pitchFamily="49" charset="-128"/>
                <a:cs typeface="Times New Roman" panose="02020603050405020304" pitchFamily="18" charset="0"/>
              </a:rPr>
              <a:t>Greg </a:t>
            </a:r>
            <a:r>
              <a:rPr lang="en-US" sz="1300" i="1" dirty="0" err="1">
                <a:latin typeface="Century Gothic" panose="020B0502020202020204" pitchFamily="34" charset="0"/>
                <a:ea typeface="MS Mincho" panose="02020609040205080304" pitchFamily="49" charset="-128"/>
                <a:cs typeface="Times New Roman" panose="02020603050405020304" pitchFamily="18" charset="0"/>
              </a:rPr>
              <a:t>Mennegar</a:t>
            </a:r>
            <a:r>
              <a:rPr lang="en-US" sz="1300" i="1" dirty="0">
                <a:latin typeface="Century Gothic" panose="020B0502020202020204" pitchFamily="34" charset="0"/>
                <a:ea typeface="MS Mincho" panose="02020609040205080304" pitchFamily="49" charset="-128"/>
                <a:cs typeface="Times New Roman" panose="02020603050405020304" pitchFamily="18" charset="0"/>
              </a:rPr>
              <a:t>| SoS</a:t>
            </a:r>
          </a:p>
          <a:p>
            <a:pPr marR="40341" algn="ctr">
              <a:lnSpc>
                <a:spcPct val="115000"/>
              </a:lnSpc>
            </a:pPr>
            <a:endParaRPr lang="en-US" sz="1300" i="1"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r>
              <a:rPr lang="en-US" sz="1300" dirty="0">
                <a:latin typeface="Century Gothic" panose="020B0502020202020204" pitchFamily="34" charset="0"/>
                <a:ea typeface="MS Mincho" panose="02020609040205080304" pitchFamily="49" charset="-128"/>
                <a:cs typeface="Times New Roman" panose="02020603050405020304" pitchFamily="18" charset="0"/>
              </a:rPr>
              <a:t>DSHS &amp; Productivity Board Partners in Success</a:t>
            </a:r>
          </a:p>
          <a:p>
            <a:pPr marR="40341" algn="ctr">
              <a:lnSpc>
                <a:spcPct val="115000"/>
              </a:lnSpc>
            </a:pPr>
            <a:r>
              <a:rPr lang="en-US" sz="1300" i="1" dirty="0">
                <a:latin typeface="Century Gothic" panose="020B0502020202020204" pitchFamily="34" charset="0"/>
                <a:ea typeface="MS Mincho" panose="02020609040205080304" pitchFamily="49" charset="-128"/>
                <a:cs typeface="Times New Roman" panose="02020603050405020304" pitchFamily="18" charset="0"/>
              </a:rPr>
              <a:t>Jessica Hernandez | DSHS</a:t>
            </a:r>
            <a:br>
              <a:rPr lang="en-US" sz="1100" dirty="0">
                <a:latin typeface="Century Gothic" panose="020B0502020202020204" pitchFamily="34" charset="0"/>
                <a:ea typeface="MS Mincho" panose="02020609040205080304" pitchFamily="49" charset="-128"/>
                <a:cs typeface="Times New Roman" panose="02020603050405020304" pitchFamily="18" charset="0"/>
              </a:rPr>
            </a:br>
            <a:endParaRPr lang="en-US" sz="110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br>
              <a:rPr lang="en-US" sz="1050" dirty="0">
                <a:latin typeface="Century Gothic" panose="020B0502020202020204" pitchFamily="34" charset="0"/>
                <a:ea typeface="MS Mincho" panose="02020609040205080304" pitchFamily="49" charset="-128"/>
                <a:cs typeface="Times New Roman" panose="02020603050405020304" pitchFamily="18" charset="0"/>
              </a:rPr>
            </a:br>
            <a:endParaRPr lang="en-US" sz="1050" dirty="0">
              <a:latin typeface="Century Gothic" panose="020B0502020202020204" pitchFamily="34" charset="0"/>
              <a:ea typeface="MS Mincho" panose="02020609040205080304" pitchFamily="49" charset="-128"/>
              <a:cs typeface="Times New Roman" panose="02020603050405020304" pitchFamily="18" charset="0"/>
            </a:endParaRPr>
          </a:p>
          <a:p>
            <a:pPr marR="40341" algn="ctr">
              <a:lnSpc>
                <a:spcPct val="115000"/>
              </a:lnSpc>
            </a:pPr>
            <a:endParaRPr lang="en-US" sz="1000" dirty="0">
              <a:latin typeface="Century Gothic" panose="020B0502020202020204" pitchFamily="34" charset="0"/>
            </a:endParaRPr>
          </a:p>
        </p:txBody>
      </p:sp>
      <p:sp>
        <p:nvSpPr>
          <p:cNvPr id="7" name="Rectangle 6">
            <a:extLst>
              <a:ext uri="{FF2B5EF4-FFF2-40B4-BE49-F238E27FC236}">
                <a16:creationId xmlns:a16="http://schemas.microsoft.com/office/drawing/2014/main" id="{A7270782-FCF8-4328-5F96-AF7653D3E5BC}"/>
              </a:ext>
              <a:ext uri="{C183D7F6-B498-43B3-948B-1728B52AA6E4}">
                <adec:decorative xmlns:adec="http://schemas.microsoft.com/office/drawing/2017/decorative" val="1"/>
              </a:ext>
            </a:extLst>
          </p:cNvPr>
          <p:cNvSpPr>
            <a:spLocks noChangeArrowheads="1"/>
          </p:cNvSpPr>
          <p:nvPr/>
        </p:nvSpPr>
        <p:spPr bwMode="auto">
          <a:xfrm>
            <a:off x="-1144" y="5335521"/>
            <a:ext cx="4558552" cy="55879"/>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8" name="Rectangle 7">
            <a:extLst>
              <a:ext uri="{FF2B5EF4-FFF2-40B4-BE49-F238E27FC236}">
                <a16:creationId xmlns:a16="http://schemas.microsoft.com/office/drawing/2014/main" id="{FD752D42-C68D-9BEF-1A74-BBD9B688C89B}"/>
              </a:ext>
              <a:ext uri="{C183D7F6-B498-43B3-948B-1728B52AA6E4}">
                <adec:decorative xmlns:adec="http://schemas.microsoft.com/office/drawing/2017/decorative" val="1"/>
              </a:ext>
            </a:extLst>
          </p:cNvPr>
          <p:cNvSpPr>
            <a:spLocks noChangeArrowheads="1"/>
          </p:cNvSpPr>
          <p:nvPr/>
        </p:nvSpPr>
        <p:spPr bwMode="auto">
          <a:xfrm>
            <a:off x="-1144" y="5203648"/>
            <a:ext cx="4558552" cy="59231"/>
          </a:xfrm>
          <a:prstGeom prst="rect">
            <a:avLst/>
          </a:prstGeom>
          <a:solidFill>
            <a:srgbClr val="CCCC00"/>
          </a:solidFill>
          <a:ln w="9525">
            <a:solidFill>
              <a:srgbClr val="CCCC00"/>
            </a:solidFill>
            <a:miter lim="800000"/>
            <a:headEnd/>
            <a:tailEnd/>
          </a:ln>
        </p:spPr>
        <p:txBody>
          <a:bodyPr vert="horz" wrap="square" lIns="80683" tIns="40341" rIns="80683" bIns="40341" numCol="1" anchor="t" anchorCtr="0" compatLnSpc="1">
            <a:prstTxWarp prst="textNoShape">
              <a:avLst/>
            </a:prstTxWarp>
          </a:bodyPr>
          <a:lstStyle/>
          <a:p>
            <a:endParaRPr lang="en-US" sz="1588" dirty="0"/>
          </a:p>
        </p:txBody>
      </p:sp>
      <p:sp>
        <p:nvSpPr>
          <p:cNvPr id="2" name="Rectangle 1">
            <a:extLst>
              <a:ext uri="{FF2B5EF4-FFF2-40B4-BE49-F238E27FC236}">
                <a16:creationId xmlns:a16="http://schemas.microsoft.com/office/drawing/2014/main" id="{A70B8FD8-7467-3317-DC9C-A762AE449254}"/>
              </a:ext>
              <a:ext uri="{C183D7F6-B498-43B3-948B-1728B52AA6E4}">
                <adec:decorative xmlns:adec="http://schemas.microsoft.com/office/drawing/2017/decorative" val="1"/>
              </a:ext>
            </a:extLst>
          </p:cNvPr>
          <p:cNvSpPr/>
          <p:nvPr/>
        </p:nvSpPr>
        <p:spPr>
          <a:xfrm>
            <a:off x="1009978" y="6759270"/>
            <a:ext cx="546999" cy="69348"/>
          </a:xfrm>
          <a:prstGeom prst="rect">
            <a:avLst/>
          </a:prstGeom>
        </p:spPr>
        <p:style>
          <a:lnRef idx="3">
            <a:schemeClr val="lt1"/>
          </a:lnRef>
          <a:fillRef idx="1">
            <a:schemeClr val="accent1"/>
          </a:fillRef>
          <a:effectRef idx="1">
            <a:schemeClr val="accent1"/>
          </a:effectRef>
          <a:fontRef idx="minor">
            <a:schemeClr val="lt1"/>
          </a:fontRef>
        </p:style>
        <p:txBody>
          <a:bodyPr rtlCol="0" anchor="ctr"/>
          <a:lstStyle/>
          <a:p>
            <a:pPr algn="ctr"/>
            <a:endParaRPr lang="en-US" sz="1588" dirty="0"/>
          </a:p>
        </p:txBody>
      </p:sp>
      <p:grpSp>
        <p:nvGrpSpPr>
          <p:cNvPr id="46" name="Group 45">
            <a:extLst>
              <a:ext uri="{FF2B5EF4-FFF2-40B4-BE49-F238E27FC236}">
                <a16:creationId xmlns:a16="http://schemas.microsoft.com/office/drawing/2014/main" id="{3479C812-3654-BA5D-FB96-885664F38808}"/>
              </a:ext>
              <a:ext uri="{C183D7F6-B498-43B3-948B-1728B52AA6E4}">
                <adec:decorative xmlns:adec="http://schemas.microsoft.com/office/drawing/2017/decorative" val="1"/>
              </a:ext>
            </a:extLst>
          </p:cNvPr>
          <p:cNvGrpSpPr/>
          <p:nvPr/>
        </p:nvGrpSpPr>
        <p:grpSpPr>
          <a:xfrm>
            <a:off x="6627719" y="5729517"/>
            <a:ext cx="230281" cy="3018567"/>
            <a:chOff x="3755708" y="3239135"/>
            <a:chExt cx="260985" cy="3430270"/>
          </a:xfrm>
          <a:solidFill>
            <a:srgbClr val="1D6295"/>
          </a:solidFill>
        </p:grpSpPr>
        <p:sp>
          <p:nvSpPr>
            <p:cNvPr id="22" name="Rectangle 21">
              <a:extLst>
                <a:ext uri="{FF2B5EF4-FFF2-40B4-BE49-F238E27FC236}">
                  <a16:creationId xmlns:a16="http://schemas.microsoft.com/office/drawing/2014/main" id="{2D348DC2-3EC8-C8DB-12CC-5BBBB33B2643}"/>
                </a:ext>
              </a:extLst>
            </p:cNvPr>
            <p:cNvSpPr>
              <a:spLocks noChangeArrowheads="1"/>
            </p:cNvSpPr>
            <p:nvPr/>
          </p:nvSpPr>
          <p:spPr bwMode="auto">
            <a:xfrm>
              <a:off x="3755708" y="660590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3" name="Rectangle 22">
              <a:extLst>
                <a:ext uri="{FF2B5EF4-FFF2-40B4-BE49-F238E27FC236}">
                  <a16:creationId xmlns:a16="http://schemas.microsoft.com/office/drawing/2014/main" id="{28C2C085-C8D6-A4A2-C7F6-704A1272274E}"/>
                </a:ext>
              </a:extLst>
            </p:cNvPr>
            <p:cNvSpPr>
              <a:spLocks noChangeArrowheads="1"/>
            </p:cNvSpPr>
            <p:nvPr/>
          </p:nvSpPr>
          <p:spPr bwMode="auto">
            <a:xfrm>
              <a:off x="3755708" y="64573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4" name="Rectangle 23">
              <a:extLst>
                <a:ext uri="{FF2B5EF4-FFF2-40B4-BE49-F238E27FC236}">
                  <a16:creationId xmlns:a16="http://schemas.microsoft.com/office/drawing/2014/main" id="{4E127BA6-B193-2D10-C293-0AB1319A608F}"/>
                </a:ext>
              </a:extLst>
            </p:cNvPr>
            <p:cNvSpPr>
              <a:spLocks noChangeArrowheads="1"/>
            </p:cNvSpPr>
            <p:nvPr/>
          </p:nvSpPr>
          <p:spPr bwMode="auto">
            <a:xfrm>
              <a:off x="3755708" y="631126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5" name="Rectangle 24">
              <a:extLst>
                <a:ext uri="{FF2B5EF4-FFF2-40B4-BE49-F238E27FC236}">
                  <a16:creationId xmlns:a16="http://schemas.microsoft.com/office/drawing/2014/main" id="{EA35CA1C-EC28-30E6-CC9E-458207F463CA}"/>
                </a:ext>
              </a:extLst>
            </p:cNvPr>
            <p:cNvSpPr>
              <a:spLocks noChangeArrowheads="1"/>
            </p:cNvSpPr>
            <p:nvPr/>
          </p:nvSpPr>
          <p:spPr bwMode="auto">
            <a:xfrm>
              <a:off x="3755708" y="61652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6" name="Rectangle 25">
              <a:extLst>
                <a:ext uri="{FF2B5EF4-FFF2-40B4-BE49-F238E27FC236}">
                  <a16:creationId xmlns:a16="http://schemas.microsoft.com/office/drawing/2014/main" id="{681538A5-1DA3-CD5A-BD1A-0FF6DF322D36}"/>
                </a:ext>
              </a:extLst>
            </p:cNvPr>
            <p:cNvSpPr>
              <a:spLocks noChangeArrowheads="1"/>
            </p:cNvSpPr>
            <p:nvPr/>
          </p:nvSpPr>
          <p:spPr bwMode="auto">
            <a:xfrm>
              <a:off x="3755708" y="602043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7" name="Rectangle 26">
              <a:extLst>
                <a:ext uri="{FF2B5EF4-FFF2-40B4-BE49-F238E27FC236}">
                  <a16:creationId xmlns:a16="http://schemas.microsoft.com/office/drawing/2014/main" id="{3BBE4195-E784-8799-3372-3C4D53C950C3}"/>
                </a:ext>
              </a:extLst>
            </p:cNvPr>
            <p:cNvSpPr>
              <a:spLocks noChangeArrowheads="1"/>
            </p:cNvSpPr>
            <p:nvPr/>
          </p:nvSpPr>
          <p:spPr bwMode="auto">
            <a:xfrm>
              <a:off x="3755708" y="587438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8" name="Rectangle 27">
              <a:extLst>
                <a:ext uri="{FF2B5EF4-FFF2-40B4-BE49-F238E27FC236}">
                  <a16:creationId xmlns:a16="http://schemas.microsoft.com/office/drawing/2014/main" id="{A55B2607-8E18-F65E-CBA0-2FAF331F325B}"/>
                </a:ext>
              </a:extLst>
            </p:cNvPr>
            <p:cNvSpPr>
              <a:spLocks noChangeArrowheads="1"/>
            </p:cNvSpPr>
            <p:nvPr/>
          </p:nvSpPr>
          <p:spPr bwMode="auto">
            <a:xfrm>
              <a:off x="3755708" y="57257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29" name="Rectangle 28">
              <a:extLst>
                <a:ext uri="{FF2B5EF4-FFF2-40B4-BE49-F238E27FC236}">
                  <a16:creationId xmlns:a16="http://schemas.microsoft.com/office/drawing/2014/main" id="{DACF63C6-3B20-3889-3495-7F21E10F7113}"/>
                </a:ext>
              </a:extLst>
            </p:cNvPr>
            <p:cNvSpPr>
              <a:spLocks noChangeArrowheads="1"/>
            </p:cNvSpPr>
            <p:nvPr/>
          </p:nvSpPr>
          <p:spPr bwMode="auto">
            <a:xfrm>
              <a:off x="3755708" y="557974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0" name="Rectangle 29">
              <a:extLst>
                <a:ext uri="{FF2B5EF4-FFF2-40B4-BE49-F238E27FC236}">
                  <a16:creationId xmlns:a16="http://schemas.microsoft.com/office/drawing/2014/main" id="{FA7C1BE3-7D57-BFD0-3E83-3D2FCACF3B00}"/>
                </a:ext>
              </a:extLst>
            </p:cNvPr>
            <p:cNvSpPr>
              <a:spLocks noChangeArrowheads="1"/>
            </p:cNvSpPr>
            <p:nvPr/>
          </p:nvSpPr>
          <p:spPr bwMode="auto">
            <a:xfrm>
              <a:off x="3755708" y="543369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1" name="Rectangle 30">
              <a:extLst>
                <a:ext uri="{FF2B5EF4-FFF2-40B4-BE49-F238E27FC236}">
                  <a16:creationId xmlns:a16="http://schemas.microsoft.com/office/drawing/2014/main" id="{DA643F35-4909-C37C-CD1C-B6716226FD19}"/>
                </a:ext>
              </a:extLst>
            </p:cNvPr>
            <p:cNvSpPr>
              <a:spLocks noChangeArrowheads="1"/>
            </p:cNvSpPr>
            <p:nvPr/>
          </p:nvSpPr>
          <p:spPr bwMode="auto">
            <a:xfrm>
              <a:off x="3755708" y="5288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2" name="Rectangle 31">
              <a:extLst>
                <a:ext uri="{FF2B5EF4-FFF2-40B4-BE49-F238E27FC236}">
                  <a16:creationId xmlns:a16="http://schemas.microsoft.com/office/drawing/2014/main" id="{48E4F85C-0BD1-2B4C-0328-CEF8FADB46C3}"/>
                </a:ext>
              </a:extLst>
            </p:cNvPr>
            <p:cNvSpPr>
              <a:spLocks noChangeArrowheads="1"/>
            </p:cNvSpPr>
            <p:nvPr/>
          </p:nvSpPr>
          <p:spPr bwMode="auto">
            <a:xfrm>
              <a:off x="3755708" y="514223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3" name="Rectangle 32">
              <a:extLst>
                <a:ext uri="{FF2B5EF4-FFF2-40B4-BE49-F238E27FC236}">
                  <a16:creationId xmlns:a16="http://schemas.microsoft.com/office/drawing/2014/main" id="{FCDEE4A0-A377-375A-BF98-CF1655AC64E9}"/>
                </a:ext>
              </a:extLst>
            </p:cNvPr>
            <p:cNvSpPr>
              <a:spLocks noChangeArrowheads="1"/>
            </p:cNvSpPr>
            <p:nvPr/>
          </p:nvSpPr>
          <p:spPr bwMode="auto">
            <a:xfrm>
              <a:off x="3755708" y="4998085"/>
              <a:ext cx="260985" cy="6350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4" name="Rectangle 33">
              <a:extLst>
                <a:ext uri="{FF2B5EF4-FFF2-40B4-BE49-F238E27FC236}">
                  <a16:creationId xmlns:a16="http://schemas.microsoft.com/office/drawing/2014/main" id="{C9DD4404-86B3-0650-59E7-736C0B62589D}"/>
                </a:ext>
              </a:extLst>
            </p:cNvPr>
            <p:cNvSpPr>
              <a:spLocks noChangeArrowheads="1"/>
            </p:cNvSpPr>
            <p:nvPr/>
          </p:nvSpPr>
          <p:spPr bwMode="auto">
            <a:xfrm>
              <a:off x="3755708" y="48475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5" name="Rectangle 34">
              <a:extLst>
                <a:ext uri="{FF2B5EF4-FFF2-40B4-BE49-F238E27FC236}">
                  <a16:creationId xmlns:a16="http://schemas.microsoft.com/office/drawing/2014/main" id="{9C697AF6-456D-D003-1138-A29323C5E351}"/>
                </a:ext>
              </a:extLst>
            </p:cNvPr>
            <p:cNvSpPr>
              <a:spLocks noChangeArrowheads="1"/>
            </p:cNvSpPr>
            <p:nvPr/>
          </p:nvSpPr>
          <p:spPr bwMode="auto">
            <a:xfrm>
              <a:off x="3755708" y="47028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6" name="Rectangle 35">
              <a:extLst>
                <a:ext uri="{FF2B5EF4-FFF2-40B4-BE49-F238E27FC236}">
                  <a16:creationId xmlns:a16="http://schemas.microsoft.com/office/drawing/2014/main" id="{9093E005-7A8C-FFE6-B486-395E2F9E5D48}"/>
                </a:ext>
              </a:extLst>
            </p:cNvPr>
            <p:cNvSpPr>
              <a:spLocks noChangeArrowheads="1"/>
            </p:cNvSpPr>
            <p:nvPr/>
          </p:nvSpPr>
          <p:spPr bwMode="auto">
            <a:xfrm>
              <a:off x="3755708" y="455676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7" name="Rectangle 36">
              <a:extLst>
                <a:ext uri="{FF2B5EF4-FFF2-40B4-BE49-F238E27FC236}">
                  <a16:creationId xmlns:a16="http://schemas.microsoft.com/office/drawing/2014/main" id="{EAC9B74E-098A-EA39-71B8-AF51357F58AC}"/>
                </a:ext>
              </a:extLst>
            </p:cNvPr>
            <p:cNvSpPr>
              <a:spLocks noChangeArrowheads="1"/>
            </p:cNvSpPr>
            <p:nvPr/>
          </p:nvSpPr>
          <p:spPr bwMode="auto">
            <a:xfrm>
              <a:off x="3755708" y="441071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8" name="Rectangle 37">
              <a:extLst>
                <a:ext uri="{FF2B5EF4-FFF2-40B4-BE49-F238E27FC236}">
                  <a16:creationId xmlns:a16="http://schemas.microsoft.com/office/drawing/2014/main" id="{4E9C54D3-5EC0-6719-A5B9-2BD9B0EA78A9}"/>
                </a:ext>
              </a:extLst>
            </p:cNvPr>
            <p:cNvSpPr>
              <a:spLocks noChangeArrowheads="1"/>
            </p:cNvSpPr>
            <p:nvPr/>
          </p:nvSpPr>
          <p:spPr bwMode="auto">
            <a:xfrm>
              <a:off x="3755708" y="426593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39" name="Rectangle 38">
              <a:extLst>
                <a:ext uri="{FF2B5EF4-FFF2-40B4-BE49-F238E27FC236}">
                  <a16:creationId xmlns:a16="http://schemas.microsoft.com/office/drawing/2014/main" id="{1B343784-5F07-FB40-5610-61A175EAA3F1}"/>
                </a:ext>
              </a:extLst>
            </p:cNvPr>
            <p:cNvSpPr>
              <a:spLocks noChangeArrowheads="1"/>
            </p:cNvSpPr>
            <p:nvPr/>
          </p:nvSpPr>
          <p:spPr bwMode="auto">
            <a:xfrm>
              <a:off x="3755708" y="411607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0" name="Rectangle 39">
              <a:extLst>
                <a:ext uri="{FF2B5EF4-FFF2-40B4-BE49-F238E27FC236}">
                  <a16:creationId xmlns:a16="http://schemas.microsoft.com/office/drawing/2014/main" id="{A5467E8B-84AE-BF5B-94B1-3B52FE08136A}"/>
                </a:ext>
              </a:extLst>
            </p:cNvPr>
            <p:cNvSpPr>
              <a:spLocks noChangeArrowheads="1"/>
            </p:cNvSpPr>
            <p:nvPr/>
          </p:nvSpPr>
          <p:spPr bwMode="auto">
            <a:xfrm>
              <a:off x="3755708" y="397129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1" name="Rectangle 40">
              <a:extLst>
                <a:ext uri="{FF2B5EF4-FFF2-40B4-BE49-F238E27FC236}">
                  <a16:creationId xmlns:a16="http://schemas.microsoft.com/office/drawing/2014/main" id="{A01AD45B-35E2-0F4B-10B9-91CA595D2B7B}"/>
                </a:ext>
              </a:extLst>
            </p:cNvPr>
            <p:cNvSpPr>
              <a:spLocks noChangeArrowheads="1"/>
            </p:cNvSpPr>
            <p:nvPr/>
          </p:nvSpPr>
          <p:spPr bwMode="auto">
            <a:xfrm>
              <a:off x="3755708" y="382524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2" name="Rectangle 41">
              <a:extLst>
                <a:ext uri="{FF2B5EF4-FFF2-40B4-BE49-F238E27FC236}">
                  <a16:creationId xmlns:a16="http://schemas.microsoft.com/office/drawing/2014/main" id="{18FA5014-CD63-B208-D4E7-4036C24C0607}"/>
                </a:ext>
              </a:extLst>
            </p:cNvPr>
            <p:cNvSpPr>
              <a:spLocks noChangeArrowheads="1"/>
            </p:cNvSpPr>
            <p:nvPr/>
          </p:nvSpPr>
          <p:spPr bwMode="auto">
            <a:xfrm>
              <a:off x="3755708" y="3679190"/>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3" name="Rectangle 42">
              <a:extLst>
                <a:ext uri="{FF2B5EF4-FFF2-40B4-BE49-F238E27FC236}">
                  <a16:creationId xmlns:a16="http://schemas.microsoft.com/office/drawing/2014/main" id="{0A692BAE-6A9E-3069-BBF2-48EAE49626E0}"/>
                </a:ext>
              </a:extLst>
            </p:cNvPr>
            <p:cNvSpPr>
              <a:spLocks noChangeArrowheads="1"/>
            </p:cNvSpPr>
            <p:nvPr/>
          </p:nvSpPr>
          <p:spPr bwMode="auto">
            <a:xfrm>
              <a:off x="3755708" y="3534410"/>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4" name="Rectangle 43">
              <a:extLst>
                <a:ext uri="{FF2B5EF4-FFF2-40B4-BE49-F238E27FC236}">
                  <a16:creationId xmlns:a16="http://schemas.microsoft.com/office/drawing/2014/main" id="{DE2949E9-D564-5F4F-A199-68F2A33DC5EA}"/>
                </a:ext>
              </a:extLst>
            </p:cNvPr>
            <p:cNvSpPr>
              <a:spLocks noChangeArrowheads="1"/>
            </p:cNvSpPr>
            <p:nvPr/>
          </p:nvSpPr>
          <p:spPr bwMode="auto">
            <a:xfrm>
              <a:off x="3755708" y="3383915"/>
              <a:ext cx="260985" cy="6731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sp>
          <p:nvSpPr>
            <p:cNvPr id="45" name="Rectangle 44">
              <a:extLst>
                <a:ext uri="{FF2B5EF4-FFF2-40B4-BE49-F238E27FC236}">
                  <a16:creationId xmlns:a16="http://schemas.microsoft.com/office/drawing/2014/main" id="{E98BA64E-0EAF-D928-EDF8-7E996E6CD2ED}"/>
                </a:ext>
              </a:extLst>
            </p:cNvPr>
            <p:cNvSpPr>
              <a:spLocks noChangeArrowheads="1"/>
            </p:cNvSpPr>
            <p:nvPr/>
          </p:nvSpPr>
          <p:spPr bwMode="auto">
            <a:xfrm>
              <a:off x="3755708" y="3239135"/>
              <a:ext cx="260985" cy="66040"/>
            </a:xfrm>
            <a:prstGeom prst="rect">
              <a:avLst/>
            </a:prstGeom>
            <a:grp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80683" tIns="40341" rIns="80683" bIns="40341" numCol="1" anchor="t" anchorCtr="0" compatLnSpc="1">
              <a:prstTxWarp prst="textNoShape">
                <a:avLst/>
              </a:prstTxWarp>
            </a:bodyPr>
            <a:lstStyle/>
            <a:p>
              <a:endParaRPr lang="en-US" sz="1588" dirty="0"/>
            </a:p>
          </p:txBody>
        </p:sp>
      </p:grpSp>
      <p:pic>
        <p:nvPicPr>
          <p:cNvPr id="53" name="Picture 52">
            <a:extLst>
              <a:ext uri="{FF2B5EF4-FFF2-40B4-BE49-F238E27FC236}">
                <a16:creationId xmlns:a16="http://schemas.microsoft.com/office/drawing/2014/main" id="{EAC68B54-8FDB-C2A9-45A1-57BA0E7BF655}"/>
              </a:ext>
              <a:ext uri="{C183D7F6-B498-43B3-948B-1728B52AA6E4}">
                <adec:decorative xmlns:adec="http://schemas.microsoft.com/office/drawing/2017/decorative" val="1"/>
              </a:ext>
            </a:extLst>
          </p:cNvPr>
          <p:cNvPicPr>
            <a:picLocks noChangeAspect="1"/>
          </p:cNvPicPr>
          <p:nvPr/>
        </p:nvPicPr>
        <p:blipFill>
          <a:blip r:embed="rId8">
            <a:duotone>
              <a:schemeClr val="accent3">
                <a:shade val="45000"/>
                <a:satMod val="135000"/>
              </a:schemeClr>
              <a:prstClr val="white"/>
            </a:duotone>
          </a:blip>
          <a:stretch>
            <a:fillRect/>
          </a:stretch>
        </p:blipFill>
        <p:spPr>
          <a:xfrm flipV="1">
            <a:off x="186646" y="5616591"/>
            <a:ext cx="240329" cy="240329"/>
          </a:xfrm>
          <a:prstGeom prst="rect">
            <a:avLst/>
          </a:prstGeom>
        </p:spPr>
      </p:pic>
    </p:spTree>
    <p:extLst>
      <p:ext uri="{BB962C8B-B14F-4D97-AF65-F5344CB8AC3E}">
        <p14:creationId xmlns:p14="http://schemas.microsoft.com/office/powerpoint/2010/main" val="19355869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Them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emplate>Office Theme</Template>
  <TotalTime>87</TotalTime>
  <Words>178</Words>
  <Application>Microsoft Office PowerPoint</Application>
  <PresentationFormat>On-screen Show (4:3)</PresentationFormat>
  <Paragraphs>53</Paragraphs>
  <Slides>2</Slides>
  <Notes>0</Notes>
  <HiddenSlides>0</HiddenSlides>
  <MMClips>0</MMClips>
  <ScaleCrop>false</ScaleCrop>
  <HeadingPairs>
    <vt:vector size="6" baseType="variant">
      <vt:variant>
        <vt:lpstr>Fonts Used</vt:lpstr>
      </vt:variant>
      <vt:variant>
        <vt:i4>12</vt:i4>
      </vt:variant>
      <vt:variant>
        <vt:lpstr>Theme</vt:lpstr>
      </vt:variant>
      <vt:variant>
        <vt:i4>1</vt:i4>
      </vt:variant>
      <vt:variant>
        <vt:lpstr>Slide Titles</vt:lpstr>
      </vt:variant>
      <vt:variant>
        <vt:i4>2</vt:i4>
      </vt:variant>
    </vt:vector>
  </HeadingPairs>
  <TitlesOfParts>
    <vt:vector size="15" baseType="lpstr">
      <vt:lpstr>MS Mincho</vt:lpstr>
      <vt:lpstr>Aptos</vt:lpstr>
      <vt:lpstr>Aptos Display</vt:lpstr>
      <vt:lpstr>Arabic Typesetting</vt:lpstr>
      <vt:lpstr>Arial</vt:lpstr>
      <vt:lpstr>Avenir Next LT Pro</vt:lpstr>
      <vt:lpstr>Baguet Script</vt:lpstr>
      <vt:lpstr>Bradley Hand ITC</vt:lpstr>
      <vt:lpstr>Calibri</vt:lpstr>
      <vt:lpstr>Cavolini</vt:lpstr>
      <vt:lpstr>Century Gothic</vt:lpstr>
      <vt:lpstr>Times New Roman</vt:lpstr>
      <vt:lpstr>Office Theme</vt:lpstr>
      <vt:lpstr>The Blast Newsletter</vt:lpstr>
      <vt:lpstr>The Blast Newsletter – Page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Blast Newsletter</dc:title>
  <dc:creator>Mazzara, Talia (Results)</dc:creator>
  <cp:lastModifiedBy>Cooper, John (Results)</cp:lastModifiedBy>
  <cp:revision>2</cp:revision>
  <dcterms:created xsi:type="dcterms:W3CDTF">2024-04-19T15:59:50Z</dcterms:created>
  <dcterms:modified xsi:type="dcterms:W3CDTF">2024-04-19T22:29:23Z</dcterms:modified>
</cp:coreProperties>
</file>