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sldIdLst>
    <p:sldId id="256" r:id="rId5"/>
    <p:sldId id="259" r:id="rId6"/>
    <p:sldId id="261" r:id="rId7"/>
    <p:sldId id="263" r:id="rId8"/>
    <p:sldId id="268" r:id="rId9"/>
    <p:sldId id="276" r:id="rId10"/>
    <p:sldId id="277" r:id="rId11"/>
    <p:sldId id="285" r:id="rId12"/>
    <p:sldId id="333" r:id="rId13"/>
    <p:sldId id="294" r:id="rId14"/>
    <p:sldId id="260" r:id="rId15"/>
    <p:sldId id="316" r:id="rId16"/>
    <p:sldId id="262" r:id="rId17"/>
    <p:sldId id="282" r:id="rId18"/>
    <p:sldId id="321" r:id="rId19"/>
    <p:sldId id="334" r:id="rId20"/>
    <p:sldId id="322" r:id="rId21"/>
    <p:sldId id="286" r:id="rId22"/>
    <p:sldId id="323" r:id="rId23"/>
    <p:sldId id="335" r:id="rId24"/>
    <p:sldId id="324" r:id="rId25"/>
    <p:sldId id="271" r:id="rId26"/>
    <p:sldId id="319" r:id="rId27"/>
    <p:sldId id="309" r:id="rId28"/>
    <p:sldId id="305" r:id="rId29"/>
    <p:sldId id="325" r:id="rId30"/>
    <p:sldId id="336" r:id="rId31"/>
    <p:sldId id="326" r:id="rId32"/>
    <p:sldId id="308" r:id="rId33"/>
    <p:sldId id="303" r:id="rId34"/>
    <p:sldId id="327" r:id="rId35"/>
    <p:sldId id="337" r:id="rId36"/>
    <p:sldId id="328" r:id="rId37"/>
    <p:sldId id="310" r:id="rId38"/>
    <p:sldId id="311" r:id="rId39"/>
    <p:sldId id="329" r:id="rId40"/>
    <p:sldId id="338" r:id="rId41"/>
    <p:sldId id="330" r:id="rId42"/>
    <p:sldId id="314" r:id="rId43"/>
    <p:sldId id="315" r:id="rId44"/>
    <p:sldId id="331" r:id="rId45"/>
    <p:sldId id="339" r:id="rId46"/>
    <p:sldId id="332" r:id="rId47"/>
    <p:sldId id="320" r:id="rId48"/>
    <p:sldId id="26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B6BB"/>
    <a:srgbClr val="588B92"/>
    <a:srgbClr val="396280"/>
    <a:srgbClr val="2A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AAB91-2B62-4F56-BE9D-847189868663}" v="44" dt="2025-01-13T23:04:20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07"/>
    <p:restoredTop sz="90969" autoAdjust="0"/>
  </p:normalViewPr>
  <p:slideViewPr>
    <p:cSldViewPr snapToGrid="0" snapToObjects="1">
      <p:cViewPr varScale="1">
        <p:scale>
          <a:sx n="98" d="100"/>
          <a:sy n="98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7" d="100"/>
        <a:sy n="167" d="100"/>
      </p:scale>
      <p:origin x="0" y="-12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54A99-29E9-7849-B3EC-48EE03B10AF7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5822E-9E60-E14A-AFE5-3F0D7C3DD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>
              <a:latin typeface="Trebuchet MS" panose="020B070302020209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2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62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US" sz="1100" u="none" strike="noStrike" cap="none" dirty="0">
              <a:solidFill>
                <a:srgbClr val="000000"/>
              </a:solidFill>
              <a:effectLst/>
              <a:ea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99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8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07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60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5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37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72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41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74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28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200" u="none" strike="noStrike" cap="none" dirty="0">
              <a:solidFill>
                <a:srgbClr val="000000"/>
              </a:solidFill>
              <a:effectLst/>
              <a:ea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6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24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06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4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2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74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45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498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7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79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83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13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9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0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366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825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765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284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0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3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3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1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0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5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5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5822E-9E60-E14A-AFE5-3F0D7C3DD9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0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D475-FD8D-CD4B-8376-7EDB840B7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D91F3-3EEF-4343-893B-2038ABBEF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DABD0-A2F7-A948-9CE2-362B834E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576AE-67FE-ED46-9892-42EE0CD7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3CE28-36CA-F649-B48F-43703320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7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694A-E142-224F-9F90-56933C8C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D716F-580B-5747-9632-80A748AA0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0A8D6-114A-DB45-9983-DAAE4B02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AAD2A-BDAA-314F-9499-8016D67A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9F9B5-0457-BA42-8E71-3023D442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4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27AA0D-8EAA-2D47-AF9D-64398EA6D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D2272-2D29-C849-AC12-374105314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C60A6-172E-604D-84BE-CC4C2A20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9622E-DF01-BF45-88C6-9CE6C907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64D6-6F18-D54B-8EA2-217ABB27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AF47-70D1-3C4C-81C8-F4708A62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34138-A707-2D43-BD34-CF603D9B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F2075-7952-B84D-A0C8-16046C15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4BA-7C6D-834F-BB76-4AA12113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83767-5373-F440-AC8B-AB8F247B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9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0559-535C-F349-A1FC-38C6BA5D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C0940-E54B-614E-9FAA-611C1306A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2F688-B26D-E94E-A706-D32F2B56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2E168-F7A5-7747-B9BB-1508D0E1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A3588-F066-E546-ACAB-24FAA361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118D-1D28-FC47-8968-A123C68C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3671-DBD4-CE4A-BA46-D53DB8B97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B4EA3-3CF1-514B-896C-E14B82A42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A649D-AC47-9D4E-9F66-BCD263A9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3AE07-CE14-5642-84CF-860EABCE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2260E-B7B0-8046-99B1-6D2A9FF0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5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32D4-A502-924D-A71C-BC61F853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016C5-D0D5-8B42-A648-21AA6FAD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C32A9-846D-9D49-ACE6-27EAD402C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E9189-9273-F04D-95D2-C614D64A4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30131-9CAA-DD44-90E2-76FC9A3A0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D646C-45B1-9040-A710-9DFF1648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77A32F-79B0-4E4B-8874-A04C5FE2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A4032-99CC-294A-B2BB-0D1005F8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2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0ED2-9F21-8F48-8DD2-66A6F9E8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BE821-72A7-B246-A5C2-F2F1520F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092B0-213C-614A-8FE9-BD336ADB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0B628-12B1-FE48-A018-F1373F12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33EBB-521F-F44D-BFBE-8AB0453A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CCA89-A202-0641-8AC8-C203C021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51B7A-271F-F243-80AE-FE56E0A3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2067-C533-5547-B3DA-79F40EE0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6268D-E9F4-5B45-B147-9B1B7B12E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92E6E-B794-714A-96B8-AD7A7B6A7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4E199-94F1-5B48-8CDC-136AA718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8CFAB-9164-F84D-8403-CEFE78E0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15CDD-F1F7-5048-ADD2-C3EB4275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8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75A8-7642-7842-BB15-0F2FBC70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2C534-17B9-ED43-8E2D-A6C223587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660AA-450C-E94F-99E2-F20B6E2F9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86A1D-A0C8-3C40-AAC8-DB52305A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D2852-8B91-BA42-BB37-CA284F02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CC4D-15A7-FC46-A893-8F54C43B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5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B9063-B833-4448-AD78-DC71146A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6C410-B36F-8647-AE2A-552E1BF8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4CF31-BCEA-0C44-A471-1C8FB2391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2C9C-0DA4-8E4A-A9A6-68DFF4FB34DD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A5B6B-DFBA-FA4B-A55C-111D5E1B0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14D01-ABFE-0C46-8DB4-B91422169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0868-C3EA-E44F-A568-E154C267A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6863-A50C-7B48-A2E0-87F25B44A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42" y="3957101"/>
            <a:ext cx="10916118" cy="217247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BEYOND RESOLUTIONS: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bg1"/>
                </a:solidFill>
              </a:rPr>
              <a:t>The Science of Building Lasting Habits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8254A-6C28-144A-A3D2-C9A8192CB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40" y="5829920"/>
            <a:ext cx="5369169" cy="102808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en" sz="1400" dirty="0">
                <a:solidFill>
                  <a:schemeClr val="bg1"/>
                </a:solidFill>
                <a:ea typeface="Merriweather"/>
                <a:cs typeface="Merriweather"/>
                <a:sym typeface="Merriweather"/>
              </a:rPr>
              <a:t>Presented by Jeannie Bowen – Results Washington</a:t>
            </a:r>
          </a:p>
          <a:p>
            <a:pPr lvl="0" algn="l">
              <a:spcBef>
                <a:spcPts val="0"/>
              </a:spcBef>
            </a:pPr>
            <a:r>
              <a:rPr lang="en" sz="1400" dirty="0">
                <a:solidFill>
                  <a:schemeClr val="bg1"/>
                </a:solidFill>
                <a:ea typeface="Merriweather"/>
                <a:cs typeface="Merriweather"/>
                <a:sym typeface="Merriweather"/>
              </a:rPr>
              <a:t>1/21/2025</a:t>
            </a:r>
          </a:p>
          <a:p>
            <a:pPr lvl="0" algn="l">
              <a:spcBef>
                <a:spcPts val="0"/>
              </a:spcBef>
            </a:pPr>
            <a:r>
              <a:rPr lang="en" sz="1400" i="1" dirty="0">
                <a:solidFill>
                  <a:schemeClr val="bg1"/>
                </a:solidFill>
                <a:ea typeface="Merriweather"/>
                <a:cs typeface="Merriweather"/>
                <a:sym typeface="Merriweather"/>
              </a:rPr>
              <a:t>Based on the book Atomic Habits by James Clear</a:t>
            </a:r>
            <a:endParaRPr lang="en" sz="1400" dirty="0">
              <a:solidFill>
                <a:schemeClr val="bg1"/>
              </a:solidFill>
              <a:ea typeface="Merriweather"/>
              <a:cs typeface="Merriweather"/>
              <a:sym typeface="Merriweathe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FE2FC0-CF33-E742-AC82-B2AE9477A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677" y="130629"/>
            <a:ext cx="11786716" cy="6581670"/>
          </a:xfrm>
          <a:prstGeom prst="rect">
            <a:avLst/>
          </a:prstGeom>
          <a:noFill/>
          <a:ln w="19050" cmpd="sng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88B92"/>
              </a:solidFill>
            </a:endParaRPr>
          </a:p>
        </p:txBody>
      </p:sp>
      <p:pic>
        <p:nvPicPr>
          <p:cNvPr id="1044" name="Picture 20" descr="An image of two coworkers in the background looking at a computer screen with graphics of charts and diagrams drawn over the to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6230"/>
            <a:ext cx="3794760" cy="25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 photo of fingertips stacking blocks with symbols on them; light bulb, arrow and target, gears, magnifying 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39" y="341284"/>
            <a:ext cx="3794760" cy="252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4 coworkers sitting around a table with laptops and paperwork giving a group high f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79" y="346230"/>
            <a:ext cx="3855421" cy="25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5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35756"/>
            <a:ext cx="12192000" cy="437141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067D7B-D541-3243-8F0B-BB587CF1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677" y="130629"/>
            <a:ext cx="11786716" cy="6581670"/>
          </a:xfrm>
          <a:prstGeom prst="rect">
            <a:avLst/>
          </a:prstGeom>
          <a:noFill/>
          <a:ln w="19050" cmpd="sng">
            <a:solidFill>
              <a:srgbClr val="39628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86551" y="1613644"/>
            <a:ext cx="5029200" cy="3615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A4A5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Willing to Share?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4A5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5" t="4041" r="36080" b="12480"/>
          <a:stretch/>
        </p:blipFill>
        <p:spPr bwMode="auto">
          <a:xfrm>
            <a:off x="411763" y="669120"/>
            <a:ext cx="5805152" cy="55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9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EF4FC0-3301-7C45-8B26-C669A5809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6166" y="-17263"/>
            <a:ext cx="12258166" cy="1871211"/>
          </a:xfrm>
          <a:prstGeom prst="rect">
            <a:avLst/>
          </a:prstGeom>
          <a:solidFill>
            <a:srgbClr val="8F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BFBC44-721B-DD4E-8963-EE55C180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6166" y="471620"/>
            <a:ext cx="12258166" cy="1559268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54769-4918-B84E-9406-20F140A6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466" y="616855"/>
            <a:ext cx="9118902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Keep Your Vision In Mind…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C7F8C-0DF8-0340-AEA0-63E6937994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646233" y="2561995"/>
            <a:ext cx="75457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/>
              <a:buNone/>
            </a:pPr>
            <a:r>
              <a:rPr lang="en-US" sz="2800" dirty="0">
                <a:solidFill>
                  <a:srgbClr val="396280"/>
                </a:solidFill>
                <a:latin typeface="Trebuchet MS" panose="020B0703020202090204" pitchFamily="34" charset="0"/>
                <a:ea typeface="+mj-ea"/>
                <a:cs typeface="+mj-cs"/>
                <a:sym typeface="Merriweather Light"/>
              </a:rPr>
              <a:t>Fast forward 6 months and assume that you have not made any progress towards your goal.  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/>
              <a:buNone/>
            </a:pPr>
            <a:endParaRPr lang="en-US" sz="2800" dirty="0">
              <a:solidFill>
                <a:srgbClr val="396280"/>
              </a:solidFill>
              <a:latin typeface="Trebuchet MS" panose="020B0703020202090204" pitchFamily="34" charset="0"/>
              <a:ea typeface="+mj-ea"/>
              <a:cs typeface="+mj-cs"/>
              <a:sym typeface="Merriweather Ligh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/>
              <a:buNone/>
            </a:pPr>
            <a:r>
              <a:rPr lang="en-US" sz="2800" dirty="0">
                <a:solidFill>
                  <a:srgbClr val="396280"/>
                </a:solidFill>
                <a:latin typeface="Trebuchet MS" panose="020B0703020202090204" pitchFamily="34" charset="0"/>
                <a:ea typeface="+mj-ea"/>
                <a:cs typeface="+mj-cs"/>
                <a:sym typeface="Merriweather Light"/>
              </a:rPr>
              <a:t>Why have you failed?</a:t>
            </a:r>
            <a:endParaRPr lang="en-US" sz="2800" dirty="0">
              <a:solidFill>
                <a:srgbClr val="396280"/>
              </a:solidFill>
              <a:latin typeface="Trebuchet MS" panose="020B0703020202090204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B7349A-F1F1-164C-9542-2FA3E28584E6}"/>
              </a:ext>
            </a:extLst>
          </p:cNvPr>
          <p:cNvSpPr txBox="1">
            <a:spLocks/>
          </p:cNvSpPr>
          <p:nvPr/>
        </p:nvSpPr>
        <p:spPr>
          <a:xfrm>
            <a:off x="6474513" y="5909195"/>
            <a:ext cx="3526217" cy="759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your responses in the chat!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9"/>
          <a:stretch/>
        </p:blipFill>
        <p:spPr bwMode="auto">
          <a:xfrm>
            <a:off x="-66165" y="2030888"/>
            <a:ext cx="4349408" cy="48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1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E0B006-B1D6-F248-884F-0F71FFF13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184" y="535576"/>
            <a:ext cx="11199625" cy="6322423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E2CF2-00AA-2A4F-85B3-F0C06546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568" y="2481262"/>
            <a:ext cx="7318862" cy="3300372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Don’t let your previous choices set your future ceiling.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671607-E347-8D4E-8CF4-4D4693042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547" t="14667" r="16223" b="35809"/>
          <a:stretch/>
        </p:blipFill>
        <p:spPr>
          <a:xfrm>
            <a:off x="4656237" y="-182880"/>
            <a:ext cx="2879521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6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209406-EE2C-974C-A707-406B2518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776611"/>
            <a:ext cx="12192001" cy="1997901"/>
          </a:xfrm>
          <a:prstGeom prst="rect">
            <a:avLst/>
          </a:prstGeom>
          <a:solidFill>
            <a:srgbClr val="8F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485EAB-B51A-D942-9999-4BCDFA2A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465546"/>
            <a:ext cx="12192001" cy="4162262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0A6BA-2C2B-2544-93F2-65B494C4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75" y="173062"/>
            <a:ext cx="1037624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A4A5F"/>
                </a:solidFill>
              </a:rPr>
              <a:t>Tactical Success is a Two Step Process</a:t>
            </a:r>
          </a:p>
        </p:txBody>
      </p:sp>
      <p:pic>
        <p:nvPicPr>
          <p:cNvPr id="13314" name="Picture 2" descr="Free photos of Fru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6" y="2360509"/>
            <a:ext cx="5297846" cy="35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1">
            <a:extLst>
              <a:ext uri="{FF2B5EF4-FFF2-40B4-BE49-F238E27FC236}">
                <a16:creationId xmlns:a16="http://schemas.microsoft.com/office/drawing/2014/main" id="{312BED8E-9E1D-BD47-942C-6D4BC8CEE7FD}"/>
              </a:ext>
            </a:extLst>
          </p:cNvPr>
          <p:cNvSpPr txBox="1"/>
          <p:nvPr/>
        </p:nvSpPr>
        <p:spPr>
          <a:xfrm>
            <a:off x="473863" y="1908545"/>
            <a:ext cx="6157677" cy="31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1"/>
                </a:solidFill>
                <a:latin typeface="Trebuchet MS" panose="020B0703020202090204" pitchFamily="34" charset="0"/>
                <a:ea typeface="Merriweather Light"/>
                <a:cs typeface="Merriweather Light"/>
                <a:sym typeface="Merriweather Light"/>
              </a:rPr>
              <a:t>IDENTITY</a:t>
            </a:r>
            <a:r>
              <a:rPr lang="en" sz="2000" dirty="0">
                <a:solidFill>
                  <a:schemeClr val="bg1"/>
                </a:solidFill>
                <a:latin typeface="Trebuchet MS" panose="020B0703020202090204" pitchFamily="34" charset="0"/>
                <a:ea typeface="Merriweather Light"/>
                <a:cs typeface="Merriweather Light"/>
                <a:sym typeface="Merriweather Light"/>
              </a:rPr>
              <a:t>	</a:t>
            </a:r>
            <a:endParaRPr sz="2000" dirty="0">
              <a:solidFill>
                <a:schemeClr val="bg1"/>
              </a:solidFill>
              <a:latin typeface="Trebuchet MS" panose="020B0703020202090204" pitchFamily="34" charset="0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9" name="Caption 1">
            <a:extLst>
              <a:ext uri="{FF2B5EF4-FFF2-40B4-BE49-F238E27FC236}">
                <a16:creationId xmlns:a16="http://schemas.microsoft.com/office/drawing/2014/main" id="{47000B53-53D4-4743-9EEC-53038FFC742E}"/>
              </a:ext>
            </a:extLst>
          </p:cNvPr>
          <p:cNvSpPr txBox="1"/>
          <p:nvPr/>
        </p:nvSpPr>
        <p:spPr>
          <a:xfrm>
            <a:off x="473863" y="5972241"/>
            <a:ext cx="5226572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rebuchet MS" panose="020B0703020202090204" pitchFamily="34" charset="0"/>
                <a:ea typeface="Merriweather Light"/>
                <a:cs typeface="Merriweather Light"/>
                <a:sym typeface="Merriweather Light"/>
              </a:rPr>
              <a:t>Culture eats strategy for breakfast</a:t>
            </a:r>
            <a:endParaRPr sz="2400" dirty="0">
              <a:solidFill>
                <a:schemeClr val="bg1"/>
              </a:solidFill>
              <a:latin typeface="Trebuchet MS" panose="020B0703020202090204" pitchFamily="34" charset="0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1036" name="Picture 12" descr="Free photos of Torto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35" y="2374975"/>
            <a:ext cx="5284464" cy="3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5A9C6E2-41A4-B643-B5C4-DFA8F15FCC15}"/>
              </a:ext>
            </a:extLst>
          </p:cNvPr>
          <p:cNvSpPr txBox="1"/>
          <p:nvPr/>
        </p:nvSpPr>
        <p:spPr>
          <a:xfrm>
            <a:off x="6469698" y="1933120"/>
            <a:ext cx="4814425" cy="36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1"/>
                </a:solidFill>
                <a:latin typeface="Trebuchet MS" panose="020B0703020202090204" pitchFamily="34" charset="0"/>
                <a:ea typeface="Merriweather Light"/>
                <a:cs typeface="Merriweather Light"/>
                <a:sym typeface="Merriweather Light"/>
              </a:rPr>
              <a:t>SMALL WINS</a:t>
            </a:r>
            <a:endParaRPr sz="4400" dirty="0">
              <a:solidFill>
                <a:schemeClr val="bg1"/>
              </a:solidFill>
              <a:latin typeface="Trebuchet MS" panose="020B0703020202090204" pitchFamily="34" charset="0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8" name="Caption 2">
            <a:extLst>
              <a:ext uri="{FF2B5EF4-FFF2-40B4-BE49-F238E27FC236}">
                <a16:creationId xmlns:a16="http://schemas.microsoft.com/office/drawing/2014/main" id="{40AB48AF-BDE7-DE45-8696-C941F2F1B839}"/>
              </a:ext>
            </a:extLst>
          </p:cNvPr>
          <p:cNvSpPr txBox="1"/>
          <p:nvPr/>
        </p:nvSpPr>
        <p:spPr>
          <a:xfrm>
            <a:off x="6366985" y="5972241"/>
            <a:ext cx="5451163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rebuchet MS" panose="020B0703020202090204" pitchFamily="34" charset="0"/>
                <a:ea typeface="Merriweather Light"/>
                <a:cs typeface="Merriweather Light"/>
                <a:sym typeface="Merriweather Light"/>
              </a:rPr>
              <a:t>Slow and steady wins the race</a:t>
            </a:r>
            <a:endParaRPr sz="1200" dirty="0">
              <a:solidFill>
                <a:schemeClr val="bg1"/>
              </a:solidFill>
              <a:latin typeface="Trebuchet MS" panose="020B0703020202090204" pitchFamily="34" charset="0"/>
              <a:ea typeface="Merriweather Light"/>
              <a:cs typeface="Merriweather Light"/>
              <a:sym typeface="Merriweath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830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1543050" y="1373188"/>
            <a:ext cx="3205163" cy="879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88B9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Identity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1AAC2-6534-BB4C-82A8-9149A7316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1221" y="0"/>
            <a:ext cx="5630779" cy="6858000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0B006-B1D6-F248-884F-0F71FFF13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1641" y="150395"/>
            <a:ext cx="5295901" cy="6557210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477" y="2711116"/>
            <a:ext cx="5342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True behavior change is identity change.</a:t>
            </a:r>
          </a:p>
        </p:txBody>
      </p:sp>
      <p:pic>
        <p:nvPicPr>
          <p:cNvPr id="14338" name="Picture 2" descr="https://images.unsplash.com/photo-1634322259580-4441b0dd5f81?ixlib=rb-1.2.1&amp;ixid=MnwxMjA3fDB8MHxwaG90by1wYWdlfHx8fGVufDB8fHx8&amp;auto=format&amp;fit=crop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81" y="431109"/>
            <a:ext cx="4508457" cy="60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4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B7349A-F1F1-164C-9542-2FA3E28584E6}"/>
              </a:ext>
            </a:extLst>
          </p:cNvPr>
          <p:cNvSpPr txBox="1">
            <a:spLocks/>
          </p:cNvSpPr>
          <p:nvPr/>
        </p:nvSpPr>
        <p:spPr>
          <a:xfrm>
            <a:off x="6480280" y="3089633"/>
            <a:ext cx="3966739" cy="759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396280"/>
                </a:solidFill>
              </a:rPr>
              <a:t>Creating your identity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281" y="818147"/>
            <a:ext cx="5711719" cy="3615637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2A4A5F"/>
                </a:solidFill>
              </a:rPr>
              <a:t>Action Planning</a:t>
            </a:r>
            <a:endParaRPr lang="en-US" sz="1600" dirty="0">
              <a:solidFill>
                <a:srgbClr val="2A4A5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60124"/>
            <a:ext cx="5710990" cy="636526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F5822-B69F-994A-B5E5-087E818A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817" y="476100"/>
            <a:ext cx="5710990" cy="5986160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person writing bucket list on 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/>
          <a:stretch/>
        </p:blipFill>
        <p:spPr bwMode="auto">
          <a:xfrm>
            <a:off x="545431" y="689811"/>
            <a:ext cx="5726809" cy="55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02C88-527A-3695-123E-BAC4AD177265}"/>
              </a:ext>
            </a:extLst>
          </p:cNvPr>
          <p:cNvSpPr txBox="1"/>
          <p:nvPr/>
        </p:nvSpPr>
        <p:spPr>
          <a:xfrm>
            <a:off x="-1" y="-404329"/>
            <a:ext cx="465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 Planning: Creating Your Identity</a:t>
            </a:r>
          </a:p>
        </p:txBody>
      </p:sp>
    </p:spTree>
    <p:extLst>
      <p:ext uri="{BB962C8B-B14F-4D97-AF65-F5344CB8AC3E}">
        <p14:creationId xmlns:p14="http://schemas.microsoft.com/office/powerpoint/2010/main" val="1757970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9DABC5-4C77-B86B-9AF8-9CAAA65159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147" y="-565484"/>
            <a:ext cx="6039852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Creating your identity screenshot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55BF9-3DC5-BAA8-6C5F-63F8A5E9B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38" y="2109366"/>
            <a:ext cx="11096625" cy="21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6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35756"/>
            <a:ext cx="12192000" cy="437141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067D7B-D541-3243-8F0B-BB587CF1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677" y="130629"/>
            <a:ext cx="11786716" cy="6581670"/>
          </a:xfrm>
          <a:prstGeom prst="rect">
            <a:avLst/>
          </a:prstGeom>
          <a:noFill/>
          <a:ln w="19050" cmpd="sng">
            <a:solidFill>
              <a:srgbClr val="39628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86551" y="1613644"/>
            <a:ext cx="5029200" cy="3615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A4A5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Willing to Share?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4A5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5" t="4041" r="36080" b="12480"/>
          <a:stretch/>
        </p:blipFill>
        <p:spPr bwMode="auto">
          <a:xfrm>
            <a:off x="411763" y="669120"/>
            <a:ext cx="5805152" cy="55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56351-2FB8-AAC5-645E-8AEDE48F3FAF}"/>
              </a:ext>
            </a:extLst>
          </p:cNvPr>
          <p:cNvSpPr txBox="1"/>
          <p:nvPr/>
        </p:nvSpPr>
        <p:spPr>
          <a:xfrm>
            <a:off x="259080" y="-441960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Willing to Share Your Identity</a:t>
            </a:r>
          </a:p>
        </p:txBody>
      </p:sp>
    </p:spTree>
    <p:extLst>
      <p:ext uri="{BB962C8B-B14F-4D97-AF65-F5344CB8AC3E}">
        <p14:creationId xmlns:p14="http://schemas.microsoft.com/office/powerpoint/2010/main" val="224696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10" r="19359"/>
          <a:stretch/>
        </p:blipFill>
        <p:spPr bwMode="auto">
          <a:xfrm>
            <a:off x="-48126" y="761999"/>
            <a:ext cx="4812632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EF4FC0-3301-7C45-8B26-C669A5809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6166" y="-17263"/>
            <a:ext cx="12258166" cy="1871211"/>
          </a:xfrm>
          <a:prstGeom prst="rect">
            <a:avLst/>
          </a:prstGeom>
          <a:solidFill>
            <a:srgbClr val="8F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BFBC44-721B-DD4E-8963-EE55C180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6166" y="438494"/>
            <a:ext cx="12258166" cy="1559268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54769-4918-B84E-9406-20F140A677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551" y="588473"/>
            <a:ext cx="7414991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Small Wins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C7F8C-0DF8-0340-AEA0-63E6937994C3}"/>
              </a:ext>
            </a:extLst>
          </p:cNvPr>
          <p:cNvSpPr/>
          <p:nvPr/>
        </p:nvSpPr>
        <p:spPr>
          <a:xfrm>
            <a:off x="5699949" y="3544954"/>
            <a:ext cx="6807891" cy="147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800" dirty="0">
                <a:solidFill>
                  <a:srgbClr val="396280"/>
                </a:solidFill>
                <a:latin typeface="Trebuchet MS" panose="020B0703020202090204" pitchFamily="34" charset="0"/>
                <a:ea typeface="+mj-ea"/>
                <a:cs typeface="+mj-cs"/>
                <a:sym typeface="Merriweather Light"/>
              </a:rPr>
              <a:t>Each new habit you sustain in contribution to your vision/goal is a small win. </a:t>
            </a:r>
          </a:p>
        </p:txBody>
      </p:sp>
    </p:spTree>
    <p:extLst>
      <p:ext uri="{BB962C8B-B14F-4D97-AF65-F5344CB8AC3E}">
        <p14:creationId xmlns:p14="http://schemas.microsoft.com/office/powerpoint/2010/main" val="663778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281" y="818147"/>
            <a:ext cx="5711719" cy="3615637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2A4A5F"/>
                </a:solidFill>
              </a:rPr>
              <a:t>Action Planning</a:t>
            </a:r>
            <a:endParaRPr lang="en-US" sz="1600" dirty="0">
              <a:solidFill>
                <a:srgbClr val="2A4A5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B7349A-F1F1-164C-9542-2FA3E28584E6}"/>
              </a:ext>
            </a:extLst>
          </p:cNvPr>
          <p:cNvSpPr txBox="1">
            <a:spLocks/>
          </p:cNvSpPr>
          <p:nvPr/>
        </p:nvSpPr>
        <p:spPr>
          <a:xfrm>
            <a:off x="6480280" y="3089633"/>
            <a:ext cx="5338340" cy="759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396280"/>
                </a:solidFill>
              </a:rPr>
              <a:t>One 2-minute action you can take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60124"/>
            <a:ext cx="5710990" cy="636526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F5822-B69F-994A-B5E5-087E818A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817" y="476100"/>
            <a:ext cx="5710990" cy="5986160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/>
          <a:stretch/>
        </p:blipFill>
        <p:spPr bwMode="auto">
          <a:xfrm>
            <a:off x="545431" y="689811"/>
            <a:ext cx="5726809" cy="55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22AA5C-0277-0197-35F3-70B15D8366AF}"/>
              </a:ext>
            </a:extLst>
          </p:cNvPr>
          <p:cNvSpPr txBox="1"/>
          <p:nvPr/>
        </p:nvSpPr>
        <p:spPr>
          <a:xfrm>
            <a:off x="-1" y="-411480"/>
            <a:ext cx="571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 Planning: One 2-minute action you can take</a:t>
            </a:r>
          </a:p>
        </p:txBody>
      </p:sp>
    </p:spTree>
    <p:extLst>
      <p:ext uri="{BB962C8B-B14F-4D97-AF65-F5344CB8AC3E}">
        <p14:creationId xmlns:p14="http://schemas.microsoft.com/office/powerpoint/2010/main" val="127552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6B35-077A-0049-8B25-7C0B45D0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19" y="775063"/>
            <a:ext cx="5612346" cy="487829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A4A5F"/>
                </a:solidFill>
              </a:rPr>
              <a:t>What is something that feels productive to you in the moment..</a:t>
            </a:r>
            <a:br>
              <a:rPr lang="en-US" dirty="0">
                <a:solidFill>
                  <a:srgbClr val="2A4A5F"/>
                </a:solidFill>
              </a:rPr>
            </a:br>
            <a:br>
              <a:rPr lang="en-US" dirty="0">
                <a:solidFill>
                  <a:srgbClr val="2A4A5F"/>
                </a:solidFill>
              </a:rPr>
            </a:br>
            <a:r>
              <a:rPr lang="en-US" dirty="0">
                <a:solidFill>
                  <a:srgbClr val="2A4A5F"/>
                </a:solidFill>
              </a:rPr>
              <a:t>..but usually ends up wasting time and energy?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A3F263-8827-AB44-B7E9-7C010D09BE98}"/>
              </a:ext>
            </a:extLst>
          </p:cNvPr>
          <p:cNvSpPr/>
          <p:nvPr/>
        </p:nvSpPr>
        <p:spPr>
          <a:xfrm>
            <a:off x="6742799" y="5075204"/>
            <a:ext cx="5062527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  <a:cs typeface="Arial" panose="020B0604020202020204" pitchFamily="34" charset="0"/>
                <a:sym typeface="Merriweather Light"/>
              </a:rPr>
              <a:t>Put your answers in the chat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  <a:cs typeface="Arial" panose="020B0604020202020204" pitchFamily="34" charset="0"/>
                <a:sym typeface="Merriweather Light"/>
              </a:rPr>
              <a:t>!</a:t>
            </a:r>
            <a:endParaRPr lang="en-US" sz="2400" kern="0" dirty="0">
              <a:solidFill>
                <a:schemeClr val="accent6">
                  <a:lumMod val="75000"/>
                </a:schemeClr>
              </a:solidFill>
              <a:latin typeface="Trebuchet MS" panose="020B0703020202090204" pitchFamily="34" charset="0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067D7B-D541-3243-8F0B-BB587CF1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677" y="130629"/>
            <a:ext cx="11786716" cy="6581670"/>
          </a:xfrm>
          <a:prstGeom prst="rect">
            <a:avLst/>
          </a:prstGeom>
          <a:noFill/>
          <a:ln w="19050" cmpd="sng">
            <a:solidFill>
              <a:srgbClr val="39628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CCACAB-5B67-F246-B622-A968C2131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42799" y="775063"/>
            <a:ext cx="5449201" cy="3969932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72" y="910271"/>
            <a:ext cx="5496421" cy="36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06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5AE079-7ADD-2BA3-703F-EEB677F24F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9490"/>
            <a:ext cx="46802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Identifying small wins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15A46-43CA-0F64-AFA6-2C15114A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17" y="2370091"/>
            <a:ext cx="11112166" cy="21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79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35756"/>
            <a:ext cx="12192000" cy="437141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067D7B-D541-3243-8F0B-BB587CF1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677" y="130629"/>
            <a:ext cx="11786716" cy="6581670"/>
          </a:xfrm>
          <a:prstGeom prst="rect">
            <a:avLst/>
          </a:prstGeom>
          <a:noFill/>
          <a:ln w="19050" cmpd="sng">
            <a:solidFill>
              <a:srgbClr val="39628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86551" y="1613644"/>
            <a:ext cx="5029200" cy="3615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A4A5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Willing to Share?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4A5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5" t="4041" r="36080" b="12480"/>
          <a:stretch/>
        </p:blipFill>
        <p:spPr bwMode="auto">
          <a:xfrm>
            <a:off x="411763" y="669120"/>
            <a:ext cx="5805152" cy="55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62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E0B006-B1D6-F248-884F-0F71FFF13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184" y="535576"/>
            <a:ext cx="11199625" cy="6322423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E2CF2-00AA-2A4F-85B3-F0C06546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568" y="2481262"/>
            <a:ext cx="7318862" cy="3300372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Every action you take is a vote for the type of person you wish to become.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671607-E347-8D4E-8CF4-4D4693042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547" t="14667" r="16223" b="35809"/>
          <a:stretch/>
        </p:blipFill>
        <p:spPr>
          <a:xfrm>
            <a:off x="4656237" y="-182880"/>
            <a:ext cx="2879521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19524C0D-2801-CC4C-9328-A6B085991B5C}"/>
              </a:ext>
            </a:extLst>
          </p:cNvPr>
          <p:cNvSpPr txBox="1">
            <a:spLocks/>
          </p:cNvSpPr>
          <p:nvPr/>
        </p:nvSpPr>
        <p:spPr>
          <a:xfrm>
            <a:off x="3826042" y="457315"/>
            <a:ext cx="8181474" cy="1249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A4A5F"/>
                </a:solidFill>
              </a:rPr>
              <a:t>Four Laws of Behavior Change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7C63EF-0C8D-9C41-93FF-C65FE1B46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5720"/>
            <a:ext cx="3665189" cy="1729225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4CADCB-B796-514D-8969-C9B56CFE8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921" y="-45720"/>
            <a:ext cx="1991226" cy="1929458"/>
          </a:xfrm>
          <a:prstGeom prst="rect">
            <a:avLst/>
          </a:prstGeom>
          <a:solidFill>
            <a:srgbClr val="8F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F4331-ECB7-8F42-B5DB-471FCB9D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3" y="245741"/>
            <a:ext cx="2220002" cy="1249071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516777-A1F4-9D4B-A7F1-4291A68C5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2569575" y="3404641"/>
            <a:ext cx="6830100" cy="30202"/>
          </a:xfrm>
          <a:prstGeom prst="line">
            <a:avLst/>
          </a:prstGeom>
          <a:ln w="25400">
            <a:solidFill>
              <a:srgbClr val="3962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F21EA5E-DCB7-1D4B-91A8-C6450F809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154" y="2437610"/>
            <a:ext cx="1934062" cy="1934062"/>
          </a:xfrm>
          <a:prstGeom prst="ellipse">
            <a:avLst/>
          </a:prstGeom>
          <a:solidFill>
            <a:srgbClr val="588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i="1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A30A2D7-CD91-644F-9FE7-796C05B70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5563" y="2437610"/>
            <a:ext cx="1934062" cy="1934062"/>
          </a:xfrm>
          <a:prstGeom prst="ellipse">
            <a:avLst/>
          </a:prstGeom>
          <a:solidFill>
            <a:srgbClr val="588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C2BC8D-AC35-8249-BC31-784C32849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71266" y="2437610"/>
            <a:ext cx="1934062" cy="1934062"/>
          </a:xfrm>
          <a:prstGeom prst="ellipse">
            <a:avLst/>
          </a:prstGeom>
          <a:solidFill>
            <a:srgbClr val="588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631EBC7-1631-1F4C-99A0-82A6F8E85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9675" y="2437610"/>
            <a:ext cx="1934062" cy="1934062"/>
          </a:xfrm>
          <a:prstGeom prst="ellipse">
            <a:avLst/>
          </a:prstGeom>
          <a:solidFill>
            <a:srgbClr val="588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4" descr="pile of white rocks on the seasho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0"/>
          <a:stretch/>
        </p:blipFill>
        <p:spPr bwMode="auto">
          <a:xfrm>
            <a:off x="729221" y="2548151"/>
            <a:ext cx="1709928" cy="17101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A5F1D8-7105-504E-837B-6D0332E06D42}"/>
              </a:ext>
            </a:extLst>
          </p:cNvPr>
          <p:cNvSpPr txBox="1">
            <a:spLocks/>
          </p:cNvSpPr>
          <p:nvPr/>
        </p:nvSpPr>
        <p:spPr>
          <a:xfrm>
            <a:off x="619860" y="4540788"/>
            <a:ext cx="1936767" cy="105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588B92"/>
                </a:solidFill>
              </a:rPr>
              <a:t>Make it obvious</a:t>
            </a:r>
          </a:p>
        </p:txBody>
      </p:sp>
      <p:pic>
        <p:nvPicPr>
          <p:cNvPr id="17" name="Picture 6" descr="seashore during golden hou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5710" r="17593"/>
          <a:stretch/>
        </p:blipFill>
        <p:spPr bwMode="auto">
          <a:xfrm>
            <a:off x="3665189" y="2548151"/>
            <a:ext cx="1708482" cy="1712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10C1DED-A4BA-AD47-9A34-5AC6CE68A33D}"/>
              </a:ext>
            </a:extLst>
          </p:cNvPr>
          <p:cNvSpPr txBox="1">
            <a:spLocks/>
          </p:cNvSpPr>
          <p:nvPr/>
        </p:nvSpPr>
        <p:spPr>
          <a:xfrm>
            <a:off x="3545563" y="4540787"/>
            <a:ext cx="1936767" cy="105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588B92"/>
                </a:solidFill>
              </a:rPr>
              <a:t>Make it attractive</a:t>
            </a:r>
          </a:p>
        </p:txBody>
      </p:sp>
      <p:pic>
        <p:nvPicPr>
          <p:cNvPr id="18" name="Picture 17" descr="green ceramic mug on wooden des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3" t="15372"/>
          <a:stretch/>
        </p:blipFill>
        <p:spPr bwMode="auto">
          <a:xfrm flipH="1">
            <a:off x="6583333" y="2548151"/>
            <a:ext cx="1709928" cy="17099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AC2211B-9710-204E-BF86-B1D2545DB8A2}"/>
              </a:ext>
            </a:extLst>
          </p:cNvPr>
          <p:cNvSpPr txBox="1">
            <a:spLocks/>
          </p:cNvSpPr>
          <p:nvPr/>
        </p:nvSpPr>
        <p:spPr>
          <a:xfrm>
            <a:off x="6471266" y="4540787"/>
            <a:ext cx="1936767" cy="105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588B92"/>
                </a:solidFill>
              </a:rPr>
              <a:t>Make it easy</a:t>
            </a:r>
          </a:p>
        </p:txBody>
      </p:sp>
      <p:pic>
        <p:nvPicPr>
          <p:cNvPr id="31" name="Picture 4" descr="Free Adult Tan Belgian Malinois Biting Stick on Grass Field Stock Phot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13475" r="30157" b="7159"/>
          <a:stretch/>
        </p:blipFill>
        <p:spPr bwMode="auto">
          <a:xfrm flipH="1">
            <a:off x="9512290" y="2551203"/>
            <a:ext cx="1709926" cy="17099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31E7691-9C5A-294D-8CC4-6D0B8B16DD8F}"/>
              </a:ext>
            </a:extLst>
          </p:cNvPr>
          <p:cNvSpPr txBox="1">
            <a:spLocks/>
          </p:cNvSpPr>
          <p:nvPr/>
        </p:nvSpPr>
        <p:spPr>
          <a:xfrm>
            <a:off x="9396970" y="4540787"/>
            <a:ext cx="1936767" cy="105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588B92"/>
                </a:solidFill>
              </a:rPr>
              <a:t>Make it satisfying</a:t>
            </a:r>
          </a:p>
        </p:txBody>
      </p:sp>
    </p:spTree>
    <p:extLst>
      <p:ext uri="{BB962C8B-B14F-4D97-AF65-F5344CB8AC3E}">
        <p14:creationId xmlns:p14="http://schemas.microsoft.com/office/powerpoint/2010/main" val="178282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E0B006-B1D6-F248-884F-0F71FFF13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184" y="535576"/>
            <a:ext cx="11199625" cy="6322423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E2CF2-00AA-2A4F-85B3-F0C06546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189" y="2046601"/>
            <a:ext cx="7318862" cy="330037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You only need to know the direction, not the destination. The direction is enough to make the next choice.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671607-E347-8D4E-8CF4-4D4693042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547" t="14667" r="16223" b="35809"/>
          <a:stretch/>
        </p:blipFill>
        <p:spPr>
          <a:xfrm>
            <a:off x="4656237" y="-182880"/>
            <a:ext cx="2879521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83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ile of white rocks on the seash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84"/>
            <a:ext cx="12211159" cy="68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54769-4918-B84E-9406-20F140A6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2" y="715098"/>
            <a:ext cx="7414991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1) Make it Obvious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3289" y="1818536"/>
            <a:ext cx="7026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Create an intention </a:t>
            </a:r>
          </a:p>
          <a:p>
            <a:r>
              <a:rPr lang="en-US" sz="2800" dirty="0"/>
              <a:t>Stack your habit </a:t>
            </a:r>
          </a:p>
        </p:txBody>
      </p:sp>
    </p:spTree>
    <p:extLst>
      <p:ext uri="{BB962C8B-B14F-4D97-AF65-F5344CB8AC3E}">
        <p14:creationId xmlns:p14="http://schemas.microsoft.com/office/powerpoint/2010/main" val="344617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B7349A-F1F1-164C-9542-2FA3E28584E6}"/>
              </a:ext>
            </a:extLst>
          </p:cNvPr>
          <p:cNvSpPr txBox="1">
            <a:spLocks/>
          </p:cNvSpPr>
          <p:nvPr/>
        </p:nvSpPr>
        <p:spPr>
          <a:xfrm>
            <a:off x="6480280" y="3089633"/>
            <a:ext cx="5338340" cy="1619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396280"/>
                </a:solidFill>
              </a:rPr>
              <a:t>Create your implementation intention and </a:t>
            </a:r>
            <a:r>
              <a:rPr lang="en-US" sz="2800">
                <a:solidFill>
                  <a:srgbClr val="396280"/>
                </a:solidFill>
              </a:rPr>
              <a:t>habit stack</a:t>
            </a:r>
            <a:r>
              <a:rPr lang="en-US" sz="2800" dirty="0">
                <a:solidFill>
                  <a:srgbClr val="396280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281" y="818147"/>
            <a:ext cx="5711719" cy="3615637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2A4A5F"/>
                </a:solidFill>
              </a:rPr>
              <a:t>Action Planning</a:t>
            </a:r>
            <a:endParaRPr lang="en-US" sz="1600" dirty="0">
              <a:solidFill>
                <a:srgbClr val="2A4A5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60124"/>
            <a:ext cx="5710990" cy="636526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F5822-B69F-994A-B5E5-087E818A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817" y="476100"/>
            <a:ext cx="5710990" cy="5986160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person writing bucket list on 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/>
          <a:stretch/>
        </p:blipFill>
        <p:spPr bwMode="auto">
          <a:xfrm>
            <a:off x="545431" y="689811"/>
            <a:ext cx="5726809" cy="55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5E031-AF94-28DD-59F2-5FE337B77D12}"/>
              </a:ext>
            </a:extLst>
          </p:cNvPr>
          <p:cNvSpPr txBox="1"/>
          <p:nvPr/>
        </p:nvSpPr>
        <p:spPr>
          <a:xfrm>
            <a:off x="207817" y="-579120"/>
            <a:ext cx="887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 Planning: Create your implementation intention and habit stack</a:t>
            </a:r>
          </a:p>
        </p:txBody>
      </p:sp>
    </p:spTree>
    <p:extLst>
      <p:ext uri="{BB962C8B-B14F-4D97-AF65-F5344CB8AC3E}">
        <p14:creationId xmlns:p14="http://schemas.microsoft.com/office/powerpoint/2010/main" val="960033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899CB-670E-6861-703D-0791368BD4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347" y="-469232"/>
            <a:ext cx="557062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Making it obvious screenshot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3A989-ABF9-DCB3-67C2-40E957EFB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04" y="97277"/>
            <a:ext cx="3590927" cy="66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35756"/>
            <a:ext cx="12192000" cy="437141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067D7B-D541-3243-8F0B-BB587CF1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677" y="130629"/>
            <a:ext cx="11786716" cy="6581670"/>
          </a:xfrm>
          <a:prstGeom prst="rect">
            <a:avLst/>
          </a:prstGeom>
          <a:noFill/>
          <a:ln w="19050" cmpd="sng">
            <a:solidFill>
              <a:srgbClr val="39628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86551" y="1613644"/>
            <a:ext cx="5029200" cy="3615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A4A5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Willing to Share?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4A5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white, brown, and black bird on the twig phot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5" t="4041" r="36080" b="12480"/>
          <a:stretch/>
        </p:blipFill>
        <p:spPr bwMode="auto">
          <a:xfrm>
            <a:off x="411763" y="669120"/>
            <a:ext cx="5805152" cy="55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77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E0B006-B1D6-F248-884F-0F71FFF13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184" y="535576"/>
            <a:ext cx="11199625" cy="6322423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E2CF2-00AA-2A4F-85B3-F0C06546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189" y="2046601"/>
            <a:ext cx="7318862" cy="330037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The purpose of setting goals is to win the game.  The purpose of developing systems is to continue playing the game.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671607-E347-8D4E-8CF4-4D4693042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547" t="14667" r="16223" b="35809"/>
          <a:stretch/>
        </p:blipFill>
        <p:spPr>
          <a:xfrm>
            <a:off x="4656237" y="-182880"/>
            <a:ext cx="2879521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7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4" b="5709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08C65-A700-4A42-8881-D2726CE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51" y="2563874"/>
            <a:ext cx="5493778" cy="173025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Make big plans.</a:t>
            </a: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Build small habits.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0411" y="5222360"/>
            <a:ext cx="6838949" cy="8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endParaRPr lang="en-US" sz="800" kern="0" dirty="0">
              <a:solidFill>
                <a:srgbClr val="000000"/>
              </a:solidFill>
              <a:latin typeface="Trebuchet MS" panose="020B0703020202090204" pitchFamily="34" charset="0"/>
              <a:cs typeface="Arial" panose="020B0604020202020204" pitchFamily="34" charset="0"/>
              <a:sym typeface="Merriweather Light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2800" i="1" kern="0" dirty="0">
                <a:latin typeface="Trebuchet MS" panose="020B0703020202090204" pitchFamily="34" charset="0"/>
                <a:cs typeface="Arial"/>
                <a:sym typeface="Arial"/>
              </a:rPr>
              <a:t>Start small, but never dream small!</a:t>
            </a:r>
            <a:endParaRPr lang="en-US" sz="2800" i="1" kern="0" dirty="0">
              <a:latin typeface="Trebuchet MS" panose="020B0703020202090204" pitchFamily="34" charset="0"/>
              <a:cs typeface="Arial" panose="020B0604020202020204" pitchFamily="34" charset="0"/>
              <a:sym typeface="Merriweathe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2734" y="6184390"/>
            <a:ext cx="313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James Clear Atomic Habits</a:t>
            </a:r>
          </a:p>
        </p:txBody>
      </p:sp>
    </p:spTree>
    <p:extLst>
      <p:ext uri="{BB962C8B-B14F-4D97-AF65-F5344CB8AC3E}">
        <p14:creationId xmlns:p14="http://schemas.microsoft.com/office/powerpoint/2010/main" val="884071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seashore during golden ho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/>
          <a:stretch/>
        </p:blipFill>
        <p:spPr bwMode="auto">
          <a:xfrm>
            <a:off x="0" y="24063"/>
            <a:ext cx="12192000" cy="6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08C65-A700-4A42-8881-D2726CE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24" y="4035587"/>
            <a:ext cx="9443333" cy="1730251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2) Make it Attractive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8313" y="5255690"/>
            <a:ext cx="458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Temptation Bundling</a:t>
            </a:r>
          </a:p>
        </p:txBody>
      </p:sp>
    </p:spTree>
    <p:extLst>
      <p:ext uri="{BB962C8B-B14F-4D97-AF65-F5344CB8AC3E}">
        <p14:creationId xmlns:p14="http://schemas.microsoft.com/office/powerpoint/2010/main" val="1613967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281" y="818147"/>
            <a:ext cx="5711719" cy="3615637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2A4A5F"/>
                </a:solidFill>
              </a:rPr>
              <a:t>Action Planning</a:t>
            </a:r>
            <a:endParaRPr lang="en-US" sz="1600" dirty="0">
              <a:solidFill>
                <a:srgbClr val="2A4A5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B7349A-F1F1-164C-9542-2FA3E28584E6}"/>
              </a:ext>
            </a:extLst>
          </p:cNvPr>
          <p:cNvSpPr txBox="1">
            <a:spLocks/>
          </p:cNvSpPr>
          <p:nvPr/>
        </p:nvSpPr>
        <p:spPr>
          <a:xfrm>
            <a:off x="6480280" y="3089633"/>
            <a:ext cx="5338340" cy="1619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396280"/>
                </a:solidFill>
              </a:rPr>
              <a:t>Create a temptation bundle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60124"/>
            <a:ext cx="5710990" cy="636526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F5822-B69F-994A-B5E5-087E818A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817" y="476100"/>
            <a:ext cx="5710990" cy="5986160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person writing bucket list on 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/>
          <a:stretch/>
        </p:blipFill>
        <p:spPr bwMode="auto">
          <a:xfrm>
            <a:off x="545431" y="689811"/>
            <a:ext cx="5726809" cy="55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40221-BFB7-B210-5155-7CE34B7B9F23}"/>
              </a:ext>
            </a:extLst>
          </p:cNvPr>
          <p:cNvSpPr txBox="1"/>
          <p:nvPr/>
        </p:nvSpPr>
        <p:spPr>
          <a:xfrm>
            <a:off x="207817" y="-426720"/>
            <a:ext cx="588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 Planning: Create a temptation bundle</a:t>
            </a:r>
          </a:p>
        </p:txBody>
      </p:sp>
    </p:spTree>
    <p:extLst>
      <p:ext uri="{BB962C8B-B14F-4D97-AF65-F5344CB8AC3E}">
        <p14:creationId xmlns:p14="http://schemas.microsoft.com/office/powerpoint/2010/main" val="4188018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67C3A7-5F12-1CA3-DC72-970257348E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57200"/>
            <a:ext cx="5065295" cy="3729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Making it attractive screenshot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035B6-8214-F7E4-58D0-CF2E18A1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494" y="66334"/>
            <a:ext cx="3802399" cy="67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23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35756"/>
            <a:ext cx="12192000" cy="437141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067D7B-D541-3243-8F0B-BB587CF1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677" y="130629"/>
            <a:ext cx="11786716" cy="6581670"/>
          </a:xfrm>
          <a:prstGeom prst="rect">
            <a:avLst/>
          </a:prstGeom>
          <a:noFill/>
          <a:ln w="19050" cmpd="sng">
            <a:solidFill>
              <a:srgbClr val="39628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86551" y="1613644"/>
            <a:ext cx="5029200" cy="3615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A4A5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Willing to Share?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4A5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white, brown, and black bird on the twig phot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5" t="4041" r="36080" b="12480"/>
          <a:stretch/>
        </p:blipFill>
        <p:spPr bwMode="auto">
          <a:xfrm>
            <a:off x="411763" y="669120"/>
            <a:ext cx="5805152" cy="55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92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E0B006-B1D6-F248-884F-0F71FFF13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184" y="535576"/>
            <a:ext cx="11199625" cy="6322423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E2CF2-00AA-2A4F-85B3-F0C06546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189" y="2046600"/>
            <a:ext cx="7318862" cy="4658999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You should be far more concerned with your current trajectory, than with your current results.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671607-E347-8D4E-8CF4-4D4693042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547" t="14667" r="16223" b="35809"/>
          <a:stretch/>
        </p:blipFill>
        <p:spPr>
          <a:xfrm>
            <a:off x="4656237" y="-182880"/>
            <a:ext cx="2879521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0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ceramic mug on wooden de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2"/>
          <a:stretch/>
        </p:blipFill>
        <p:spPr bwMode="auto">
          <a:xfrm flipH="1">
            <a:off x="0" y="-24063"/>
            <a:ext cx="12192000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408C65-A700-4A42-8881-D2726CE029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5273" y="723042"/>
            <a:ext cx="9443333" cy="17302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3) Make it Easy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2AB45-57D8-BD0E-74B3-AA596B2214B0}"/>
              </a:ext>
            </a:extLst>
          </p:cNvPr>
          <p:cNvSpPr txBox="1"/>
          <p:nvPr/>
        </p:nvSpPr>
        <p:spPr>
          <a:xfrm>
            <a:off x="1275347" y="1406853"/>
            <a:ext cx="472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Law of least effort</a:t>
            </a:r>
          </a:p>
        </p:txBody>
      </p:sp>
    </p:spTree>
    <p:extLst>
      <p:ext uri="{BB962C8B-B14F-4D97-AF65-F5344CB8AC3E}">
        <p14:creationId xmlns:p14="http://schemas.microsoft.com/office/powerpoint/2010/main" val="2438110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281" y="818147"/>
            <a:ext cx="5711719" cy="3615637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2A4A5F"/>
                </a:solidFill>
              </a:rPr>
              <a:t>Action Planning</a:t>
            </a:r>
            <a:endParaRPr lang="en-US" sz="1600" dirty="0">
              <a:solidFill>
                <a:srgbClr val="2A4A5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B7349A-F1F1-164C-9542-2FA3E28584E6}"/>
              </a:ext>
            </a:extLst>
          </p:cNvPr>
          <p:cNvSpPr txBox="1">
            <a:spLocks/>
          </p:cNvSpPr>
          <p:nvPr/>
        </p:nvSpPr>
        <p:spPr>
          <a:xfrm>
            <a:off x="6480280" y="3089633"/>
            <a:ext cx="5338340" cy="1619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396280"/>
                </a:solidFill>
              </a:rPr>
              <a:t>Prime your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60124"/>
            <a:ext cx="5710990" cy="636526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F5822-B69F-994A-B5E5-087E818A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817" y="476100"/>
            <a:ext cx="5710990" cy="5986160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person writing bucket list on 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/>
          <a:stretch/>
        </p:blipFill>
        <p:spPr bwMode="auto">
          <a:xfrm>
            <a:off x="545431" y="689811"/>
            <a:ext cx="5726809" cy="55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1B61DA-DD7F-4199-2ACA-6A5188B10D5F}"/>
              </a:ext>
            </a:extLst>
          </p:cNvPr>
          <p:cNvSpPr txBox="1"/>
          <p:nvPr/>
        </p:nvSpPr>
        <p:spPr>
          <a:xfrm>
            <a:off x="-1" y="-518160"/>
            <a:ext cx="591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 Planning: Prime your environment</a:t>
            </a:r>
          </a:p>
        </p:txBody>
      </p:sp>
    </p:spTree>
    <p:extLst>
      <p:ext uri="{BB962C8B-B14F-4D97-AF65-F5344CB8AC3E}">
        <p14:creationId xmlns:p14="http://schemas.microsoft.com/office/powerpoint/2010/main" val="255591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41D48-F8A0-F0DE-DCE3-B0564E353B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8945"/>
            <a:ext cx="495701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it easy screenshot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4FC37-D27F-2377-92BD-4547E841B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67" y="761984"/>
            <a:ext cx="4422879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36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35756"/>
            <a:ext cx="12192000" cy="437141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067D7B-D541-3243-8F0B-BB587CF1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677" y="130629"/>
            <a:ext cx="11786716" cy="6581670"/>
          </a:xfrm>
          <a:prstGeom prst="rect">
            <a:avLst/>
          </a:prstGeom>
          <a:noFill/>
          <a:ln w="19050" cmpd="sng">
            <a:solidFill>
              <a:srgbClr val="39628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86551" y="1613644"/>
            <a:ext cx="5029200" cy="3615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A4A5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Willing to Share?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4A5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white, brown, and black bird on the twig phot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5" t="4041" r="36080" b="12480"/>
          <a:stretch/>
        </p:blipFill>
        <p:spPr bwMode="auto">
          <a:xfrm>
            <a:off x="411763" y="669120"/>
            <a:ext cx="5805152" cy="55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70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E0B006-B1D6-F248-884F-0F71FFF13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184" y="535576"/>
            <a:ext cx="11199625" cy="6322423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E2CF2-00AA-2A4F-85B3-F0C06546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189" y="2046600"/>
            <a:ext cx="7318862" cy="4658999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If you can get 1% better each day for a year, you will end up </a:t>
            </a:r>
            <a:r>
              <a:rPr lang="en-US" sz="5400" b="1" dirty="0">
                <a:solidFill>
                  <a:schemeClr val="bg1"/>
                </a:solidFill>
              </a:rPr>
              <a:t>37 times better </a:t>
            </a:r>
            <a:r>
              <a:rPr lang="en-US" sz="5400" dirty="0">
                <a:solidFill>
                  <a:schemeClr val="bg1"/>
                </a:solidFill>
              </a:rPr>
              <a:t>by the time you are done.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671607-E347-8D4E-8CF4-4D4693042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547" t="14667" r="16223" b="35809"/>
          <a:stretch/>
        </p:blipFill>
        <p:spPr>
          <a:xfrm>
            <a:off x="4656237" y="-182880"/>
            <a:ext cx="2879521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2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FFB2EB-D5FD-6747-9F88-D35AB85E7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969834"/>
            <a:ext cx="12192000" cy="2888167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8F497-2E5A-F24E-9FC3-C3EEEC53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60" y="4250050"/>
            <a:ext cx="7856241" cy="13255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Visioning</a:t>
            </a:r>
            <a:endParaRPr lang="en-US" dirty="0">
              <a:solidFill>
                <a:schemeClr val="bg1"/>
              </a:solidFill>
              <a:ea typeface="Merriweather"/>
              <a:cs typeface="Merriweather"/>
              <a:sym typeface="Merriweathe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D9DDF-B6CE-6D4E-823E-FC1BA4FA00D4}"/>
              </a:ext>
            </a:extLst>
          </p:cNvPr>
          <p:cNvSpPr txBox="1"/>
          <p:nvPr/>
        </p:nvSpPr>
        <p:spPr>
          <a:xfrm>
            <a:off x="2167880" y="5335512"/>
            <a:ext cx="7469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rebuchet MS" panose="020B0703020202090204" pitchFamily="34" charset="0"/>
              </a:rPr>
              <a:t>Having clarity of purpose and vision is the first step in goal setting.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70FB5A-5E0F-B64D-A23A-7E38C6696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643" y="130629"/>
            <a:ext cx="11786716" cy="6581670"/>
          </a:xfrm>
          <a:prstGeom prst="rect">
            <a:avLst/>
          </a:prstGeom>
          <a:noFill/>
          <a:ln w="19050" cmpd="sng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a picture of a teenage boy in the forefront with his arms in the air. he is a top of the mountain over looking to the mountain range across the cany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1999" cy="33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48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Adult Tan Belgian Malinois Biting Stick on Grass Field Stock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b="6490"/>
          <a:stretch/>
        </p:blipFill>
        <p:spPr bwMode="auto">
          <a:xfrm flipH="1">
            <a:off x="0" y="0"/>
            <a:ext cx="12210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408C65-A700-4A42-8881-D2726CE0297D}"/>
              </a:ext>
            </a:extLst>
          </p:cNvPr>
          <p:cNvSpPr txBox="1">
            <a:spLocks/>
          </p:cNvSpPr>
          <p:nvPr/>
        </p:nvSpPr>
        <p:spPr>
          <a:xfrm>
            <a:off x="434854" y="635158"/>
            <a:ext cx="6697465" cy="17302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4) Make it Satisfying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231578" y="1456451"/>
            <a:ext cx="1034347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 your habit to an immediate reward</a:t>
            </a:r>
          </a:p>
        </p:txBody>
      </p:sp>
    </p:spTree>
    <p:extLst>
      <p:ext uri="{BB962C8B-B14F-4D97-AF65-F5344CB8AC3E}">
        <p14:creationId xmlns:p14="http://schemas.microsoft.com/office/powerpoint/2010/main" val="3238757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281" y="818147"/>
            <a:ext cx="5711719" cy="3615637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2A4A5F"/>
                </a:solidFill>
              </a:rPr>
              <a:t>Action Planning</a:t>
            </a:r>
            <a:endParaRPr lang="en-US" sz="1600" dirty="0">
              <a:solidFill>
                <a:srgbClr val="2A4A5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B7349A-F1F1-164C-9542-2FA3E28584E6}"/>
              </a:ext>
            </a:extLst>
          </p:cNvPr>
          <p:cNvSpPr txBox="1">
            <a:spLocks/>
          </p:cNvSpPr>
          <p:nvPr/>
        </p:nvSpPr>
        <p:spPr>
          <a:xfrm>
            <a:off x="6480280" y="3089633"/>
            <a:ext cx="5338340" cy="1619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396280"/>
                </a:solidFill>
              </a:rPr>
              <a:t>Identify your reward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60124"/>
            <a:ext cx="5710990" cy="636526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F5822-B69F-994A-B5E5-087E818A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817" y="476100"/>
            <a:ext cx="5710990" cy="5986160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person writing bucket list on 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/>
          <a:stretch/>
        </p:blipFill>
        <p:spPr bwMode="auto">
          <a:xfrm>
            <a:off x="545431" y="689811"/>
            <a:ext cx="5726809" cy="55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FAEBD-E5FF-09C9-70CE-1258D6C3E1E0}"/>
              </a:ext>
            </a:extLst>
          </p:cNvPr>
          <p:cNvSpPr txBox="1"/>
          <p:nvPr/>
        </p:nvSpPr>
        <p:spPr>
          <a:xfrm>
            <a:off x="-1" y="-533400"/>
            <a:ext cx="512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 Planning: Identify your reward</a:t>
            </a:r>
          </a:p>
        </p:txBody>
      </p:sp>
    </p:spTree>
    <p:extLst>
      <p:ext uri="{BB962C8B-B14F-4D97-AF65-F5344CB8AC3E}">
        <p14:creationId xmlns:p14="http://schemas.microsoft.com/office/powerpoint/2010/main" val="500676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1B597-94F6-CAA4-1ACC-ABA07A7C77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5011" y="-469232"/>
            <a:ext cx="4006515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it satisfying screenshot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094EE-0C03-2BC2-B975-FB410070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12" y="1149902"/>
            <a:ext cx="4405690" cy="45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9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35756"/>
            <a:ext cx="12192000" cy="437141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067D7B-D541-3243-8F0B-BB587CF1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677" y="130629"/>
            <a:ext cx="11786716" cy="6581670"/>
          </a:xfrm>
          <a:prstGeom prst="rect">
            <a:avLst/>
          </a:prstGeom>
          <a:noFill/>
          <a:ln w="19050" cmpd="sng">
            <a:solidFill>
              <a:srgbClr val="39628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86551" y="1613644"/>
            <a:ext cx="5029200" cy="3615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A4A5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Willing to Share?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4A5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white, brown, and black bird on the twig phot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5" t="4041" r="36080" b="12480"/>
          <a:stretch/>
        </p:blipFill>
        <p:spPr bwMode="auto">
          <a:xfrm>
            <a:off x="411763" y="669120"/>
            <a:ext cx="5805152" cy="55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95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E0B006-B1D6-F248-884F-0F71FFF13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184" y="535576"/>
            <a:ext cx="11199625" cy="6322423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E2CF2-00AA-2A4F-85B3-F0C06546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189" y="2046600"/>
            <a:ext cx="7318862" cy="4658999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You don’t rise to the level of your goals, you fall to the level of your systems.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671607-E347-8D4E-8CF4-4D4693042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547" t="14667" r="16223" b="35809"/>
          <a:stretch/>
        </p:blipFill>
        <p:spPr>
          <a:xfrm>
            <a:off x="4656237" y="-182880"/>
            <a:ext cx="2879521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15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D16C12F-E560-DC47-A261-E743C04A4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3317"/>
            <a:ext cx="12192000" cy="3902927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3B2786-59D6-3D43-9DD3-63714ABF4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0587" y="258829"/>
            <a:ext cx="4584072" cy="4584072"/>
          </a:xfrm>
          <a:prstGeom prst="ellipse">
            <a:avLst/>
          </a:prstGeom>
          <a:solidFill>
            <a:srgbClr val="8F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AFAB5F-323C-DA44-AC2B-F6EA87B0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1999" y="258829"/>
            <a:ext cx="4584072" cy="4584072"/>
          </a:xfrm>
          <a:prstGeom prst="ellipse">
            <a:avLst/>
          </a:prstGeom>
          <a:solidFill>
            <a:srgbClr val="8F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5" r="11103"/>
          <a:stretch/>
        </p:blipFill>
        <p:spPr bwMode="auto">
          <a:xfrm>
            <a:off x="162398" y="477059"/>
            <a:ext cx="4118101" cy="4114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DF1B368-7D35-CF46-88F9-FE8201C03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4584" y="258829"/>
            <a:ext cx="4584072" cy="4584072"/>
          </a:xfrm>
          <a:prstGeom prst="ellipse">
            <a:avLst/>
          </a:prstGeom>
          <a:solidFill>
            <a:srgbClr val="8F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8FA5AE-B852-C34F-9B65-C8DA0333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48" y="4860465"/>
            <a:ext cx="2903799" cy="13255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000" dirty="0">
                <a:solidFill>
                  <a:srgbClr val="2A4A5F"/>
                </a:solidFill>
                <a:ea typeface="Merriweather"/>
                <a:cs typeface="Merriweather"/>
                <a:sym typeface="Merriweather"/>
              </a:rPr>
              <a:t>Dream Big</a:t>
            </a:r>
          </a:p>
        </p:txBody>
      </p:sp>
      <p:pic>
        <p:nvPicPr>
          <p:cNvPr id="1038" name="Picture 14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r="15116"/>
          <a:stretch/>
        </p:blipFill>
        <p:spPr bwMode="auto">
          <a:xfrm>
            <a:off x="3964947" y="477059"/>
            <a:ext cx="4179383" cy="4114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8">
            <a:extLst>
              <a:ext uri="{FF2B5EF4-FFF2-40B4-BE49-F238E27FC236}">
                <a16:creationId xmlns:a16="http://schemas.microsoft.com/office/drawing/2014/main" id="{4F8FA5AE-B852-C34F-9B65-C8DA033303FD}"/>
              </a:ext>
            </a:extLst>
          </p:cNvPr>
          <p:cNvSpPr txBox="1">
            <a:spLocks/>
          </p:cNvSpPr>
          <p:nvPr/>
        </p:nvSpPr>
        <p:spPr>
          <a:xfrm>
            <a:off x="3628848" y="4862505"/>
            <a:ext cx="49343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2A4A5F"/>
                </a:solidFill>
                <a:ea typeface="Merriweather"/>
                <a:cs typeface="Merriweather"/>
                <a:sym typeface="Merriweather"/>
              </a:rPr>
              <a:t>Build Small Habits</a:t>
            </a:r>
          </a:p>
        </p:txBody>
      </p:sp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t="3818" r="23201" b="8422"/>
          <a:stretch/>
        </p:blipFill>
        <p:spPr bwMode="auto">
          <a:xfrm>
            <a:off x="7787925" y="477059"/>
            <a:ext cx="4117389" cy="4114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8">
            <a:extLst>
              <a:ext uri="{FF2B5EF4-FFF2-40B4-BE49-F238E27FC236}">
                <a16:creationId xmlns:a16="http://schemas.microsoft.com/office/drawing/2014/main" id="{4F8FA5AE-B852-C34F-9B65-C8DA033303FD}"/>
              </a:ext>
            </a:extLst>
          </p:cNvPr>
          <p:cNvSpPr txBox="1">
            <a:spLocks/>
          </p:cNvSpPr>
          <p:nvPr/>
        </p:nvSpPr>
        <p:spPr>
          <a:xfrm>
            <a:off x="8617117" y="4850487"/>
            <a:ext cx="24590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2A4A5F"/>
                </a:solidFill>
                <a:ea typeface="Merriweather"/>
                <a:cs typeface="Merriweather"/>
                <a:sym typeface="Merriweather"/>
              </a:rPr>
              <a:t>Success!</a:t>
            </a:r>
          </a:p>
        </p:txBody>
      </p:sp>
    </p:spTree>
    <p:extLst>
      <p:ext uri="{BB962C8B-B14F-4D97-AF65-F5344CB8AC3E}">
        <p14:creationId xmlns:p14="http://schemas.microsoft.com/office/powerpoint/2010/main" val="323411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ndscape photo of puget sound waters and islands on a sunny day." title="Puget Sound Photo">
            <a:extLst>
              <a:ext uri="{FF2B5EF4-FFF2-40B4-BE49-F238E27FC236}">
                <a16:creationId xmlns:a16="http://schemas.microsoft.com/office/drawing/2014/main" id="{ED2DF444-7F69-B14D-B0DB-D1D869B81A7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" b="24969"/>
          <a:stretch/>
        </p:blipFill>
        <p:spPr>
          <a:xfrm>
            <a:off x="0" y="2837"/>
            <a:ext cx="12192000" cy="6855163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7D69B3-E6DC-E44B-955C-E768DC86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92960"/>
            <a:ext cx="12192000" cy="6858000"/>
          </a:xfrm>
          <a:prstGeom prst="rect">
            <a:avLst/>
          </a:prstGeom>
          <a:solidFill>
            <a:srgbClr val="588B9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1000-0D56-F341-8A6B-3173C896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734" y="2673258"/>
            <a:ext cx="7666529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“Imagine a world in which every single person is given free access to the sum of all human knowledge”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88A0F-3551-E74E-8938-A476F7565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642" y="139583"/>
            <a:ext cx="11786716" cy="6581670"/>
          </a:xfrm>
          <a:prstGeom prst="rect">
            <a:avLst/>
          </a:prstGeom>
          <a:noFill/>
          <a:ln w="19050" cmpd="sng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1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ndscape photo of puget sound waters and islands on a sunny day." title="Puget Sound Photo">
            <a:extLst>
              <a:ext uri="{FF2B5EF4-FFF2-40B4-BE49-F238E27FC236}">
                <a16:creationId xmlns:a16="http://schemas.microsoft.com/office/drawing/2014/main" id="{ED2DF444-7F69-B14D-B0DB-D1D869B81A7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" b="24969"/>
          <a:stretch/>
        </p:blipFill>
        <p:spPr>
          <a:xfrm>
            <a:off x="0" y="2837"/>
            <a:ext cx="12192000" cy="6855163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7D69B3-E6DC-E44B-955C-E768DC86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92960"/>
            <a:ext cx="12192000" cy="6858000"/>
          </a:xfrm>
          <a:prstGeom prst="rect">
            <a:avLst/>
          </a:prstGeom>
          <a:solidFill>
            <a:srgbClr val="588B9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1000-0D56-F341-8A6B-3173C896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734" y="2673258"/>
            <a:ext cx="7666529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“To create a better everyday life for many people”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88A0F-3551-E74E-8938-A476F7565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642" y="139583"/>
            <a:ext cx="11786716" cy="6581670"/>
          </a:xfrm>
          <a:prstGeom prst="rect">
            <a:avLst/>
          </a:prstGeom>
          <a:noFill/>
          <a:ln w="19050" cmpd="sng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5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ndscape photo of puget sound waters and islands on a sunny day." title="Puget Sound Photo">
            <a:extLst>
              <a:ext uri="{FF2B5EF4-FFF2-40B4-BE49-F238E27FC236}">
                <a16:creationId xmlns:a16="http://schemas.microsoft.com/office/drawing/2014/main" id="{ED2DF444-7F69-B14D-B0DB-D1D869B81A7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" b="24969"/>
          <a:stretch/>
        </p:blipFill>
        <p:spPr>
          <a:xfrm>
            <a:off x="0" y="2837"/>
            <a:ext cx="12192000" cy="6855163"/>
          </a:xfrm>
          <a:prstGeom prst="rect">
            <a:avLst/>
          </a:prstGeom>
          <a:ln>
            <a:noFill/>
          </a:ln>
        </p:spPr>
      </p:pic>
      <p:sp>
        <p:nvSpPr>
          <p:cNvPr id="4" name="Rectangle 3" title="Blue box">
            <a:extLst>
              <a:ext uri="{FF2B5EF4-FFF2-40B4-BE49-F238E27FC236}">
                <a16:creationId xmlns:a16="http://schemas.microsoft.com/office/drawing/2014/main" id="{1A7D69B3-E6DC-E44B-955C-E768DC86D70F}"/>
              </a:ext>
            </a:extLst>
          </p:cNvPr>
          <p:cNvSpPr/>
          <p:nvPr/>
        </p:nvSpPr>
        <p:spPr>
          <a:xfrm>
            <a:off x="-1" y="-92960"/>
            <a:ext cx="12192000" cy="6858000"/>
          </a:xfrm>
          <a:prstGeom prst="rect">
            <a:avLst/>
          </a:prstGeom>
          <a:solidFill>
            <a:srgbClr val="588B9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1000-0D56-F341-8A6B-3173C896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734" y="2673258"/>
            <a:ext cx="7666529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“Bring inspiration and innovation to every athlete in the world”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 title="White border">
            <a:extLst>
              <a:ext uri="{FF2B5EF4-FFF2-40B4-BE49-F238E27FC236}">
                <a16:creationId xmlns:a16="http://schemas.microsoft.com/office/drawing/2014/main" id="{64288A0F-3551-E74E-8938-A476F7565329}"/>
              </a:ext>
            </a:extLst>
          </p:cNvPr>
          <p:cNvSpPr/>
          <p:nvPr/>
        </p:nvSpPr>
        <p:spPr>
          <a:xfrm>
            <a:off x="202642" y="139583"/>
            <a:ext cx="11786716" cy="6581670"/>
          </a:xfrm>
          <a:prstGeom prst="rect">
            <a:avLst/>
          </a:prstGeom>
          <a:noFill/>
          <a:ln w="19050" cmpd="sng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BBCA-5C5C-1442-AD94-40BF6769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281" y="818147"/>
            <a:ext cx="5711719" cy="3615637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2A4A5F"/>
                </a:solidFill>
              </a:rPr>
              <a:t>Action Planning</a:t>
            </a:r>
            <a:endParaRPr lang="en-US" sz="1600" dirty="0">
              <a:solidFill>
                <a:srgbClr val="2A4A5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B7349A-F1F1-164C-9542-2FA3E28584E6}"/>
              </a:ext>
            </a:extLst>
          </p:cNvPr>
          <p:cNvSpPr txBox="1">
            <a:spLocks/>
          </p:cNvSpPr>
          <p:nvPr/>
        </p:nvSpPr>
        <p:spPr>
          <a:xfrm>
            <a:off x="6480281" y="3089633"/>
            <a:ext cx="3392286" cy="759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396280"/>
                </a:solidFill>
              </a:rPr>
              <a:t>Creating your vision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3ADDB-C615-744D-973C-86F35B9E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60124"/>
            <a:ext cx="5710990" cy="6365265"/>
          </a:xfrm>
          <a:prstGeom prst="rect">
            <a:avLst/>
          </a:prstGeom>
          <a:solidFill>
            <a:srgbClr val="8FB6B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F5822-B69F-994A-B5E5-087E818A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817" y="476100"/>
            <a:ext cx="5710990" cy="5986160"/>
          </a:xfrm>
          <a:prstGeom prst="rect">
            <a:avLst/>
          </a:prstGeom>
          <a:solidFill>
            <a:srgbClr val="58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/>
          <a:stretch/>
        </p:blipFill>
        <p:spPr bwMode="auto">
          <a:xfrm>
            <a:off x="545431" y="689811"/>
            <a:ext cx="5726809" cy="55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2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D04D-5DED-8B1C-9F39-E48A47C5D1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533582"/>
            <a:ext cx="8662737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Creating Your Vision Template Screenshot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1069CA-A45B-A5F5-09EE-A65309B30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77" y="625034"/>
            <a:ext cx="10705383" cy="56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4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A398"/>
      </a:accent1>
      <a:accent2>
        <a:srgbClr val="8BB17C"/>
      </a:accent2>
      <a:accent3>
        <a:srgbClr val="FFBE46"/>
      </a:accent3>
      <a:accent4>
        <a:srgbClr val="6C636F"/>
      </a:accent4>
      <a:accent5>
        <a:srgbClr val="DA592C"/>
      </a:accent5>
      <a:accent6>
        <a:srgbClr val="7DB9BA"/>
      </a:accent6>
      <a:hlink>
        <a:srgbClr val="7A8B5A"/>
      </a:hlink>
      <a:folHlink>
        <a:srgbClr val="DF9836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8dd9db3-f4e6-4da9-9cce-f8d90c483ccd" xsi:nil="true"/>
    <lcf76f155ced4ddcb4097134ff3c332f xmlns="98808313-9138-4a95-a0f9-f68c2c6c9c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9DFBB869504841A49BA17560D4E3E6" ma:contentTypeVersion="16" ma:contentTypeDescription="Create a new document." ma:contentTypeScope="" ma:versionID="d58978f4a16742a27178c4ad0b56a0ba">
  <xsd:schema xmlns:xsd="http://www.w3.org/2001/XMLSchema" xmlns:xs="http://www.w3.org/2001/XMLSchema" xmlns:p="http://schemas.microsoft.com/office/2006/metadata/properties" xmlns:ns1="http://schemas.microsoft.com/sharepoint/v3" xmlns:ns2="98808313-9138-4a95-a0f9-f68c2c6c9cd2" xmlns:ns3="78dd9db3-f4e6-4da9-9cce-f8d90c483ccd" targetNamespace="http://schemas.microsoft.com/office/2006/metadata/properties" ma:root="true" ma:fieldsID="c7177c3dbfc889199852ce4ece838d4b" ns1:_="" ns2:_="" ns3:_="">
    <xsd:import namespace="http://schemas.microsoft.com/sharepoint/v3"/>
    <xsd:import namespace="98808313-9138-4a95-a0f9-f68c2c6c9cd2"/>
    <xsd:import namespace="78dd9db3-f4e6-4da9-9cce-f8d90c483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08313-9138-4a95-a0f9-f68c2c6c9c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d9db3-f4e6-4da9-9cce-f8d90c483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12dab55-54f0-4737-9608-c175c1458a9a}" ma:internalName="TaxCatchAll" ma:showField="CatchAllData" ma:web="78dd9db3-f4e6-4da9-9cce-f8d90c483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50E3D6-6DE6-47B5-BFBD-6711A583B26C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sharepoint/v3"/>
    <ds:schemaRef ds:uri="http://schemas.openxmlformats.org/package/2006/metadata/core-properties"/>
    <ds:schemaRef ds:uri="98808313-9138-4a95-a0f9-f68c2c6c9cd2"/>
    <ds:schemaRef ds:uri="78dd9db3-f4e6-4da9-9cce-f8d90c483ccd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E53373A-B49D-4E8F-B15C-EC8108BC6E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808313-9138-4a95-a0f9-f68c2c6c9cd2"/>
    <ds:schemaRef ds:uri="78dd9db3-f4e6-4da9-9cce-f8d90c483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C0346-89F7-4DDD-9E06-1309315E70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8955</TotalTime>
  <Words>610</Words>
  <Application>Microsoft Office PowerPoint</Application>
  <PresentationFormat>Widescreen</PresentationFormat>
  <Paragraphs>128</Paragraphs>
  <Slides>45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Merriweather</vt:lpstr>
      <vt:lpstr>Trebuchet MS</vt:lpstr>
      <vt:lpstr>Office Theme</vt:lpstr>
      <vt:lpstr>BEYOND RESOLUTIONS: The Science of Building Lasting Habits</vt:lpstr>
      <vt:lpstr>What is something that feels productive to you in the moment..  ..but usually ends up wasting time and energy?</vt:lpstr>
      <vt:lpstr>Make big plans.  Build small habits.</vt:lpstr>
      <vt:lpstr>Visioning</vt:lpstr>
      <vt:lpstr>“Imagine a world in which every single person is given free access to the sum of all human knowledge”</vt:lpstr>
      <vt:lpstr>“To create a better everyday life for many people”</vt:lpstr>
      <vt:lpstr>“Bring inspiration and innovation to every athlete in the world”</vt:lpstr>
      <vt:lpstr>Action Planning</vt:lpstr>
      <vt:lpstr>Creating Your Vision Template Screenshot</vt:lpstr>
      <vt:lpstr>Willing to Share?</vt:lpstr>
      <vt:lpstr>Keep Your Vision In Mind…</vt:lpstr>
      <vt:lpstr>Don’t let your previous choices set your future ceiling.</vt:lpstr>
      <vt:lpstr>Tactical Success is a Two Step Process</vt:lpstr>
      <vt:lpstr>Identity</vt:lpstr>
      <vt:lpstr>Action Planning</vt:lpstr>
      <vt:lpstr>Creating your identity screenshot</vt:lpstr>
      <vt:lpstr>Willing to Share?</vt:lpstr>
      <vt:lpstr>Small Wins</vt:lpstr>
      <vt:lpstr>Action Planning</vt:lpstr>
      <vt:lpstr>Identifying small wins </vt:lpstr>
      <vt:lpstr>Willing to Share?</vt:lpstr>
      <vt:lpstr>Every action you take is a vote for the type of person you wish to become.</vt:lpstr>
      <vt:lpstr>4</vt:lpstr>
      <vt:lpstr>You only need to know the direction, not the destination. The direction is enough to make the next choice.</vt:lpstr>
      <vt:lpstr>1) Make it Obvious</vt:lpstr>
      <vt:lpstr>Action Planning</vt:lpstr>
      <vt:lpstr>Making it obvious screenshot</vt:lpstr>
      <vt:lpstr>Willing to Share?</vt:lpstr>
      <vt:lpstr>The purpose of setting goals is to win the game.  The purpose of developing systems is to continue playing the game.</vt:lpstr>
      <vt:lpstr>2) Make it Attractive</vt:lpstr>
      <vt:lpstr>Action Planning</vt:lpstr>
      <vt:lpstr>Making it attractive screenshot</vt:lpstr>
      <vt:lpstr>Willing to Share?</vt:lpstr>
      <vt:lpstr>You should be far more concerned with your current trajectory, than with your current results.</vt:lpstr>
      <vt:lpstr>3) Make it Easy</vt:lpstr>
      <vt:lpstr>Action Planning</vt:lpstr>
      <vt:lpstr>Make it easy screenshot</vt:lpstr>
      <vt:lpstr>Willing to Share?</vt:lpstr>
      <vt:lpstr>If you can get 1% better each day for a year, you will end up 37 times better by the time you are done.</vt:lpstr>
      <vt:lpstr>Tie your habit to an immediate reward</vt:lpstr>
      <vt:lpstr>Action Planning</vt:lpstr>
      <vt:lpstr>Make it satisfying screenshot</vt:lpstr>
      <vt:lpstr>Willing to Share?</vt:lpstr>
      <vt:lpstr>You don’t rise to the level of your goals, you fall to the level of your systems.</vt:lpstr>
      <vt:lpstr>Dream Big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McCaslin</dc:creator>
  <cp:lastModifiedBy>Cooper, John (Results)</cp:lastModifiedBy>
  <cp:revision>234</cp:revision>
  <dcterms:created xsi:type="dcterms:W3CDTF">2021-10-26T16:02:53Z</dcterms:created>
  <dcterms:modified xsi:type="dcterms:W3CDTF">2025-01-15T16:29:23Z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0x010100979DFBB869504841A49BA17560D4E3E6</vt:lpwstr>
  </property>
  <property fmtid="{D5CDD505-2E9C-101B-9397-08002B2CF9AE}" pid="3" name="MediaServiceImageTags">
    <vt:lpwstr/>
  </property>
</Properties>
</file>