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2" r:id="rId5"/>
    <p:sldId id="264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69090-45BA-23C0-A7CB-5E2441DDA33F}" v="258" dt="2024-07-10T20:44:34.753"/>
    <p1510:client id="{9403F998-CD4A-4664-88FE-09E1BC149789}" v="2" dt="2024-07-10T15:49:53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5B59-C9F4-4E99-B5DC-3DD81288AE21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7236-DF91-4453-8B26-1F059CEC0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CB1D-8B0D-4F50-B976-61386EE8A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EDE4E-2C24-4BD8-A7CE-DB26BA45D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FD4CB-BFFE-45CA-86C3-27735DE7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19B-DE8A-4DEA-9602-B5F5B69D12F2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78EB2-507F-4B37-B3ED-CCDB543C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ECF94-2869-4F0B-A9E0-F1A609ED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9322-B34E-49DE-8649-4533FA8F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375EA-157B-4F40-B493-88CD6FCD5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886B8-3970-4F96-A6E6-13F11B93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4A58-6F0A-47DA-A76D-B73242BA36E0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F6241-DA7C-4230-9C0C-9B5EAC8D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783C2-9772-4C5E-B866-1BB78E60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1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FDAE1-A475-49BA-AA9E-3C3668354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AD3D1-88C7-40B4-98C1-F628A1ACA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9BC78-F580-4C08-893A-482F80D6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10BE-5417-4BB5-BEE8-EFDB7DA214B5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AF76-9CAF-4899-BE52-063A458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6139-0261-47C6-A3E2-F1877C6D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44C2-A59E-41D6-AB21-DF55B70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55B4D-3242-4316-9C60-4270C8B66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51F00-3607-40CC-BE59-A86E8B4D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8485-4070-47CF-AA4D-DFF9A8C2037A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DE7EC-18C6-4104-98A5-E7224297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5C80C-F39E-4B4A-BCC0-076E395E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8C37-DB8F-4035-B5AE-0F4A8936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7D85D-E2F7-4370-BDB6-A34BDB04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1DA7-586A-45D1-BADE-32F06CC85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9C6-F253-4736-92C4-B05C12C3EB99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FC869-C90D-4AAA-9DC6-DF29F86D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3D213-72D5-4D1A-A806-0F5EB105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4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1A00-5C2D-42A5-8147-0B0A433E3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E88E-103E-44B3-94BF-82E75A035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E9015-7099-43A5-A9AB-072341FA9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E3EA9-C62A-4257-BDBA-2049CB92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16AF-F1C1-4135-8A43-DB925ABDB976}" type="datetime1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BC120-E7FA-44EC-8753-62ED4466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3CE5E-047D-4CDA-A7FA-A26DBBBC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7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85E9-3649-4977-AF8E-E0ED765F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B3206-18D6-49C3-A7F4-A8E855392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4D704-C62E-483D-8B7C-73377C4A8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3205A1-5839-41FC-991E-A29A959D2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4B4F6-5AA3-415F-9A09-E3A338B23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4C1533-8E60-44E8-9CC7-35CD2187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290-0322-496E-95BD-D16C376F6F69}" type="datetime1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62124-AA10-4B59-899C-C6F78F07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FF4F9-EE26-48F2-B5C2-BFA036AD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3518-0719-4AD0-86C8-DCF7D170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0198C-E7AC-4AE1-BA3B-7B4B3A7A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D23D-9550-463C-8D1F-AB7D3AB563B6}" type="datetime1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6A68E-A21E-4094-AF35-26979FC9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A5F28-9D6F-410A-AA98-7492A625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2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635F0-2D3F-4428-BA26-67351545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28B4-D658-4AC1-A429-5897A4B151EA}" type="datetime1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9D2C01-00EB-48EA-B896-2B9E3180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64400-9B07-40D1-BB1B-E2CFC829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998D-D9EC-4431-B4DC-A4396AC5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9925-D385-4F79-BB34-8435ECC7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FD10B-D767-4F9B-B457-069E09FEB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4D94C-0913-4649-8D76-9DCEFDB5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3592-C21D-429F-98F6-A0A2ED52EDB1}" type="datetime1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ACEB6-E75C-4119-B09C-F22B6C39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20BFD-4B8C-4029-887D-7E2F9FC0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1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B4C6-F5E1-4582-A9C1-91511695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94D8A-8201-4642-BBE3-F6CC4047A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C7FB3-3AC1-45E0-8D55-63A10B66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72D8B-346F-4DEA-B10E-D79BB91F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F569-A781-478C-A699-5E052831D549}" type="datetime1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4E20A-8BFA-4FC0-81A4-BBC553C4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RCW 43.17.385, RCW 43.88.090, EO 13-04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A04B5-F9B5-4B27-A4B9-26CDD95E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12594-ED90-4E5B-AF58-680CED13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25536-E22E-4A82-93DE-448134255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0E74D-E401-4124-8355-C9B17FCCB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73D-0DF9-48E8-9317-C8757D841451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D927-39CB-4A71-BBBD-B4119D510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RCW 43.17.385, RCW 43.88.090, EO 13-04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23627-346A-498D-BAA6-7962CE720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8A0F-4090-4CC5-AC0B-CA7029A8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sults.wa.gov/improving-government/lean/lean-confere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D61AF-DAEA-47F0-9B60-C7E5722E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97" y="429480"/>
            <a:ext cx="10515600" cy="581457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latin typeface="Century Gothic"/>
              </a:rPr>
              <a:t>ROLL CALL!</a:t>
            </a:r>
            <a:endParaRPr lang="en-US" sz="3600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EAA3-BADF-4B25-BE2B-691DA099D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27" y="1080909"/>
            <a:ext cx="11871344" cy="16746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b="1" dirty="0">
                <a:latin typeface="Century Gothic"/>
              </a:rPr>
              <a:t>Please take a moment to complete our Attendance Form</a:t>
            </a:r>
            <a:endParaRPr lang="en-US" sz="4000" dirty="0">
              <a:latin typeface="Century Gothic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A5C0F-7367-400C-9071-4454730D4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welcome sign held up by diverse hands.">
            <a:extLst>
              <a:ext uri="{FF2B5EF4-FFF2-40B4-BE49-F238E27FC236}">
                <a16:creationId xmlns:a16="http://schemas.microsoft.com/office/drawing/2014/main" id="{64684F1B-D92D-892D-F140-F71CC3D27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746" y="3935853"/>
            <a:ext cx="4964508" cy="2922147"/>
          </a:xfrm>
          <a:prstGeom prst="rect">
            <a:avLst/>
          </a:prstGeom>
        </p:spPr>
      </p:pic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02F77572-C398-4108-AF40-10D838C46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229" y="291614"/>
            <a:ext cx="1225771" cy="5814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5FFF4C-6CEF-CF5B-0485-8415321520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4464" y="2829544"/>
            <a:ext cx="1583072" cy="157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3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25BA62-639B-918E-81EB-B80BEB204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6A8D-2461-268C-8C7A-8B41F88EB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91" y="400905"/>
            <a:ext cx="10515600" cy="581457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Century Gothic"/>
              </a:rPr>
              <a:t>Upcoming Events</a:t>
            </a:r>
            <a:endParaRPr lang="en-US" sz="3200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9BCB-5A09-746C-9802-7C929DA88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90" y="1072847"/>
            <a:ext cx="11869310" cy="57268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Get ready for our 13th annual WA State Government Lean Transformation Conference!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</a:br>
            <a:endParaRPr lang="en-US" sz="2100" dirty="0">
              <a:solidFill>
                <a:schemeClr val="accent1">
                  <a:lumMod val="75000"/>
                </a:schemeClr>
              </a:solidFill>
              <a:latin typeface="Century Gothic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“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Lean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ing into the Future”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Century Gothic"/>
              <a:ea typeface="+mn-lt"/>
              <a:cs typeface="+mn-lt"/>
            </a:endParaRPr>
          </a:p>
          <a:p>
            <a:pPr>
              <a:buNone/>
            </a:pPr>
            <a:r>
              <a:rPr lang="en-US" sz="2200" b="1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Purpose:</a:t>
            </a:r>
            <a:r>
              <a:rPr lang="en-US" sz="2200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  To advance Lean and continuous improvement in Washington state by focusing on the tools and techniques of Lean, as well as explore other topics.</a:t>
            </a:r>
          </a:p>
          <a:p>
            <a:pPr>
              <a:buNone/>
            </a:pPr>
            <a:r>
              <a:rPr lang="en-US" sz="2200" b="1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When:</a:t>
            </a:r>
            <a:r>
              <a:rPr lang="en-US" sz="2200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 October 22nd-31st</a:t>
            </a:r>
          </a:p>
          <a:p>
            <a:pPr>
              <a:buNone/>
            </a:pPr>
            <a:r>
              <a:rPr lang="en-US" sz="2200" b="1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Who: </a:t>
            </a:r>
            <a:r>
              <a:rPr lang="en-US" sz="2200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 We expect to have attendance from local governments, other states, Washington businesses, educational professionals, and nonprofits. Last year we welcomed over 3,600 attendees virtually! </a:t>
            </a:r>
            <a:endParaRPr lang="en-US" sz="2200" baseline="30000" dirty="0">
              <a:solidFill>
                <a:srgbClr val="0E101A"/>
              </a:solidFill>
              <a:latin typeface="Century Gothic"/>
              <a:cs typeface="Calibri"/>
            </a:endParaRPr>
          </a:p>
          <a:p>
            <a:pPr>
              <a:buNone/>
            </a:pPr>
            <a:r>
              <a:rPr lang="en-US" sz="2200" b="1" baseline="30000" dirty="0">
                <a:solidFill>
                  <a:srgbClr val="0E101A"/>
                </a:solidFill>
                <a:latin typeface="Century Gothic"/>
                <a:cs typeface="Calibri"/>
              </a:rPr>
              <a:t>Platform:</a:t>
            </a:r>
            <a:r>
              <a:rPr lang="en-US" sz="2200" baseline="30000" dirty="0">
                <a:solidFill>
                  <a:srgbClr val="0E101A"/>
                </a:solidFill>
                <a:latin typeface="Century Gothic"/>
                <a:cs typeface="Calibri"/>
              </a:rPr>
              <a:t> </a:t>
            </a:r>
            <a:r>
              <a:rPr lang="en-US" sz="2200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This year’s conference will be a virtual affair via Zoom with six days of presentations spanning two weeks.</a:t>
            </a:r>
            <a:r>
              <a:rPr lang="en-US" sz="2200" baseline="30000" dirty="0">
                <a:solidFill>
                  <a:srgbClr val="000000"/>
                </a:solidFill>
                <a:latin typeface="Century Gothic"/>
                <a:ea typeface="+mn-lt"/>
                <a:cs typeface="+mn-lt"/>
              </a:rPr>
              <a:t> </a:t>
            </a:r>
            <a:endParaRPr lang="en-US" sz="2200" dirty="0">
              <a:solidFill>
                <a:srgbClr val="000000"/>
              </a:solidFill>
              <a:latin typeface="Century Gothic"/>
              <a:ea typeface="+mn-lt"/>
              <a:cs typeface="+mn-lt"/>
            </a:endParaRPr>
          </a:p>
          <a:p>
            <a:pPr algn="ctr">
              <a:buNone/>
            </a:pPr>
            <a:br>
              <a:rPr lang="en-US" sz="2200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</a:br>
            <a:r>
              <a:rPr lang="en-US" sz="2200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For additional information, please visit </a:t>
            </a:r>
            <a:r>
              <a:rPr lang="en-US" sz="2200" baseline="30000" dirty="0">
                <a:solidFill>
                  <a:srgbClr val="0E101A"/>
                </a:solidFill>
                <a:ea typeface="+mn-lt"/>
                <a:cs typeface="+mn-lt"/>
                <a:hlinkClick r:id="rId2"/>
              </a:rPr>
              <a:t>https://results.wa.gov/improving-government/lean/lean-conference</a:t>
            </a:r>
            <a:r>
              <a:rPr lang="en-US" sz="2200" baseline="30000" dirty="0">
                <a:latin typeface="Century Gothic"/>
                <a:ea typeface="+mn-lt"/>
                <a:cs typeface="+mn-lt"/>
              </a:rPr>
              <a:t>  </a:t>
            </a:r>
            <a:r>
              <a:rPr lang="en-US" sz="2200" baseline="30000" dirty="0">
                <a:solidFill>
                  <a:srgbClr val="0E101A"/>
                </a:solidFill>
                <a:latin typeface="Century Gothic"/>
                <a:ea typeface="+mn-lt"/>
                <a:cs typeface="+mn-lt"/>
              </a:rPr>
              <a:t> </a:t>
            </a:r>
            <a:endParaRPr lang="en-US" sz="2200">
              <a:latin typeface="Century Gothic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100" baseline="30000" dirty="0">
              <a:latin typeface="Century Gothic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F13BF-E171-E688-20C4-A763A20A8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4A4C5DD3-8AD9-5ED2-C3EB-8BB077A12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229" y="246442"/>
            <a:ext cx="1225771" cy="5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9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35735C-2911-C7AC-D2D7-CC5F4046E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5E72F-E088-F9FA-BBC7-ECF59240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91" y="400905"/>
            <a:ext cx="10515600" cy="581457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Century Gothic"/>
              </a:rPr>
              <a:t>Upcoming Events Cont.</a:t>
            </a:r>
            <a:endParaRPr lang="en-US" sz="3200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6FA65-220C-8668-E3E7-0E96218EA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90" y="1072847"/>
            <a:ext cx="9141809" cy="55851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July Public Performance Review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100" b="1" dirty="0">
                <a:latin typeface="Century Gothic"/>
              </a:rPr>
              <a:t>When:</a:t>
            </a:r>
            <a:r>
              <a:rPr lang="en-US" sz="2100" dirty="0">
                <a:latin typeface="Century Gothic"/>
              </a:rPr>
              <a:t> Tuesday, July 23</a:t>
            </a:r>
            <a:r>
              <a:rPr lang="en-US" sz="2100" baseline="30000" dirty="0">
                <a:latin typeface="Century Gothic"/>
              </a:rPr>
              <a:t>rd</a:t>
            </a:r>
            <a:r>
              <a:rPr lang="en-US" sz="2100" dirty="0">
                <a:latin typeface="Century Gothic"/>
              </a:rPr>
              <a:t> @ 10:00 am – 11:15 am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100" b="1" dirty="0">
                <a:latin typeface="Century Gothic"/>
              </a:rPr>
              <a:t>Topic: </a:t>
            </a:r>
            <a:r>
              <a:rPr lang="en-US" sz="2100" dirty="0">
                <a:latin typeface="Century Gothic"/>
              </a:rPr>
              <a:t>Poverty Reduction with a focus on the Working Families Tax Credit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100" b="1" dirty="0">
                <a:latin typeface="Century Gothic"/>
              </a:rPr>
              <a:t>Contributors: </a:t>
            </a:r>
            <a:r>
              <a:rPr lang="en-US" sz="2100" dirty="0">
                <a:latin typeface="Century Gothic"/>
              </a:rPr>
              <a:t>Department of Social and Health Services, Department of Revenue, Poverty Reduction Workgroup Steering Committee, Family Education &amp; Support Services, Working Families Tax Credit Outreach Advisory Committee</a:t>
            </a:r>
            <a:endParaRPr lang="en-US" sz="2100" dirty="0">
              <a:latin typeface="Century Gothic" panose="020B0502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2100" dirty="0">
                <a:latin typeface="Century Gothic"/>
              </a:rPr>
              <a:t>Overview of poverty in Washington state </a:t>
            </a:r>
          </a:p>
          <a:p>
            <a:pPr lvl="1">
              <a:lnSpc>
                <a:spcPct val="120000"/>
              </a:lnSpc>
            </a:pPr>
            <a:r>
              <a:rPr lang="en-US" sz="2100" dirty="0">
                <a:latin typeface="Century Gothic"/>
              </a:rPr>
              <a:t>Discussion on comprehensive poverty reduction strategies, including Working Families Tax Credit outreach and community engagement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A961D5-E053-47D6-D4AC-EEF94619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esults Washington logo">
            <a:extLst>
              <a:ext uri="{FF2B5EF4-FFF2-40B4-BE49-F238E27FC236}">
                <a16:creationId xmlns:a16="http://schemas.microsoft.com/office/drawing/2014/main" id="{85A9BA4E-072E-8908-7A8B-6753DDB44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229" y="246442"/>
            <a:ext cx="1225771" cy="5814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6EA513-F907-ECC4-FFA3-3356DE3A090D}"/>
              </a:ext>
            </a:extLst>
          </p:cNvPr>
          <p:cNvSpPr txBox="1"/>
          <p:nvPr/>
        </p:nvSpPr>
        <p:spPr>
          <a:xfrm>
            <a:off x="9396497" y="2015612"/>
            <a:ext cx="2625213" cy="27853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</a:rPr>
              <a:t>How to Join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In-person:</a:t>
            </a:r>
          </a:p>
          <a:p>
            <a:r>
              <a:rPr lang="en-US" sz="1700" dirty="0">
                <a:solidFill>
                  <a:schemeClr val="bg1"/>
                </a:solidFill>
              </a:rPr>
              <a:t>Helen Sommers Building</a:t>
            </a:r>
          </a:p>
          <a:p>
            <a:r>
              <a:rPr lang="en-US" sz="1700" dirty="0">
                <a:solidFill>
                  <a:schemeClr val="bg1"/>
                </a:solidFill>
              </a:rPr>
              <a:t>106 11</a:t>
            </a:r>
            <a:r>
              <a:rPr lang="en-US" sz="1700" baseline="30000" dirty="0">
                <a:solidFill>
                  <a:schemeClr val="bg1"/>
                </a:solidFill>
              </a:rPr>
              <a:t>th</a:t>
            </a:r>
            <a:r>
              <a:rPr lang="en-US" sz="1700" dirty="0">
                <a:solidFill>
                  <a:schemeClr val="bg1"/>
                </a:solidFill>
              </a:rPr>
              <a:t> Ave. SW</a:t>
            </a:r>
          </a:p>
          <a:p>
            <a:r>
              <a:rPr lang="en-US" sz="1700" dirty="0">
                <a:solidFill>
                  <a:schemeClr val="bg1"/>
                </a:solidFill>
              </a:rPr>
              <a:t>Olympia, WA 98504</a:t>
            </a:r>
          </a:p>
          <a:p>
            <a:r>
              <a:rPr lang="en-US" sz="1700" dirty="0">
                <a:solidFill>
                  <a:schemeClr val="bg1"/>
                </a:solidFill>
              </a:rPr>
              <a:t>Rooms G015 A-C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Virtually:</a:t>
            </a:r>
          </a:p>
          <a:p>
            <a:r>
              <a:rPr lang="en-US" sz="1700" dirty="0">
                <a:solidFill>
                  <a:schemeClr val="bg1"/>
                </a:solidFill>
              </a:rPr>
              <a:t>Live-streamed by TVW</a:t>
            </a:r>
          </a:p>
        </p:txBody>
      </p:sp>
    </p:spTree>
    <p:extLst>
      <p:ext uri="{BB962C8B-B14F-4D97-AF65-F5344CB8AC3E}">
        <p14:creationId xmlns:p14="http://schemas.microsoft.com/office/powerpoint/2010/main" val="1209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534BE45-881D-E02A-0D3F-9CB55383560C}"/>
              </a:ext>
            </a:extLst>
          </p:cNvPr>
          <p:cNvGrpSpPr/>
          <p:nvPr/>
        </p:nvGrpSpPr>
        <p:grpSpPr>
          <a:xfrm>
            <a:off x="2330026" y="537170"/>
            <a:ext cx="7531946" cy="6320830"/>
            <a:chOff x="2330026" y="537170"/>
            <a:chExt cx="7531946" cy="632083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E369388-8249-170D-A70C-54033154B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55981" y="537170"/>
              <a:ext cx="6880037" cy="2415723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CB06DFE-2F92-85D0-A727-CF6727DC9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0026" y="3075326"/>
              <a:ext cx="7531946" cy="3782674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06CCEA3-0138-B9F4-CEB3-933054867E1F}"/>
              </a:ext>
            </a:extLst>
          </p:cNvPr>
          <p:cNvSpPr txBox="1"/>
          <p:nvPr/>
        </p:nvSpPr>
        <p:spPr>
          <a:xfrm>
            <a:off x="88294" y="221641"/>
            <a:ext cx="60975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u="sng" dirty="0">
                <a:latin typeface="Century Gothic"/>
              </a:rPr>
              <a:t>Today’s Agenda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1C3D6-CF66-526F-2E97-574F6358E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216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Results Washington logo">
            <a:extLst>
              <a:ext uri="{FF2B5EF4-FFF2-40B4-BE49-F238E27FC236}">
                <a16:creationId xmlns:a16="http://schemas.microsoft.com/office/drawing/2014/main" id="{11BBA0CA-B956-F885-9212-569502AD1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6229" y="246442"/>
            <a:ext cx="1225771" cy="5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665FD10E6C74AAC5239F30B26F145" ma:contentTypeVersion="15" ma:contentTypeDescription="Create a new document." ma:contentTypeScope="" ma:versionID="cc14d0973f921aa5e9f4d4028867c68e">
  <xsd:schema xmlns:xsd="http://www.w3.org/2001/XMLSchema" xmlns:xs="http://www.w3.org/2001/XMLSchema" xmlns:p="http://schemas.microsoft.com/office/2006/metadata/properties" xmlns:ns2="d631ffd7-4b03-496e-b4fe-ca66fe5d27dc" xmlns:ns3="78dd9db3-f4e6-4da9-9cce-f8d90c483ccd" targetNamespace="http://schemas.microsoft.com/office/2006/metadata/properties" ma:root="true" ma:fieldsID="12d4c3717f84b5f5eceef9e1687a9197" ns2:_="" ns3:_="">
    <xsd:import namespace="d631ffd7-4b03-496e-b4fe-ca66fe5d27dc"/>
    <xsd:import namespace="78dd9db3-f4e6-4da9-9cce-f8d90c483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1ffd7-4b03-496e-b4fe-ca66fe5d2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60a6a1c-50a4-4ec0-87e3-f00760ffe7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d9db3-f4e6-4da9-9cce-f8d90c483cc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12dab55-54f0-4737-9608-c175c1458a9a}" ma:internalName="TaxCatchAll" ma:showField="CatchAllData" ma:web="78dd9db3-f4e6-4da9-9cce-f8d90c483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dd9db3-f4e6-4da9-9cce-f8d90c483ccd" xsi:nil="true"/>
    <lcf76f155ced4ddcb4097134ff3c332f xmlns="d631ffd7-4b03-496e-b4fe-ca66fe5d27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EEFB11-53ED-4E67-B9B2-764B00F59062}">
  <ds:schemaRefs>
    <ds:schemaRef ds:uri="78dd9db3-f4e6-4da9-9cce-f8d90c483ccd"/>
    <ds:schemaRef ds:uri="d631ffd7-4b03-496e-b4fe-ca66fe5d27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0E467A6-87B3-4D69-8D0A-8B53FBB9E7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DADEE2-7A6E-4146-B3B9-352976CCEE84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d631ffd7-4b03-496e-b4fe-ca66fe5d27dc"/>
    <ds:schemaRef ds:uri="78dd9db3-f4e6-4da9-9cce-f8d90c483cc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9842</TotalTime>
  <Words>141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Century Gothic</vt:lpstr>
      <vt:lpstr>Office Theme</vt:lpstr>
      <vt:lpstr>ROLL CALL!</vt:lpstr>
      <vt:lpstr>Upcoming Events</vt:lpstr>
      <vt:lpstr>Upcoming Events Cont.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Mazzara, Talia (GOV)</dc:creator>
  <cp:lastModifiedBy>Cooper, John (Results)</cp:lastModifiedBy>
  <cp:revision>71</cp:revision>
  <dcterms:created xsi:type="dcterms:W3CDTF">2023-07-17T16:41:41Z</dcterms:created>
  <dcterms:modified xsi:type="dcterms:W3CDTF">2024-07-11T23:03:43Z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0x010100486665FD10E6C74AAC5239F30B26F145</vt:lpwstr>
  </property>
  <property fmtid="{D5CDD505-2E9C-101B-9397-08002B2CF9AE}" pid="3" name="MediaServiceImageTags">
    <vt:lpwstr/>
  </property>
</Properties>
</file>