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3" r:id="rId5"/>
    <p:sldMasterId id="2147483680" r:id="rId6"/>
  </p:sldMasterIdLst>
  <p:notesMasterIdLst>
    <p:notesMasterId r:id="rId42"/>
  </p:notesMasterIdLst>
  <p:handoutMasterIdLst>
    <p:handoutMasterId r:id="rId43"/>
  </p:handoutMasterIdLst>
  <p:sldIdLst>
    <p:sldId id="318" r:id="rId7"/>
    <p:sldId id="282" r:id="rId8"/>
    <p:sldId id="298" r:id="rId9"/>
    <p:sldId id="307" r:id="rId10"/>
    <p:sldId id="310" r:id="rId11"/>
    <p:sldId id="312" r:id="rId12"/>
    <p:sldId id="413" r:id="rId13"/>
    <p:sldId id="303" r:id="rId14"/>
    <p:sldId id="319" r:id="rId15"/>
    <p:sldId id="299" r:id="rId16"/>
    <p:sldId id="283" r:id="rId17"/>
    <p:sldId id="320" r:id="rId18"/>
    <p:sldId id="297" r:id="rId19"/>
    <p:sldId id="337" r:id="rId20"/>
    <p:sldId id="389" r:id="rId21"/>
    <p:sldId id="407" r:id="rId22"/>
    <p:sldId id="394" r:id="rId23"/>
    <p:sldId id="401" r:id="rId24"/>
    <p:sldId id="391" r:id="rId25"/>
    <p:sldId id="404" r:id="rId26"/>
    <p:sldId id="393" r:id="rId27"/>
    <p:sldId id="398" r:id="rId28"/>
    <p:sldId id="392" r:id="rId29"/>
    <p:sldId id="406" r:id="rId30"/>
    <p:sldId id="397" r:id="rId31"/>
    <p:sldId id="403" r:id="rId32"/>
    <p:sldId id="395" r:id="rId33"/>
    <p:sldId id="400" r:id="rId34"/>
    <p:sldId id="387" r:id="rId35"/>
    <p:sldId id="409" r:id="rId36"/>
    <p:sldId id="410" r:id="rId37"/>
    <p:sldId id="411" r:id="rId38"/>
    <p:sldId id="412" r:id="rId39"/>
    <p:sldId id="301" r:id="rId40"/>
    <p:sldId id="30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F2F2F2"/>
    <a:srgbClr val="005398"/>
    <a:srgbClr val="2D68FF"/>
    <a:srgbClr val="2DB1FF"/>
    <a:srgbClr val="2D70FF"/>
    <a:srgbClr val="2DB0FF"/>
    <a:srgbClr val="3F3F3F"/>
    <a:srgbClr val="0052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5662" autoAdjust="0"/>
  </p:normalViewPr>
  <p:slideViewPr>
    <p:cSldViewPr snapToGrid="0">
      <p:cViewPr varScale="1">
        <p:scale>
          <a:sx n="74" d="100"/>
          <a:sy n="74" d="100"/>
        </p:scale>
        <p:origin x="96" y="187"/>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3" d="100"/>
          <a:sy n="73" d="100"/>
        </p:scale>
        <p:origin x="2990"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10/21/2024</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10/21/2024</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888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1496249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afternoon. </a:t>
            </a:r>
            <a:r>
              <a:rPr lang="en-US" sz="1800" b="0" i="0" dirty="0">
                <a:solidFill>
                  <a:srgbClr val="000000"/>
                </a:solidFill>
                <a:effectLst/>
                <a:latin typeface="Calibri" panose="020F0502020204030204" pitchFamily="34" charset="0"/>
              </a:rPr>
              <a:t>Welcome to Respect for People: Explore Living into this Lean Value with Jennifer </a:t>
            </a:r>
            <a:r>
              <a:rPr lang="en-US" sz="1800" b="0" i="0" dirty="0" err="1">
                <a:solidFill>
                  <a:srgbClr val="000000"/>
                </a:solidFill>
                <a:effectLst/>
                <a:latin typeface="Calibri" panose="020F0502020204030204" pitchFamily="34" charset="0"/>
              </a:rPr>
              <a:t>Haury</a:t>
            </a:r>
            <a:r>
              <a:rPr lang="en-US" sz="1800" b="0" i="0" dirty="0">
                <a:solidFill>
                  <a:srgbClr val="000000"/>
                </a:solidFill>
                <a:effectLst/>
                <a:latin typeface="Calibri" panose="020F0502020204030204" pitchFamily="34" charset="0"/>
              </a:rPr>
              <a:t>.</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Kristy Snow with Results Washington. My pronouns are she/her and I will be your moderator today. Today we have about 902</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attendees in this session. We are happy you are here!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am joined today by Melissa Shaw who will be providing ASL interpretation today.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Thanks also to my team member Cathy Holder who is managing technology behind the scenes.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know many of you are familiar with Zoom meetings, but there are some differences in Zoom webinar, which we’re using today. The biggest difference is that you won’t be able to talk or have your video visible. This ensures all participants can focus on today’s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CLICK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12</a:t>
            </a:fld>
            <a:endParaRPr lang="en-US" noProof="0"/>
          </a:p>
        </p:txBody>
      </p:sp>
    </p:spTree>
    <p:extLst>
      <p:ext uri="{BB962C8B-B14F-4D97-AF65-F5344CB8AC3E}">
        <p14:creationId xmlns:p14="http://schemas.microsoft.com/office/powerpoint/2010/main" val="3169933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56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D2651-1308-44CA-B69F-1E28ACEC915D}" type="slidenum">
              <a:rPr lang="en-US" smtClean="0"/>
              <a:t>14</a:t>
            </a:fld>
            <a:endParaRPr lang="en-US"/>
          </a:p>
        </p:txBody>
      </p:sp>
    </p:spTree>
    <p:extLst>
      <p:ext uri="{BB962C8B-B14F-4D97-AF65-F5344CB8AC3E}">
        <p14:creationId xmlns:p14="http://schemas.microsoft.com/office/powerpoint/2010/main" val="433560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D2651-1308-44CA-B69F-1E28ACEC915D}" type="slidenum">
              <a:rPr lang="en-US" smtClean="0"/>
              <a:t>15</a:t>
            </a:fld>
            <a:endParaRPr lang="en-US"/>
          </a:p>
        </p:txBody>
      </p:sp>
    </p:spTree>
    <p:extLst>
      <p:ext uri="{BB962C8B-B14F-4D97-AF65-F5344CB8AC3E}">
        <p14:creationId xmlns:p14="http://schemas.microsoft.com/office/powerpoint/2010/main" val="158028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D2651-1308-44CA-B69F-1E28ACEC9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03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D2651-1308-44CA-B69F-1E28ACEC9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58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D2651-1308-44CA-B69F-1E28ACEC9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387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D2651-1308-44CA-B69F-1E28ACEC9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177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D2651-1308-44CA-B69F-1E28ACEC9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26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know many of you are familiar with Zoom meetings, but there are some differences in Zoom webinar, which we’re using today. The biggest difference is that you won’t be able to talk or have your video visible. This ensures all participants can focus on today’s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CLICK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2</a:t>
            </a:fld>
            <a:endParaRPr lang="en-US" noProof="0"/>
          </a:p>
        </p:txBody>
      </p:sp>
    </p:spTree>
    <p:extLst>
      <p:ext uri="{BB962C8B-B14F-4D97-AF65-F5344CB8AC3E}">
        <p14:creationId xmlns:p14="http://schemas.microsoft.com/office/powerpoint/2010/main" val="386151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D2651-1308-44CA-B69F-1E28ACEC9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427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D2651-1308-44CA-B69F-1E28ACEC9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12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D2651-1308-44CA-B69F-1E28ACEC9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852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D2651-1308-44CA-B69F-1E28ACEC9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025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34</a:t>
            </a:fld>
            <a:endParaRPr lang="en-US" noProof="0"/>
          </a:p>
        </p:txBody>
      </p:sp>
    </p:spTree>
    <p:extLst>
      <p:ext uri="{BB962C8B-B14F-4D97-AF65-F5344CB8AC3E}">
        <p14:creationId xmlns:p14="http://schemas.microsoft.com/office/powerpoint/2010/main" val="530036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35</a:t>
            </a:fld>
            <a:endParaRPr lang="en-US" noProof="0"/>
          </a:p>
        </p:txBody>
      </p:sp>
    </p:spTree>
    <p:extLst>
      <p:ext uri="{BB962C8B-B14F-4D97-AF65-F5344CB8AC3E}">
        <p14:creationId xmlns:p14="http://schemas.microsoft.com/office/powerpoint/2010/main" val="389488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19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CLICK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2008952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13</a:t>
            </a:r>
            <a:r>
              <a:rPr lang="en-US" baseline="30000" dirty="0"/>
              <a:t>th</a:t>
            </a:r>
            <a:r>
              <a:rPr lang="en-US" dirty="0"/>
              <a:t> annual Washington state lean conference.   This continues to be one of the largest continuous improvement events in country every year.  </a:t>
            </a:r>
          </a:p>
          <a:p>
            <a:endParaRPr lang="en-US" dirty="0"/>
          </a:p>
          <a:p>
            <a:r>
              <a:rPr lang="en-US" dirty="0"/>
              <a:t>Since going to a virtual format we have had over 11,500 unique attendees to the conference.   This event is a testament to the culture of Lean and CI in Washington State.   This event doesn’t happen without all of you continuing to attend and learn with us.  So thank you to all of our attendees. We truly appreciate your support over the years.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a:p>
        </p:txBody>
      </p:sp>
    </p:spTree>
    <p:extLst>
      <p:ext uri="{BB962C8B-B14F-4D97-AF65-F5344CB8AC3E}">
        <p14:creationId xmlns:p14="http://schemas.microsoft.com/office/powerpoint/2010/main" val="220604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124234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631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has a rich history of continuous improvement.   We continue to see great improvements as we have developed a culture this culture of continuous improvement.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a:p>
        </p:txBody>
      </p:sp>
    </p:spTree>
    <p:extLst>
      <p:ext uri="{BB962C8B-B14F-4D97-AF65-F5344CB8AC3E}">
        <p14:creationId xmlns:p14="http://schemas.microsoft.com/office/powerpoint/2010/main" val="2357791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10</a:t>
            </a:fld>
            <a:endParaRPr lang="en-US" noProof="0"/>
          </a:p>
        </p:txBody>
      </p:sp>
    </p:spTree>
    <p:extLst>
      <p:ext uri="{BB962C8B-B14F-4D97-AF65-F5344CB8AC3E}">
        <p14:creationId xmlns:p14="http://schemas.microsoft.com/office/powerpoint/2010/main" val="4156339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tx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endParaRPr lang="en-US" noProof="0" dirty="0"/>
          </a:p>
        </p:txBody>
      </p:sp>
      <p:sp>
        <p:nvSpPr>
          <p:cNvPr id="6" name="Slide Number Placehold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endParaRPr lang="en-US" noProof="0" dirty="0"/>
          </a:p>
        </p:txBody>
      </p:sp>
      <p:sp>
        <p:nvSpPr>
          <p:cNvPr id="4" name="Slide Number Placehold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9" name="Subtitle 2">
            <a:extLst>
              <a:ext uri="{FF2B5EF4-FFF2-40B4-BE49-F238E27FC236}">
                <a16:creationId xmlns:a16="http://schemas.microsoft.com/office/drawing/2014/main" id="{07666241-4AF6-458A-A571-6C6C291D72F1}"/>
              </a:ext>
            </a:extLst>
          </p:cNvPr>
          <p:cNvSpPr>
            <a:spLocks noGrp="1"/>
          </p:cNvSpPr>
          <p:nvPr>
            <p:ph type="subTitle" idx="1"/>
          </p:nvPr>
        </p:nvSpPr>
        <p:spPr>
          <a:xfrm>
            <a:off x="6532775" y="3639199"/>
            <a:ext cx="5053936"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itle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a:lstStyle>
            <a:lvl1pPr>
              <a:defRPr sz="5400" cap="none">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Content Placehold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ext Placehold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9" name="Content Placehold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Content Placehold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2" name="Picture Placeholder 2">
            <a:extLst>
              <a:ext uri="{FF2B5EF4-FFF2-40B4-BE49-F238E27FC236}">
                <a16:creationId xmlns:a16="http://schemas.microsoft.com/office/drawing/2014/main" id="{10319378-269C-406E-9B84-FCF22DA02EFF}"/>
              </a:ext>
            </a:extLst>
          </p:cNvPr>
          <p:cNvSpPr>
            <a:spLocks noGrp="1"/>
          </p:cNvSpPr>
          <p:nvPr>
            <p:ph type="pic" idx="1"/>
          </p:nvPr>
        </p:nvSpPr>
        <p:spPr>
          <a:xfrm>
            <a:off x="3788021" y="457201"/>
            <a:ext cx="5949868" cy="57267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auto">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endParaRPr lang="en-US" noProof="0" dirty="0"/>
          </a:p>
        </p:txBody>
      </p:sp>
      <p:sp>
        <p:nvSpPr>
          <p:cNvPr id="3" name="Slide Number Placehold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descr="gray text on white background"/>
          <p:cNvSpPr>
            <a:spLocks noGrp="1"/>
          </p:cNvSpPr>
          <p:nvPr>
            <p:ph type="ctrTitle" hasCustomPrompt="1"/>
          </p:nvPr>
        </p:nvSpPr>
        <p:spPr>
          <a:xfrm>
            <a:off x="680622" y="1956948"/>
            <a:ext cx="9144000" cy="2387600"/>
          </a:xfrm>
        </p:spPr>
        <p:txBody>
          <a:bodyPr anchor="b"/>
          <a:lstStyle>
            <a:lvl1pPr algn="l">
              <a:defRPr sz="6000" b="1">
                <a:solidFill>
                  <a:schemeClr val="tx1">
                    <a:lumMod val="65000"/>
                    <a:lumOff val="35000"/>
                  </a:schemeClr>
                </a:solidFill>
                <a:latin typeface="Aptos ExtraBold" panose="020B0004020202020204" pitchFamily="34" charset="0"/>
                <a:cs typeface="Arial" panose="020B0604020202020204" pitchFamily="34" charset="0"/>
              </a:defRPr>
            </a:lvl1pPr>
          </a:lstStyle>
          <a:p>
            <a:r>
              <a:rPr lang="en-US" dirty="0"/>
              <a:t>Master title style no more than 2 lines</a:t>
            </a:r>
          </a:p>
        </p:txBody>
      </p:sp>
      <p:sp>
        <p:nvSpPr>
          <p:cNvPr id="3" name="Subtitle 2" descr="black text on white background"/>
          <p:cNvSpPr>
            <a:spLocks noGrp="1"/>
          </p:cNvSpPr>
          <p:nvPr>
            <p:ph type="subTitle" idx="1"/>
          </p:nvPr>
        </p:nvSpPr>
        <p:spPr>
          <a:xfrm>
            <a:off x="680622" y="4436623"/>
            <a:ext cx="9144000" cy="52599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Text Placeholder 6" descr="light blue text on dark blue background">
            <a:extLst>
              <a:ext uri="{FF2B5EF4-FFF2-40B4-BE49-F238E27FC236}">
                <a16:creationId xmlns:a16="http://schemas.microsoft.com/office/drawing/2014/main" id="{AC70201C-78D4-671C-3C3A-BCC0BC40F2E2}"/>
              </a:ext>
            </a:extLst>
          </p:cNvPr>
          <p:cNvSpPr>
            <a:spLocks noGrp="1"/>
          </p:cNvSpPr>
          <p:nvPr>
            <p:ph type="body" sz="quarter" idx="15" hasCustomPrompt="1"/>
          </p:nvPr>
        </p:nvSpPr>
        <p:spPr>
          <a:xfrm>
            <a:off x="8277225" y="6505575"/>
            <a:ext cx="2390775" cy="352425"/>
          </a:xfrm>
        </p:spPr>
        <p:txBody>
          <a:bodyPr>
            <a:noAutofit/>
          </a:bodyPr>
          <a:lstStyle>
            <a:lvl1pPr marL="0" indent="0" algn="r">
              <a:buNone/>
              <a:defRPr sz="1600" b="1">
                <a:solidFill>
                  <a:schemeClr val="accent1">
                    <a:lumMod val="20000"/>
                    <a:lumOff val="80000"/>
                  </a:schemeClr>
                </a:solidFill>
              </a:defRPr>
            </a:lvl1pPr>
            <a:lvl2pPr>
              <a:defRPr sz="1400" b="1">
                <a:solidFill>
                  <a:schemeClr val="accent1">
                    <a:lumMod val="20000"/>
                    <a:lumOff val="80000"/>
                  </a:schemeClr>
                </a:solidFill>
              </a:defRPr>
            </a:lvl2pPr>
            <a:lvl3pPr>
              <a:defRPr sz="1200" b="1">
                <a:solidFill>
                  <a:schemeClr val="accent1">
                    <a:lumMod val="20000"/>
                    <a:lumOff val="80000"/>
                  </a:schemeClr>
                </a:solidFill>
              </a:defRPr>
            </a:lvl3pPr>
            <a:lvl4pPr>
              <a:defRPr sz="1100" b="1">
                <a:solidFill>
                  <a:schemeClr val="accent1">
                    <a:lumMod val="20000"/>
                    <a:lumOff val="80000"/>
                  </a:schemeClr>
                </a:solidFill>
              </a:defRPr>
            </a:lvl4pPr>
            <a:lvl5pPr>
              <a:defRPr sz="1100" b="1">
                <a:solidFill>
                  <a:schemeClr val="accent1">
                    <a:lumMod val="20000"/>
                    <a:lumOff val="80000"/>
                  </a:schemeClr>
                </a:solidFill>
              </a:defRPr>
            </a:lvl5pPr>
          </a:lstStyle>
          <a:p>
            <a:pPr lvl="0"/>
            <a:r>
              <a:rPr lang="en-US" dirty="0"/>
              <a:t>Click to edit (#)</a:t>
            </a:r>
          </a:p>
        </p:txBody>
      </p:sp>
    </p:spTree>
    <p:extLst>
      <p:ext uri="{BB962C8B-B14F-4D97-AF65-F5344CB8AC3E}">
        <p14:creationId xmlns:p14="http://schemas.microsoft.com/office/powerpoint/2010/main" val="1031748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descr="gray text on white background"/>
          <p:cNvSpPr>
            <a:spLocks noGrp="1"/>
          </p:cNvSpPr>
          <p:nvPr>
            <p:ph type="title"/>
          </p:nvPr>
        </p:nvSpPr>
        <p:spPr>
          <a:xfrm>
            <a:off x="527481" y="386229"/>
            <a:ext cx="10515600" cy="1009651"/>
          </a:xfrm>
        </p:spPr>
        <p:txBody>
          <a:bodyPr/>
          <a:lstStyle>
            <a:lvl1pPr>
              <a:defRPr>
                <a:solidFill>
                  <a:schemeClr val="tx1">
                    <a:lumMod val="65000"/>
                    <a:lumOff val="35000"/>
                  </a:schemeClr>
                </a:solidFill>
                <a:latin typeface="Aptos Light" panose="020B0004020202020204" pitchFamily="34" charset="0"/>
                <a:cs typeface="Arial" panose="020B0604020202020204" pitchFamily="34" charset="0"/>
              </a:defRPr>
            </a:lvl1pPr>
          </a:lstStyle>
          <a:p>
            <a:r>
              <a:rPr lang="en-US" dirty="0"/>
              <a:t>Click to edit Master title style</a:t>
            </a:r>
          </a:p>
        </p:txBody>
      </p:sp>
      <p:sp>
        <p:nvSpPr>
          <p:cNvPr id="3" name="Content Placeholder 2" descr="black bulleted text on white background"/>
          <p:cNvSpPr>
            <a:spLocks noGrp="1"/>
          </p:cNvSpPr>
          <p:nvPr>
            <p:ph idx="1"/>
          </p:nvPr>
        </p:nvSpPr>
        <p:spPr>
          <a:xfrm>
            <a:off x="527481" y="1530817"/>
            <a:ext cx="10515600" cy="35403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descr="light blue text on dark blue background">
            <a:extLst>
              <a:ext uri="{FF2B5EF4-FFF2-40B4-BE49-F238E27FC236}">
                <a16:creationId xmlns:a16="http://schemas.microsoft.com/office/drawing/2014/main" id="{A05AA445-F0AA-822E-5BFC-9BEDD041A59B}"/>
              </a:ext>
            </a:extLst>
          </p:cNvPr>
          <p:cNvSpPr>
            <a:spLocks noGrp="1"/>
          </p:cNvSpPr>
          <p:nvPr>
            <p:ph type="body" sz="quarter" idx="15" hasCustomPrompt="1"/>
          </p:nvPr>
        </p:nvSpPr>
        <p:spPr>
          <a:xfrm>
            <a:off x="8277225" y="6505575"/>
            <a:ext cx="2390775" cy="352425"/>
          </a:xfrm>
        </p:spPr>
        <p:txBody>
          <a:bodyPr>
            <a:noAutofit/>
          </a:bodyPr>
          <a:lstStyle>
            <a:lvl1pPr marL="0" indent="0" algn="r">
              <a:buNone/>
              <a:defRPr sz="1600" b="1">
                <a:solidFill>
                  <a:schemeClr val="accent1">
                    <a:lumMod val="20000"/>
                    <a:lumOff val="80000"/>
                  </a:schemeClr>
                </a:solidFill>
              </a:defRPr>
            </a:lvl1pPr>
            <a:lvl2pPr>
              <a:defRPr sz="1400" b="1">
                <a:solidFill>
                  <a:schemeClr val="accent1">
                    <a:lumMod val="20000"/>
                    <a:lumOff val="80000"/>
                  </a:schemeClr>
                </a:solidFill>
              </a:defRPr>
            </a:lvl2pPr>
            <a:lvl3pPr>
              <a:defRPr sz="1200" b="1">
                <a:solidFill>
                  <a:schemeClr val="accent1">
                    <a:lumMod val="20000"/>
                    <a:lumOff val="80000"/>
                  </a:schemeClr>
                </a:solidFill>
              </a:defRPr>
            </a:lvl3pPr>
            <a:lvl4pPr>
              <a:defRPr sz="1100" b="1">
                <a:solidFill>
                  <a:schemeClr val="accent1">
                    <a:lumMod val="20000"/>
                    <a:lumOff val="80000"/>
                  </a:schemeClr>
                </a:solidFill>
              </a:defRPr>
            </a:lvl4pPr>
            <a:lvl5pPr>
              <a:defRPr sz="1100" b="1">
                <a:solidFill>
                  <a:schemeClr val="accent1">
                    <a:lumMod val="20000"/>
                    <a:lumOff val="80000"/>
                  </a:schemeClr>
                </a:solidFill>
              </a:defRPr>
            </a:lvl5pPr>
          </a:lstStyle>
          <a:p>
            <a:pPr lvl="0"/>
            <a:r>
              <a:rPr lang="en-US" dirty="0"/>
              <a:t>Click to edit (#)</a:t>
            </a:r>
          </a:p>
        </p:txBody>
      </p:sp>
    </p:spTree>
    <p:extLst>
      <p:ext uri="{BB962C8B-B14F-4D97-AF65-F5344CB8AC3E}">
        <p14:creationId xmlns:p14="http://schemas.microsoft.com/office/powerpoint/2010/main" val="1613051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Large light blue D.O.L. logo,as a watermark in the background as a graphic element.">
            <a:extLst>
              <a:ext uri="{FF2B5EF4-FFF2-40B4-BE49-F238E27FC236}">
                <a16:creationId xmlns:a16="http://schemas.microsoft.com/office/drawing/2014/main" id="{7FD79427-4E25-8238-2C0F-01A6E3762C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025" y="1011478"/>
            <a:ext cx="5823742" cy="5511189"/>
          </a:xfrm>
          <a:prstGeom prst="rect">
            <a:avLst/>
          </a:prstGeom>
        </p:spPr>
      </p:pic>
      <p:sp>
        <p:nvSpPr>
          <p:cNvPr id="7" name="Text Placeholder 13" descr="White text on top of small blue and green rectangular design ">
            <a:extLst>
              <a:ext uri="{FF2B5EF4-FFF2-40B4-BE49-F238E27FC236}">
                <a16:creationId xmlns:a16="http://schemas.microsoft.com/office/drawing/2014/main" id="{D115451A-208A-17B3-123D-2DB0CDD28E16}"/>
              </a:ext>
            </a:extLst>
          </p:cNvPr>
          <p:cNvSpPr>
            <a:spLocks noGrp="1"/>
          </p:cNvSpPr>
          <p:nvPr>
            <p:ph type="body" sz="quarter" idx="13" hasCustomPrompt="1"/>
          </p:nvPr>
        </p:nvSpPr>
        <p:spPr>
          <a:xfrm>
            <a:off x="228600" y="76200"/>
            <a:ext cx="1466850" cy="790575"/>
          </a:xfrm>
        </p:spPr>
        <p:txBody>
          <a:bodyPr>
            <a:noAutofit/>
          </a:bodyPr>
          <a:lstStyle>
            <a:lvl1pPr marL="0" indent="0">
              <a:buNone/>
              <a:defRPr sz="4800" b="1">
                <a:solidFill>
                  <a:schemeClr val="bg1">
                    <a:lumMod val="95000"/>
                  </a:schemeClr>
                </a:solidFill>
                <a:latin typeface="Arial" panose="020B0604020202020204" pitchFamily="34" charset="0"/>
                <a:cs typeface="Arial" panose="020B0604020202020204" pitchFamily="34" charset="0"/>
              </a:defRPr>
            </a:lvl1pPr>
            <a:lvl2pPr>
              <a:defRPr b="1">
                <a:solidFill>
                  <a:schemeClr val="bg1">
                    <a:lumMod val="95000"/>
                  </a:schemeClr>
                </a:solidFill>
                <a:latin typeface="Arial" panose="020B0604020202020204" pitchFamily="34" charset="0"/>
                <a:cs typeface="Arial" panose="020B0604020202020204" pitchFamily="34" charset="0"/>
              </a:defRPr>
            </a:lvl2pPr>
            <a:lvl3pPr>
              <a:defRPr b="1">
                <a:solidFill>
                  <a:schemeClr val="bg1">
                    <a:lumMod val="95000"/>
                  </a:schemeClr>
                </a:solidFill>
                <a:latin typeface="Arial" panose="020B0604020202020204" pitchFamily="34" charset="0"/>
                <a:cs typeface="Arial" panose="020B0604020202020204" pitchFamily="34" charset="0"/>
              </a:defRPr>
            </a:lvl3pPr>
            <a:lvl4pPr>
              <a:defRPr b="1">
                <a:solidFill>
                  <a:schemeClr val="bg1">
                    <a:lumMod val="95000"/>
                  </a:schemeClr>
                </a:solidFill>
                <a:latin typeface="Arial" panose="020B0604020202020204" pitchFamily="34" charset="0"/>
                <a:cs typeface="Arial" panose="020B0604020202020204" pitchFamily="34" charset="0"/>
              </a:defRPr>
            </a:lvl4pPr>
            <a:lvl5pPr>
              <a:defRPr b="1">
                <a:solidFill>
                  <a:schemeClr val="bg1">
                    <a:lumMod val="95000"/>
                  </a:schemeClr>
                </a:solidFill>
                <a:latin typeface="Arial" panose="020B0604020202020204" pitchFamily="34" charset="0"/>
                <a:cs typeface="Arial" panose="020B0604020202020204" pitchFamily="34" charset="0"/>
              </a:defRPr>
            </a:lvl5pPr>
          </a:lstStyle>
          <a:p>
            <a:pPr lvl="0"/>
            <a:r>
              <a:rPr lang="en-US" dirty="0"/>
              <a:t>###</a:t>
            </a:r>
          </a:p>
        </p:txBody>
      </p:sp>
      <p:sp>
        <p:nvSpPr>
          <p:cNvPr id="8" name="Text Placeholder 15" descr="dark blue text on top of light blue background">
            <a:extLst>
              <a:ext uri="{FF2B5EF4-FFF2-40B4-BE49-F238E27FC236}">
                <a16:creationId xmlns:a16="http://schemas.microsoft.com/office/drawing/2014/main" id="{AE16A99E-3357-38F0-7E4E-6033CDC0AC23}"/>
              </a:ext>
            </a:extLst>
          </p:cNvPr>
          <p:cNvSpPr>
            <a:spLocks noGrp="1"/>
          </p:cNvSpPr>
          <p:nvPr>
            <p:ph type="body" sz="quarter" idx="14" hasCustomPrompt="1"/>
          </p:nvPr>
        </p:nvSpPr>
        <p:spPr>
          <a:xfrm>
            <a:off x="1924050" y="258566"/>
            <a:ext cx="3143250" cy="319089"/>
          </a:xfrm>
        </p:spPr>
        <p:txBody>
          <a:bodyPr>
            <a:noAutofit/>
          </a:bodyPr>
          <a:lstStyle>
            <a:lvl1pPr marL="0" indent="0">
              <a:buNone/>
              <a:defRPr sz="1800" b="1">
                <a:solidFill>
                  <a:schemeClr val="accent1">
                    <a:lumMod val="50000"/>
                  </a:schemeClr>
                </a:solidFill>
                <a:latin typeface="Arial" panose="020B0604020202020204" pitchFamily="34" charset="0"/>
                <a:cs typeface="Arial" panose="020B0604020202020204" pitchFamily="34" charset="0"/>
              </a:defRPr>
            </a:lvl1pPr>
            <a:lvl2pPr>
              <a:defRPr sz="1800" b="1">
                <a:solidFill>
                  <a:schemeClr val="accent5">
                    <a:lumMod val="75000"/>
                  </a:schemeClr>
                </a:solidFill>
                <a:latin typeface="Arial" panose="020B0604020202020204" pitchFamily="34" charset="0"/>
                <a:cs typeface="Arial" panose="020B0604020202020204" pitchFamily="34" charset="0"/>
              </a:defRPr>
            </a:lvl2pPr>
            <a:lvl3pPr>
              <a:defRPr sz="1600" b="1">
                <a:solidFill>
                  <a:schemeClr val="accent5">
                    <a:lumMod val="75000"/>
                  </a:schemeClr>
                </a:solidFill>
                <a:latin typeface="Arial" panose="020B0604020202020204" pitchFamily="34" charset="0"/>
                <a:cs typeface="Arial" panose="020B0604020202020204" pitchFamily="34" charset="0"/>
              </a:defRPr>
            </a:lvl3pPr>
            <a:lvl4pPr>
              <a:defRPr sz="1400" b="1">
                <a:solidFill>
                  <a:schemeClr val="accent5">
                    <a:lumMod val="75000"/>
                  </a:schemeClr>
                </a:solidFill>
                <a:latin typeface="Arial" panose="020B0604020202020204" pitchFamily="34" charset="0"/>
                <a:cs typeface="Arial" panose="020B0604020202020204" pitchFamily="34" charset="0"/>
              </a:defRPr>
            </a:lvl4pPr>
            <a:lvl5pPr>
              <a:defRPr sz="1400" b="1">
                <a:solidFill>
                  <a:schemeClr val="accent5">
                    <a:lumMod val="75000"/>
                  </a:schemeClr>
                </a:solidFill>
                <a:latin typeface="Arial" panose="020B0604020202020204" pitchFamily="34" charset="0"/>
                <a:cs typeface="Arial" panose="020B0604020202020204" pitchFamily="34" charset="0"/>
              </a:defRPr>
            </a:lvl5pPr>
          </a:lstStyle>
          <a:p>
            <a:pPr lvl="0"/>
            <a:r>
              <a:rPr lang="en-US" dirty="0"/>
              <a:t>CLICK TO EDIT</a:t>
            </a:r>
          </a:p>
        </p:txBody>
      </p:sp>
      <p:sp>
        <p:nvSpPr>
          <p:cNvPr id="2" name="Text Placeholder 6" descr="light blue text on dark blue background">
            <a:extLst>
              <a:ext uri="{FF2B5EF4-FFF2-40B4-BE49-F238E27FC236}">
                <a16:creationId xmlns:a16="http://schemas.microsoft.com/office/drawing/2014/main" id="{A56F2750-C931-F4F6-C8C6-D3AF5CDBD360}"/>
              </a:ext>
            </a:extLst>
          </p:cNvPr>
          <p:cNvSpPr>
            <a:spLocks noGrp="1"/>
          </p:cNvSpPr>
          <p:nvPr>
            <p:ph type="body" sz="quarter" idx="15" hasCustomPrompt="1"/>
          </p:nvPr>
        </p:nvSpPr>
        <p:spPr>
          <a:xfrm>
            <a:off x="8277225" y="6505575"/>
            <a:ext cx="2390775" cy="352425"/>
          </a:xfrm>
        </p:spPr>
        <p:txBody>
          <a:bodyPr>
            <a:noAutofit/>
          </a:bodyPr>
          <a:lstStyle>
            <a:lvl1pPr marL="0" indent="0" algn="r">
              <a:buNone/>
              <a:defRPr sz="1600" b="1">
                <a:solidFill>
                  <a:schemeClr val="accent1">
                    <a:lumMod val="20000"/>
                    <a:lumOff val="80000"/>
                  </a:schemeClr>
                </a:solidFill>
              </a:defRPr>
            </a:lvl1pPr>
            <a:lvl2pPr>
              <a:defRPr sz="1400" b="1">
                <a:solidFill>
                  <a:schemeClr val="accent1">
                    <a:lumMod val="20000"/>
                    <a:lumOff val="80000"/>
                  </a:schemeClr>
                </a:solidFill>
              </a:defRPr>
            </a:lvl2pPr>
            <a:lvl3pPr>
              <a:defRPr sz="1200" b="1">
                <a:solidFill>
                  <a:schemeClr val="accent1">
                    <a:lumMod val="20000"/>
                    <a:lumOff val="80000"/>
                  </a:schemeClr>
                </a:solidFill>
              </a:defRPr>
            </a:lvl3pPr>
            <a:lvl4pPr>
              <a:defRPr sz="1100" b="1">
                <a:solidFill>
                  <a:schemeClr val="accent1">
                    <a:lumMod val="20000"/>
                    <a:lumOff val="80000"/>
                  </a:schemeClr>
                </a:solidFill>
              </a:defRPr>
            </a:lvl4pPr>
            <a:lvl5pPr>
              <a:defRPr sz="1100" b="1">
                <a:solidFill>
                  <a:schemeClr val="accent1">
                    <a:lumMod val="20000"/>
                    <a:lumOff val="80000"/>
                  </a:schemeClr>
                </a:solidFill>
              </a:defRPr>
            </a:lvl5pPr>
          </a:lstStyle>
          <a:p>
            <a:pPr lvl="0"/>
            <a:r>
              <a:rPr lang="en-US" dirty="0"/>
              <a:t>Click to edit (#)</a:t>
            </a:r>
          </a:p>
        </p:txBody>
      </p:sp>
    </p:spTree>
    <p:extLst>
      <p:ext uri="{BB962C8B-B14F-4D97-AF65-F5344CB8AC3E}">
        <p14:creationId xmlns:p14="http://schemas.microsoft.com/office/powerpoint/2010/main" val="673458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content _ right logo">
    <p:spTree>
      <p:nvGrpSpPr>
        <p:cNvPr id="1" name=""/>
        <p:cNvGrpSpPr/>
        <p:nvPr/>
      </p:nvGrpSpPr>
      <p:grpSpPr>
        <a:xfrm>
          <a:off x="0" y="0"/>
          <a:ext cx="0" cy="0"/>
          <a:chOff x="0" y="0"/>
          <a:chExt cx="0" cy="0"/>
        </a:xfrm>
      </p:grpSpPr>
      <p:sp>
        <p:nvSpPr>
          <p:cNvPr id="16" name="Content Placeholder 2" descr="gray text on white background and black text with bullets on white background. Media icons.">
            <a:extLst>
              <a:ext uri="{FF2B5EF4-FFF2-40B4-BE49-F238E27FC236}">
                <a16:creationId xmlns:a16="http://schemas.microsoft.com/office/drawing/2014/main" id="{97A94EDC-D306-EB94-5E58-A6B59C14240B}"/>
              </a:ext>
            </a:extLst>
          </p:cNvPr>
          <p:cNvSpPr>
            <a:spLocks noGrp="1"/>
          </p:cNvSpPr>
          <p:nvPr>
            <p:ph idx="10"/>
          </p:nvPr>
        </p:nvSpPr>
        <p:spPr>
          <a:xfrm>
            <a:off x="644331" y="1260116"/>
            <a:ext cx="10903339" cy="4351338"/>
          </a:xfrm>
          <a:prstGeom prst="rect">
            <a:avLst/>
          </a:prstGeom>
        </p:spPr>
        <p:txBody>
          <a:bodyPr/>
          <a:lstStyle>
            <a:lvl1pPr marL="0" indent="0">
              <a:spcBef>
                <a:spcPts val="0"/>
              </a:spcBef>
              <a:spcAft>
                <a:spcPts val="1200"/>
              </a:spcAft>
              <a:buNone/>
              <a:defRPr sz="3200" b="1">
                <a:solidFill>
                  <a:srgbClr val="7F7F7F"/>
                </a:solidFill>
              </a:defRPr>
            </a:lvl1pPr>
            <a:lvl2pPr marL="461963" indent="-228600">
              <a:lnSpc>
                <a:spcPct val="110000"/>
              </a:lnSpc>
              <a:spcBef>
                <a:spcPts val="0"/>
              </a:spcBef>
              <a:spcAft>
                <a:spcPts val="600"/>
              </a:spcAft>
              <a:defRPr sz="2800"/>
            </a:lvl2pPr>
            <a:lvl3pPr marL="855663" indent="-228600">
              <a:lnSpc>
                <a:spcPct val="110000"/>
              </a:lnSpc>
              <a:spcBef>
                <a:spcPts val="0"/>
              </a:spcBef>
              <a:spcAft>
                <a:spcPts val="300"/>
              </a:spcAft>
              <a:defRPr sz="2400"/>
            </a:lvl3pPr>
            <a:lvl4pPr marL="1258888" indent="-228600">
              <a:lnSpc>
                <a:spcPct val="110000"/>
              </a:lnSpc>
              <a:spcBef>
                <a:spcPts val="0"/>
              </a:spcBef>
              <a:spcAft>
                <a:spcPts val="500"/>
              </a:spcAft>
              <a:defRPr sz="2000"/>
            </a:lvl4pPr>
            <a:lvl5pPr marL="1711325" indent="-228600">
              <a:lnSpc>
                <a:spcPct val="110000"/>
              </a:lnSpc>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13" descr="White text on top of small blue and green rectangular design ">
            <a:extLst>
              <a:ext uri="{FF2B5EF4-FFF2-40B4-BE49-F238E27FC236}">
                <a16:creationId xmlns:a16="http://schemas.microsoft.com/office/drawing/2014/main" id="{C477BDDD-18AA-F550-A8CA-D2FEABA4B5DD}"/>
              </a:ext>
            </a:extLst>
          </p:cNvPr>
          <p:cNvSpPr>
            <a:spLocks noGrp="1"/>
          </p:cNvSpPr>
          <p:nvPr>
            <p:ph type="body" sz="quarter" idx="13" hasCustomPrompt="1"/>
          </p:nvPr>
        </p:nvSpPr>
        <p:spPr>
          <a:xfrm>
            <a:off x="228600" y="76200"/>
            <a:ext cx="1466850" cy="790575"/>
          </a:xfrm>
        </p:spPr>
        <p:txBody>
          <a:bodyPr>
            <a:noAutofit/>
          </a:bodyPr>
          <a:lstStyle>
            <a:lvl1pPr marL="0" indent="0">
              <a:buNone/>
              <a:defRPr sz="4800" b="1">
                <a:solidFill>
                  <a:schemeClr val="bg1">
                    <a:lumMod val="95000"/>
                  </a:schemeClr>
                </a:solidFill>
                <a:latin typeface="Arial" panose="020B0604020202020204" pitchFamily="34" charset="0"/>
                <a:cs typeface="Arial" panose="020B0604020202020204" pitchFamily="34" charset="0"/>
              </a:defRPr>
            </a:lvl1pPr>
            <a:lvl2pPr>
              <a:defRPr b="1">
                <a:solidFill>
                  <a:schemeClr val="bg1">
                    <a:lumMod val="95000"/>
                  </a:schemeClr>
                </a:solidFill>
                <a:latin typeface="Arial" panose="020B0604020202020204" pitchFamily="34" charset="0"/>
                <a:cs typeface="Arial" panose="020B0604020202020204" pitchFamily="34" charset="0"/>
              </a:defRPr>
            </a:lvl2pPr>
            <a:lvl3pPr>
              <a:defRPr b="1">
                <a:solidFill>
                  <a:schemeClr val="bg1">
                    <a:lumMod val="95000"/>
                  </a:schemeClr>
                </a:solidFill>
                <a:latin typeface="Arial" panose="020B0604020202020204" pitchFamily="34" charset="0"/>
                <a:cs typeface="Arial" panose="020B0604020202020204" pitchFamily="34" charset="0"/>
              </a:defRPr>
            </a:lvl3pPr>
            <a:lvl4pPr>
              <a:defRPr b="1">
                <a:solidFill>
                  <a:schemeClr val="bg1">
                    <a:lumMod val="95000"/>
                  </a:schemeClr>
                </a:solidFill>
                <a:latin typeface="Arial" panose="020B0604020202020204" pitchFamily="34" charset="0"/>
                <a:cs typeface="Arial" panose="020B0604020202020204" pitchFamily="34" charset="0"/>
              </a:defRPr>
            </a:lvl4pPr>
            <a:lvl5pPr>
              <a:defRPr b="1">
                <a:solidFill>
                  <a:schemeClr val="bg1">
                    <a:lumMod val="95000"/>
                  </a:schemeClr>
                </a:solidFill>
                <a:latin typeface="Arial" panose="020B0604020202020204" pitchFamily="34" charset="0"/>
                <a:cs typeface="Arial" panose="020B0604020202020204" pitchFamily="34" charset="0"/>
              </a:defRPr>
            </a:lvl5pPr>
          </a:lstStyle>
          <a:p>
            <a:pPr lvl="0"/>
            <a:r>
              <a:rPr lang="en-US" dirty="0"/>
              <a:t>###</a:t>
            </a:r>
          </a:p>
        </p:txBody>
      </p:sp>
      <p:sp>
        <p:nvSpPr>
          <p:cNvPr id="3" name="Text Placeholder 15" descr="dark blue text on top of light blue background">
            <a:extLst>
              <a:ext uri="{FF2B5EF4-FFF2-40B4-BE49-F238E27FC236}">
                <a16:creationId xmlns:a16="http://schemas.microsoft.com/office/drawing/2014/main" id="{B70A7C76-C6D6-AB44-699E-1C6941DC84EB}"/>
              </a:ext>
            </a:extLst>
          </p:cNvPr>
          <p:cNvSpPr>
            <a:spLocks noGrp="1"/>
          </p:cNvSpPr>
          <p:nvPr>
            <p:ph type="body" sz="quarter" idx="14" hasCustomPrompt="1"/>
          </p:nvPr>
        </p:nvSpPr>
        <p:spPr>
          <a:xfrm>
            <a:off x="1924050" y="258566"/>
            <a:ext cx="3143250" cy="319089"/>
          </a:xfrm>
        </p:spPr>
        <p:txBody>
          <a:bodyPr>
            <a:noAutofit/>
          </a:bodyPr>
          <a:lstStyle>
            <a:lvl1pPr marL="0" indent="0">
              <a:buNone/>
              <a:defRPr sz="1800" b="1">
                <a:solidFill>
                  <a:schemeClr val="accent1">
                    <a:lumMod val="50000"/>
                  </a:schemeClr>
                </a:solidFill>
                <a:latin typeface="Arial" panose="020B0604020202020204" pitchFamily="34" charset="0"/>
                <a:cs typeface="Arial" panose="020B0604020202020204" pitchFamily="34" charset="0"/>
              </a:defRPr>
            </a:lvl1pPr>
            <a:lvl2pPr>
              <a:defRPr sz="1800" b="1">
                <a:solidFill>
                  <a:schemeClr val="accent5">
                    <a:lumMod val="75000"/>
                  </a:schemeClr>
                </a:solidFill>
                <a:latin typeface="Arial" panose="020B0604020202020204" pitchFamily="34" charset="0"/>
                <a:cs typeface="Arial" panose="020B0604020202020204" pitchFamily="34" charset="0"/>
              </a:defRPr>
            </a:lvl2pPr>
            <a:lvl3pPr>
              <a:defRPr sz="1600" b="1">
                <a:solidFill>
                  <a:schemeClr val="accent5">
                    <a:lumMod val="75000"/>
                  </a:schemeClr>
                </a:solidFill>
                <a:latin typeface="Arial" panose="020B0604020202020204" pitchFamily="34" charset="0"/>
                <a:cs typeface="Arial" panose="020B0604020202020204" pitchFamily="34" charset="0"/>
              </a:defRPr>
            </a:lvl3pPr>
            <a:lvl4pPr>
              <a:defRPr sz="1400" b="1">
                <a:solidFill>
                  <a:schemeClr val="accent5">
                    <a:lumMod val="75000"/>
                  </a:schemeClr>
                </a:solidFill>
                <a:latin typeface="Arial" panose="020B0604020202020204" pitchFamily="34" charset="0"/>
                <a:cs typeface="Arial" panose="020B0604020202020204" pitchFamily="34" charset="0"/>
              </a:defRPr>
            </a:lvl4pPr>
            <a:lvl5pPr>
              <a:defRPr sz="1400" b="1">
                <a:solidFill>
                  <a:schemeClr val="accent5">
                    <a:lumMod val="75000"/>
                  </a:schemeClr>
                </a:solidFill>
                <a:latin typeface="Arial" panose="020B0604020202020204" pitchFamily="34" charset="0"/>
                <a:cs typeface="Arial" panose="020B0604020202020204" pitchFamily="34" charset="0"/>
              </a:defRPr>
            </a:lvl5pPr>
          </a:lstStyle>
          <a:p>
            <a:pPr lvl="0"/>
            <a:r>
              <a:rPr lang="en-US" dirty="0"/>
              <a:t>CLICK TO EDIT</a:t>
            </a:r>
          </a:p>
        </p:txBody>
      </p:sp>
      <p:sp>
        <p:nvSpPr>
          <p:cNvPr id="4" name="Text Placeholder 6" descr="light blue text on dark blue background">
            <a:extLst>
              <a:ext uri="{FF2B5EF4-FFF2-40B4-BE49-F238E27FC236}">
                <a16:creationId xmlns:a16="http://schemas.microsoft.com/office/drawing/2014/main" id="{CC4D1E1F-1CF8-4B14-4B6E-A5F1DCE9EAAB}"/>
              </a:ext>
            </a:extLst>
          </p:cNvPr>
          <p:cNvSpPr>
            <a:spLocks noGrp="1"/>
          </p:cNvSpPr>
          <p:nvPr>
            <p:ph type="body" sz="quarter" idx="15" hasCustomPrompt="1"/>
          </p:nvPr>
        </p:nvSpPr>
        <p:spPr>
          <a:xfrm>
            <a:off x="8277225" y="6505575"/>
            <a:ext cx="2390775" cy="352425"/>
          </a:xfrm>
        </p:spPr>
        <p:txBody>
          <a:bodyPr>
            <a:noAutofit/>
          </a:bodyPr>
          <a:lstStyle>
            <a:lvl1pPr marL="0" indent="0" algn="r">
              <a:buNone/>
              <a:defRPr sz="1600" b="1">
                <a:solidFill>
                  <a:schemeClr val="accent1">
                    <a:lumMod val="20000"/>
                    <a:lumOff val="80000"/>
                  </a:schemeClr>
                </a:solidFill>
              </a:defRPr>
            </a:lvl1pPr>
            <a:lvl2pPr>
              <a:defRPr sz="1400" b="1">
                <a:solidFill>
                  <a:schemeClr val="accent1">
                    <a:lumMod val="20000"/>
                    <a:lumOff val="80000"/>
                  </a:schemeClr>
                </a:solidFill>
              </a:defRPr>
            </a:lvl2pPr>
            <a:lvl3pPr>
              <a:defRPr sz="1200" b="1">
                <a:solidFill>
                  <a:schemeClr val="accent1">
                    <a:lumMod val="20000"/>
                    <a:lumOff val="80000"/>
                  </a:schemeClr>
                </a:solidFill>
              </a:defRPr>
            </a:lvl3pPr>
            <a:lvl4pPr>
              <a:defRPr sz="1100" b="1">
                <a:solidFill>
                  <a:schemeClr val="accent1">
                    <a:lumMod val="20000"/>
                    <a:lumOff val="80000"/>
                  </a:schemeClr>
                </a:solidFill>
              </a:defRPr>
            </a:lvl4pPr>
            <a:lvl5pPr>
              <a:defRPr sz="1100" b="1">
                <a:solidFill>
                  <a:schemeClr val="accent1">
                    <a:lumMod val="20000"/>
                    <a:lumOff val="80000"/>
                  </a:schemeClr>
                </a:solidFill>
              </a:defRPr>
            </a:lvl5pPr>
          </a:lstStyle>
          <a:p>
            <a:pPr lvl="0"/>
            <a:r>
              <a:rPr lang="en-US" dirty="0"/>
              <a:t>Click to edit (#)</a:t>
            </a:r>
          </a:p>
        </p:txBody>
      </p:sp>
    </p:spTree>
    <p:extLst>
      <p:ext uri="{BB962C8B-B14F-4D97-AF65-F5344CB8AC3E}">
        <p14:creationId xmlns:p14="http://schemas.microsoft.com/office/powerpoint/2010/main" val="959871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ogos">
    <p:spTree>
      <p:nvGrpSpPr>
        <p:cNvPr id="1" name=""/>
        <p:cNvGrpSpPr/>
        <p:nvPr/>
      </p:nvGrpSpPr>
      <p:grpSpPr>
        <a:xfrm>
          <a:off x="0" y="0"/>
          <a:ext cx="0" cy="0"/>
          <a:chOff x="0" y="0"/>
          <a:chExt cx="0" cy="0"/>
        </a:xfrm>
      </p:grpSpPr>
      <p:sp>
        <p:nvSpPr>
          <p:cNvPr id="2" name="Text Placeholder 13" descr="White text on top of small blue and green rectangular design ">
            <a:extLst>
              <a:ext uri="{FF2B5EF4-FFF2-40B4-BE49-F238E27FC236}">
                <a16:creationId xmlns:a16="http://schemas.microsoft.com/office/drawing/2014/main" id="{DDCA3F3D-D1F1-5424-38B4-452EEA204ABF}"/>
              </a:ext>
            </a:extLst>
          </p:cNvPr>
          <p:cNvSpPr>
            <a:spLocks noGrp="1"/>
          </p:cNvSpPr>
          <p:nvPr>
            <p:ph type="body" sz="quarter" idx="13" hasCustomPrompt="1"/>
          </p:nvPr>
        </p:nvSpPr>
        <p:spPr>
          <a:xfrm>
            <a:off x="228600" y="76200"/>
            <a:ext cx="1466850" cy="790575"/>
          </a:xfrm>
        </p:spPr>
        <p:txBody>
          <a:bodyPr>
            <a:noAutofit/>
          </a:bodyPr>
          <a:lstStyle>
            <a:lvl1pPr marL="0" indent="0">
              <a:buNone/>
              <a:defRPr sz="4800" b="1">
                <a:solidFill>
                  <a:schemeClr val="bg1">
                    <a:lumMod val="95000"/>
                  </a:schemeClr>
                </a:solidFill>
                <a:latin typeface="Arial" panose="020B0604020202020204" pitchFamily="34" charset="0"/>
                <a:cs typeface="Arial" panose="020B0604020202020204" pitchFamily="34" charset="0"/>
              </a:defRPr>
            </a:lvl1pPr>
            <a:lvl2pPr>
              <a:defRPr b="1">
                <a:solidFill>
                  <a:schemeClr val="bg1">
                    <a:lumMod val="95000"/>
                  </a:schemeClr>
                </a:solidFill>
                <a:latin typeface="Arial" panose="020B0604020202020204" pitchFamily="34" charset="0"/>
                <a:cs typeface="Arial" panose="020B0604020202020204" pitchFamily="34" charset="0"/>
              </a:defRPr>
            </a:lvl2pPr>
            <a:lvl3pPr>
              <a:defRPr b="1">
                <a:solidFill>
                  <a:schemeClr val="bg1">
                    <a:lumMod val="95000"/>
                  </a:schemeClr>
                </a:solidFill>
                <a:latin typeface="Arial" panose="020B0604020202020204" pitchFamily="34" charset="0"/>
                <a:cs typeface="Arial" panose="020B0604020202020204" pitchFamily="34" charset="0"/>
              </a:defRPr>
            </a:lvl3pPr>
            <a:lvl4pPr>
              <a:defRPr b="1">
                <a:solidFill>
                  <a:schemeClr val="bg1">
                    <a:lumMod val="95000"/>
                  </a:schemeClr>
                </a:solidFill>
                <a:latin typeface="Arial" panose="020B0604020202020204" pitchFamily="34" charset="0"/>
                <a:cs typeface="Arial" panose="020B0604020202020204" pitchFamily="34" charset="0"/>
              </a:defRPr>
            </a:lvl4pPr>
            <a:lvl5pPr>
              <a:defRPr b="1">
                <a:solidFill>
                  <a:schemeClr val="bg1">
                    <a:lumMod val="95000"/>
                  </a:schemeClr>
                </a:solidFill>
                <a:latin typeface="Arial" panose="020B0604020202020204" pitchFamily="34" charset="0"/>
                <a:cs typeface="Arial" panose="020B0604020202020204" pitchFamily="34" charset="0"/>
              </a:defRPr>
            </a:lvl5pPr>
          </a:lstStyle>
          <a:p>
            <a:pPr lvl="0"/>
            <a:r>
              <a:rPr lang="en-US" dirty="0"/>
              <a:t>###</a:t>
            </a:r>
          </a:p>
        </p:txBody>
      </p:sp>
      <p:sp>
        <p:nvSpPr>
          <p:cNvPr id="3" name="Text Placeholder 15" descr="dark blue text on top of light blue background">
            <a:extLst>
              <a:ext uri="{FF2B5EF4-FFF2-40B4-BE49-F238E27FC236}">
                <a16:creationId xmlns:a16="http://schemas.microsoft.com/office/drawing/2014/main" id="{31B9D482-B9AC-4FD6-940B-F92B4071AC79}"/>
              </a:ext>
            </a:extLst>
          </p:cNvPr>
          <p:cNvSpPr>
            <a:spLocks noGrp="1"/>
          </p:cNvSpPr>
          <p:nvPr>
            <p:ph type="body" sz="quarter" idx="14" hasCustomPrompt="1"/>
          </p:nvPr>
        </p:nvSpPr>
        <p:spPr>
          <a:xfrm>
            <a:off x="1924050" y="258566"/>
            <a:ext cx="3143250" cy="319089"/>
          </a:xfrm>
        </p:spPr>
        <p:txBody>
          <a:bodyPr>
            <a:noAutofit/>
          </a:bodyPr>
          <a:lstStyle>
            <a:lvl1pPr marL="0" indent="0">
              <a:buNone/>
              <a:defRPr sz="1800" b="1">
                <a:solidFill>
                  <a:schemeClr val="accent1">
                    <a:lumMod val="50000"/>
                  </a:schemeClr>
                </a:solidFill>
                <a:latin typeface="Arial" panose="020B0604020202020204" pitchFamily="34" charset="0"/>
                <a:cs typeface="Arial" panose="020B0604020202020204" pitchFamily="34" charset="0"/>
              </a:defRPr>
            </a:lvl1pPr>
            <a:lvl2pPr>
              <a:defRPr sz="1800" b="1">
                <a:solidFill>
                  <a:schemeClr val="accent5">
                    <a:lumMod val="75000"/>
                  </a:schemeClr>
                </a:solidFill>
                <a:latin typeface="Arial" panose="020B0604020202020204" pitchFamily="34" charset="0"/>
                <a:cs typeface="Arial" panose="020B0604020202020204" pitchFamily="34" charset="0"/>
              </a:defRPr>
            </a:lvl2pPr>
            <a:lvl3pPr>
              <a:defRPr sz="1600" b="1">
                <a:solidFill>
                  <a:schemeClr val="accent5">
                    <a:lumMod val="75000"/>
                  </a:schemeClr>
                </a:solidFill>
                <a:latin typeface="Arial" panose="020B0604020202020204" pitchFamily="34" charset="0"/>
                <a:cs typeface="Arial" panose="020B0604020202020204" pitchFamily="34" charset="0"/>
              </a:defRPr>
            </a:lvl3pPr>
            <a:lvl4pPr>
              <a:defRPr sz="1400" b="1">
                <a:solidFill>
                  <a:schemeClr val="accent5">
                    <a:lumMod val="75000"/>
                  </a:schemeClr>
                </a:solidFill>
                <a:latin typeface="Arial" panose="020B0604020202020204" pitchFamily="34" charset="0"/>
                <a:cs typeface="Arial" panose="020B0604020202020204" pitchFamily="34" charset="0"/>
              </a:defRPr>
            </a:lvl4pPr>
            <a:lvl5pPr>
              <a:defRPr sz="1400" b="1">
                <a:solidFill>
                  <a:schemeClr val="accent5">
                    <a:lumMod val="75000"/>
                  </a:schemeClr>
                </a:solidFill>
                <a:latin typeface="Arial" panose="020B0604020202020204" pitchFamily="34" charset="0"/>
                <a:cs typeface="Arial" panose="020B0604020202020204" pitchFamily="34" charset="0"/>
              </a:defRPr>
            </a:lvl5pPr>
          </a:lstStyle>
          <a:p>
            <a:pPr lvl="0"/>
            <a:r>
              <a:rPr lang="en-US" dirty="0"/>
              <a:t>CLICK TO EDIT</a:t>
            </a:r>
          </a:p>
        </p:txBody>
      </p:sp>
      <p:sp>
        <p:nvSpPr>
          <p:cNvPr id="4" name="Text Placeholder 6" descr="light blue text on dark blue background">
            <a:extLst>
              <a:ext uri="{FF2B5EF4-FFF2-40B4-BE49-F238E27FC236}">
                <a16:creationId xmlns:a16="http://schemas.microsoft.com/office/drawing/2014/main" id="{D653B60A-E9AC-06B2-AA8A-B0BB1C5CDDCB}"/>
              </a:ext>
            </a:extLst>
          </p:cNvPr>
          <p:cNvSpPr>
            <a:spLocks noGrp="1"/>
          </p:cNvSpPr>
          <p:nvPr>
            <p:ph type="body" sz="quarter" idx="15" hasCustomPrompt="1"/>
          </p:nvPr>
        </p:nvSpPr>
        <p:spPr>
          <a:xfrm>
            <a:off x="8325939" y="6536055"/>
            <a:ext cx="2390775" cy="352425"/>
          </a:xfrm>
        </p:spPr>
        <p:txBody>
          <a:bodyPr>
            <a:noAutofit/>
          </a:bodyPr>
          <a:lstStyle>
            <a:lvl1pPr marL="0" indent="0" algn="r">
              <a:buNone/>
              <a:defRPr sz="1600" b="1">
                <a:solidFill>
                  <a:schemeClr val="accent1">
                    <a:lumMod val="20000"/>
                    <a:lumOff val="80000"/>
                  </a:schemeClr>
                </a:solidFill>
              </a:defRPr>
            </a:lvl1pPr>
            <a:lvl2pPr>
              <a:defRPr sz="1400" b="1">
                <a:solidFill>
                  <a:schemeClr val="accent1">
                    <a:lumMod val="20000"/>
                    <a:lumOff val="80000"/>
                  </a:schemeClr>
                </a:solidFill>
              </a:defRPr>
            </a:lvl2pPr>
            <a:lvl3pPr>
              <a:defRPr sz="1200" b="1">
                <a:solidFill>
                  <a:schemeClr val="accent1">
                    <a:lumMod val="20000"/>
                    <a:lumOff val="80000"/>
                  </a:schemeClr>
                </a:solidFill>
              </a:defRPr>
            </a:lvl3pPr>
            <a:lvl4pPr>
              <a:defRPr sz="1100" b="1">
                <a:solidFill>
                  <a:schemeClr val="accent1">
                    <a:lumMod val="20000"/>
                    <a:lumOff val="80000"/>
                  </a:schemeClr>
                </a:solidFill>
              </a:defRPr>
            </a:lvl4pPr>
            <a:lvl5pPr>
              <a:defRPr sz="1100" b="1">
                <a:solidFill>
                  <a:schemeClr val="accent1">
                    <a:lumMod val="20000"/>
                    <a:lumOff val="80000"/>
                  </a:schemeClr>
                </a:solidFill>
              </a:defRPr>
            </a:lvl5pPr>
          </a:lstStyle>
          <a:p>
            <a:pPr lvl="0"/>
            <a:r>
              <a:rPr lang="en-US" dirty="0"/>
              <a:t>Click to edit (#)</a:t>
            </a:r>
          </a:p>
        </p:txBody>
      </p:sp>
    </p:spTree>
    <p:extLst>
      <p:ext uri="{BB962C8B-B14F-4D97-AF65-F5344CB8AC3E}">
        <p14:creationId xmlns:p14="http://schemas.microsoft.com/office/powerpoint/2010/main" val="3111042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B990-663A-ECFF-5934-AB79D1DDD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D1D39C-4B26-C7B1-952E-735533F93426}"/>
              </a:ext>
            </a:extLst>
          </p:cNvPr>
          <p:cNvSpPr>
            <a:spLocks noGrp="1"/>
          </p:cNvSpPr>
          <p:nvPr>
            <p:ph type="dt" sz="half" idx="10"/>
          </p:nvPr>
        </p:nvSpPr>
        <p:spPr/>
        <p:txBody>
          <a:bodyPr/>
          <a:lstStyle/>
          <a:p>
            <a:fld id="{6AF0FB55-661F-4C77-9191-CD94AF6BF32E}" type="datetimeFigureOut">
              <a:rPr lang="en-US" smtClean="0"/>
              <a:t>10/21/2024</a:t>
            </a:fld>
            <a:endParaRPr lang="en-US"/>
          </a:p>
        </p:txBody>
      </p:sp>
      <p:sp>
        <p:nvSpPr>
          <p:cNvPr id="4" name="Footer Placeholder 3">
            <a:extLst>
              <a:ext uri="{FF2B5EF4-FFF2-40B4-BE49-F238E27FC236}">
                <a16:creationId xmlns:a16="http://schemas.microsoft.com/office/drawing/2014/main" id="{B3988674-E5D7-DEC0-B5A4-A7A74AB13F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6E83F7-5CAB-54A3-E25D-4FEFB0F703DD}"/>
              </a:ext>
            </a:extLst>
          </p:cNvPr>
          <p:cNvSpPr>
            <a:spLocks noGrp="1"/>
          </p:cNvSpPr>
          <p:nvPr>
            <p:ph type="sldNum" sz="quarter" idx="12"/>
          </p:nvPr>
        </p:nvSpPr>
        <p:spPr/>
        <p:txBody>
          <a:bodyPr/>
          <a:lstStyle/>
          <a:p>
            <a:fld id="{0F372232-EF9B-4ADE-993C-1B03329B4D66}" type="slidenum">
              <a:rPr lang="en-US" smtClean="0"/>
              <a:t>‹#›</a:t>
            </a:fld>
            <a:endParaRPr lang="en-US"/>
          </a:p>
        </p:txBody>
      </p:sp>
    </p:spTree>
    <p:extLst>
      <p:ext uri="{BB962C8B-B14F-4D97-AF65-F5344CB8AC3E}">
        <p14:creationId xmlns:p14="http://schemas.microsoft.com/office/powerpoint/2010/main" val="2609251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descr="black text on white background">
            <a:extLst>
              <a:ext uri="{FF2B5EF4-FFF2-40B4-BE49-F238E27FC236}">
                <a16:creationId xmlns:a16="http://schemas.microsoft.com/office/drawing/2014/main" id="{A85CD7EA-8E75-133C-80FC-566579EA80F5}"/>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descr="black bulleted text on white background ">
            <a:extLst>
              <a:ext uri="{FF2B5EF4-FFF2-40B4-BE49-F238E27FC236}">
                <a16:creationId xmlns:a16="http://schemas.microsoft.com/office/drawing/2014/main" id="{2C402A79-B250-D121-02F5-A23BD2DE60D5}"/>
              </a:ext>
            </a:extLst>
          </p:cNvPr>
          <p:cNvSpPr>
            <a:spLocks noGrp="1"/>
          </p:cNvSpPr>
          <p:nvPr>
            <p:ph idx="1"/>
          </p:nvPr>
        </p:nvSpPr>
        <p:spPr>
          <a:xfrm>
            <a:off x="838200" y="1825625"/>
            <a:ext cx="10515600" cy="4351338"/>
          </a:xfrm>
          <a:prstGeom prst="rect">
            <a:avLst/>
          </a:prstGeom>
        </p:spPr>
        <p:txBody>
          <a:bodyPr/>
          <a:lstStyle>
            <a:lvl1pPr>
              <a:defRPr>
                <a:latin typeface="Aptos Display" panose="020B0004020202020204" pitchFamily="34" charset="0"/>
              </a:defRPr>
            </a:lvl1pPr>
            <a:lvl2pPr>
              <a:defRPr>
                <a:latin typeface="Aptos Display" panose="020B0004020202020204" pitchFamily="34" charset="0"/>
              </a:defRPr>
            </a:lvl2pPr>
            <a:lvl3pPr>
              <a:defRPr>
                <a:latin typeface="Aptos Display" panose="020B0004020202020204" pitchFamily="34" charset="0"/>
              </a:defRPr>
            </a:lvl3pPr>
            <a:lvl4pPr>
              <a:defRPr>
                <a:latin typeface="Aptos Display" panose="020B0004020202020204" pitchFamily="34" charset="0"/>
              </a:defRPr>
            </a:lvl4pPr>
            <a:lvl5pPr>
              <a:defRPr>
                <a:latin typeface="Aptos Display"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descr="gray text on blue background">
            <a:extLst>
              <a:ext uri="{FF2B5EF4-FFF2-40B4-BE49-F238E27FC236}">
                <a16:creationId xmlns:a16="http://schemas.microsoft.com/office/drawing/2014/main" id="{07358196-1414-A935-7EF9-34822E7FF44B}"/>
              </a:ext>
            </a:extLst>
          </p:cNvPr>
          <p:cNvSpPr>
            <a:spLocks noGrp="1"/>
          </p:cNvSpPr>
          <p:nvPr>
            <p:ph type="dt" sz="half" idx="10"/>
          </p:nvPr>
        </p:nvSpPr>
        <p:spPr>
          <a:xfrm>
            <a:off x="838200" y="6356350"/>
            <a:ext cx="2743200" cy="365125"/>
          </a:xfrm>
          <a:prstGeom prst="rect">
            <a:avLst/>
          </a:prstGeom>
        </p:spPr>
        <p:txBody>
          <a:bodyPr/>
          <a:lstStyle/>
          <a:p>
            <a:fld id="{6AF0FB55-661F-4C77-9191-CD94AF6BF32E}" type="datetimeFigureOut">
              <a:rPr lang="en-US" smtClean="0"/>
              <a:t>10/21/2024</a:t>
            </a:fld>
            <a:endParaRPr lang="en-US"/>
          </a:p>
        </p:txBody>
      </p:sp>
      <p:sp>
        <p:nvSpPr>
          <p:cNvPr id="5" name="Footer Placeholder 4" descr="gray text on blue background">
            <a:extLst>
              <a:ext uri="{FF2B5EF4-FFF2-40B4-BE49-F238E27FC236}">
                <a16:creationId xmlns:a16="http://schemas.microsoft.com/office/drawing/2014/main" id="{DA578E24-59EE-74E1-367F-5AEC4B52DD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descr="gray text on blue background">
            <a:extLst>
              <a:ext uri="{FF2B5EF4-FFF2-40B4-BE49-F238E27FC236}">
                <a16:creationId xmlns:a16="http://schemas.microsoft.com/office/drawing/2014/main" id="{1AC05F22-627C-9DC5-16A8-B93D2C5E021E}"/>
              </a:ext>
            </a:extLst>
          </p:cNvPr>
          <p:cNvSpPr>
            <a:spLocks noGrp="1"/>
          </p:cNvSpPr>
          <p:nvPr>
            <p:ph type="sldNum" sz="quarter" idx="12"/>
          </p:nvPr>
        </p:nvSpPr>
        <p:spPr>
          <a:xfrm>
            <a:off x="8610600" y="6356350"/>
            <a:ext cx="2743200" cy="365125"/>
          </a:xfrm>
          <a:prstGeom prst="rect">
            <a:avLst/>
          </a:prstGeom>
        </p:spPr>
        <p:txBody>
          <a:bodyPr/>
          <a:lstStyle/>
          <a:p>
            <a:fld id="{0F372232-EF9B-4ADE-993C-1B03329B4D66}" type="slidenum">
              <a:rPr lang="en-US" smtClean="0"/>
              <a:t>‹#›</a:t>
            </a:fld>
            <a:endParaRPr lang="en-US"/>
          </a:p>
        </p:txBody>
      </p:sp>
    </p:spTree>
    <p:extLst>
      <p:ext uri="{BB962C8B-B14F-4D97-AF65-F5344CB8AC3E}">
        <p14:creationId xmlns:p14="http://schemas.microsoft.com/office/powerpoint/2010/main" val="1252619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descr="gray text on blue background">
            <a:extLst>
              <a:ext uri="{FF2B5EF4-FFF2-40B4-BE49-F238E27FC236}">
                <a16:creationId xmlns:a16="http://schemas.microsoft.com/office/drawing/2014/main" id="{3AAB587E-7F0B-47D0-3E72-5EDC32CDE0A2}"/>
              </a:ext>
            </a:extLst>
          </p:cNvPr>
          <p:cNvSpPr>
            <a:spLocks noGrp="1"/>
          </p:cNvSpPr>
          <p:nvPr>
            <p:ph type="dt" sz="half" idx="10"/>
          </p:nvPr>
        </p:nvSpPr>
        <p:spPr>
          <a:xfrm>
            <a:off x="838200" y="6356350"/>
            <a:ext cx="2743200" cy="365125"/>
          </a:xfrm>
          <a:prstGeom prst="rect">
            <a:avLst/>
          </a:prstGeom>
        </p:spPr>
        <p:txBody>
          <a:bodyPr/>
          <a:lstStyle/>
          <a:p>
            <a:fld id="{6AF0FB55-661F-4C77-9191-CD94AF6BF32E}" type="datetimeFigureOut">
              <a:rPr lang="en-US" smtClean="0"/>
              <a:t>10/21/2024</a:t>
            </a:fld>
            <a:endParaRPr lang="en-US"/>
          </a:p>
        </p:txBody>
      </p:sp>
      <p:sp>
        <p:nvSpPr>
          <p:cNvPr id="3" name="Footer Placeholder 2" descr="gray text on blue background">
            <a:extLst>
              <a:ext uri="{FF2B5EF4-FFF2-40B4-BE49-F238E27FC236}">
                <a16:creationId xmlns:a16="http://schemas.microsoft.com/office/drawing/2014/main" id="{B8497B12-BE49-1DB7-D725-561762F3E2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descr="gray text on blue background">
            <a:extLst>
              <a:ext uri="{FF2B5EF4-FFF2-40B4-BE49-F238E27FC236}">
                <a16:creationId xmlns:a16="http://schemas.microsoft.com/office/drawing/2014/main" id="{FD18ED72-F1FB-EC3D-38A7-B9C608E228CB}"/>
              </a:ext>
            </a:extLst>
          </p:cNvPr>
          <p:cNvSpPr>
            <a:spLocks noGrp="1"/>
          </p:cNvSpPr>
          <p:nvPr>
            <p:ph type="sldNum" sz="quarter" idx="12"/>
          </p:nvPr>
        </p:nvSpPr>
        <p:spPr>
          <a:xfrm>
            <a:off x="8610600" y="6356350"/>
            <a:ext cx="2743200" cy="365125"/>
          </a:xfrm>
          <a:prstGeom prst="rect">
            <a:avLst/>
          </a:prstGeom>
        </p:spPr>
        <p:txBody>
          <a:bodyPr/>
          <a:lstStyle/>
          <a:p>
            <a:fld id="{0F372232-EF9B-4ADE-993C-1B03329B4D66}" type="slidenum">
              <a:rPr lang="en-US" smtClean="0"/>
              <a:t>‹#›</a:t>
            </a:fld>
            <a:endParaRPr lang="en-US"/>
          </a:p>
        </p:txBody>
      </p:sp>
    </p:spTree>
    <p:extLst>
      <p:ext uri="{BB962C8B-B14F-4D97-AF65-F5344CB8AC3E}">
        <p14:creationId xmlns:p14="http://schemas.microsoft.com/office/powerpoint/2010/main" val="1683726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B990-663A-ECFF-5934-AB79D1DDD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D1D39C-4B26-C7B1-952E-735533F93426}"/>
              </a:ext>
            </a:extLst>
          </p:cNvPr>
          <p:cNvSpPr>
            <a:spLocks noGrp="1"/>
          </p:cNvSpPr>
          <p:nvPr>
            <p:ph type="dt" sz="half" idx="10"/>
          </p:nvPr>
        </p:nvSpPr>
        <p:spPr/>
        <p:txBody>
          <a:bodyPr/>
          <a:lstStyle/>
          <a:p>
            <a:fld id="{6AF0FB55-661F-4C77-9191-CD94AF6BF32E}" type="datetimeFigureOut">
              <a:rPr lang="en-US" smtClean="0"/>
              <a:t>10/21/2024</a:t>
            </a:fld>
            <a:endParaRPr lang="en-US"/>
          </a:p>
        </p:txBody>
      </p:sp>
      <p:sp>
        <p:nvSpPr>
          <p:cNvPr id="4" name="Footer Placeholder 3">
            <a:extLst>
              <a:ext uri="{FF2B5EF4-FFF2-40B4-BE49-F238E27FC236}">
                <a16:creationId xmlns:a16="http://schemas.microsoft.com/office/drawing/2014/main" id="{B3988674-E5D7-DEC0-B5A4-A7A74AB13F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6E83F7-5CAB-54A3-E25D-4FEFB0F703DD}"/>
              </a:ext>
            </a:extLst>
          </p:cNvPr>
          <p:cNvSpPr>
            <a:spLocks noGrp="1"/>
          </p:cNvSpPr>
          <p:nvPr>
            <p:ph type="sldNum" sz="quarter" idx="12"/>
          </p:nvPr>
        </p:nvSpPr>
        <p:spPr/>
        <p:txBody>
          <a:bodyPr/>
          <a:lstStyle/>
          <a:p>
            <a:fld id="{0F372232-EF9B-4ADE-993C-1B03329B4D66}" type="slidenum">
              <a:rPr lang="en-US" smtClean="0"/>
              <a:t>‹#›</a:t>
            </a:fld>
            <a:endParaRPr lang="en-US"/>
          </a:p>
        </p:txBody>
      </p:sp>
    </p:spTree>
    <p:extLst>
      <p:ext uri="{BB962C8B-B14F-4D97-AF65-F5344CB8AC3E}">
        <p14:creationId xmlns:p14="http://schemas.microsoft.com/office/powerpoint/2010/main" val="2694115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Large Image">
    <p:bg>
      <p:bgPr>
        <a:solidFill>
          <a:schemeClr val="bg1"/>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094738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descr="gray text on white background"/>
          <p:cNvSpPr>
            <a:spLocks noGrp="1"/>
          </p:cNvSpPr>
          <p:nvPr>
            <p:ph type="title"/>
          </p:nvPr>
        </p:nvSpPr>
        <p:spPr>
          <a:xfrm>
            <a:off x="527481" y="386229"/>
            <a:ext cx="10515600" cy="1009651"/>
          </a:xfrm>
        </p:spPr>
        <p:txBody>
          <a:bodyPr/>
          <a:lstStyle>
            <a:lvl1pPr>
              <a:defRPr>
                <a:solidFill>
                  <a:schemeClr val="tx1">
                    <a:lumMod val="65000"/>
                    <a:lumOff val="35000"/>
                  </a:schemeClr>
                </a:solidFill>
                <a:latin typeface="Aptos Light" panose="020B0004020202020204" pitchFamily="34" charset="0"/>
                <a:cs typeface="Arial" panose="020B0604020202020204" pitchFamily="34" charset="0"/>
              </a:defRPr>
            </a:lvl1pPr>
          </a:lstStyle>
          <a:p>
            <a:r>
              <a:rPr lang="en-US" dirty="0"/>
              <a:t>Click to edit Master title style</a:t>
            </a:r>
          </a:p>
        </p:txBody>
      </p:sp>
      <p:sp>
        <p:nvSpPr>
          <p:cNvPr id="3" name="Content Placeholder 2" descr="black bulleted text on white background"/>
          <p:cNvSpPr>
            <a:spLocks noGrp="1"/>
          </p:cNvSpPr>
          <p:nvPr>
            <p:ph idx="1"/>
          </p:nvPr>
        </p:nvSpPr>
        <p:spPr>
          <a:xfrm>
            <a:off x="527481" y="1530817"/>
            <a:ext cx="10515600" cy="35403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descr="light blue text on dark blue background">
            <a:extLst>
              <a:ext uri="{FF2B5EF4-FFF2-40B4-BE49-F238E27FC236}">
                <a16:creationId xmlns:a16="http://schemas.microsoft.com/office/drawing/2014/main" id="{A05AA445-F0AA-822E-5BFC-9BEDD041A59B}"/>
              </a:ext>
            </a:extLst>
          </p:cNvPr>
          <p:cNvSpPr>
            <a:spLocks noGrp="1"/>
          </p:cNvSpPr>
          <p:nvPr>
            <p:ph type="body" sz="quarter" idx="15" hasCustomPrompt="1"/>
          </p:nvPr>
        </p:nvSpPr>
        <p:spPr>
          <a:xfrm>
            <a:off x="8277225" y="6505575"/>
            <a:ext cx="2390775" cy="352425"/>
          </a:xfrm>
        </p:spPr>
        <p:txBody>
          <a:bodyPr>
            <a:noAutofit/>
          </a:bodyPr>
          <a:lstStyle>
            <a:lvl1pPr marL="0" indent="0" algn="r">
              <a:buNone/>
              <a:defRPr sz="1600" b="1">
                <a:solidFill>
                  <a:schemeClr val="accent1">
                    <a:lumMod val="20000"/>
                    <a:lumOff val="80000"/>
                  </a:schemeClr>
                </a:solidFill>
              </a:defRPr>
            </a:lvl1pPr>
            <a:lvl2pPr>
              <a:defRPr sz="1400" b="1">
                <a:solidFill>
                  <a:schemeClr val="accent1">
                    <a:lumMod val="20000"/>
                    <a:lumOff val="80000"/>
                  </a:schemeClr>
                </a:solidFill>
              </a:defRPr>
            </a:lvl2pPr>
            <a:lvl3pPr>
              <a:defRPr sz="1200" b="1">
                <a:solidFill>
                  <a:schemeClr val="accent1">
                    <a:lumMod val="20000"/>
                    <a:lumOff val="80000"/>
                  </a:schemeClr>
                </a:solidFill>
              </a:defRPr>
            </a:lvl3pPr>
            <a:lvl4pPr>
              <a:defRPr sz="1100" b="1">
                <a:solidFill>
                  <a:schemeClr val="accent1">
                    <a:lumMod val="20000"/>
                    <a:lumOff val="80000"/>
                  </a:schemeClr>
                </a:solidFill>
              </a:defRPr>
            </a:lvl4pPr>
            <a:lvl5pPr>
              <a:defRPr sz="1100" b="1">
                <a:solidFill>
                  <a:schemeClr val="accent1">
                    <a:lumMod val="20000"/>
                    <a:lumOff val="80000"/>
                  </a:schemeClr>
                </a:solidFill>
              </a:defRPr>
            </a:lvl5pPr>
          </a:lstStyle>
          <a:p>
            <a:pPr lvl="0"/>
            <a:r>
              <a:rPr lang="en-US" dirty="0"/>
              <a:t>Click to edit (#)</a:t>
            </a:r>
          </a:p>
        </p:txBody>
      </p:sp>
    </p:spTree>
    <p:extLst>
      <p:ext uri="{BB962C8B-B14F-4D97-AF65-F5344CB8AC3E}">
        <p14:creationId xmlns:p14="http://schemas.microsoft.com/office/powerpoint/2010/main" val="1348733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a:lstStyle>
            <a:lvl1pPr algn="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dirty="0"/>
          </a:p>
        </p:txBody>
      </p:sp>
      <p:sp>
        <p:nvSpPr>
          <p:cNvPr id="9" name="Picture Placehold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9131100" cy="432000"/>
          </a:xfrm>
        </p:spPr>
        <p:txBody>
          <a:bodyPr/>
          <a:lstStyle/>
          <a:p>
            <a:r>
              <a:rPr lang="en-US" noProof="0"/>
              <a:t>Click to edit Master title style</a:t>
            </a:r>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anchor="ctr"/>
          <a:lstStyle>
            <a:lvl1pPr marL="0" indent="0">
              <a:buNone/>
              <a:defRPr sz="2400" b="1" spc="-150">
                <a:solidFill>
                  <a:schemeClr val="bg1"/>
                </a:solidFill>
                <a:latin typeface="+mj-lt"/>
              </a:defRPr>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16EFF903-F1F3-440A-B12C-9FD51606B03D}"/>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anchor="ctr"/>
          <a:lstStyle>
            <a:lvl1pPr algn="ctr">
              <a:lnSpc>
                <a:spcPct val="100000"/>
              </a:lnSpc>
              <a:defRPr sz="6000" b="1" cap="all" spc="-300" baseline="0">
                <a:solidFill>
                  <a:schemeClr val="tx1"/>
                </a:solidFill>
                <a:latin typeface="+mj-lt"/>
              </a:defRPr>
            </a:lvl1pPr>
          </a:lstStyle>
          <a:p>
            <a:r>
              <a:rPr lang="en-US" noProof="0"/>
              <a:t>Thank you</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 Placehold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2" name="Text Placehold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3" name="Text Placehold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4" name="Text Placehold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endParaRPr lang="en-US" noProof="0" dirty="0"/>
          </a:p>
        </p:txBody>
      </p:sp>
      <p:sp>
        <p:nvSpPr>
          <p:cNvPr id="5" name="Slide Number Placehold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a:lnSpc>
                <a:spcPts val="1400"/>
              </a:lnSpc>
            </a:pPr>
            <a:r>
              <a:rPr lang="en-US" sz="1600" b="1" spc="-100" baseline="0" noProof="0" dirty="0">
                <a:solidFill>
                  <a:schemeClr val="tx1">
                    <a:lumMod val="50000"/>
                    <a:lumOff val="50000"/>
                  </a:schemeClr>
                </a:solidFill>
                <a:latin typeface="Corbel" panose="020B0503020204020204" pitchFamily="34" charset="0"/>
              </a:rPr>
              <a:t>WOODGROVE</a:t>
            </a:r>
            <a:r>
              <a:rPr lang="en-US" sz="1600" b="1" spc="-100" baseline="0" noProof="0" dirty="0">
                <a:solidFill>
                  <a:schemeClr val="accent1"/>
                </a:solidFill>
                <a:latin typeface="Corbel" panose="020B0503020204020204" pitchFamily="34" charset="0"/>
              </a:rPr>
              <a:t> </a:t>
            </a:r>
            <a:r>
              <a:rPr lang="en-US" sz="1600" b="1" spc="-100" baseline="0" noProof="0" dirty="0">
                <a:solidFill>
                  <a:schemeClr val="tx1"/>
                </a:solidFill>
                <a:latin typeface="Corbel" panose="020B0503020204020204" pitchFamily="34" charset="0"/>
              </a:rPr>
              <a:t>BANK</a:t>
            </a:r>
          </a:p>
        </p:txBody>
      </p:sp>
      <p:sp>
        <p:nvSpPr>
          <p:cNvPr id="8" name="Rectangle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sldNum="0"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lue and green footer bar&#10;">
            <a:extLst>
              <a:ext uri="{FF2B5EF4-FFF2-40B4-BE49-F238E27FC236}">
                <a16:creationId xmlns:a16="http://schemas.microsoft.com/office/drawing/2014/main" id="{778DE06E-2E7E-C71B-9153-78544DF800D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5694" y="6427463"/>
            <a:ext cx="12386930" cy="619824"/>
          </a:xfrm>
          <a:prstGeom prst="rect">
            <a:avLst/>
          </a:prstGeom>
        </p:spPr>
      </p:pic>
      <p:sp>
        <p:nvSpPr>
          <p:cNvPr id="2" name="Title Placeholder 1" descr="Black text on white background"/>
          <p:cNvSpPr>
            <a:spLocks noGrp="1"/>
          </p:cNvSpPr>
          <p:nvPr>
            <p:ph type="title"/>
          </p:nvPr>
        </p:nvSpPr>
        <p:spPr>
          <a:xfrm>
            <a:off x="2053086" y="974555"/>
            <a:ext cx="9300713" cy="7161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descr="Black text on white background"/>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Blue and green DOL Logo Mark">
            <a:extLst>
              <a:ext uri="{FF2B5EF4-FFF2-40B4-BE49-F238E27FC236}">
                <a16:creationId xmlns:a16="http://schemas.microsoft.com/office/drawing/2014/main" id="{2D937918-98FF-7063-1AB9-C4D5952B85B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1756" y="5262113"/>
            <a:ext cx="1740244" cy="1679450"/>
          </a:xfrm>
          <a:prstGeom prst="rect">
            <a:avLst/>
          </a:prstGeom>
        </p:spPr>
      </p:pic>
    </p:spTree>
    <p:extLst>
      <p:ext uri="{BB962C8B-B14F-4D97-AF65-F5344CB8AC3E}">
        <p14:creationId xmlns:p14="http://schemas.microsoft.com/office/powerpoint/2010/main" val="38724347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kern="1200">
          <a:solidFill>
            <a:schemeClr val="tx1"/>
          </a:solidFill>
          <a:latin typeface="Aptos Light"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2096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www.give.wa.go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creativecommons.org/licenses/by/3.0/" TargetMode="External"/><Relationship Id="rId5" Type="http://schemas.openxmlformats.org/officeDocument/2006/relationships/hyperlink" Target="https://foto.wuestenigel.com/close-up-of-quot-hope-quot-word-on-scrabble/"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Placeholder 8" descr="Picture of the capital building">
            <a:extLst>
              <a:ext uri="{FF2B5EF4-FFF2-40B4-BE49-F238E27FC236}">
                <a16:creationId xmlns:a16="http://schemas.microsoft.com/office/drawing/2014/main" id="{0696A4C5-7918-4F00-8A44-96747CE8A92C}"/>
              </a:ext>
            </a:extLst>
          </p:cNvPr>
          <p:cNvPicPr>
            <a:picLocks noGrp="1" noChangeAspect="1"/>
          </p:cNvPicPr>
          <p:nvPr>
            <p:ph type="pic" sz="quarter" idx="14"/>
          </p:nvPr>
        </p:nvPicPr>
        <p:blipFill>
          <a:blip r:embed="rId3"/>
          <a:srcRect/>
          <a:stretch/>
        </p:blipFill>
        <p:spPr>
          <a:xfrm>
            <a:off x="-15125" y="1"/>
            <a:ext cx="5472113" cy="5563524"/>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4" name="Content Placeholder 3">
            <a:extLst>
              <a:ext uri="{FF2B5EF4-FFF2-40B4-BE49-F238E27FC236}">
                <a16:creationId xmlns:a16="http://schemas.microsoft.com/office/drawing/2014/main" id="{3B86E961-B76E-423F-995E-11B31E921437}"/>
              </a:ext>
            </a:extLst>
          </p:cNvPr>
          <p:cNvSpPr>
            <a:spLocks noGrp="1"/>
          </p:cNvSpPr>
          <p:nvPr>
            <p:ph sz="half" idx="1"/>
          </p:nvPr>
        </p:nvSpPr>
        <p:spPr>
          <a:xfrm>
            <a:off x="5919691" y="3429000"/>
            <a:ext cx="3841935" cy="3382518"/>
          </a:xfrm>
        </p:spPr>
        <p:txBody>
          <a:bodyPr vert="horz" lIns="91440" tIns="45720" rIns="91440" bIns="45720" rtlCol="0" anchor="t">
            <a:noAutofit/>
          </a:bodyPr>
          <a:lstStyle/>
          <a:p>
            <a:pPr algn="l"/>
            <a:r>
              <a:rPr lang="en-US" sz="4400" i="0" dirty="0">
                <a:latin typeface="Corbel" panose="020B0503020204020204" pitchFamily="34" charset="0"/>
              </a:rPr>
              <a:t>We will be starting in just a moment!</a:t>
            </a:r>
          </a:p>
        </p:txBody>
      </p:sp>
      <p:sp>
        <p:nvSpPr>
          <p:cNvPr id="8" name="Title 7" hidden="1">
            <a:extLst>
              <a:ext uri="{FF2B5EF4-FFF2-40B4-BE49-F238E27FC236}">
                <a16:creationId xmlns:a16="http://schemas.microsoft.com/office/drawing/2014/main" id="{D4D7552C-2487-44D3-B47B-039B6E9A6EC6}"/>
              </a:ext>
            </a:extLst>
          </p:cNvPr>
          <p:cNvSpPr>
            <a:spLocks noGrp="1"/>
          </p:cNvSpPr>
          <p:nvPr>
            <p:ph type="title"/>
          </p:nvPr>
        </p:nvSpPr>
        <p:spPr/>
        <p:txBody>
          <a:bodyPr/>
          <a:lstStyle/>
          <a:p>
            <a:r>
              <a:rPr lang="en-US" dirty="0"/>
              <a:t>Image SLide</a:t>
            </a:r>
          </a:p>
        </p:txBody>
      </p:sp>
      <p:sp>
        <p:nvSpPr>
          <p:cNvPr id="2" name="Rectangle 1">
            <a:extLst>
              <a:ext uri="{FF2B5EF4-FFF2-40B4-BE49-F238E27FC236}">
                <a16:creationId xmlns:a16="http://schemas.microsoft.com/office/drawing/2014/main" id="{6750BD39-2911-4143-9787-A3016A5A353C}"/>
              </a:ext>
            </a:extLst>
          </p:cNvPr>
          <p:cNvSpPr/>
          <p:nvPr/>
        </p:nvSpPr>
        <p:spPr>
          <a:xfrm>
            <a:off x="10076507" y="6319319"/>
            <a:ext cx="2115493" cy="510385"/>
          </a:xfrm>
          <a:prstGeom prst="rect">
            <a:avLst/>
          </a:prstGeom>
          <a:solidFill>
            <a:srgbClr val="3F3F3F"/>
          </a:solidFill>
          <a:ln>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5" name="Picture 4" descr="Text&#10;&#10;Description automatically generated">
            <a:extLst>
              <a:ext uri="{FF2B5EF4-FFF2-40B4-BE49-F238E27FC236}">
                <a16:creationId xmlns:a16="http://schemas.microsoft.com/office/drawing/2014/main" id="{C34B3BCB-99FE-44EE-BA4F-5BF338005E4D}"/>
              </a:ext>
            </a:extLst>
          </p:cNvPr>
          <p:cNvPicPr>
            <a:picLocks noChangeAspect="1"/>
          </p:cNvPicPr>
          <p:nvPr/>
        </p:nvPicPr>
        <p:blipFill>
          <a:blip r:embed="rId4"/>
          <a:stretch>
            <a:fillRect/>
          </a:stretch>
        </p:blipFill>
        <p:spPr>
          <a:xfrm>
            <a:off x="10076507" y="5838270"/>
            <a:ext cx="1969634" cy="808957"/>
          </a:xfrm>
          <a:prstGeom prst="rect">
            <a:avLst/>
          </a:prstGeom>
        </p:spPr>
      </p:pic>
    </p:spTree>
    <p:extLst>
      <p:ext uri="{BB962C8B-B14F-4D97-AF65-F5344CB8AC3E}">
        <p14:creationId xmlns:p14="http://schemas.microsoft.com/office/powerpoint/2010/main" val="160688868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2640DB-0D6B-43E8-B5A5-23224E9B773E}"/>
              </a:ext>
              <a:ext uri="{C183D7F6-B498-43B3-948B-1728B52AA6E4}">
                <adec:decorative xmlns:adec="http://schemas.microsoft.com/office/drawing/2017/decorative" val="1"/>
              </a:ext>
            </a:extLst>
          </p:cNvPr>
          <p:cNvGrpSpPr/>
          <p:nvPr/>
        </p:nvGrpSpPr>
        <p:grpSpPr>
          <a:xfrm>
            <a:off x="9858048" y="180448"/>
            <a:ext cx="1851278" cy="884303"/>
            <a:chOff x="10180777" y="117695"/>
            <a:chExt cx="1851278" cy="884303"/>
          </a:xfrm>
        </p:grpSpPr>
        <p:sp>
          <p:nvSpPr>
            <p:cNvPr id="2" name="Rectangle 1">
              <a:extLst>
                <a:ext uri="{FF2B5EF4-FFF2-40B4-BE49-F238E27FC236}">
                  <a16:creationId xmlns:a16="http://schemas.microsoft.com/office/drawing/2014/main" id="{0C4D52A3-C5F1-49B4-AA61-D218245DFCF2}"/>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7E7CE61C-FDE9-46CC-9341-1B71580C4DFA}"/>
                </a:ext>
              </a:extLst>
            </p:cNvPr>
            <p:cNvPicPr>
              <a:picLocks noChangeAspect="1"/>
            </p:cNvPicPr>
            <p:nvPr/>
          </p:nvPicPr>
          <p:blipFill>
            <a:blip r:embed="rId3"/>
            <a:stretch>
              <a:fillRect/>
            </a:stretch>
          </p:blipFill>
          <p:spPr>
            <a:xfrm>
              <a:off x="10180777" y="241888"/>
              <a:ext cx="1851278" cy="760110"/>
            </a:xfrm>
            <a:prstGeom prst="rect">
              <a:avLst/>
            </a:prstGeom>
          </p:spPr>
        </p:pic>
      </p:grpSp>
      <p:grpSp>
        <p:nvGrpSpPr>
          <p:cNvPr id="19" name="Group 18">
            <a:extLst>
              <a:ext uri="{FF2B5EF4-FFF2-40B4-BE49-F238E27FC236}">
                <a16:creationId xmlns:a16="http://schemas.microsoft.com/office/drawing/2014/main" id="{CC63AF3D-0914-4291-B9CC-8E06F575453F}"/>
              </a:ext>
            </a:extLst>
          </p:cNvPr>
          <p:cNvGrpSpPr/>
          <p:nvPr/>
        </p:nvGrpSpPr>
        <p:grpSpPr>
          <a:xfrm>
            <a:off x="1744338" y="4612958"/>
            <a:ext cx="4243592" cy="1517008"/>
            <a:chOff x="5836670" y="5302395"/>
            <a:chExt cx="1640029" cy="666939"/>
          </a:xfrm>
        </p:grpSpPr>
        <p:sp>
          <p:nvSpPr>
            <p:cNvPr id="15" name="Text Placeholder 20" descr="Picture of presenters with text stating &quot;Our 2024 Presenters&quot;">
              <a:extLst>
                <a:ext uri="{FF2B5EF4-FFF2-40B4-BE49-F238E27FC236}">
                  <a16:creationId xmlns:a16="http://schemas.microsoft.com/office/drawing/2014/main" id="{A971DC1B-E729-4B76-B8FB-BFCA83A70B62}"/>
                </a:ext>
              </a:extLst>
            </p:cNvPr>
            <p:cNvSpPr txBox="1">
              <a:spLocks/>
            </p:cNvSpPr>
            <p:nvPr/>
          </p:nvSpPr>
          <p:spPr>
            <a:xfrm>
              <a:off x="6634731" y="5542250"/>
              <a:ext cx="841968"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0" dirty="0">
                  <a:latin typeface="Arial" panose="020B0604020202020204" pitchFamily="34" charset="0"/>
                  <a:cs typeface="Arial" panose="020B0604020202020204" pitchFamily="34" charset="0"/>
                </a:rPr>
                <a:t>Our 2024 presenters</a:t>
              </a:r>
            </a:p>
          </p:txBody>
        </p:sp>
        <p:pic>
          <p:nvPicPr>
            <p:cNvPr id="13" name="Picture 12" descr="Icon&#10;&#10;Description automatically generated">
              <a:extLst>
                <a:ext uri="{FF2B5EF4-FFF2-40B4-BE49-F238E27FC236}">
                  <a16:creationId xmlns:a16="http://schemas.microsoft.com/office/drawing/2014/main" id="{B1AEEE77-11C9-4415-ADD9-EF120F7372A6}"/>
                </a:ext>
              </a:extLst>
            </p:cNvPr>
            <p:cNvPicPr>
              <a:picLocks noChangeAspect="1"/>
            </p:cNvPicPr>
            <p:nvPr/>
          </p:nvPicPr>
          <p:blipFill>
            <a:blip r:embed="rId4"/>
            <a:stretch>
              <a:fillRect/>
            </a:stretch>
          </p:blipFill>
          <p:spPr>
            <a:xfrm>
              <a:off x="5836670" y="5302395"/>
              <a:ext cx="666939" cy="666939"/>
            </a:xfrm>
            <a:prstGeom prst="rect">
              <a:avLst/>
            </a:prstGeom>
          </p:spPr>
        </p:pic>
      </p:grpSp>
      <p:pic>
        <p:nvPicPr>
          <p:cNvPr id="26" name="Picture 25" descr="Washington State Office of Financial Management Logo">
            <a:extLst>
              <a:ext uri="{FF2B5EF4-FFF2-40B4-BE49-F238E27FC236}">
                <a16:creationId xmlns:a16="http://schemas.microsoft.com/office/drawing/2014/main" id="{D0178A49-624A-44C3-B614-BFA5B549395D}"/>
              </a:ext>
            </a:extLst>
          </p:cNvPr>
          <p:cNvPicPr>
            <a:picLocks noChangeAspect="1"/>
          </p:cNvPicPr>
          <p:nvPr/>
        </p:nvPicPr>
        <p:blipFill>
          <a:blip r:embed="rId5"/>
          <a:stretch>
            <a:fillRect/>
          </a:stretch>
        </p:blipFill>
        <p:spPr>
          <a:xfrm>
            <a:off x="1569650" y="3327061"/>
            <a:ext cx="4829488" cy="889643"/>
          </a:xfrm>
          <a:prstGeom prst="rect">
            <a:avLst/>
          </a:prstGeom>
        </p:spPr>
      </p:pic>
      <p:pic>
        <p:nvPicPr>
          <p:cNvPr id="27" name="Picture 26" descr="WaTech Logo">
            <a:extLst>
              <a:ext uri="{FF2B5EF4-FFF2-40B4-BE49-F238E27FC236}">
                <a16:creationId xmlns:a16="http://schemas.microsoft.com/office/drawing/2014/main" id="{8DE6CBA0-6773-4B6F-8F8B-1DA474D65BFA}"/>
              </a:ext>
            </a:extLst>
          </p:cNvPr>
          <p:cNvPicPr>
            <a:picLocks noChangeAspect="1"/>
          </p:cNvPicPr>
          <p:nvPr/>
        </p:nvPicPr>
        <p:blipFill>
          <a:blip r:embed="rId6"/>
          <a:stretch>
            <a:fillRect/>
          </a:stretch>
        </p:blipFill>
        <p:spPr>
          <a:xfrm>
            <a:off x="489450" y="1875637"/>
            <a:ext cx="3231737" cy="1032434"/>
          </a:xfrm>
          <a:prstGeom prst="rect">
            <a:avLst/>
          </a:prstGeom>
        </p:spPr>
      </p:pic>
      <p:sp>
        <p:nvSpPr>
          <p:cNvPr id="32" name="Title 19" descr="THANK YOU&#10;">
            <a:extLst>
              <a:ext uri="{FF2B5EF4-FFF2-40B4-BE49-F238E27FC236}">
                <a16:creationId xmlns:a16="http://schemas.microsoft.com/office/drawing/2014/main" id="{378004B2-67A9-4A47-A725-0539E91D5E6E}"/>
              </a:ext>
            </a:extLst>
          </p:cNvPr>
          <p:cNvSpPr txBox="1">
            <a:spLocks/>
          </p:cNvSpPr>
          <p:nvPr/>
        </p:nvSpPr>
        <p:spPr>
          <a:xfrm>
            <a:off x="72428" y="393190"/>
            <a:ext cx="12119572" cy="1674470"/>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6000" b="1" kern="1200" cap="all" spc="-300" baseline="0">
                <a:solidFill>
                  <a:schemeClr val="tx1"/>
                </a:solidFill>
                <a:latin typeface="+mj-lt"/>
                <a:ea typeface="+mj-ea"/>
                <a:cs typeface="+mj-cs"/>
              </a:defRPr>
            </a:lvl1pPr>
          </a:lstStyle>
          <a:p>
            <a:r>
              <a:rPr lang="en-US" dirty="0"/>
              <a:t>THANK YOU</a:t>
            </a:r>
          </a:p>
        </p:txBody>
      </p:sp>
      <p:cxnSp>
        <p:nvCxnSpPr>
          <p:cNvPr id="35" name="Straight Connector 34">
            <a:extLst>
              <a:ext uri="{FF2B5EF4-FFF2-40B4-BE49-F238E27FC236}">
                <a16:creationId xmlns:a16="http://schemas.microsoft.com/office/drawing/2014/main" id="{5E41F3E9-55DB-42EF-9D2E-047708971595}"/>
              </a:ext>
              <a:ext uri="{C183D7F6-B498-43B3-948B-1728B52AA6E4}">
                <adec:decorative xmlns:adec="http://schemas.microsoft.com/office/drawing/2017/decorative" val="1"/>
              </a:ext>
            </a:extLst>
          </p:cNvPr>
          <p:cNvCxnSpPr>
            <a:cxnSpLocks/>
          </p:cNvCxnSpPr>
          <p:nvPr/>
        </p:nvCxnSpPr>
        <p:spPr>
          <a:xfrm flipH="1">
            <a:off x="4092166" y="1738265"/>
            <a:ext cx="4095152" cy="0"/>
          </a:xfrm>
          <a:prstGeom prst="line">
            <a:avLst/>
          </a:prstGeom>
          <a:ln w="50800">
            <a:solidFill>
              <a:srgbClr val="005398"/>
            </a:solidFill>
          </a:ln>
        </p:spPr>
        <p:style>
          <a:lnRef idx="1">
            <a:schemeClr val="accent1"/>
          </a:lnRef>
          <a:fillRef idx="0">
            <a:schemeClr val="accent1"/>
          </a:fillRef>
          <a:effectRef idx="0">
            <a:schemeClr val="accent1"/>
          </a:effectRef>
          <a:fontRef idx="minor">
            <a:schemeClr val="tx1"/>
          </a:fontRef>
        </p:style>
      </p:cxnSp>
      <p:sp>
        <p:nvSpPr>
          <p:cNvPr id="36" name="TextBox 35" descr="-We could not have done this without your support">
            <a:extLst>
              <a:ext uri="{FF2B5EF4-FFF2-40B4-BE49-F238E27FC236}">
                <a16:creationId xmlns:a16="http://schemas.microsoft.com/office/drawing/2014/main" id="{D5499937-DE20-4E43-B166-930824CF0657}"/>
              </a:ext>
            </a:extLst>
          </p:cNvPr>
          <p:cNvSpPr txBox="1"/>
          <p:nvPr/>
        </p:nvSpPr>
        <p:spPr>
          <a:xfrm>
            <a:off x="5055233" y="1741450"/>
            <a:ext cx="3231738" cy="1200329"/>
          </a:xfrm>
          <a:prstGeom prst="rect">
            <a:avLst/>
          </a:prstGeom>
          <a:noFill/>
        </p:spPr>
        <p:txBody>
          <a:bodyPr wrap="square" rtlCol="0">
            <a:spAutoFit/>
          </a:bodyPr>
          <a:lstStyle/>
          <a:p>
            <a:pPr algn="r"/>
            <a:r>
              <a:rPr lang="en-US" sz="2400" dirty="0">
                <a:solidFill>
                  <a:srgbClr val="3F3F3F"/>
                </a:solidFill>
                <a:latin typeface="+mj-lt"/>
              </a:rPr>
              <a:t>We could not have done this without your support.</a:t>
            </a:r>
          </a:p>
        </p:txBody>
      </p:sp>
      <p:sp>
        <p:nvSpPr>
          <p:cNvPr id="41" name="Text Placeholder 20">
            <a:extLst>
              <a:ext uri="{FF2B5EF4-FFF2-40B4-BE49-F238E27FC236}">
                <a16:creationId xmlns:a16="http://schemas.microsoft.com/office/drawing/2014/main" id="{103422E0-96C1-4E35-AC8E-6ABB2B9F862D}"/>
              </a:ext>
            </a:extLst>
          </p:cNvPr>
          <p:cNvSpPr txBox="1">
            <a:spLocks/>
          </p:cNvSpPr>
          <p:nvPr/>
        </p:nvSpPr>
        <p:spPr>
          <a:xfrm>
            <a:off x="6314503" y="8058539"/>
            <a:ext cx="2856547" cy="71274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0" dirty="0">
                <a:latin typeface="Arial" panose="020B0604020202020204" pitchFamily="34" charset="0"/>
                <a:cs typeface="Arial" panose="020B0604020202020204" pitchFamily="34" charset="0"/>
              </a:rPr>
              <a:t>Lean Advisor community</a:t>
            </a:r>
          </a:p>
        </p:txBody>
      </p:sp>
      <p:pic>
        <p:nvPicPr>
          <p:cNvPr id="43" name="Picture 42" descr="Icon&#10;&#10;Description automatically generated">
            <a:extLst>
              <a:ext uri="{FF2B5EF4-FFF2-40B4-BE49-F238E27FC236}">
                <a16:creationId xmlns:a16="http://schemas.microsoft.com/office/drawing/2014/main" id="{581B6B57-D86A-4CD6-BF6B-755BA1ECCB9E}"/>
              </a:ext>
            </a:extLst>
          </p:cNvPr>
          <p:cNvPicPr>
            <a:picLocks noChangeAspect="1"/>
          </p:cNvPicPr>
          <p:nvPr/>
        </p:nvPicPr>
        <p:blipFill>
          <a:blip r:embed="rId7"/>
          <a:stretch>
            <a:fillRect/>
          </a:stretch>
        </p:blipFill>
        <p:spPr>
          <a:xfrm>
            <a:off x="4855643" y="7138280"/>
            <a:ext cx="1240357" cy="1240357"/>
          </a:xfrm>
          <a:prstGeom prst="rect">
            <a:avLst/>
          </a:prstGeom>
        </p:spPr>
      </p:pic>
      <p:pic>
        <p:nvPicPr>
          <p:cNvPr id="3" name="Picture 2" descr="Governor Jay Inslee logo ">
            <a:extLst>
              <a:ext uri="{FF2B5EF4-FFF2-40B4-BE49-F238E27FC236}">
                <a16:creationId xmlns:a16="http://schemas.microsoft.com/office/drawing/2014/main" id="{02A497FE-847D-4655-B07C-AEC4328FBAEA}"/>
              </a:ext>
            </a:extLst>
          </p:cNvPr>
          <p:cNvPicPr>
            <a:picLocks noChangeAspect="1"/>
          </p:cNvPicPr>
          <p:nvPr/>
        </p:nvPicPr>
        <p:blipFill>
          <a:blip r:embed="rId8"/>
          <a:stretch>
            <a:fillRect/>
          </a:stretch>
        </p:blipFill>
        <p:spPr>
          <a:xfrm>
            <a:off x="6677985" y="5019223"/>
            <a:ext cx="3616136" cy="800693"/>
          </a:xfrm>
          <a:prstGeom prst="rect">
            <a:avLst/>
          </a:prstGeom>
        </p:spPr>
      </p:pic>
    </p:spTree>
    <p:extLst>
      <p:ext uri="{BB962C8B-B14F-4D97-AF65-F5344CB8AC3E}">
        <p14:creationId xmlns:p14="http://schemas.microsoft.com/office/powerpoint/2010/main" val="489878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FD Logo">
            <a:extLst>
              <a:ext uri="{FF2B5EF4-FFF2-40B4-BE49-F238E27FC236}">
                <a16:creationId xmlns:a16="http://schemas.microsoft.com/office/drawing/2014/main" id="{38475F7B-316A-47DC-9CBB-B074A5B5994C}"/>
              </a:ext>
            </a:extLst>
          </p:cNvPr>
          <p:cNvPicPr>
            <a:picLocks noGrp="1" noChangeAspect="1"/>
          </p:cNvPicPr>
          <p:nvPr>
            <p:ph type="pic" sz="quarter" idx="33"/>
          </p:nvPr>
        </p:nvPicPr>
        <p:blipFill rotWithShape="1">
          <a:blip r:embed="rId3"/>
          <a:srcRect l="24195" r="36006"/>
          <a:stretch/>
        </p:blipFill>
        <p:spPr>
          <a:xfrm>
            <a:off x="9980476" y="0"/>
            <a:ext cx="2211524" cy="5989247"/>
          </a:xfrm>
        </p:spPr>
      </p:pic>
      <p:sp>
        <p:nvSpPr>
          <p:cNvPr id="5" name="Rectangle 4">
            <a:extLst>
              <a:ext uri="{FF2B5EF4-FFF2-40B4-BE49-F238E27FC236}">
                <a16:creationId xmlns:a16="http://schemas.microsoft.com/office/drawing/2014/main" id="{E30A4CA4-7DCD-4F18-BC63-559AB87E4B7E}"/>
              </a:ext>
            </a:extLst>
          </p:cNvPr>
          <p:cNvSpPr/>
          <p:nvPr/>
        </p:nvSpPr>
        <p:spPr>
          <a:xfrm>
            <a:off x="9980476" y="6123760"/>
            <a:ext cx="1347166" cy="66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Looking to give back?">
            <a:extLst>
              <a:ext uri="{FF2B5EF4-FFF2-40B4-BE49-F238E27FC236}">
                <a16:creationId xmlns:a16="http://schemas.microsoft.com/office/drawing/2014/main" id="{3560F281-4FF6-4617-A809-AC9C15ECF18A}"/>
              </a:ext>
            </a:extLst>
          </p:cNvPr>
          <p:cNvSpPr>
            <a:spLocks noGrp="1"/>
          </p:cNvSpPr>
          <p:nvPr>
            <p:ph type="title"/>
          </p:nvPr>
        </p:nvSpPr>
        <p:spPr>
          <a:xfrm>
            <a:off x="4445086" y="1403059"/>
            <a:ext cx="5184913" cy="432000"/>
          </a:xfrm>
        </p:spPr>
        <p:txBody>
          <a:bodyPr/>
          <a:lstStyle/>
          <a:p>
            <a:r>
              <a:rPr lang="en-US" dirty="0"/>
              <a:t>Looking to give back?</a:t>
            </a:r>
          </a:p>
        </p:txBody>
      </p:sp>
      <p:sp>
        <p:nvSpPr>
          <p:cNvPr id="3" name="Text Placeholder 2" descr="In lieu of admission, consider donating to the Combined Fund Drive&#10;">
            <a:extLst>
              <a:ext uri="{FF2B5EF4-FFF2-40B4-BE49-F238E27FC236}">
                <a16:creationId xmlns:a16="http://schemas.microsoft.com/office/drawing/2014/main" id="{611DC577-0A95-47D0-95D9-5F8DA763D46B}"/>
              </a:ext>
            </a:extLst>
          </p:cNvPr>
          <p:cNvSpPr>
            <a:spLocks noGrp="1"/>
          </p:cNvSpPr>
          <p:nvPr>
            <p:ph type="body" sz="quarter" idx="32"/>
          </p:nvPr>
        </p:nvSpPr>
        <p:spPr>
          <a:xfrm>
            <a:off x="5130800" y="2092636"/>
            <a:ext cx="4498999" cy="727550"/>
          </a:xfrm>
        </p:spPr>
        <p:txBody>
          <a:bodyPr/>
          <a:lstStyle/>
          <a:p>
            <a:r>
              <a:rPr lang="en-US" dirty="0">
                <a:latin typeface="Corbel" panose="020B0503020204020204" pitchFamily="34" charset="0"/>
              </a:rPr>
              <a:t>In lieu of admission, consider donating to the Combined Fund Drive</a:t>
            </a:r>
          </a:p>
        </p:txBody>
      </p:sp>
      <p:sp>
        <p:nvSpPr>
          <p:cNvPr id="4" name="Content Placeholder 3" descr="CFD’s mission is to empower Washington public employees and retirees to strengthen their communities through the funding and support of charities.&#10;The program currently distributes to 1,700 charities&#10;Donate through CFD’s online system, via monthly, one-time and limited contributions&#10;900 active volunteers stationed across various state offices and higher education&#10;Visit www.give.wa.gov for more information&#10;">
            <a:extLst>
              <a:ext uri="{FF2B5EF4-FFF2-40B4-BE49-F238E27FC236}">
                <a16:creationId xmlns:a16="http://schemas.microsoft.com/office/drawing/2014/main" id="{D355C61F-C8F1-4977-8E1F-F16C0D9EA88C}"/>
              </a:ext>
            </a:extLst>
          </p:cNvPr>
          <p:cNvSpPr>
            <a:spLocks noGrp="1"/>
          </p:cNvSpPr>
          <p:nvPr>
            <p:ph sz="half" idx="1"/>
          </p:nvPr>
        </p:nvSpPr>
        <p:spPr>
          <a:xfrm>
            <a:off x="2183642" y="2770490"/>
            <a:ext cx="7446158" cy="3257733"/>
          </a:xfrm>
        </p:spPr>
        <p:txBody>
          <a:bodyPr/>
          <a:lstStyle/>
          <a:p>
            <a:pPr marL="0" indent="0">
              <a:buNone/>
            </a:pPr>
            <a:r>
              <a:rPr lang="en-US" b="1" dirty="0">
                <a:latin typeface="Corbel" panose="020B0503020204020204" pitchFamily="34" charset="0"/>
              </a:rPr>
              <a:t>CFD’s mission is to empower Washington public employees and retirees to strengthen their communities through the funding and support of charities.</a:t>
            </a:r>
          </a:p>
          <a:p>
            <a:r>
              <a:rPr lang="en-US" dirty="0">
                <a:latin typeface="Corbel" panose="020B0503020204020204" pitchFamily="34" charset="0"/>
              </a:rPr>
              <a:t>The program currently distributes to 1,700 charities</a:t>
            </a:r>
          </a:p>
          <a:p>
            <a:r>
              <a:rPr lang="en-US" dirty="0">
                <a:latin typeface="Corbel" panose="020B0503020204020204" pitchFamily="34" charset="0"/>
              </a:rPr>
              <a:t>Donate through CFD’s online system, via monthly, one-time and limited contributions</a:t>
            </a:r>
          </a:p>
          <a:p>
            <a:r>
              <a:rPr lang="en-US" dirty="0">
                <a:latin typeface="Corbel" panose="020B0503020204020204" pitchFamily="34" charset="0"/>
              </a:rPr>
              <a:t>900 active volunteers stationed across various state offices and higher education</a:t>
            </a:r>
          </a:p>
          <a:p>
            <a:r>
              <a:rPr lang="en-US" dirty="0">
                <a:latin typeface="Corbel" panose="020B0503020204020204" pitchFamily="34" charset="0"/>
              </a:rPr>
              <a:t>Visit </a:t>
            </a:r>
            <a:r>
              <a:rPr lang="en-US" dirty="0">
                <a:latin typeface="Corbel" panose="020B0503020204020204" pitchFamily="34" charset="0"/>
                <a:hlinkClick r:id="rId4"/>
              </a:rPr>
              <a:t>www.give.wa.gov</a:t>
            </a:r>
            <a:r>
              <a:rPr lang="en-US" dirty="0">
                <a:latin typeface="Corbel" panose="020B0503020204020204" pitchFamily="34" charset="0"/>
              </a:rPr>
              <a:t> for more information</a:t>
            </a:r>
          </a:p>
        </p:txBody>
      </p:sp>
      <p:cxnSp>
        <p:nvCxnSpPr>
          <p:cNvPr id="12" name="Straight Connector 11">
            <a:extLst>
              <a:ext uri="{FF2B5EF4-FFF2-40B4-BE49-F238E27FC236}">
                <a16:creationId xmlns:a16="http://schemas.microsoft.com/office/drawing/2014/main" id="{3E43BD1D-27E3-4968-8D26-7CAC48831BD0}"/>
              </a:ext>
              <a:ext uri="{C183D7F6-B498-43B3-948B-1728B52AA6E4}">
                <adec:decorative xmlns:adec="http://schemas.microsoft.com/office/drawing/2017/decorative" val="1"/>
              </a:ext>
            </a:extLst>
          </p:cNvPr>
          <p:cNvCxnSpPr>
            <a:cxnSpLocks/>
          </p:cNvCxnSpPr>
          <p:nvPr/>
        </p:nvCxnSpPr>
        <p:spPr>
          <a:xfrm flipH="1">
            <a:off x="4831307" y="1942982"/>
            <a:ext cx="4798492" cy="0"/>
          </a:xfrm>
          <a:prstGeom prst="line">
            <a:avLst/>
          </a:prstGeom>
          <a:ln w="50800">
            <a:solidFill>
              <a:srgbClr val="00539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DF8818D-3FDE-4D6F-8CA3-1994D44A279B}"/>
              </a:ext>
            </a:extLst>
          </p:cNvPr>
          <p:cNvSpPr/>
          <p:nvPr/>
        </p:nvSpPr>
        <p:spPr>
          <a:xfrm>
            <a:off x="9979391" y="5989247"/>
            <a:ext cx="2211523" cy="86875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746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2F2BFDF-E9F2-4569-A9F2-E1FFCB7FB82D}"/>
              </a:ext>
            </a:extLst>
          </p:cNvPr>
          <p:cNvSpPr txBox="1"/>
          <p:nvPr/>
        </p:nvSpPr>
        <p:spPr>
          <a:xfrm>
            <a:off x="3557846" y="3859251"/>
            <a:ext cx="3527394" cy="584194"/>
          </a:xfrm>
          <a:prstGeom prst="rect">
            <a:avLst/>
          </a:prstGeom>
          <a:noFill/>
        </p:spPr>
        <p:txBody>
          <a:bodyPr wrap="square" lIns="0" tIns="36000" rIns="0" bIns="0" rtlCol="0">
            <a:spAutoFit/>
          </a:bodyPr>
          <a:lstStyle/>
          <a:p>
            <a:pPr algn="r">
              <a:lnSpc>
                <a:spcPts val="1400"/>
              </a:lnSpc>
            </a:pPr>
            <a:r>
              <a:rPr lang="en-US" sz="5400" b="1" spc="-100" baseline="0" dirty="0">
                <a:solidFill>
                  <a:schemeClr val="tx1">
                    <a:lumMod val="50000"/>
                    <a:lumOff val="50000"/>
                  </a:schemeClr>
                </a:solidFill>
                <a:latin typeface="Corbel" panose="020B0503020204020204" pitchFamily="34" charset="0"/>
              </a:rPr>
              <a:t>  2024</a:t>
            </a:r>
            <a:br>
              <a:rPr lang="en-US" sz="5400" b="1" spc="-100" baseline="0" dirty="0">
                <a:solidFill>
                  <a:schemeClr val="tx1">
                    <a:lumMod val="50000"/>
                    <a:lumOff val="50000"/>
                  </a:schemeClr>
                </a:solidFill>
                <a:latin typeface="Corbel" panose="020B0503020204020204" pitchFamily="34" charset="0"/>
              </a:rPr>
            </a:br>
            <a:br>
              <a:rPr lang="en-US" sz="1600" b="1" spc="-100" dirty="0">
                <a:solidFill>
                  <a:schemeClr val="accent1"/>
                </a:solidFill>
                <a:latin typeface="Corbel" panose="020B0503020204020204" pitchFamily="34" charset="0"/>
              </a:rPr>
            </a:br>
            <a:r>
              <a:rPr lang="en-US" sz="1600" b="1" spc="-100" dirty="0">
                <a:solidFill>
                  <a:schemeClr val="tx2">
                    <a:lumMod val="65000"/>
                    <a:lumOff val="35000"/>
                  </a:schemeClr>
                </a:solidFill>
                <a:latin typeface="Corbel" panose="020B0503020204020204" pitchFamily="34" charset="0"/>
              </a:rPr>
              <a:t>WASHINGTON STATE GOVERNMENT</a:t>
            </a:r>
            <a:endParaRPr lang="en-US" sz="1600" b="1" spc="-100" baseline="0" dirty="0">
              <a:solidFill>
                <a:schemeClr val="tx2">
                  <a:lumMod val="65000"/>
                  <a:lumOff val="35000"/>
                </a:schemeClr>
              </a:solidFill>
              <a:latin typeface="Corbel" panose="020B0503020204020204" pitchFamily="34" charset="0"/>
            </a:endParaRPr>
          </a:p>
        </p:txBody>
      </p:sp>
      <p:sp>
        <p:nvSpPr>
          <p:cNvPr id="3" name="Title 2" descr="2024 Washington State Government&#10;LEAN TRANSFORMATION CONFERENCE">
            <a:extLst>
              <a:ext uri="{FF2B5EF4-FFF2-40B4-BE49-F238E27FC236}">
                <a16:creationId xmlns:a16="http://schemas.microsoft.com/office/drawing/2014/main" id="{200B3D2B-613A-41BE-987D-E6A1324B456D}"/>
              </a:ext>
            </a:extLst>
          </p:cNvPr>
          <p:cNvSpPr>
            <a:spLocks noGrp="1"/>
          </p:cNvSpPr>
          <p:nvPr>
            <p:ph type="ctrTitle"/>
          </p:nvPr>
        </p:nvSpPr>
        <p:spPr>
          <a:xfrm>
            <a:off x="286990" y="4288100"/>
            <a:ext cx="6798250" cy="1674470"/>
          </a:xfrm>
        </p:spPr>
        <p:txBody>
          <a:bodyPr/>
          <a:lstStyle/>
          <a:p>
            <a:r>
              <a:rPr lang="en-US" sz="4400" dirty="0"/>
              <a:t>LEAN TRANSFORMATION CONFERENCE</a:t>
            </a:r>
          </a:p>
        </p:txBody>
      </p:sp>
      <p:pic>
        <p:nvPicPr>
          <p:cNvPr id="7" name="Picture Placeholder 6">
            <a:extLst>
              <a:ext uri="{FF2B5EF4-FFF2-40B4-BE49-F238E27FC236}">
                <a16:creationId xmlns:a16="http://schemas.microsoft.com/office/drawing/2014/main" id="{C0BA96B3-F713-41B0-A2E3-15E9039E4743}"/>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a:stretch/>
        </p:blipFill>
        <p:spPr>
          <a:xfrm>
            <a:off x="9787384" y="0"/>
            <a:ext cx="2404616" cy="6858000"/>
          </a:xfrm>
        </p:spPr>
      </p:pic>
      <p:cxnSp>
        <p:nvCxnSpPr>
          <p:cNvPr id="8" name="Straight Connector 7">
            <a:extLst>
              <a:ext uri="{FF2B5EF4-FFF2-40B4-BE49-F238E27FC236}">
                <a16:creationId xmlns:a16="http://schemas.microsoft.com/office/drawing/2014/main" id="{03CDC289-E821-4285-8C68-1835E82B195A}"/>
              </a:ext>
            </a:extLst>
          </p:cNvPr>
          <p:cNvCxnSpPr>
            <a:cxnSpLocks/>
          </p:cNvCxnSpPr>
          <p:nvPr/>
        </p:nvCxnSpPr>
        <p:spPr>
          <a:xfrm flipH="1">
            <a:off x="836286" y="4680384"/>
            <a:ext cx="6211783" cy="0"/>
          </a:xfrm>
          <a:prstGeom prst="line">
            <a:avLst/>
          </a:prstGeom>
          <a:ln w="50800">
            <a:solidFill>
              <a:srgbClr val="005398"/>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727402B-956D-4EE0-9B4B-91F4D3322030}"/>
              </a:ext>
            </a:extLst>
          </p:cNvPr>
          <p:cNvGrpSpPr/>
          <p:nvPr/>
        </p:nvGrpSpPr>
        <p:grpSpPr>
          <a:xfrm>
            <a:off x="7304016" y="4522408"/>
            <a:ext cx="3011560" cy="1918452"/>
            <a:chOff x="7818366" y="3463173"/>
            <a:chExt cx="3011560" cy="1918452"/>
          </a:xfrm>
        </p:grpSpPr>
        <p:sp>
          <p:nvSpPr>
            <p:cNvPr id="6" name="Rectangle 5">
              <a:extLst>
                <a:ext uri="{FF2B5EF4-FFF2-40B4-BE49-F238E27FC236}">
                  <a16:creationId xmlns:a16="http://schemas.microsoft.com/office/drawing/2014/main" id="{152F75C4-D880-4040-BD19-2D86AFDB1FD9}"/>
                </a:ext>
              </a:extLst>
            </p:cNvPr>
            <p:cNvSpPr/>
            <p:nvPr/>
          </p:nvSpPr>
          <p:spPr>
            <a:xfrm>
              <a:off x="7818366" y="3463173"/>
              <a:ext cx="3011560" cy="191845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descr="Leaning into the Future!&#10;">
              <a:extLst>
                <a:ext uri="{FF2B5EF4-FFF2-40B4-BE49-F238E27FC236}">
                  <a16:creationId xmlns:a16="http://schemas.microsoft.com/office/drawing/2014/main" id="{F4591251-8430-4696-9B67-3D04F78A54DF}"/>
                </a:ext>
              </a:extLst>
            </p:cNvPr>
            <p:cNvSpPr txBox="1"/>
            <p:nvPr/>
          </p:nvSpPr>
          <p:spPr>
            <a:xfrm>
              <a:off x="7981117" y="3720319"/>
              <a:ext cx="2755564" cy="954107"/>
            </a:xfrm>
            <a:prstGeom prst="rect">
              <a:avLst/>
            </a:prstGeom>
            <a:noFill/>
          </p:spPr>
          <p:txBody>
            <a:bodyPr wrap="square" rtlCol="0">
              <a:spAutoFit/>
            </a:bodyPr>
            <a:lstStyle/>
            <a:p>
              <a:pPr algn="ctr"/>
              <a:r>
                <a:rPr lang="en-US" sz="2800" b="1" i="1" dirty="0">
                  <a:solidFill>
                    <a:schemeClr val="bg1"/>
                  </a:solidFill>
                  <a:latin typeface="Corbel" panose="020B0503020204020204" pitchFamily="34" charset="0"/>
                </a:rPr>
                <a:t>Leaning into the Future!</a:t>
              </a:r>
            </a:p>
          </p:txBody>
        </p:sp>
      </p:grpSp>
    </p:spTree>
    <p:extLst>
      <p:ext uri="{BB962C8B-B14F-4D97-AF65-F5344CB8AC3E}">
        <p14:creationId xmlns:p14="http://schemas.microsoft.com/office/powerpoint/2010/main" val="211962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8" name="Picture Placeholder 7" descr="A rocky beach ">
            <a:extLst>
              <a:ext uri="{FF2B5EF4-FFF2-40B4-BE49-F238E27FC236}">
                <a16:creationId xmlns:a16="http://schemas.microsoft.com/office/drawing/2014/main" id="{510AF14D-268D-4B93-96C4-26C9387AA4E2}"/>
              </a:ext>
            </a:extLst>
          </p:cNvPr>
          <p:cNvPicPr>
            <a:picLocks noGrp="1" noChangeAspect="1"/>
          </p:cNvPicPr>
          <p:nvPr>
            <p:ph type="pic" sz="quarter" idx="13"/>
          </p:nvPr>
        </p:nvPicPr>
        <p:blipFill rotWithShape="1">
          <a:blip r:embed="rId3">
            <a:alphaModFix amt="50000"/>
          </a:blip>
          <a:srcRect t="15730"/>
          <a:stretch/>
        </p:blipFill>
        <p:spPr>
          <a:xfrm>
            <a:off x="20" y="1"/>
            <a:ext cx="12191980" cy="6857999"/>
          </a:xfrm>
          <a:prstGeom prst="rect">
            <a:avLst/>
          </a:prstGeom>
        </p:spPr>
      </p:pic>
      <p:sp>
        <p:nvSpPr>
          <p:cNvPr id="3" name="Title 2" descr="Keynote">
            <a:extLst>
              <a:ext uri="{FF2B5EF4-FFF2-40B4-BE49-F238E27FC236}">
                <a16:creationId xmlns:a16="http://schemas.microsoft.com/office/drawing/2014/main" id="{200B3D2B-613A-41BE-987D-E6A1324B456D}"/>
              </a:ext>
            </a:extLst>
          </p:cNvPr>
          <p:cNvSpPr>
            <a:spLocks noGrp="1"/>
          </p:cNvSpPr>
          <p:nvPr>
            <p:ph type="ctrTitle"/>
          </p:nvPr>
        </p:nvSpPr>
        <p:spPr bwMode="ltGray">
          <a:xfrm>
            <a:off x="1524000" y="1122362"/>
            <a:ext cx="9144000" cy="2900518"/>
          </a:xfrm>
        </p:spPr>
        <p:txBody>
          <a:bodyPr vert="horz" lIns="91440" tIns="45720" rIns="91440" bIns="45720" rtlCol="0" anchor="b">
            <a:normAutofit/>
          </a:bodyPr>
          <a:lstStyle/>
          <a:p>
            <a:pPr algn="ctr">
              <a:lnSpc>
                <a:spcPct val="90000"/>
              </a:lnSpc>
            </a:pPr>
            <a:r>
              <a:rPr lang="en-US" dirty="0">
                <a:solidFill>
                  <a:srgbClr val="3F3F3F"/>
                </a:solidFill>
              </a:rPr>
              <a:t>Keynote</a:t>
            </a:r>
          </a:p>
        </p:txBody>
      </p:sp>
      <p:sp>
        <p:nvSpPr>
          <p:cNvPr id="4" name="Subtitle 3" descr="Marcus Glasper, Director with the Washington State Department of Licensing &#10;">
            <a:extLst>
              <a:ext uri="{FF2B5EF4-FFF2-40B4-BE49-F238E27FC236}">
                <a16:creationId xmlns:a16="http://schemas.microsoft.com/office/drawing/2014/main" id="{4772945D-CA91-4CFE-8EB7-941C7618C994}"/>
              </a:ext>
            </a:extLst>
          </p:cNvPr>
          <p:cNvSpPr>
            <a:spLocks noGrp="1"/>
          </p:cNvSpPr>
          <p:nvPr>
            <p:ph type="subTitle" idx="1"/>
          </p:nvPr>
        </p:nvSpPr>
        <p:spPr>
          <a:xfrm>
            <a:off x="1524000" y="4159404"/>
            <a:ext cx="9144000" cy="1098395"/>
          </a:xfrm>
        </p:spPr>
        <p:txBody>
          <a:bodyPr vert="horz" lIns="91440" tIns="45720" rIns="91440" bIns="45720" rtlCol="0">
            <a:normAutofit/>
          </a:bodyPr>
          <a:lstStyle/>
          <a:p>
            <a:pPr algn="ctr">
              <a:lnSpc>
                <a:spcPct val="90000"/>
              </a:lnSpc>
            </a:pPr>
            <a:r>
              <a:rPr lang="en-US" sz="2400" i="0" dirty="0">
                <a:solidFill>
                  <a:srgbClr val="FFFFFF"/>
                </a:solidFill>
                <a:latin typeface="Bahnschrift Light" panose="020B0502040204020203" pitchFamily="34" charset="0"/>
                <a:cs typeface="+mn-cs"/>
              </a:rPr>
              <a:t>Marcus Glasper, Director with the Washington State Department of Licensing </a:t>
            </a:r>
          </a:p>
        </p:txBody>
      </p:sp>
    </p:spTree>
    <p:extLst>
      <p:ext uri="{BB962C8B-B14F-4D97-AF65-F5344CB8AC3E}">
        <p14:creationId xmlns:p14="http://schemas.microsoft.com/office/powerpoint/2010/main" val="387626450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a forest of trees surrounding a point in a park like setting.  At the bottom right corner is the logo for the Washington State Department of Licensing">
            <a:extLst>
              <a:ext uri="{FF2B5EF4-FFF2-40B4-BE49-F238E27FC236}">
                <a16:creationId xmlns:a16="http://schemas.microsoft.com/office/drawing/2014/main" id="{7E595532-818E-2AB3-4C4E-65C3498FCF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446" y="0"/>
            <a:ext cx="12288446" cy="7044867"/>
          </a:xfrm>
          <a:prstGeom prst="rect">
            <a:avLst/>
          </a:prstGeom>
        </p:spPr>
      </p:pic>
      <p:sp>
        <p:nvSpPr>
          <p:cNvPr id="9" name="TextBox 8" descr="Marcus Glasper, Director&#10;">
            <a:extLst>
              <a:ext uri="{FF2B5EF4-FFF2-40B4-BE49-F238E27FC236}">
                <a16:creationId xmlns:a16="http://schemas.microsoft.com/office/drawing/2014/main" id="{022B65A7-2160-6F41-7DCC-5514138174A8}"/>
              </a:ext>
            </a:extLst>
          </p:cNvPr>
          <p:cNvSpPr txBox="1"/>
          <p:nvPr/>
        </p:nvSpPr>
        <p:spPr>
          <a:xfrm>
            <a:off x="6368562" y="3305191"/>
            <a:ext cx="5303485" cy="369332"/>
          </a:xfrm>
          <a:prstGeom prst="rect">
            <a:avLst/>
          </a:prstGeom>
          <a:noFill/>
        </p:spPr>
        <p:txBody>
          <a:bodyPr wrap="square" rtlCol="0">
            <a:spAutoFit/>
          </a:bodyPr>
          <a:lstStyle/>
          <a:p>
            <a:pPr algn="r"/>
            <a:r>
              <a:rPr lang="en-US" sz="1800" dirty="0">
                <a:solidFill>
                  <a:schemeClr val="bg1"/>
                </a:solidFill>
                <a:latin typeface="Aptos" panose="020B0004020202020204" pitchFamily="34" charset="0"/>
              </a:rPr>
              <a:t>Marcus Glasper, Director</a:t>
            </a:r>
            <a:endParaRPr lang="en-US" dirty="0"/>
          </a:p>
        </p:txBody>
      </p:sp>
      <p:sp>
        <p:nvSpPr>
          <p:cNvPr id="7" name="TextBox 6" descr="Leaning into the Future&#10;">
            <a:extLst>
              <a:ext uri="{FF2B5EF4-FFF2-40B4-BE49-F238E27FC236}">
                <a16:creationId xmlns:a16="http://schemas.microsoft.com/office/drawing/2014/main" id="{A0F57F44-3A3C-79EE-4865-35F49267EB69}"/>
              </a:ext>
            </a:extLst>
          </p:cNvPr>
          <p:cNvSpPr txBox="1"/>
          <p:nvPr/>
        </p:nvSpPr>
        <p:spPr>
          <a:xfrm>
            <a:off x="5213839" y="1559686"/>
            <a:ext cx="6458208" cy="1800493"/>
          </a:xfrm>
          <a:prstGeom prst="rect">
            <a:avLst/>
          </a:prstGeom>
          <a:noFill/>
        </p:spPr>
        <p:txBody>
          <a:bodyPr wrap="square" rtlCol="0">
            <a:spAutoFit/>
          </a:bodyPr>
          <a:lstStyle/>
          <a:p>
            <a:pPr algn="r" rtl="0">
              <a:spcAft>
                <a:spcPts val="1800"/>
              </a:spcAft>
            </a:pPr>
            <a:r>
              <a:rPr lang="en-US" sz="2800" dirty="0">
                <a:solidFill>
                  <a:schemeClr val="bg1"/>
                </a:solidFill>
                <a:latin typeface="+mj-lt"/>
              </a:rPr>
              <a:t>2024 Washington State</a:t>
            </a:r>
            <a:br>
              <a:rPr lang="en-US" sz="2800" dirty="0">
                <a:solidFill>
                  <a:schemeClr val="bg1"/>
                </a:solidFill>
                <a:latin typeface="+mj-lt"/>
              </a:rPr>
            </a:br>
            <a:r>
              <a:rPr lang="en-US" sz="2800" dirty="0">
                <a:solidFill>
                  <a:schemeClr val="bg1"/>
                </a:solidFill>
                <a:latin typeface="+mj-lt"/>
              </a:rPr>
              <a:t>Lean Transformation Conference</a:t>
            </a:r>
          </a:p>
          <a:p>
            <a:pPr algn="r" rtl="0"/>
            <a:r>
              <a:rPr lang="en-US" sz="4000" b="1" dirty="0">
                <a:solidFill>
                  <a:schemeClr val="bg1"/>
                </a:solidFill>
                <a:effectLst/>
                <a:latin typeface="+mj-lt"/>
              </a:rPr>
              <a:t>Leaning into the Future</a:t>
            </a:r>
          </a:p>
        </p:txBody>
      </p:sp>
    </p:spTree>
    <p:extLst>
      <p:ext uri="{BB962C8B-B14F-4D97-AF65-F5344CB8AC3E}">
        <p14:creationId xmlns:p14="http://schemas.microsoft.com/office/powerpoint/2010/main" val="209802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a forest of trees surrounding a point in a park like setting">
            <a:extLst>
              <a:ext uri="{FF2B5EF4-FFF2-40B4-BE49-F238E27FC236}">
                <a16:creationId xmlns:a16="http://schemas.microsoft.com/office/drawing/2014/main" id="{DF433A32-B598-272B-924C-2BB0897C2C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446" y="3159"/>
            <a:ext cx="12288446" cy="7038548"/>
          </a:xfrm>
          <a:prstGeom prst="rect">
            <a:avLst/>
          </a:prstGeom>
        </p:spPr>
      </p:pic>
      <p:sp>
        <p:nvSpPr>
          <p:cNvPr id="2" name="Title 1" descr="Agenda">
            <a:extLst>
              <a:ext uri="{FF2B5EF4-FFF2-40B4-BE49-F238E27FC236}">
                <a16:creationId xmlns:a16="http://schemas.microsoft.com/office/drawing/2014/main" id="{ECF6FA2B-DC86-D806-4ADC-1762BE2D4701}"/>
              </a:ext>
            </a:extLst>
          </p:cNvPr>
          <p:cNvSpPr>
            <a:spLocks noGrp="1"/>
          </p:cNvSpPr>
          <p:nvPr>
            <p:ph type="title" idx="4294967295"/>
          </p:nvPr>
        </p:nvSpPr>
        <p:spPr>
          <a:xfrm>
            <a:off x="153389" y="202229"/>
            <a:ext cx="10515600" cy="785081"/>
          </a:xfrm>
          <a:prstGeom prst="rect">
            <a:avLst/>
          </a:prstGeom>
        </p:spPr>
        <p:txBody>
          <a:bodyPr vert="horz" lIns="91440" tIns="45720" rIns="91440" bIns="45720" rtlCol="0" anchor="b">
            <a:normAutofit/>
          </a:bodyPr>
          <a:lstStyle/>
          <a:p>
            <a:r>
              <a:rPr lang="en-US" sz="4400" dirty="0">
                <a:solidFill>
                  <a:schemeClr val="bg1"/>
                </a:solidFill>
                <a:latin typeface="Aptos Light" panose="020B0004020202020204" pitchFamily="34" charset="0"/>
                <a:cs typeface="Arial" panose="020B0604020202020204" pitchFamily="34" charset="0"/>
              </a:rPr>
              <a:t>Agenda</a:t>
            </a:r>
            <a:endParaRPr lang="en-US" dirty="0">
              <a:solidFill>
                <a:schemeClr val="bg1"/>
              </a:solidFill>
              <a:latin typeface="Aptos Light" panose="020B0004020202020204" pitchFamily="34" charset="0"/>
            </a:endParaRPr>
          </a:p>
        </p:txBody>
      </p:sp>
      <p:sp>
        <p:nvSpPr>
          <p:cNvPr id="5" name="Content Placeholder 4" descr="7 fundamental concepts of Lean&#10;Establishing a Lean philosophy&#10;The future of Lean management&#10;">
            <a:extLst>
              <a:ext uri="{FF2B5EF4-FFF2-40B4-BE49-F238E27FC236}">
                <a16:creationId xmlns:a16="http://schemas.microsoft.com/office/drawing/2014/main" id="{6A296527-5C01-BDF5-1303-724A81B252A6}"/>
              </a:ext>
            </a:extLst>
          </p:cNvPr>
          <p:cNvSpPr>
            <a:spLocks noGrp="1"/>
          </p:cNvSpPr>
          <p:nvPr>
            <p:ph idx="4294967295"/>
          </p:nvPr>
        </p:nvSpPr>
        <p:spPr>
          <a:xfrm>
            <a:off x="153389" y="1122247"/>
            <a:ext cx="3433873" cy="2992553"/>
          </a:xfrm>
          <a:prstGeom prst="rect">
            <a:avLst/>
          </a:prstGeom>
        </p:spPr>
        <p:txBody>
          <a:bodyPr/>
          <a:lstStyle/>
          <a:p>
            <a:pPr marL="514350" indent="-514350">
              <a:buFont typeface="+mj-lt"/>
              <a:buAutoNum type="arabicPeriod"/>
            </a:pPr>
            <a:r>
              <a:rPr lang="en-US" dirty="0">
                <a:solidFill>
                  <a:schemeClr val="bg1"/>
                </a:solidFill>
                <a:latin typeface="Aptos Display" panose="020B0004020202020204" pitchFamily="34" charset="0"/>
              </a:rPr>
              <a:t>7 fundamental concepts of Lean</a:t>
            </a:r>
          </a:p>
          <a:p>
            <a:pPr marL="514350" indent="-514350">
              <a:buFont typeface="+mj-lt"/>
              <a:buAutoNum type="arabicPeriod"/>
            </a:pPr>
            <a:r>
              <a:rPr lang="en-US" dirty="0">
                <a:solidFill>
                  <a:schemeClr val="bg1"/>
                </a:solidFill>
                <a:latin typeface="Aptos Display" panose="020B0004020202020204" pitchFamily="34" charset="0"/>
              </a:rPr>
              <a:t>Establishing a Lean philosophy</a:t>
            </a:r>
          </a:p>
          <a:p>
            <a:pPr marL="514350" indent="-514350">
              <a:buFont typeface="+mj-lt"/>
              <a:buAutoNum type="arabicPeriod"/>
            </a:pPr>
            <a:r>
              <a:rPr lang="en-US" dirty="0">
                <a:solidFill>
                  <a:schemeClr val="bg1"/>
                </a:solidFill>
              </a:rPr>
              <a:t>The f</a:t>
            </a:r>
            <a:r>
              <a:rPr lang="en-US" dirty="0">
                <a:solidFill>
                  <a:schemeClr val="bg1"/>
                </a:solidFill>
                <a:latin typeface="Aptos Display" panose="020B0004020202020204" pitchFamily="34" charset="0"/>
              </a:rPr>
              <a:t>uture of Lean management</a:t>
            </a:r>
          </a:p>
          <a:p>
            <a:endParaRPr lang="en-US" dirty="0"/>
          </a:p>
        </p:txBody>
      </p:sp>
    </p:spTree>
    <p:extLst>
      <p:ext uri="{BB962C8B-B14F-4D97-AF65-F5344CB8AC3E}">
        <p14:creationId xmlns:p14="http://schemas.microsoft.com/office/powerpoint/2010/main" val="10372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7 Japanese concepts">
            <a:extLst>
              <a:ext uri="{FF2B5EF4-FFF2-40B4-BE49-F238E27FC236}">
                <a16:creationId xmlns:a16="http://schemas.microsoft.com/office/drawing/2014/main" id="{337DC2E6-B9E7-069D-9FD9-E2456A8CA2E0}"/>
              </a:ext>
            </a:extLst>
          </p:cNvPr>
          <p:cNvSpPr>
            <a:spLocks noGrp="1"/>
          </p:cNvSpPr>
          <p:nvPr>
            <p:ph type="title"/>
          </p:nvPr>
        </p:nvSpPr>
        <p:spPr/>
        <p:txBody>
          <a:bodyPr/>
          <a:lstStyle/>
          <a:p>
            <a:r>
              <a:rPr lang="en-US" dirty="0"/>
              <a:t>7 Japanese concepts</a:t>
            </a:r>
          </a:p>
        </p:txBody>
      </p:sp>
      <p:sp>
        <p:nvSpPr>
          <p:cNvPr id="3" name="Content Placeholder 2" descr="Kaizen: Continuous Improvement.&#10;Mottainai: Value and Avoiding Waste.&#10;Ikigai: Purpose or Reason for Being.&#10;Shokunin: Craftsmanship and Pride in Work.&#10;Gaman: Patience, Endurance, and Resilience.&#10;Wabi-Sabi: Embracing Imperfection.&#10;Nemawashi: Building Consensus.&#10;">
            <a:extLst>
              <a:ext uri="{FF2B5EF4-FFF2-40B4-BE49-F238E27FC236}">
                <a16:creationId xmlns:a16="http://schemas.microsoft.com/office/drawing/2014/main" id="{99DA85FD-63CF-4CA1-040E-EA90D615BD69}"/>
              </a:ext>
            </a:extLst>
          </p:cNvPr>
          <p:cNvSpPr>
            <a:spLocks noGrp="1"/>
          </p:cNvSpPr>
          <p:nvPr>
            <p:ph idx="1"/>
          </p:nvPr>
        </p:nvSpPr>
        <p:spPr/>
        <p:txBody>
          <a:bodyPr>
            <a:normAutofit lnSpcReduction="10000"/>
          </a:bodyPr>
          <a:lstStyle/>
          <a:p>
            <a:pPr marL="514350" indent="-514350">
              <a:buFont typeface="+mj-lt"/>
              <a:buAutoNum type="arabicPeriod"/>
            </a:pPr>
            <a:r>
              <a:rPr lang="en-US" b="1" dirty="0"/>
              <a:t>Kaizen: </a:t>
            </a:r>
            <a:r>
              <a:rPr lang="en-US" dirty="0"/>
              <a:t>Continuous Improvement.</a:t>
            </a:r>
          </a:p>
          <a:p>
            <a:pPr marL="514350" indent="-514350">
              <a:buFont typeface="+mj-lt"/>
              <a:buAutoNum type="arabicPeriod"/>
            </a:pPr>
            <a:r>
              <a:rPr lang="en-US" b="1" dirty="0" err="1"/>
              <a:t>Mottainai</a:t>
            </a:r>
            <a:r>
              <a:rPr lang="en-US" b="1" dirty="0"/>
              <a:t>: </a:t>
            </a:r>
            <a:r>
              <a:rPr lang="en-US" dirty="0"/>
              <a:t>Value and Avoiding Waste.</a:t>
            </a:r>
          </a:p>
          <a:p>
            <a:pPr marL="514350" indent="-514350">
              <a:buFont typeface="+mj-lt"/>
              <a:buAutoNum type="arabicPeriod"/>
            </a:pPr>
            <a:r>
              <a:rPr lang="en-US" b="1" dirty="0"/>
              <a:t>Ikigai: </a:t>
            </a:r>
            <a:r>
              <a:rPr lang="en-US" dirty="0"/>
              <a:t>Purpose or Reason for Being.</a:t>
            </a:r>
          </a:p>
          <a:p>
            <a:pPr marL="514350" indent="-514350">
              <a:buFont typeface="+mj-lt"/>
              <a:buAutoNum type="arabicPeriod"/>
            </a:pPr>
            <a:r>
              <a:rPr lang="en-US" b="1" dirty="0" err="1"/>
              <a:t>Shokunin</a:t>
            </a:r>
            <a:r>
              <a:rPr lang="en-US" b="1" dirty="0"/>
              <a:t>: </a:t>
            </a:r>
            <a:r>
              <a:rPr lang="en-US" dirty="0"/>
              <a:t>Craftsmanship and Pride in Work.</a:t>
            </a:r>
          </a:p>
          <a:p>
            <a:pPr marL="514350" indent="-514350">
              <a:buFont typeface="+mj-lt"/>
              <a:buAutoNum type="arabicPeriod"/>
            </a:pPr>
            <a:r>
              <a:rPr lang="en-US" b="1" dirty="0"/>
              <a:t>Gaman: </a:t>
            </a:r>
            <a:r>
              <a:rPr lang="en-US" dirty="0"/>
              <a:t>Patience, Endurance, and Resilience.</a:t>
            </a:r>
          </a:p>
          <a:p>
            <a:pPr marL="514350" indent="-514350">
              <a:buFont typeface="+mj-lt"/>
              <a:buAutoNum type="arabicPeriod"/>
            </a:pPr>
            <a:r>
              <a:rPr lang="en-US" b="1" dirty="0"/>
              <a:t>Wabi-Sabi: </a:t>
            </a:r>
            <a:r>
              <a:rPr lang="en-US" dirty="0"/>
              <a:t>Embracing Imperfection.</a:t>
            </a:r>
          </a:p>
          <a:p>
            <a:pPr marL="514350" indent="-514350">
              <a:buFont typeface="+mj-lt"/>
              <a:buAutoNum type="arabicPeriod"/>
            </a:pPr>
            <a:r>
              <a:rPr lang="en-US" b="1" dirty="0" err="1"/>
              <a:t>Nemawashi</a:t>
            </a:r>
            <a:r>
              <a:rPr lang="en-US" b="1" dirty="0"/>
              <a:t>: </a:t>
            </a:r>
            <a:r>
              <a:rPr lang="en-US" dirty="0"/>
              <a:t>Building Consensus.</a:t>
            </a:r>
          </a:p>
          <a:p>
            <a:endParaRPr lang="en-US" dirty="0"/>
          </a:p>
        </p:txBody>
      </p:sp>
      <p:sp>
        <p:nvSpPr>
          <p:cNvPr id="5" name="TextBox 4">
            <a:extLst>
              <a:ext uri="{FF2B5EF4-FFF2-40B4-BE49-F238E27FC236}">
                <a16:creationId xmlns:a16="http://schemas.microsoft.com/office/drawing/2014/main" id="{2AF9C737-F13A-C1D8-5ACD-601F84A68DD9}"/>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335730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CC7526D-54B9-B1E0-DD55-F4B3E36BA75F}"/>
              </a:ext>
            </a:extLst>
          </p:cNvPr>
          <p:cNvSpPr>
            <a:spLocks noGrp="1"/>
          </p:cNvSpPr>
          <p:nvPr>
            <p:ph type="title" idx="4294967295"/>
          </p:nvPr>
        </p:nvSpPr>
        <p:spPr>
          <a:xfrm>
            <a:off x="0" y="-907429"/>
            <a:ext cx="9300713" cy="716133"/>
          </a:xfrm>
        </p:spPr>
        <p:txBody>
          <a:bodyPr vert="horz" lIns="91440" tIns="45720" rIns="91440" bIns="45720" rtlCol="0" anchor="b">
            <a:noAutofit/>
          </a:bodyPr>
          <a:lstStyle/>
          <a:p>
            <a:r>
              <a:rPr lang="en-US" dirty="0">
                <a:solidFill>
                  <a:schemeClr val="accent4"/>
                </a:solidFill>
                <a:latin typeface="Arial" panose="020B0604020202020204" pitchFamily="34" charset="0"/>
                <a:cs typeface="Arial" panose="020B0604020202020204" pitchFamily="34" charset="0"/>
              </a:rPr>
              <a:t>Body</a:t>
            </a:r>
            <a:r>
              <a:rPr lang="en-US" sz="4800" dirty="0">
                <a:solidFill>
                  <a:schemeClr val="accent4"/>
                </a:solidFill>
                <a:latin typeface="Arial" panose="020B0604020202020204" pitchFamily="34" charset="0"/>
                <a:cs typeface="Arial" panose="020B0604020202020204" pitchFamily="34" charset="0"/>
              </a:rPr>
              <a:t> Content Slide</a:t>
            </a:r>
          </a:p>
        </p:txBody>
      </p:sp>
      <p:pic>
        <p:nvPicPr>
          <p:cNvPr id="3" name="Picture 2" descr="Japanese characters">
            <a:extLst>
              <a:ext uri="{FF2B5EF4-FFF2-40B4-BE49-F238E27FC236}">
                <a16:creationId xmlns:a16="http://schemas.microsoft.com/office/drawing/2014/main" id="{7F902AB7-7592-1AD9-60F0-E11F899579CD}"/>
              </a:ext>
            </a:extLst>
          </p:cNvPr>
          <p:cNvPicPr>
            <a:picLocks noChangeAspect="1"/>
          </p:cNvPicPr>
          <p:nvPr/>
        </p:nvPicPr>
        <p:blipFill>
          <a:blip r:embed="rId3" cstate="print">
            <a:extLst>
              <a:ext uri="{28A0092B-C50C-407E-A947-70E740481C1C}">
                <a14:useLocalDpi xmlns:a14="http://schemas.microsoft.com/office/drawing/2010/main" val="0"/>
              </a:ext>
            </a:extLst>
          </a:blip>
          <a:srcRect t="23721"/>
          <a:stretch/>
        </p:blipFill>
        <p:spPr>
          <a:xfrm>
            <a:off x="3102396" y="1960685"/>
            <a:ext cx="5987207" cy="2446157"/>
          </a:xfrm>
          <a:prstGeom prst="rect">
            <a:avLst/>
          </a:prstGeom>
        </p:spPr>
      </p:pic>
      <p:sp>
        <p:nvSpPr>
          <p:cNvPr id="5" name="TextBox 4" descr="kaizen&#10;">
            <a:extLst>
              <a:ext uri="{FF2B5EF4-FFF2-40B4-BE49-F238E27FC236}">
                <a16:creationId xmlns:a16="http://schemas.microsoft.com/office/drawing/2014/main" id="{392D1DA7-4CC8-CEAD-7A2D-4D59AB94944E}"/>
              </a:ext>
            </a:extLst>
          </p:cNvPr>
          <p:cNvSpPr txBox="1"/>
          <p:nvPr/>
        </p:nvSpPr>
        <p:spPr>
          <a:xfrm>
            <a:off x="5054885" y="4545622"/>
            <a:ext cx="2082228" cy="9144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E5D95"/>
                </a:solidFill>
                <a:effectLst/>
                <a:uLnTx/>
                <a:uFillTx/>
                <a:latin typeface="Aptos Black" panose="020B0004020202020204" pitchFamily="34" charset="0"/>
                <a:ea typeface="+mn-ea"/>
                <a:cs typeface="Arial" panose="020B0604020202020204" pitchFamily="34" charset="0"/>
              </a:rPr>
              <a:t>kaizen</a:t>
            </a:r>
          </a:p>
        </p:txBody>
      </p:sp>
      <p:sp>
        <p:nvSpPr>
          <p:cNvPr id="7" name="TextBox 6">
            <a:extLst>
              <a:ext uri="{FF2B5EF4-FFF2-40B4-BE49-F238E27FC236}">
                <a16:creationId xmlns:a16="http://schemas.microsoft.com/office/drawing/2014/main" id="{9943D437-49D4-8D1B-3E56-BCEB134495DE}"/>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14397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5 steps of kaizen">
            <a:extLst>
              <a:ext uri="{FF2B5EF4-FFF2-40B4-BE49-F238E27FC236}">
                <a16:creationId xmlns:a16="http://schemas.microsoft.com/office/drawing/2014/main" id="{E60E189E-25C3-CC5C-7508-D2F111759440}"/>
              </a:ext>
            </a:extLst>
          </p:cNvPr>
          <p:cNvSpPr>
            <a:spLocks noGrp="1"/>
          </p:cNvSpPr>
          <p:nvPr>
            <p:ph type="title"/>
          </p:nvPr>
        </p:nvSpPr>
        <p:spPr/>
        <p:txBody>
          <a:bodyPr/>
          <a:lstStyle/>
          <a:p>
            <a:r>
              <a:rPr lang="en-US" dirty="0"/>
              <a:t>5 steps of kaizen</a:t>
            </a:r>
          </a:p>
        </p:txBody>
      </p:sp>
      <p:sp>
        <p:nvSpPr>
          <p:cNvPr id="3" name="Content Placeholder 2" descr="Identify Areas for Improvement&#10;Analyze the Current Process&#10;Develop Solutions&#10;Implement the Solutions&#10;Evaluate the Results&#10;">
            <a:extLst>
              <a:ext uri="{FF2B5EF4-FFF2-40B4-BE49-F238E27FC236}">
                <a16:creationId xmlns:a16="http://schemas.microsoft.com/office/drawing/2014/main" id="{D8B6FC5D-DC4D-1E5A-D63E-67A050AB5C35}"/>
              </a:ext>
            </a:extLst>
          </p:cNvPr>
          <p:cNvSpPr>
            <a:spLocks noGrp="1"/>
          </p:cNvSpPr>
          <p:nvPr>
            <p:ph idx="1"/>
          </p:nvPr>
        </p:nvSpPr>
        <p:spPr/>
        <p:txBody>
          <a:bodyPr>
            <a:normAutofit/>
          </a:bodyPr>
          <a:lstStyle/>
          <a:p>
            <a:pPr marL="514350" indent="-514350">
              <a:buFont typeface="+mj-lt"/>
              <a:buAutoNum type="arabicPeriod"/>
            </a:pPr>
            <a:r>
              <a:rPr lang="en-US" dirty="0"/>
              <a:t>Identify Areas for Improvement</a:t>
            </a:r>
          </a:p>
          <a:p>
            <a:pPr marL="514350" indent="-514350">
              <a:buFont typeface="+mj-lt"/>
              <a:buAutoNum type="arabicPeriod"/>
            </a:pPr>
            <a:r>
              <a:rPr lang="en-US" dirty="0"/>
              <a:t>Analyze the Current Process</a:t>
            </a:r>
          </a:p>
          <a:p>
            <a:pPr marL="514350" indent="-514350">
              <a:buFont typeface="+mj-lt"/>
              <a:buAutoNum type="arabicPeriod"/>
            </a:pPr>
            <a:r>
              <a:rPr lang="en-US" dirty="0"/>
              <a:t>Develop Solutions</a:t>
            </a:r>
          </a:p>
          <a:p>
            <a:pPr marL="514350" indent="-514350">
              <a:buFont typeface="+mj-lt"/>
              <a:buAutoNum type="arabicPeriod"/>
            </a:pPr>
            <a:r>
              <a:rPr lang="en-US" dirty="0"/>
              <a:t>Implement the Solutions</a:t>
            </a:r>
          </a:p>
          <a:p>
            <a:pPr marL="514350" indent="-514350">
              <a:buFont typeface="+mj-lt"/>
              <a:buAutoNum type="arabicPeriod"/>
            </a:pPr>
            <a:r>
              <a:rPr lang="en-US" dirty="0"/>
              <a:t>Evaluate the Results</a:t>
            </a:r>
          </a:p>
        </p:txBody>
      </p:sp>
      <p:sp>
        <p:nvSpPr>
          <p:cNvPr id="7" name="TextBox 6">
            <a:extLst>
              <a:ext uri="{FF2B5EF4-FFF2-40B4-BE49-F238E27FC236}">
                <a16:creationId xmlns:a16="http://schemas.microsoft.com/office/drawing/2014/main" id="{22CC0137-0582-A003-53CB-4D909C7D6F0B}"/>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206981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CC7526D-54B9-B1E0-DD55-F4B3E36BA75F}"/>
              </a:ext>
            </a:extLst>
          </p:cNvPr>
          <p:cNvSpPr>
            <a:spLocks noGrp="1"/>
          </p:cNvSpPr>
          <p:nvPr>
            <p:ph type="title" idx="4294967295"/>
          </p:nvPr>
        </p:nvSpPr>
        <p:spPr>
          <a:xfrm>
            <a:off x="0" y="-907429"/>
            <a:ext cx="9300713" cy="716133"/>
          </a:xfrm>
        </p:spPr>
        <p:txBody>
          <a:bodyPr vert="horz" lIns="91440" tIns="45720" rIns="91440" bIns="45720" rtlCol="0" anchor="b">
            <a:noAutofit/>
          </a:bodyPr>
          <a:lstStyle/>
          <a:p>
            <a:r>
              <a:rPr lang="en-US" dirty="0">
                <a:solidFill>
                  <a:schemeClr val="accent4"/>
                </a:solidFill>
                <a:latin typeface="Arial" panose="020B0604020202020204" pitchFamily="34" charset="0"/>
                <a:cs typeface="Arial" panose="020B0604020202020204" pitchFamily="34" charset="0"/>
              </a:rPr>
              <a:t>Body</a:t>
            </a:r>
            <a:r>
              <a:rPr lang="en-US" sz="4800" dirty="0">
                <a:solidFill>
                  <a:schemeClr val="accent4"/>
                </a:solidFill>
                <a:latin typeface="Arial" panose="020B0604020202020204" pitchFamily="34" charset="0"/>
                <a:cs typeface="Arial" panose="020B0604020202020204" pitchFamily="34" charset="0"/>
              </a:rPr>
              <a:t> Content Slide</a:t>
            </a:r>
          </a:p>
        </p:txBody>
      </p:sp>
      <p:sp>
        <p:nvSpPr>
          <p:cNvPr id="4" name="TextBox 3">
            <a:extLst>
              <a:ext uri="{FF2B5EF4-FFF2-40B4-BE49-F238E27FC236}">
                <a16:creationId xmlns:a16="http://schemas.microsoft.com/office/drawing/2014/main" id="{348FB5EC-1385-EC7A-4DF8-334C9DB277BB}"/>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
        <p:nvSpPr>
          <p:cNvPr id="5" name="TextBox 4" descr="Mottenai&#10;">
            <a:extLst>
              <a:ext uri="{FF2B5EF4-FFF2-40B4-BE49-F238E27FC236}">
                <a16:creationId xmlns:a16="http://schemas.microsoft.com/office/drawing/2014/main" id="{36E81E48-DBC1-F1D7-73BA-EA3983082976}"/>
              </a:ext>
            </a:extLst>
          </p:cNvPr>
          <p:cNvSpPr txBox="1"/>
          <p:nvPr/>
        </p:nvSpPr>
        <p:spPr>
          <a:xfrm>
            <a:off x="4813441" y="4545622"/>
            <a:ext cx="2565113" cy="9144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E5D95"/>
                </a:solidFill>
                <a:effectLst/>
                <a:uLnTx/>
                <a:uFillTx/>
                <a:latin typeface="Aptos Black" panose="020B0004020202020204" pitchFamily="34" charset="0"/>
                <a:ea typeface="+mn-ea"/>
                <a:cs typeface="Arial" panose="020B0604020202020204" pitchFamily="34" charset="0"/>
              </a:rPr>
              <a:t>Mottenai</a:t>
            </a:r>
            <a:endParaRPr kumimoji="0" lang="en-US" sz="4000" b="0" i="0" u="none" strike="noStrike" kern="1200" cap="none" spc="0" normalizeH="0" baseline="0" noProof="0" dirty="0">
              <a:ln>
                <a:noFill/>
              </a:ln>
              <a:solidFill>
                <a:srgbClr val="1E5D95"/>
              </a:solidFill>
              <a:effectLst/>
              <a:uLnTx/>
              <a:uFillTx/>
              <a:latin typeface="Aptos Black" panose="020B0004020202020204" pitchFamily="34" charset="0"/>
              <a:ea typeface="+mn-ea"/>
              <a:cs typeface="Arial" panose="020B0604020202020204" pitchFamily="34" charset="0"/>
            </a:endParaRPr>
          </a:p>
        </p:txBody>
      </p:sp>
      <p:pic>
        <p:nvPicPr>
          <p:cNvPr id="7" name="Picture 6" descr="Japanese characters">
            <a:extLst>
              <a:ext uri="{FF2B5EF4-FFF2-40B4-BE49-F238E27FC236}">
                <a16:creationId xmlns:a16="http://schemas.microsoft.com/office/drawing/2014/main" id="{F279E23F-7F4C-7043-831E-4EAB4BA2B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193" y="2494379"/>
            <a:ext cx="6117611" cy="1482373"/>
          </a:xfrm>
          <a:prstGeom prst="rect">
            <a:avLst/>
          </a:prstGeom>
        </p:spPr>
      </p:pic>
    </p:spTree>
    <p:extLst>
      <p:ext uri="{BB962C8B-B14F-4D97-AF65-F5344CB8AC3E}">
        <p14:creationId xmlns:p14="http://schemas.microsoft.com/office/powerpoint/2010/main" val="148547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2F2BFDF-E9F2-4569-A9F2-E1FFCB7FB82D}"/>
              </a:ext>
              <a:ext uri="{C183D7F6-B498-43B3-948B-1728B52AA6E4}">
                <adec:decorative xmlns:adec="http://schemas.microsoft.com/office/drawing/2017/decorative" val="1"/>
              </a:ext>
            </a:extLst>
          </p:cNvPr>
          <p:cNvSpPr txBox="1"/>
          <p:nvPr/>
        </p:nvSpPr>
        <p:spPr>
          <a:xfrm>
            <a:off x="3557846" y="3859251"/>
            <a:ext cx="3527394" cy="584194"/>
          </a:xfrm>
          <a:prstGeom prst="rect">
            <a:avLst/>
          </a:prstGeom>
          <a:noFill/>
        </p:spPr>
        <p:txBody>
          <a:bodyPr wrap="square" lIns="0" tIns="36000" rIns="0" bIns="0" rtlCol="0" anchor="t">
            <a:spAutoFit/>
          </a:bodyPr>
          <a:lstStyle/>
          <a:p>
            <a:pPr algn="r">
              <a:lnSpc>
                <a:spcPts val="1400"/>
              </a:lnSpc>
            </a:pPr>
            <a:r>
              <a:rPr lang="en-US" sz="5400" b="1" spc="-100" baseline="0" dirty="0">
                <a:solidFill>
                  <a:schemeClr val="tx1">
                    <a:lumMod val="50000"/>
                    <a:lumOff val="50000"/>
                  </a:schemeClr>
                </a:solidFill>
                <a:latin typeface="Corbel"/>
              </a:rPr>
              <a:t>  </a:t>
            </a:r>
            <a:r>
              <a:rPr lang="en-US" sz="5400" b="1" spc="-100" dirty="0">
                <a:solidFill>
                  <a:schemeClr val="tx1">
                    <a:lumMod val="50000"/>
                    <a:lumOff val="50000"/>
                  </a:schemeClr>
                </a:solidFill>
                <a:latin typeface="Corbel"/>
              </a:rPr>
              <a:t>2024</a:t>
            </a:r>
            <a:br>
              <a:rPr lang="en-US" sz="5400" b="1" spc="-100" baseline="0" dirty="0">
                <a:latin typeface="Corbel" panose="020B0503020204020204" pitchFamily="34" charset="0"/>
              </a:rPr>
            </a:br>
            <a:br>
              <a:rPr lang="en-US" sz="1600" b="1" spc="-100" dirty="0">
                <a:latin typeface="Corbel" panose="020B0503020204020204" pitchFamily="34" charset="0"/>
              </a:rPr>
            </a:br>
            <a:r>
              <a:rPr lang="en-US" sz="1600" b="1" spc="-100" dirty="0">
                <a:solidFill>
                  <a:schemeClr val="tx2">
                    <a:lumMod val="65000"/>
                    <a:lumOff val="35000"/>
                  </a:schemeClr>
                </a:solidFill>
                <a:latin typeface="Corbel"/>
              </a:rPr>
              <a:t>WASHINGTON STATE GOVERNMENT</a:t>
            </a:r>
            <a:endParaRPr lang="en-US" sz="1600" b="1" spc="-100" baseline="0" dirty="0">
              <a:solidFill>
                <a:schemeClr val="tx2">
                  <a:lumMod val="65000"/>
                  <a:lumOff val="35000"/>
                </a:schemeClr>
              </a:solidFill>
              <a:latin typeface="Corbel"/>
            </a:endParaRPr>
          </a:p>
        </p:txBody>
      </p:sp>
      <p:sp>
        <p:nvSpPr>
          <p:cNvPr id="3" name="Title 2" descr="This is a title slides for the lean Conference with the following text &quot;2024 Washington State Government Lean Transformation Conference and the Title &quot;Leaning into the Future&quot;">
            <a:extLst>
              <a:ext uri="{FF2B5EF4-FFF2-40B4-BE49-F238E27FC236}">
                <a16:creationId xmlns:a16="http://schemas.microsoft.com/office/drawing/2014/main" id="{200B3D2B-613A-41BE-987D-E6A1324B456D}"/>
              </a:ext>
            </a:extLst>
          </p:cNvPr>
          <p:cNvSpPr>
            <a:spLocks noGrp="1"/>
          </p:cNvSpPr>
          <p:nvPr>
            <p:ph type="ctrTitle"/>
          </p:nvPr>
        </p:nvSpPr>
        <p:spPr>
          <a:xfrm>
            <a:off x="286990" y="4288100"/>
            <a:ext cx="6798250" cy="1674470"/>
          </a:xfrm>
        </p:spPr>
        <p:txBody>
          <a:bodyPr/>
          <a:lstStyle/>
          <a:p>
            <a:r>
              <a:rPr lang="en-US" sz="4400" dirty="0"/>
              <a:t>LEAN TRANSFORMATION CONFERENCE</a:t>
            </a:r>
          </a:p>
        </p:txBody>
      </p:sp>
      <p:pic>
        <p:nvPicPr>
          <p:cNvPr id="7" name="Picture Placeholder 6" descr="Picture of the Washington State Capital ">
            <a:extLst>
              <a:ext uri="{FF2B5EF4-FFF2-40B4-BE49-F238E27FC236}">
                <a16:creationId xmlns:a16="http://schemas.microsoft.com/office/drawing/2014/main" id="{C0BA96B3-F713-41B0-A2E3-15E9039E4743}"/>
              </a:ext>
            </a:extLst>
          </p:cNvPr>
          <p:cNvPicPr>
            <a:picLocks noGrp="1" noChangeAspect="1"/>
          </p:cNvPicPr>
          <p:nvPr>
            <p:ph type="pic" sz="quarter" idx="13"/>
          </p:nvPr>
        </p:nvPicPr>
        <p:blipFill>
          <a:blip r:embed="rId3"/>
          <a:srcRect/>
          <a:stretch/>
        </p:blipFill>
        <p:spPr>
          <a:xfrm>
            <a:off x="9787384" y="0"/>
            <a:ext cx="2404616" cy="6858000"/>
          </a:xfrm>
        </p:spPr>
      </p:pic>
      <p:cxnSp>
        <p:nvCxnSpPr>
          <p:cNvPr id="8" name="Straight Connector 7">
            <a:extLst>
              <a:ext uri="{FF2B5EF4-FFF2-40B4-BE49-F238E27FC236}">
                <a16:creationId xmlns:a16="http://schemas.microsoft.com/office/drawing/2014/main" id="{03CDC289-E821-4285-8C68-1835E82B195A}"/>
              </a:ext>
            </a:extLst>
          </p:cNvPr>
          <p:cNvCxnSpPr>
            <a:cxnSpLocks/>
          </p:cNvCxnSpPr>
          <p:nvPr/>
        </p:nvCxnSpPr>
        <p:spPr>
          <a:xfrm flipH="1">
            <a:off x="836286" y="4680384"/>
            <a:ext cx="6211783" cy="0"/>
          </a:xfrm>
          <a:prstGeom prst="line">
            <a:avLst/>
          </a:prstGeom>
          <a:ln w="50800">
            <a:solidFill>
              <a:srgbClr val="005398"/>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727402B-956D-4EE0-9B4B-91F4D3322030}"/>
              </a:ext>
              <a:ext uri="{C183D7F6-B498-43B3-948B-1728B52AA6E4}">
                <adec:decorative xmlns:adec="http://schemas.microsoft.com/office/drawing/2017/decorative" val="1"/>
              </a:ext>
            </a:extLst>
          </p:cNvPr>
          <p:cNvGrpSpPr/>
          <p:nvPr/>
        </p:nvGrpSpPr>
        <p:grpSpPr>
          <a:xfrm>
            <a:off x="7304016" y="4522408"/>
            <a:ext cx="3011560" cy="1918452"/>
            <a:chOff x="7818366" y="3463173"/>
            <a:chExt cx="3011560" cy="1918452"/>
          </a:xfrm>
        </p:grpSpPr>
        <p:sp>
          <p:nvSpPr>
            <p:cNvPr id="6" name="Rectangle 5">
              <a:extLst>
                <a:ext uri="{FF2B5EF4-FFF2-40B4-BE49-F238E27FC236}">
                  <a16:creationId xmlns:a16="http://schemas.microsoft.com/office/drawing/2014/main" id="{152F75C4-D880-4040-BD19-2D86AFDB1FD9}"/>
                </a:ext>
              </a:extLst>
            </p:cNvPr>
            <p:cNvSpPr/>
            <p:nvPr/>
          </p:nvSpPr>
          <p:spPr>
            <a:xfrm>
              <a:off x="7818366" y="3463173"/>
              <a:ext cx="3011560" cy="191845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4591251-8430-4696-9B67-3D04F78A54DF}"/>
                </a:ext>
                <a:ext uri="{C183D7F6-B498-43B3-948B-1728B52AA6E4}">
                  <adec:decorative xmlns:adec="http://schemas.microsoft.com/office/drawing/2017/decorative" val="1"/>
                </a:ext>
              </a:extLst>
            </p:cNvPr>
            <p:cNvSpPr txBox="1"/>
            <p:nvPr/>
          </p:nvSpPr>
          <p:spPr>
            <a:xfrm>
              <a:off x="7981117" y="3720319"/>
              <a:ext cx="2755564" cy="954107"/>
            </a:xfrm>
            <a:prstGeom prst="rect">
              <a:avLst/>
            </a:prstGeom>
            <a:noFill/>
          </p:spPr>
          <p:txBody>
            <a:bodyPr wrap="square" lIns="91440" tIns="45720" rIns="91440" bIns="45720" rtlCol="0" anchor="t">
              <a:spAutoFit/>
            </a:bodyPr>
            <a:lstStyle/>
            <a:p>
              <a:pPr algn="ctr"/>
              <a:r>
                <a:rPr lang="en-US" sz="2800" b="1" i="1" dirty="0">
                  <a:solidFill>
                    <a:schemeClr val="bg1"/>
                  </a:solidFill>
                  <a:latin typeface="Corbel"/>
                </a:rPr>
                <a:t>Leaning into the Future!</a:t>
              </a:r>
            </a:p>
          </p:txBody>
        </p:sp>
      </p:grpSp>
    </p:spTree>
    <p:extLst>
      <p:ext uri="{BB962C8B-B14F-4D97-AF65-F5344CB8AC3E}">
        <p14:creationId xmlns:p14="http://schemas.microsoft.com/office/powerpoint/2010/main" val="3899961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28F046-46B2-A43D-DF53-C142A7E0D235}"/>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
        <p:nvSpPr>
          <p:cNvPr id="2" name="Title 1" descr="Two meanings of Mottenai">
            <a:extLst>
              <a:ext uri="{FF2B5EF4-FFF2-40B4-BE49-F238E27FC236}">
                <a16:creationId xmlns:a16="http://schemas.microsoft.com/office/drawing/2014/main" id="{8EE35151-046A-B75D-9CA4-EDF02155BBAD}"/>
              </a:ext>
            </a:extLst>
          </p:cNvPr>
          <p:cNvSpPr>
            <a:spLocks noGrp="1"/>
          </p:cNvSpPr>
          <p:nvPr>
            <p:ph type="title"/>
          </p:nvPr>
        </p:nvSpPr>
        <p:spPr/>
        <p:txBody>
          <a:bodyPr/>
          <a:lstStyle/>
          <a:p>
            <a:r>
              <a:rPr lang="en-US" dirty="0"/>
              <a:t>Two meanings of </a:t>
            </a:r>
            <a:r>
              <a:rPr lang="en-US" dirty="0" err="1"/>
              <a:t>Mottenai</a:t>
            </a:r>
            <a:endParaRPr lang="en-US" dirty="0"/>
          </a:p>
        </p:txBody>
      </p:sp>
      <p:sp>
        <p:nvSpPr>
          <p:cNvPr id="3" name="Content Placeholder 2" descr="Regret about not utilizing something. &#10;Gratitude about kindness or thoughtfulness from others.&#10;">
            <a:extLst>
              <a:ext uri="{FF2B5EF4-FFF2-40B4-BE49-F238E27FC236}">
                <a16:creationId xmlns:a16="http://schemas.microsoft.com/office/drawing/2014/main" id="{76798C2D-88F5-15A9-B08B-DC69A5DF4621}"/>
              </a:ext>
            </a:extLst>
          </p:cNvPr>
          <p:cNvSpPr>
            <a:spLocks noGrp="1"/>
          </p:cNvSpPr>
          <p:nvPr>
            <p:ph idx="1"/>
          </p:nvPr>
        </p:nvSpPr>
        <p:spPr/>
        <p:txBody>
          <a:bodyPr/>
          <a:lstStyle/>
          <a:p>
            <a:pPr marL="514350" indent="-514350">
              <a:buFont typeface="+mj-lt"/>
              <a:buAutoNum type="arabicPeriod"/>
            </a:pPr>
            <a:r>
              <a:rPr lang="en-US" dirty="0"/>
              <a:t>Regret about not utilizing something. </a:t>
            </a:r>
          </a:p>
          <a:p>
            <a:pPr marL="514350" indent="-514350">
              <a:buFont typeface="+mj-lt"/>
              <a:buAutoNum type="arabicPeriod"/>
            </a:pPr>
            <a:r>
              <a:rPr lang="en-US" dirty="0"/>
              <a:t>Gratitude about kindness or thoughtfulness from others.</a:t>
            </a:r>
          </a:p>
          <a:p>
            <a:endParaRPr lang="en-US" dirty="0"/>
          </a:p>
        </p:txBody>
      </p:sp>
    </p:spTree>
    <p:extLst>
      <p:ext uri="{BB962C8B-B14F-4D97-AF65-F5344CB8AC3E}">
        <p14:creationId xmlns:p14="http://schemas.microsoft.com/office/powerpoint/2010/main" val="33139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CC7526D-54B9-B1E0-DD55-F4B3E36BA75F}"/>
              </a:ext>
            </a:extLst>
          </p:cNvPr>
          <p:cNvSpPr>
            <a:spLocks noGrp="1"/>
          </p:cNvSpPr>
          <p:nvPr>
            <p:ph type="title" idx="4294967295"/>
          </p:nvPr>
        </p:nvSpPr>
        <p:spPr>
          <a:xfrm>
            <a:off x="0" y="-907429"/>
            <a:ext cx="9300713" cy="716133"/>
          </a:xfrm>
        </p:spPr>
        <p:txBody>
          <a:bodyPr vert="horz" lIns="91440" tIns="45720" rIns="91440" bIns="45720" rtlCol="0" anchor="b">
            <a:noAutofit/>
          </a:bodyPr>
          <a:lstStyle/>
          <a:p>
            <a:r>
              <a:rPr lang="en-US" dirty="0">
                <a:solidFill>
                  <a:schemeClr val="accent4"/>
                </a:solidFill>
                <a:latin typeface="Arial" panose="020B0604020202020204" pitchFamily="34" charset="0"/>
                <a:cs typeface="Arial" panose="020B0604020202020204" pitchFamily="34" charset="0"/>
              </a:rPr>
              <a:t>Body</a:t>
            </a:r>
            <a:r>
              <a:rPr lang="en-US" sz="4800" dirty="0">
                <a:solidFill>
                  <a:schemeClr val="accent4"/>
                </a:solidFill>
                <a:latin typeface="Arial" panose="020B0604020202020204" pitchFamily="34" charset="0"/>
                <a:cs typeface="Arial" panose="020B0604020202020204" pitchFamily="34" charset="0"/>
              </a:rPr>
              <a:t> Content Slide</a:t>
            </a:r>
          </a:p>
        </p:txBody>
      </p:sp>
      <p:pic>
        <p:nvPicPr>
          <p:cNvPr id="4" name="Picture 3" descr="Japanese characters">
            <a:extLst>
              <a:ext uri="{FF2B5EF4-FFF2-40B4-BE49-F238E27FC236}">
                <a16:creationId xmlns:a16="http://schemas.microsoft.com/office/drawing/2014/main" id="{8ADED0A8-B439-3527-5770-BF9B9C4F5729}"/>
              </a:ext>
            </a:extLst>
          </p:cNvPr>
          <p:cNvPicPr>
            <a:picLocks noChangeAspect="1"/>
          </p:cNvPicPr>
          <p:nvPr/>
        </p:nvPicPr>
        <p:blipFill>
          <a:blip r:embed="rId3" cstate="print">
            <a:extLst>
              <a:ext uri="{28A0092B-C50C-407E-A947-70E740481C1C}">
                <a14:useLocalDpi xmlns:a14="http://schemas.microsoft.com/office/drawing/2010/main" val="0"/>
              </a:ext>
            </a:extLst>
          </a:blip>
          <a:srcRect t="7026" b="46862"/>
          <a:stretch/>
        </p:blipFill>
        <p:spPr>
          <a:xfrm>
            <a:off x="2616013" y="2312374"/>
            <a:ext cx="6959974" cy="1846385"/>
          </a:xfrm>
          <a:prstGeom prst="rect">
            <a:avLst/>
          </a:prstGeom>
        </p:spPr>
      </p:pic>
      <p:sp>
        <p:nvSpPr>
          <p:cNvPr id="6" name="TextBox 5" descr="Ikigai&#10;">
            <a:extLst>
              <a:ext uri="{FF2B5EF4-FFF2-40B4-BE49-F238E27FC236}">
                <a16:creationId xmlns:a16="http://schemas.microsoft.com/office/drawing/2014/main" id="{37731CB5-1FF7-9052-79C9-E90D94A69B46}"/>
              </a:ext>
            </a:extLst>
          </p:cNvPr>
          <p:cNvSpPr txBox="1"/>
          <p:nvPr/>
        </p:nvSpPr>
        <p:spPr>
          <a:xfrm>
            <a:off x="5054885" y="4545622"/>
            <a:ext cx="2082228" cy="9144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E5D95"/>
                </a:solidFill>
                <a:effectLst/>
                <a:uLnTx/>
                <a:uFillTx/>
                <a:latin typeface="Aptos Black" panose="020B0004020202020204" pitchFamily="34" charset="0"/>
                <a:ea typeface="+mn-ea"/>
                <a:cs typeface="Arial" panose="020B0604020202020204" pitchFamily="34" charset="0"/>
              </a:rPr>
              <a:t>Ikigai</a:t>
            </a:r>
          </a:p>
        </p:txBody>
      </p:sp>
      <p:sp>
        <p:nvSpPr>
          <p:cNvPr id="7" name="TextBox 6">
            <a:extLst>
              <a:ext uri="{FF2B5EF4-FFF2-40B4-BE49-F238E27FC236}">
                <a16:creationId xmlns:a16="http://schemas.microsoft.com/office/drawing/2014/main" id="{203B6248-F97C-9335-3B7C-E5A7EB09A7E9}"/>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178011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different colored circles&#10;&#10;With Ikigai at the center and then spiraling outward the words Passion, Mission, Vocation, Profession, Headers over Passion and Mission is What you love, The header over Mission and Vocation is What the World Needs.  the Header over Profession and Vocation is What you can be paid for.  Lastly the header over Passion and Profession is What you are good at.">
            <a:extLst>
              <a:ext uri="{FF2B5EF4-FFF2-40B4-BE49-F238E27FC236}">
                <a16:creationId xmlns:a16="http://schemas.microsoft.com/office/drawing/2014/main" id="{D8D32647-10BA-8F8E-8D8F-EA8E65C08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798" y="518374"/>
            <a:ext cx="5212404" cy="5212404"/>
          </a:xfrm>
          <a:prstGeom prst="rect">
            <a:avLst/>
          </a:prstGeom>
        </p:spPr>
      </p:pic>
      <p:sp>
        <p:nvSpPr>
          <p:cNvPr id="7" name="TextBox 6">
            <a:extLst>
              <a:ext uri="{FF2B5EF4-FFF2-40B4-BE49-F238E27FC236}">
                <a16:creationId xmlns:a16="http://schemas.microsoft.com/office/drawing/2014/main" id="{D9167CD8-8F6B-1CEB-B8BE-06165D2329C0}"/>
              </a:ext>
              <a:ext uri="{C183D7F6-B498-43B3-948B-1728B52AA6E4}">
                <adec:decorative xmlns:adec="http://schemas.microsoft.com/office/drawing/2017/decorative" val="1"/>
              </a:ext>
            </a:extLst>
          </p:cNvPr>
          <p:cNvSpPr txBox="1"/>
          <p:nvPr/>
        </p:nvSpPr>
        <p:spPr>
          <a:xfrm>
            <a:off x="193432" y="6048392"/>
            <a:ext cx="4949555" cy="223736"/>
          </a:xfrm>
          <a:prstGeom prst="rect">
            <a:avLst/>
          </a:prstGeom>
        </p:spPr>
        <p:txBody>
          <a:bodyPr vert="horz" wrap="none" lIns="91440" tIns="45720" rIns="91440" bIns="45720" rtlCol="0" anchor="ct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ptos Display" panose="020B0004020202020204" pitchFamily="34" charset="0"/>
                <a:ea typeface="MS Mincho" panose="02020609040205080304" pitchFamily="49" charset="-128"/>
                <a:cs typeface="Times New Roman" panose="02020603050405020304" pitchFamily="18" charset="0"/>
              </a:rPr>
              <a:t>https://harishsnotebook.wordpress.com/2016/09/11/the-spirit-of-mottainai-in-lean/</a:t>
            </a:r>
            <a:endParaRPr kumimoji="0" lang="en-US" sz="1200" b="1" i="1"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2B108D8F-AF68-0441-56BC-B5CF954A1EA7}"/>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6895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CC7526D-54B9-B1E0-DD55-F4B3E36BA75F}"/>
              </a:ext>
            </a:extLst>
          </p:cNvPr>
          <p:cNvSpPr>
            <a:spLocks noGrp="1"/>
          </p:cNvSpPr>
          <p:nvPr>
            <p:ph type="title" idx="4294967295"/>
          </p:nvPr>
        </p:nvSpPr>
        <p:spPr>
          <a:xfrm>
            <a:off x="0" y="-907429"/>
            <a:ext cx="9300713" cy="716133"/>
          </a:xfrm>
        </p:spPr>
        <p:txBody>
          <a:bodyPr vert="horz" lIns="91440" tIns="45720" rIns="91440" bIns="45720" rtlCol="0" anchor="b">
            <a:noAutofit/>
          </a:bodyPr>
          <a:lstStyle/>
          <a:p>
            <a:r>
              <a:rPr lang="en-US" dirty="0">
                <a:solidFill>
                  <a:schemeClr val="accent4"/>
                </a:solidFill>
                <a:latin typeface="Arial" panose="020B0604020202020204" pitchFamily="34" charset="0"/>
                <a:cs typeface="Arial" panose="020B0604020202020204" pitchFamily="34" charset="0"/>
              </a:rPr>
              <a:t>Body</a:t>
            </a:r>
            <a:r>
              <a:rPr lang="en-US" sz="4800" dirty="0">
                <a:solidFill>
                  <a:schemeClr val="accent4"/>
                </a:solidFill>
                <a:latin typeface="Arial" panose="020B0604020202020204" pitchFamily="34" charset="0"/>
                <a:cs typeface="Arial" panose="020B0604020202020204" pitchFamily="34" charset="0"/>
              </a:rPr>
              <a:t> Content Slide</a:t>
            </a:r>
          </a:p>
        </p:txBody>
      </p:sp>
      <p:pic>
        <p:nvPicPr>
          <p:cNvPr id="3" name="Picture 2" descr="Japanese characters">
            <a:extLst>
              <a:ext uri="{FF2B5EF4-FFF2-40B4-BE49-F238E27FC236}">
                <a16:creationId xmlns:a16="http://schemas.microsoft.com/office/drawing/2014/main" id="{F208DD3E-F58C-4526-9D66-E7F12F9631CF}"/>
              </a:ext>
            </a:extLst>
          </p:cNvPr>
          <p:cNvPicPr>
            <a:picLocks noChangeAspect="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3157054" y="1502291"/>
            <a:ext cx="5877889" cy="3141427"/>
          </a:xfrm>
          <a:prstGeom prst="rect">
            <a:avLst/>
          </a:prstGeom>
        </p:spPr>
      </p:pic>
      <p:sp>
        <p:nvSpPr>
          <p:cNvPr id="6" name="TextBox 5" descr="Shokunen&#10;">
            <a:extLst>
              <a:ext uri="{FF2B5EF4-FFF2-40B4-BE49-F238E27FC236}">
                <a16:creationId xmlns:a16="http://schemas.microsoft.com/office/drawing/2014/main" id="{DA8D78AA-A64A-860C-08BF-6CC1AC4BE3CD}"/>
              </a:ext>
            </a:extLst>
          </p:cNvPr>
          <p:cNvSpPr txBox="1"/>
          <p:nvPr/>
        </p:nvSpPr>
        <p:spPr>
          <a:xfrm>
            <a:off x="4553465" y="4545622"/>
            <a:ext cx="3085068" cy="9144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E5D95"/>
                </a:solidFill>
                <a:effectLst/>
                <a:uLnTx/>
                <a:uFillTx/>
                <a:latin typeface="Aptos Black" panose="020B0004020202020204" pitchFamily="34" charset="0"/>
                <a:ea typeface="+mn-ea"/>
                <a:cs typeface="Arial" panose="020B0604020202020204" pitchFamily="34" charset="0"/>
              </a:rPr>
              <a:t>Shokunin</a:t>
            </a:r>
            <a:endParaRPr kumimoji="0" lang="en-US" sz="4000" b="0" i="0" u="none" strike="noStrike" kern="1200" cap="none" spc="0" normalizeH="0" baseline="0" noProof="0" dirty="0">
              <a:ln>
                <a:noFill/>
              </a:ln>
              <a:solidFill>
                <a:srgbClr val="1E5D95"/>
              </a:solidFill>
              <a:effectLst/>
              <a:uLnTx/>
              <a:uFillTx/>
              <a:latin typeface="Aptos Black" panose="020B00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D53408D-EAC3-FAA7-042A-B40F4823C7C7}"/>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190167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hrimp on a chopsticks&#10;&#10;">
            <a:extLst>
              <a:ext uri="{FF2B5EF4-FFF2-40B4-BE49-F238E27FC236}">
                <a16:creationId xmlns:a16="http://schemas.microsoft.com/office/drawing/2014/main" id="{DCA2F611-30D5-9390-69AB-6094E254E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852" y="0"/>
            <a:ext cx="9653954" cy="6435969"/>
          </a:xfrm>
          <a:prstGeom prst="rect">
            <a:avLst/>
          </a:prstGeom>
        </p:spPr>
      </p:pic>
      <p:sp>
        <p:nvSpPr>
          <p:cNvPr id="4" name="TextBox 3" descr="Once you decide on your occupation you must immerse yourself in your work. You have to fall in love with your work. Never complain about your job. You must dedicate your life to mastering your skill.&#10;That’s the secret of success.&#10;              -- Jiro Uno&#10;">
            <a:extLst>
              <a:ext uri="{FF2B5EF4-FFF2-40B4-BE49-F238E27FC236}">
                <a16:creationId xmlns:a16="http://schemas.microsoft.com/office/drawing/2014/main" id="{9B44B969-19BD-3320-7B31-1308FB612721}"/>
              </a:ext>
            </a:extLst>
          </p:cNvPr>
          <p:cNvSpPr txBox="1"/>
          <p:nvPr/>
        </p:nvSpPr>
        <p:spPr>
          <a:xfrm>
            <a:off x="504094" y="542891"/>
            <a:ext cx="3654668" cy="4240124"/>
          </a:xfrm>
          <a:prstGeom prst="rect">
            <a:avLst/>
          </a:prstGeom>
        </p:spPr>
        <p:txBody>
          <a:bodyPr vert="horz" wrap="square" lIns="91440" tIns="45720" rIns="91440" bIns="45720" rtlCol="0"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lumMod val="75000"/>
                  </a:srgbClr>
                </a:solidFill>
                <a:effectLst/>
                <a:uLnTx/>
                <a:uFillTx/>
                <a:latin typeface="Aptos Display" panose="020B0004020202020204" pitchFamily="34" charset="0"/>
                <a:ea typeface="+mn-ea"/>
                <a:cs typeface="Arial" panose="020B0604020202020204" pitchFamily="34" charset="0"/>
              </a:rPr>
              <a:t>Once you decide on your occupation you must immerse yourself in your work. You have to fall in love with your work. Never complain about your job. You must dedicate your life to mastering your skill.</a:t>
            </a:r>
            <a:br>
              <a:rPr kumimoji="0" lang="en-US" sz="2400" b="0" i="0" u="none" strike="noStrike" kern="1200" cap="none" spc="0" normalizeH="0" baseline="0" noProof="0" dirty="0">
                <a:ln>
                  <a:noFill/>
                </a:ln>
                <a:solidFill>
                  <a:srgbClr val="000000">
                    <a:lumMod val="75000"/>
                  </a:srgbClr>
                </a:solidFill>
                <a:effectLst/>
                <a:uLnTx/>
                <a:uFillTx/>
                <a:latin typeface="Aptos Display" panose="020B00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lumMod val="75000"/>
                  </a:srgbClr>
                </a:solidFill>
                <a:effectLst/>
                <a:uLnTx/>
                <a:uFillTx/>
                <a:latin typeface="Aptos Display" panose="020B0004020202020204" pitchFamily="34" charset="0"/>
                <a:ea typeface="+mn-ea"/>
                <a:cs typeface="Arial" panose="020B0604020202020204" pitchFamily="34" charset="0"/>
              </a:rPr>
              <a:t>That’s the secret of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lumMod val="75000"/>
                  </a:srgbClr>
                </a:solidFill>
                <a:effectLst/>
                <a:uLnTx/>
                <a:uFillTx/>
                <a:latin typeface="Aptos Display" panose="020B0004020202020204" pitchFamily="34" charset="0"/>
                <a:ea typeface="+mn-ea"/>
                <a:cs typeface="Arial" panose="020B0604020202020204" pitchFamily="34" charset="0"/>
              </a:rPr>
              <a:t>              -- Jiro Uno</a:t>
            </a:r>
          </a:p>
        </p:txBody>
      </p:sp>
      <p:pic>
        <p:nvPicPr>
          <p:cNvPr id="2" name="Picture 1" descr="Blue and green Footer bar">
            <a:extLst>
              <a:ext uri="{FF2B5EF4-FFF2-40B4-BE49-F238E27FC236}">
                <a16:creationId xmlns:a16="http://schemas.microsoft.com/office/drawing/2014/main" id="{97DDC60E-E421-1CF0-008C-0C396905E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6427463"/>
            <a:ext cx="12386930" cy="619824"/>
          </a:xfrm>
          <a:prstGeom prst="rect">
            <a:avLst/>
          </a:prstGeom>
        </p:spPr>
      </p:pic>
      <p:pic>
        <p:nvPicPr>
          <p:cNvPr id="3" name="Picture 2">
            <a:extLst>
              <a:ext uri="{FF2B5EF4-FFF2-40B4-BE49-F238E27FC236}">
                <a16:creationId xmlns:a16="http://schemas.microsoft.com/office/drawing/2014/main" id="{A84DB73C-A925-4F8E-6944-ED00A5559CB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1756" y="5262113"/>
            <a:ext cx="1740244" cy="1679450"/>
          </a:xfrm>
          <a:prstGeom prst="rect">
            <a:avLst/>
          </a:prstGeom>
        </p:spPr>
      </p:pic>
      <p:sp>
        <p:nvSpPr>
          <p:cNvPr id="5" name="TextBox 4">
            <a:extLst>
              <a:ext uri="{FF2B5EF4-FFF2-40B4-BE49-F238E27FC236}">
                <a16:creationId xmlns:a16="http://schemas.microsoft.com/office/drawing/2014/main" id="{A499C04D-3622-6D04-9158-79F3D820EDB2}"/>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363352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CC7526D-54B9-B1E0-DD55-F4B3E36BA75F}"/>
              </a:ext>
            </a:extLst>
          </p:cNvPr>
          <p:cNvSpPr>
            <a:spLocks noGrp="1"/>
          </p:cNvSpPr>
          <p:nvPr>
            <p:ph type="title" idx="4294967295"/>
          </p:nvPr>
        </p:nvSpPr>
        <p:spPr>
          <a:xfrm>
            <a:off x="0" y="-907429"/>
            <a:ext cx="9300713" cy="716133"/>
          </a:xfrm>
        </p:spPr>
        <p:txBody>
          <a:bodyPr vert="horz" lIns="91440" tIns="45720" rIns="91440" bIns="45720" rtlCol="0" anchor="b">
            <a:noAutofit/>
          </a:bodyPr>
          <a:lstStyle/>
          <a:p>
            <a:r>
              <a:rPr lang="en-US" dirty="0">
                <a:solidFill>
                  <a:schemeClr val="accent4"/>
                </a:solidFill>
                <a:latin typeface="Arial" panose="020B0604020202020204" pitchFamily="34" charset="0"/>
                <a:cs typeface="Arial" panose="020B0604020202020204" pitchFamily="34" charset="0"/>
              </a:rPr>
              <a:t>Body</a:t>
            </a:r>
            <a:r>
              <a:rPr lang="en-US" sz="4800" dirty="0">
                <a:solidFill>
                  <a:schemeClr val="accent4"/>
                </a:solidFill>
                <a:latin typeface="Arial" panose="020B0604020202020204" pitchFamily="34" charset="0"/>
                <a:cs typeface="Arial" panose="020B0604020202020204" pitchFamily="34" charset="0"/>
              </a:rPr>
              <a:t> Content Slide</a:t>
            </a:r>
          </a:p>
        </p:txBody>
      </p:sp>
      <p:pic>
        <p:nvPicPr>
          <p:cNvPr id="3" name="Picture 2" descr="Japanese characters">
            <a:extLst>
              <a:ext uri="{FF2B5EF4-FFF2-40B4-BE49-F238E27FC236}">
                <a16:creationId xmlns:a16="http://schemas.microsoft.com/office/drawing/2014/main" id="{9CB8E45C-5D5D-D8CC-C8CC-6FEED6D39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277" y="1777084"/>
            <a:ext cx="5131443" cy="2629758"/>
          </a:xfrm>
          <a:prstGeom prst="rect">
            <a:avLst/>
          </a:prstGeom>
        </p:spPr>
      </p:pic>
      <p:sp>
        <p:nvSpPr>
          <p:cNvPr id="6" name="TextBox 5" descr="gaman&#10;">
            <a:extLst>
              <a:ext uri="{FF2B5EF4-FFF2-40B4-BE49-F238E27FC236}">
                <a16:creationId xmlns:a16="http://schemas.microsoft.com/office/drawing/2014/main" id="{36D1B201-7D10-1673-7044-0EB63A9BB56A}"/>
              </a:ext>
            </a:extLst>
          </p:cNvPr>
          <p:cNvSpPr txBox="1"/>
          <p:nvPr/>
        </p:nvSpPr>
        <p:spPr>
          <a:xfrm>
            <a:off x="5054885" y="4545622"/>
            <a:ext cx="2082228" cy="9144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1E5D95"/>
                </a:solidFill>
                <a:latin typeface="Aptos Black" panose="020B0004020202020204" pitchFamily="34" charset="0"/>
                <a:cs typeface="Arial" panose="020B0604020202020204" pitchFamily="34" charset="0"/>
              </a:rPr>
              <a:t>Ga</a:t>
            </a:r>
            <a:r>
              <a:rPr kumimoji="0" lang="en-US" sz="4000" b="0" i="0" u="none" strike="noStrike" kern="1200" cap="none" spc="0" normalizeH="0" baseline="0" noProof="0" dirty="0">
                <a:ln>
                  <a:noFill/>
                </a:ln>
                <a:solidFill>
                  <a:srgbClr val="1E5D95"/>
                </a:solidFill>
                <a:effectLst/>
                <a:uLnTx/>
                <a:uFillTx/>
                <a:latin typeface="Aptos Black" panose="020B0004020202020204" pitchFamily="34" charset="0"/>
                <a:ea typeface="+mn-ea"/>
                <a:cs typeface="Arial" panose="020B0604020202020204" pitchFamily="34" charset="0"/>
              </a:rPr>
              <a:t>man</a:t>
            </a:r>
          </a:p>
        </p:txBody>
      </p:sp>
      <p:sp>
        <p:nvSpPr>
          <p:cNvPr id="7" name="TextBox 6">
            <a:extLst>
              <a:ext uri="{FF2B5EF4-FFF2-40B4-BE49-F238E27FC236}">
                <a16:creationId xmlns:a16="http://schemas.microsoft.com/office/drawing/2014/main" id="{7A694231-03F1-8D9B-80D9-E6D10CDA81A2}"/>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133601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E5541C-A652-66C6-65D4-9A82A2F85104}"/>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algn="r" rtl="0"/>
            <a:r>
              <a:rPr lang="en-US" sz="1600" dirty="0">
                <a:solidFill>
                  <a:schemeClr val="bg1"/>
                </a:solidFill>
                <a:latin typeface="Aptos ExtraBold" panose="020B0004020202020204" pitchFamily="34" charset="0"/>
              </a:rPr>
              <a:t>2024 Washington State Lean Transformation Conference | </a:t>
            </a:r>
            <a:fld id="{8A2A947D-0AD8-4F6F-9FE4-475144742B95}" type="slidenum">
              <a:rPr lang="en-US" sz="1600" smtClean="0">
                <a:solidFill>
                  <a:schemeClr val="bg1"/>
                </a:solidFill>
                <a:latin typeface="Aptos ExtraBold" panose="020B0004020202020204" pitchFamily="34" charset="0"/>
              </a:rPr>
              <a:t>26</a:t>
            </a:fld>
            <a:endParaRPr lang="en-US" sz="1600" dirty="0">
              <a:solidFill>
                <a:schemeClr val="bg1"/>
              </a:solidFill>
              <a:latin typeface="Aptos ExtraBold" panose="020B0004020202020204" pitchFamily="34" charset="0"/>
            </a:endParaRPr>
          </a:p>
        </p:txBody>
      </p:sp>
      <p:pic>
        <p:nvPicPr>
          <p:cNvPr id="4" name="Picture 3" descr="A picture of a DOL customer service center">
            <a:extLst>
              <a:ext uri="{FF2B5EF4-FFF2-40B4-BE49-F238E27FC236}">
                <a16:creationId xmlns:a16="http://schemas.microsoft.com/office/drawing/2014/main" id="{063E5842-E1AA-CDC7-C1B2-DA944812A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16695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CC7526D-54B9-B1E0-DD55-F4B3E36BA75F}"/>
              </a:ext>
            </a:extLst>
          </p:cNvPr>
          <p:cNvSpPr>
            <a:spLocks noGrp="1"/>
          </p:cNvSpPr>
          <p:nvPr>
            <p:ph type="title" idx="4294967295"/>
          </p:nvPr>
        </p:nvSpPr>
        <p:spPr>
          <a:xfrm>
            <a:off x="0" y="-907429"/>
            <a:ext cx="9300713" cy="716133"/>
          </a:xfrm>
        </p:spPr>
        <p:txBody>
          <a:bodyPr vert="horz" lIns="91440" tIns="45720" rIns="91440" bIns="45720" rtlCol="0" anchor="b">
            <a:noAutofit/>
          </a:bodyPr>
          <a:lstStyle/>
          <a:p>
            <a:r>
              <a:rPr lang="en-US" dirty="0">
                <a:solidFill>
                  <a:schemeClr val="accent4"/>
                </a:solidFill>
                <a:latin typeface="Arial" panose="020B0604020202020204" pitchFamily="34" charset="0"/>
                <a:cs typeface="Arial" panose="020B0604020202020204" pitchFamily="34" charset="0"/>
              </a:rPr>
              <a:t>Body</a:t>
            </a:r>
            <a:r>
              <a:rPr lang="en-US" sz="4800" dirty="0">
                <a:solidFill>
                  <a:schemeClr val="accent4"/>
                </a:solidFill>
                <a:latin typeface="Arial" panose="020B0604020202020204" pitchFamily="34" charset="0"/>
                <a:cs typeface="Arial" panose="020B0604020202020204" pitchFamily="34" charset="0"/>
              </a:rPr>
              <a:t> Content Slide</a:t>
            </a:r>
          </a:p>
        </p:txBody>
      </p:sp>
      <p:pic>
        <p:nvPicPr>
          <p:cNvPr id="3" name="Picture 2" descr="Japanese characters">
            <a:extLst>
              <a:ext uri="{FF2B5EF4-FFF2-40B4-BE49-F238E27FC236}">
                <a16:creationId xmlns:a16="http://schemas.microsoft.com/office/drawing/2014/main" id="{44D89B2D-0075-A634-E51D-40CD0CF4CDD3}"/>
              </a:ext>
            </a:extLst>
          </p:cNvPr>
          <p:cNvPicPr>
            <a:picLocks noChangeAspect="1"/>
          </p:cNvPicPr>
          <p:nvPr/>
        </p:nvPicPr>
        <p:blipFill>
          <a:blip r:embed="rId3" cstate="print">
            <a:extLst>
              <a:ext uri="{28A0092B-C50C-407E-A947-70E740481C1C}">
                <a14:useLocalDpi xmlns:a14="http://schemas.microsoft.com/office/drawing/2010/main" val="0"/>
              </a:ext>
            </a:extLst>
          </a:blip>
          <a:srcRect t="13318" b="14012"/>
          <a:stretch/>
        </p:blipFill>
        <p:spPr>
          <a:xfrm>
            <a:off x="3322010" y="2154114"/>
            <a:ext cx="5547975" cy="2039817"/>
          </a:xfrm>
          <a:prstGeom prst="rect">
            <a:avLst/>
          </a:prstGeom>
        </p:spPr>
      </p:pic>
      <p:sp>
        <p:nvSpPr>
          <p:cNvPr id="5" name="TextBox 4" descr="Wabi-Sabi&#10;">
            <a:extLst>
              <a:ext uri="{FF2B5EF4-FFF2-40B4-BE49-F238E27FC236}">
                <a16:creationId xmlns:a16="http://schemas.microsoft.com/office/drawing/2014/main" id="{F37E8D7D-12AE-FAD7-BE91-E97AFE93AE76}"/>
              </a:ext>
            </a:extLst>
          </p:cNvPr>
          <p:cNvSpPr txBox="1"/>
          <p:nvPr/>
        </p:nvSpPr>
        <p:spPr>
          <a:xfrm>
            <a:off x="4558465" y="4545622"/>
            <a:ext cx="3075067" cy="9144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E5D95"/>
                </a:solidFill>
                <a:effectLst/>
                <a:uLnTx/>
                <a:uFillTx/>
                <a:latin typeface="Aptos Black" panose="020B0004020202020204" pitchFamily="34" charset="0"/>
                <a:ea typeface="+mn-ea"/>
                <a:cs typeface="Arial" panose="020B0604020202020204" pitchFamily="34" charset="0"/>
              </a:rPr>
              <a:t>Wabi-Sabi</a:t>
            </a:r>
          </a:p>
        </p:txBody>
      </p:sp>
      <p:sp>
        <p:nvSpPr>
          <p:cNvPr id="6" name="TextBox 5">
            <a:extLst>
              <a:ext uri="{FF2B5EF4-FFF2-40B4-BE49-F238E27FC236}">
                <a16:creationId xmlns:a16="http://schemas.microsoft.com/office/drawing/2014/main" id="{3766A295-253C-D632-58F9-51FDC961D0EA}"/>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360121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Three truths of Wabi-Sabi">
            <a:extLst>
              <a:ext uri="{FF2B5EF4-FFF2-40B4-BE49-F238E27FC236}">
                <a16:creationId xmlns:a16="http://schemas.microsoft.com/office/drawing/2014/main" id="{0DA79347-D98D-C22F-3B5D-7D3EBC0AEF3F}"/>
              </a:ext>
            </a:extLst>
          </p:cNvPr>
          <p:cNvSpPr>
            <a:spLocks noGrp="1"/>
          </p:cNvSpPr>
          <p:nvPr>
            <p:ph type="title"/>
          </p:nvPr>
        </p:nvSpPr>
        <p:spPr>
          <a:xfrm>
            <a:off x="838200" y="1353895"/>
            <a:ext cx="10515600" cy="1009651"/>
          </a:xfrm>
        </p:spPr>
        <p:txBody>
          <a:bodyPr/>
          <a:lstStyle/>
          <a:p>
            <a:r>
              <a:rPr lang="en-US" dirty="0"/>
              <a:t>Three truths of Wabi-Sabi</a:t>
            </a:r>
          </a:p>
        </p:txBody>
      </p:sp>
      <p:sp>
        <p:nvSpPr>
          <p:cNvPr id="6" name="Content Placeholder 5" descr="Nothing lasts,&#10;Nothing is finished, and&#10;Nothing is perfect.&#10;">
            <a:extLst>
              <a:ext uri="{FF2B5EF4-FFF2-40B4-BE49-F238E27FC236}">
                <a16:creationId xmlns:a16="http://schemas.microsoft.com/office/drawing/2014/main" id="{7B4C34E7-543A-6C63-AD1C-5C463749C377}"/>
              </a:ext>
            </a:extLst>
          </p:cNvPr>
          <p:cNvSpPr>
            <a:spLocks noGrp="1"/>
          </p:cNvSpPr>
          <p:nvPr>
            <p:ph idx="1"/>
          </p:nvPr>
        </p:nvSpPr>
        <p:spPr>
          <a:xfrm>
            <a:off x="838200" y="2498725"/>
            <a:ext cx="5134583" cy="2404015"/>
          </a:xfrm>
        </p:spPr>
        <p:txBody>
          <a:bodyPr/>
          <a:lstStyle/>
          <a:p>
            <a:pPr marL="514350" indent="-514350">
              <a:buFont typeface="+mj-lt"/>
              <a:buAutoNum type="arabicPeriod"/>
            </a:pPr>
            <a:r>
              <a:rPr lang="en-US" dirty="0"/>
              <a:t>Nothing lasts,</a:t>
            </a:r>
          </a:p>
          <a:p>
            <a:pPr marL="514350" indent="-514350">
              <a:buFont typeface="+mj-lt"/>
              <a:buAutoNum type="arabicPeriod"/>
            </a:pPr>
            <a:r>
              <a:rPr lang="en-US" dirty="0"/>
              <a:t>Nothing is finished, and</a:t>
            </a:r>
          </a:p>
          <a:p>
            <a:pPr marL="514350" indent="-514350">
              <a:buFont typeface="+mj-lt"/>
              <a:buAutoNum type="arabicPeriod"/>
            </a:pPr>
            <a:r>
              <a:rPr lang="en-US" dirty="0"/>
              <a:t>Nothing is perfect.</a:t>
            </a:r>
          </a:p>
        </p:txBody>
      </p:sp>
      <p:sp>
        <p:nvSpPr>
          <p:cNvPr id="15" name="TextBox 14">
            <a:extLst>
              <a:ext uri="{FF2B5EF4-FFF2-40B4-BE49-F238E27FC236}">
                <a16:creationId xmlns:a16="http://schemas.microsoft.com/office/drawing/2014/main" id="{46E278F3-3CF0-13B6-95F7-9A4917740FC0}"/>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88558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CC7526D-54B9-B1E0-DD55-F4B3E36BA75F}"/>
              </a:ext>
            </a:extLst>
          </p:cNvPr>
          <p:cNvSpPr>
            <a:spLocks noGrp="1"/>
          </p:cNvSpPr>
          <p:nvPr>
            <p:ph type="title" idx="4294967295"/>
          </p:nvPr>
        </p:nvSpPr>
        <p:spPr>
          <a:xfrm>
            <a:off x="0" y="-907429"/>
            <a:ext cx="9300713" cy="716133"/>
          </a:xfrm>
        </p:spPr>
        <p:txBody>
          <a:bodyPr vert="horz" lIns="91440" tIns="45720" rIns="91440" bIns="45720" rtlCol="0" anchor="b">
            <a:noAutofit/>
          </a:bodyPr>
          <a:lstStyle/>
          <a:p>
            <a:r>
              <a:rPr lang="en-US" dirty="0">
                <a:solidFill>
                  <a:schemeClr val="accent4"/>
                </a:solidFill>
                <a:latin typeface="Arial" panose="020B0604020202020204" pitchFamily="34" charset="0"/>
                <a:cs typeface="Arial" panose="020B0604020202020204" pitchFamily="34" charset="0"/>
              </a:rPr>
              <a:t>Body</a:t>
            </a:r>
            <a:r>
              <a:rPr lang="en-US" sz="4800" dirty="0">
                <a:solidFill>
                  <a:schemeClr val="accent4"/>
                </a:solidFill>
                <a:latin typeface="Arial" panose="020B0604020202020204" pitchFamily="34" charset="0"/>
                <a:cs typeface="Arial" panose="020B0604020202020204" pitchFamily="34" charset="0"/>
              </a:rPr>
              <a:t> Content Slide</a:t>
            </a:r>
          </a:p>
        </p:txBody>
      </p:sp>
      <p:pic>
        <p:nvPicPr>
          <p:cNvPr id="3" name="Picture 2" descr="Japanese characters">
            <a:extLst>
              <a:ext uri="{FF2B5EF4-FFF2-40B4-BE49-F238E27FC236}">
                <a16:creationId xmlns:a16="http://schemas.microsoft.com/office/drawing/2014/main" id="{46785147-1BCE-5A96-E2A6-1C3831F0F1D7}"/>
              </a:ext>
            </a:extLst>
          </p:cNvPr>
          <p:cNvPicPr>
            <a:picLocks noChangeAspect="1"/>
          </p:cNvPicPr>
          <p:nvPr/>
        </p:nvPicPr>
        <p:blipFill>
          <a:blip r:embed="rId3">
            <a:extLst>
              <a:ext uri="{28A0092B-C50C-407E-A947-70E740481C1C}">
                <a14:useLocalDpi xmlns:a14="http://schemas.microsoft.com/office/drawing/2010/main" val="0"/>
              </a:ext>
            </a:extLst>
          </a:blip>
          <a:srcRect l="7073" t="23616" r="6308" b="21794"/>
          <a:stretch/>
        </p:blipFill>
        <p:spPr>
          <a:xfrm>
            <a:off x="3046797" y="2136531"/>
            <a:ext cx="6098402" cy="2270311"/>
          </a:xfrm>
          <a:prstGeom prst="rect">
            <a:avLst/>
          </a:prstGeom>
        </p:spPr>
      </p:pic>
      <p:sp>
        <p:nvSpPr>
          <p:cNvPr id="5" name="TextBox 4" descr="Nemawashi&#10;">
            <a:extLst>
              <a:ext uri="{FF2B5EF4-FFF2-40B4-BE49-F238E27FC236}">
                <a16:creationId xmlns:a16="http://schemas.microsoft.com/office/drawing/2014/main" id="{F72876FA-B4E0-1F3A-D2D4-739CF28731E0}"/>
              </a:ext>
            </a:extLst>
          </p:cNvPr>
          <p:cNvSpPr txBox="1"/>
          <p:nvPr/>
        </p:nvSpPr>
        <p:spPr>
          <a:xfrm>
            <a:off x="4078640" y="4545622"/>
            <a:ext cx="4034717" cy="9144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E5D95"/>
                </a:solidFill>
                <a:effectLst/>
                <a:uLnTx/>
                <a:uFillTx/>
                <a:latin typeface="Aptos Black" panose="020B0004020202020204" pitchFamily="34" charset="0"/>
                <a:ea typeface="+mn-ea"/>
                <a:cs typeface="Arial" panose="020B0604020202020204" pitchFamily="34" charset="0"/>
              </a:rPr>
              <a:t>Nemawashi</a:t>
            </a:r>
            <a:endParaRPr kumimoji="0" lang="en-US" sz="4000" b="0" i="0" u="none" strike="noStrike" kern="1200" cap="none" spc="0" normalizeH="0" baseline="0" noProof="0" dirty="0">
              <a:ln>
                <a:noFill/>
              </a:ln>
              <a:solidFill>
                <a:srgbClr val="1E5D95"/>
              </a:solidFill>
              <a:effectLst/>
              <a:uLnTx/>
              <a:uFillTx/>
              <a:latin typeface="Aptos Black" panose="020B00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F907C6B-AD06-0DA6-795C-D4ED57F1CC16}"/>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289791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8" name="Picture Placeholder 7" descr="A sunset over a grass field&#10;&#10;Description automatically generated">
            <a:extLst>
              <a:ext uri="{FF2B5EF4-FFF2-40B4-BE49-F238E27FC236}">
                <a16:creationId xmlns:a16="http://schemas.microsoft.com/office/drawing/2014/main" id="{510AF14D-268D-4B93-96C4-26C9387AA4E2}"/>
              </a:ext>
            </a:extLst>
          </p:cNvPr>
          <p:cNvPicPr>
            <a:picLocks noGrp="1" noChangeAspect="1"/>
          </p:cNvPicPr>
          <p:nvPr>
            <p:ph type="pic" sz="quarter" idx="13"/>
          </p:nvPr>
        </p:nvPicPr>
        <p:blipFill rotWithShape="1">
          <a:blip r:embed="rId3">
            <a:alphaModFix amt="50000"/>
          </a:blip>
          <a:srcRect t="2174"/>
          <a:stretch/>
        </p:blipFill>
        <p:spPr>
          <a:xfrm>
            <a:off x="20" y="1"/>
            <a:ext cx="12191980" cy="6857999"/>
          </a:xfrm>
          <a:prstGeom prst="rect">
            <a:avLst/>
          </a:prstGeom>
        </p:spPr>
      </p:pic>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1524000" y="4159404"/>
            <a:ext cx="9144000" cy="1098395"/>
          </a:xfrm>
        </p:spPr>
        <p:txBody>
          <a:bodyPr vert="horz" lIns="91440" tIns="45720" rIns="91440" bIns="45720" rtlCol="0">
            <a:normAutofit/>
          </a:bodyPr>
          <a:lstStyle/>
          <a:p>
            <a:pPr algn="ctr">
              <a:lnSpc>
                <a:spcPct val="90000"/>
              </a:lnSpc>
            </a:pPr>
            <a:r>
              <a:rPr lang="en-US" sz="2400" i="0" dirty="0">
                <a:solidFill>
                  <a:srgbClr val="FFFFFF"/>
                </a:solidFill>
                <a:latin typeface="Bahnschrift Light"/>
                <a:cs typeface="+mn-cs"/>
              </a:rPr>
              <a:t>Mandeep </a:t>
            </a:r>
            <a:r>
              <a:rPr lang="en-US" sz="2400" i="0" dirty="0" err="1">
                <a:solidFill>
                  <a:srgbClr val="FFFFFF"/>
                </a:solidFill>
                <a:latin typeface="Bahnschrift Light"/>
                <a:cs typeface="+mn-cs"/>
              </a:rPr>
              <a:t>Kaundal</a:t>
            </a:r>
            <a:r>
              <a:rPr lang="en-US" sz="2400" i="0" dirty="0">
                <a:solidFill>
                  <a:srgbClr val="FFFFFF"/>
                </a:solidFill>
                <a:latin typeface="Bahnschrift Light"/>
                <a:cs typeface="+mn-cs"/>
              </a:rPr>
              <a:t>, Results Washington Director</a:t>
            </a:r>
          </a:p>
        </p:txBody>
      </p:sp>
      <p:sp>
        <p:nvSpPr>
          <p:cNvPr id="14" name="Title 2" descr="Picture of Grain field with the text Good Morning! and the notes &quot;Mandeep Kaundal, Results Washington Director&quot;">
            <a:extLst>
              <a:ext uri="{FF2B5EF4-FFF2-40B4-BE49-F238E27FC236}">
                <a16:creationId xmlns:a16="http://schemas.microsoft.com/office/drawing/2014/main" id="{D3A1435B-B23D-404F-B385-385AD73B6DCC}"/>
              </a:ext>
            </a:extLst>
          </p:cNvPr>
          <p:cNvSpPr>
            <a:spLocks noGrp="1"/>
          </p:cNvSpPr>
          <p:nvPr>
            <p:ph type="ctrTitle"/>
          </p:nvPr>
        </p:nvSpPr>
        <p:spPr bwMode="ltGray">
          <a:xfrm>
            <a:off x="1524000" y="1122362"/>
            <a:ext cx="9144000" cy="2900518"/>
          </a:xfrm>
        </p:spPr>
        <p:txBody>
          <a:bodyPr vert="horz" lIns="91440" tIns="45720" rIns="91440" bIns="45720" rtlCol="0" anchor="b">
            <a:normAutofit/>
          </a:bodyPr>
          <a:lstStyle/>
          <a:p>
            <a:pPr algn="ctr">
              <a:lnSpc>
                <a:spcPct val="90000"/>
              </a:lnSpc>
            </a:pPr>
            <a:r>
              <a:rPr lang="en-US" dirty="0">
                <a:solidFill>
                  <a:schemeClr val="bg1">
                    <a:lumMod val="75000"/>
                    <a:lumOff val="25000"/>
                  </a:schemeClr>
                </a:solidFill>
              </a:rPr>
              <a:t>Good morning!</a:t>
            </a:r>
          </a:p>
        </p:txBody>
      </p:sp>
    </p:spTree>
    <p:extLst>
      <p:ext uri="{BB962C8B-B14F-4D97-AF65-F5344CB8AC3E}">
        <p14:creationId xmlns:p14="http://schemas.microsoft.com/office/powerpoint/2010/main" val="141715531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E22B55-3218-5B27-50F0-2A959A065D14}"/>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
        <p:nvSpPr>
          <p:cNvPr id="2" name="Title 1" descr="DOL Pro-Equity, Anti-Racism team">
            <a:extLst>
              <a:ext uri="{FF2B5EF4-FFF2-40B4-BE49-F238E27FC236}">
                <a16:creationId xmlns:a16="http://schemas.microsoft.com/office/drawing/2014/main" id="{113C9D2A-A56C-CF05-300D-184BB7FF80E0}"/>
              </a:ext>
            </a:extLst>
          </p:cNvPr>
          <p:cNvSpPr>
            <a:spLocks noGrp="1"/>
          </p:cNvSpPr>
          <p:nvPr>
            <p:ph type="title"/>
          </p:nvPr>
        </p:nvSpPr>
        <p:spPr/>
        <p:txBody>
          <a:bodyPr/>
          <a:lstStyle/>
          <a:p>
            <a:r>
              <a:rPr lang="en-US" dirty="0"/>
              <a:t>DOL Pro-Equity, Anti-Racism team</a:t>
            </a:r>
          </a:p>
        </p:txBody>
      </p:sp>
      <p:pic>
        <p:nvPicPr>
          <p:cNvPr id="6" name="Content Placeholder 5" descr="Multiple pictures of various people of different ages, ethnicities and backgrounds">
            <a:extLst>
              <a:ext uri="{FF2B5EF4-FFF2-40B4-BE49-F238E27FC236}">
                <a16:creationId xmlns:a16="http://schemas.microsoft.com/office/drawing/2014/main" id="{BB9A57DD-154B-B039-4D83-9094A4B139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7006" y="1549400"/>
            <a:ext cx="7393766" cy="3540125"/>
          </a:xfrm>
        </p:spPr>
      </p:pic>
    </p:spTree>
    <p:extLst>
      <p:ext uri="{BB962C8B-B14F-4D97-AF65-F5344CB8AC3E}">
        <p14:creationId xmlns:p14="http://schemas.microsoft.com/office/powerpoint/2010/main" val="226255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E22B55-3218-5B27-50F0-2A959A065D14}"/>
              </a:ext>
              <a:ext uri="{C183D7F6-B498-43B3-948B-1728B52AA6E4}">
                <adec:decorative xmlns:adec="http://schemas.microsoft.com/office/drawing/2017/decorative" val="1"/>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
        <p:nvSpPr>
          <p:cNvPr id="2" name="Title 1" descr="Establishing a Lean philosophy">
            <a:extLst>
              <a:ext uri="{FF2B5EF4-FFF2-40B4-BE49-F238E27FC236}">
                <a16:creationId xmlns:a16="http://schemas.microsoft.com/office/drawing/2014/main" id="{8542183A-CECA-0DDA-6C37-9D5FF9F252DC}"/>
              </a:ext>
            </a:extLst>
          </p:cNvPr>
          <p:cNvSpPr>
            <a:spLocks noGrp="1"/>
          </p:cNvSpPr>
          <p:nvPr>
            <p:ph type="title"/>
          </p:nvPr>
        </p:nvSpPr>
        <p:spPr/>
        <p:txBody>
          <a:bodyPr/>
          <a:lstStyle/>
          <a:p>
            <a:r>
              <a:rPr lang="en-US" dirty="0"/>
              <a:t>Establishing a Lean philosophy</a:t>
            </a:r>
          </a:p>
        </p:txBody>
      </p:sp>
      <p:sp>
        <p:nvSpPr>
          <p:cNvPr id="3" name="Content Placeholder 2" descr="Set organizational culture on operational excellence.&#10;Know the “why.”&#10;Empower employees.&#10;">
            <a:extLst>
              <a:ext uri="{FF2B5EF4-FFF2-40B4-BE49-F238E27FC236}">
                <a16:creationId xmlns:a16="http://schemas.microsoft.com/office/drawing/2014/main" id="{E19F9EB2-4B4C-545D-1347-129093015014}"/>
              </a:ext>
            </a:extLst>
          </p:cNvPr>
          <p:cNvSpPr>
            <a:spLocks noGrp="1"/>
          </p:cNvSpPr>
          <p:nvPr>
            <p:ph idx="1"/>
          </p:nvPr>
        </p:nvSpPr>
        <p:spPr/>
        <p:txBody>
          <a:bodyPr/>
          <a:lstStyle/>
          <a:p>
            <a:r>
              <a:rPr lang="en-US" dirty="0"/>
              <a:t>Set organizational culture on operational excellence.</a:t>
            </a:r>
          </a:p>
          <a:p>
            <a:r>
              <a:rPr lang="en-US" dirty="0"/>
              <a:t>Know the “why.”</a:t>
            </a:r>
          </a:p>
          <a:p>
            <a:r>
              <a:rPr lang="en-US" dirty="0"/>
              <a:t>Empower employees.</a:t>
            </a:r>
          </a:p>
        </p:txBody>
      </p:sp>
    </p:spTree>
    <p:extLst>
      <p:ext uri="{BB962C8B-B14F-4D97-AF65-F5344CB8AC3E}">
        <p14:creationId xmlns:p14="http://schemas.microsoft.com/office/powerpoint/2010/main" val="234880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E22B55-3218-5B27-50F0-2A959A065D14}"/>
              </a:ext>
            </a:extLst>
          </p:cNvPr>
          <p:cNvSpPr txBox="1"/>
          <p:nvPr/>
        </p:nvSpPr>
        <p:spPr>
          <a:xfrm>
            <a:off x="4382965" y="6459882"/>
            <a:ext cx="62689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2024 Washington State Lean Transformation Conference | </a:t>
            </a:r>
            <a:fld id="{8A2A947D-0AD8-4F6F-9FE4-475144742B95}" type="slidenum">
              <a:rPr kumimoji="0" lang="en-US" sz="1600" b="0" i="0" u="none" strike="noStrike" kern="1200" cap="none" spc="0" normalizeH="0" baseline="0" noProof="0" smtClean="0">
                <a:ln>
                  <a:noFill/>
                </a:ln>
                <a:solidFill>
                  <a:prstClr val="white"/>
                </a:solidFill>
                <a:effectLst/>
                <a:uLnTx/>
                <a:uFillTx/>
                <a:latin typeface="Aptos ExtraBold"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
        <p:nvSpPr>
          <p:cNvPr id="2" name="Title 1" descr="The future of Lean">
            <a:extLst>
              <a:ext uri="{FF2B5EF4-FFF2-40B4-BE49-F238E27FC236}">
                <a16:creationId xmlns:a16="http://schemas.microsoft.com/office/drawing/2014/main" id="{8542183A-CECA-0DDA-6C37-9D5FF9F252DC}"/>
              </a:ext>
            </a:extLst>
          </p:cNvPr>
          <p:cNvSpPr>
            <a:spLocks noGrp="1"/>
          </p:cNvSpPr>
          <p:nvPr>
            <p:ph type="title"/>
          </p:nvPr>
        </p:nvSpPr>
        <p:spPr/>
        <p:txBody>
          <a:bodyPr/>
          <a:lstStyle/>
          <a:p>
            <a:r>
              <a:rPr lang="en-US" dirty="0"/>
              <a:t>The future of Lean</a:t>
            </a:r>
          </a:p>
        </p:txBody>
      </p:sp>
      <p:sp>
        <p:nvSpPr>
          <p:cNvPr id="3" name="Content Placeholder 2" descr="Who aren’t you serving?&#10;">
            <a:extLst>
              <a:ext uri="{FF2B5EF4-FFF2-40B4-BE49-F238E27FC236}">
                <a16:creationId xmlns:a16="http://schemas.microsoft.com/office/drawing/2014/main" id="{E19F9EB2-4B4C-545D-1347-129093015014}"/>
              </a:ext>
            </a:extLst>
          </p:cNvPr>
          <p:cNvSpPr>
            <a:spLocks noGrp="1"/>
          </p:cNvSpPr>
          <p:nvPr>
            <p:ph idx="1"/>
          </p:nvPr>
        </p:nvSpPr>
        <p:spPr/>
        <p:txBody>
          <a:bodyPr>
            <a:normAutofit/>
          </a:bodyPr>
          <a:lstStyle/>
          <a:p>
            <a:pPr marL="0" indent="0">
              <a:buNone/>
            </a:pPr>
            <a:r>
              <a:rPr lang="en-US" sz="6600" dirty="0">
                <a:latin typeface="Aptos Black" panose="020B0004020202020204" pitchFamily="34" charset="0"/>
              </a:rPr>
              <a:t>Who </a:t>
            </a:r>
            <a:r>
              <a:rPr lang="en-US" sz="6600" i="1" dirty="0">
                <a:latin typeface="Aptos Black" panose="020B0004020202020204" pitchFamily="34" charset="0"/>
              </a:rPr>
              <a:t>aren’t</a:t>
            </a:r>
            <a:r>
              <a:rPr lang="en-US" sz="6600" dirty="0">
                <a:latin typeface="Aptos Black" panose="020B0004020202020204" pitchFamily="34" charset="0"/>
              </a:rPr>
              <a:t> you serving?</a:t>
            </a:r>
          </a:p>
        </p:txBody>
      </p:sp>
    </p:spTree>
    <p:extLst>
      <p:ext uri="{BB962C8B-B14F-4D97-AF65-F5344CB8AC3E}">
        <p14:creationId xmlns:p14="http://schemas.microsoft.com/office/powerpoint/2010/main" val="314025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a forest of trees surrounding a point in a park like setting. ">
            <a:extLst>
              <a:ext uri="{FF2B5EF4-FFF2-40B4-BE49-F238E27FC236}">
                <a16:creationId xmlns:a16="http://schemas.microsoft.com/office/drawing/2014/main" id="{DF433A32-B598-272B-924C-2BB0897C2C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446" y="3159"/>
            <a:ext cx="12288446" cy="7038548"/>
          </a:xfrm>
          <a:prstGeom prst="rect">
            <a:avLst/>
          </a:prstGeom>
        </p:spPr>
      </p:pic>
      <p:sp>
        <p:nvSpPr>
          <p:cNvPr id="4" name="TextBox 3" descr="Thank you.&#10;">
            <a:extLst>
              <a:ext uri="{FF2B5EF4-FFF2-40B4-BE49-F238E27FC236}">
                <a16:creationId xmlns:a16="http://schemas.microsoft.com/office/drawing/2014/main" id="{D62CA9D4-2068-442B-0B33-7B9E50C34E05}"/>
              </a:ext>
            </a:extLst>
          </p:cNvPr>
          <p:cNvSpPr txBox="1"/>
          <p:nvPr/>
        </p:nvSpPr>
        <p:spPr>
          <a:xfrm>
            <a:off x="7904286" y="5824774"/>
            <a:ext cx="33237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Thank you.</a:t>
            </a:r>
          </a:p>
        </p:txBody>
      </p:sp>
    </p:spTree>
    <p:extLst>
      <p:ext uri="{BB962C8B-B14F-4D97-AF65-F5344CB8AC3E}">
        <p14:creationId xmlns:p14="http://schemas.microsoft.com/office/powerpoint/2010/main" val="86037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Placeholder 8">
            <a:extLst>
              <a:ext uri="{FF2B5EF4-FFF2-40B4-BE49-F238E27FC236}">
                <a16:creationId xmlns:a16="http://schemas.microsoft.com/office/drawing/2014/main" id="{0696A4C5-7918-4F00-8A44-96747CE8A92C}"/>
              </a:ext>
            </a:extLst>
          </p:cNvPr>
          <p:cNvPicPr>
            <a:picLocks noGrp="1" noChangeAspect="1"/>
          </p:cNvPicPr>
          <p:nvPr>
            <p:ph type="pic" sz="quarter" idx="14"/>
          </p:nvPr>
        </p:nvPicPr>
        <p:blipFill>
          <a:blip r:embed="rId3"/>
          <a:srcRect/>
          <a:stretch/>
        </p:blipFill>
        <p:spPr>
          <a:xfrm>
            <a:off x="-15125" y="1"/>
            <a:ext cx="5472113" cy="5563524"/>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4" name="Content Placeholder 3">
            <a:extLst>
              <a:ext uri="{FF2B5EF4-FFF2-40B4-BE49-F238E27FC236}">
                <a16:creationId xmlns:a16="http://schemas.microsoft.com/office/drawing/2014/main" id="{3B86E961-B76E-423F-995E-11B31E921437}"/>
              </a:ext>
            </a:extLst>
          </p:cNvPr>
          <p:cNvSpPr>
            <a:spLocks noGrp="1"/>
          </p:cNvSpPr>
          <p:nvPr>
            <p:ph sz="half" idx="1"/>
          </p:nvPr>
        </p:nvSpPr>
        <p:spPr>
          <a:xfrm>
            <a:off x="5799763" y="2272420"/>
            <a:ext cx="3605494" cy="3382518"/>
          </a:xfrm>
        </p:spPr>
        <p:txBody>
          <a:bodyPr vert="horz" lIns="91440" tIns="45720" rIns="91440" bIns="45720" rtlCol="0" anchor="t">
            <a:normAutofit lnSpcReduction="10000"/>
          </a:bodyPr>
          <a:lstStyle/>
          <a:p>
            <a:pPr algn="l" rtl="0" fontAlgn="base"/>
            <a:r>
              <a:rPr lang="en-US" sz="2800" b="0" i="0" u="none" strike="noStrike" dirty="0">
                <a:solidFill>
                  <a:srgbClr val="FFFFFF"/>
                </a:solidFill>
                <a:effectLst/>
                <a:latin typeface="+mj-lt"/>
              </a:rPr>
              <a:t>We are</a:t>
            </a:r>
          </a:p>
          <a:p>
            <a:pPr algn="l" rtl="0" fontAlgn="base"/>
            <a:r>
              <a:rPr lang="en-US" sz="2800" b="0" i="0" u="none" strike="noStrike" dirty="0">
                <a:solidFill>
                  <a:srgbClr val="FFFFFF"/>
                </a:solidFill>
                <a:effectLst/>
                <a:latin typeface="+mj-lt"/>
              </a:rPr>
              <a:t>experiencing</a:t>
            </a:r>
          </a:p>
          <a:p>
            <a:pPr algn="l" rtl="0" fontAlgn="base"/>
            <a:r>
              <a:rPr lang="en-US" sz="2800" b="0" i="0" u="none" strike="noStrike" dirty="0">
                <a:solidFill>
                  <a:srgbClr val="FFFFFF"/>
                </a:solidFill>
                <a:effectLst/>
                <a:latin typeface="+mj-lt"/>
              </a:rPr>
              <a:t>technical </a:t>
            </a:r>
          </a:p>
          <a:p>
            <a:pPr algn="l" rtl="0" fontAlgn="base"/>
            <a:r>
              <a:rPr lang="en-US" sz="2800" b="0" i="0" u="none" strike="noStrike" dirty="0">
                <a:solidFill>
                  <a:srgbClr val="FFFFFF"/>
                </a:solidFill>
                <a:effectLst/>
                <a:latin typeface="+mj-lt"/>
              </a:rPr>
              <a:t>difficulties</a:t>
            </a:r>
            <a:r>
              <a:rPr lang="en-US" sz="2800" b="0" i="0" dirty="0">
                <a:solidFill>
                  <a:srgbClr val="FFFFFF"/>
                </a:solidFill>
                <a:effectLst/>
                <a:latin typeface="+mj-lt"/>
              </a:rPr>
              <a:t>​</a:t>
            </a:r>
          </a:p>
          <a:p>
            <a:pPr algn="l" rtl="0" fontAlgn="base"/>
            <a:r>
              <a:rPr lang="en-US" sz="2800" b="0" i="0" dirty="0">
                <a:solidFill>
                  <a:srgbClr val="FFFFFF"/>
                </a:solidFill>
                <a:effectLst/>
                <a:latin typeface="+mj-lt"/>
              </a:rPr>
              <a:t>​</a:t>
            </a:r>
          </a:p>
          <a:p>
            <a:pPr algn="l" rtl="0" fontAlgn="base"/>
            <a:r>
              <a:rPr lang="en-US" sz="2800" b="0" i="0" u="none" strike="noStrike" dirty="0">
                <a:solidFill>
                  <a:srgbClr val="FFFFFF"/>
                </a:solidFill>
                <a:effectLst/>
                <a:latin typeface="+mj-lt"/>
              </a:rPr>
              <a:t>We will return at </a:t>
            </a:r>
            <a:r>
              <a:rPr lang="en-US" sz="2800" b="0" i="0" u="none" strike="noStrike" dirty="0" err="1">
                <a:solidFill>
                  <a:srgbClr val="FFFFFF"/>
                </a:solidFill>
                <a:effectLst/>
                <a:latin typeface="+mj-lt"/>
              </a:rPr>
              <a:t>xx:xx</a:t>
            </a:r>
            <a:r>
              <a:rPr lang="en-US" sz="2800" b="0" i="0" u="none" strike="noStrike" dirty="0">
                <a:solidFill>
                  <a:srgbClr val="FFFFFF"/>
                </a:solidFill>
                <a:effectLst/>
                <a:latin typeface="+mj-lt"/>
              </a:rPr>
              <a:t> AM</a:t>
            </a:r>
            <a:endParaRPr lang="en-US" sz="2800" b="0" i="0" dirty="0">
              <a:solidFill>
                <a:srgbClr val="FFFFFF"/>
              </a:solidFill>
              <a:effectLst/>
              <a:latin typeface="+mj-lt"/>
            </a:endParaRPr>
          </a:p>
        </p:txBody>
      </p:sp>
      <p:sp>
        <p:nvSpPr>
          <p:cNvPr id="8" name="Title 7" hidden="1">
            <a:extLst>
              <a:ext uri="{FF2B5EF4-FFF2-40B4-BE49-F238E27FC236}">
                <a16:creationId xmlns:a16="http://schemas.microsoft.com/office/drawing/2014/main" id="{D4D7552C-2487-44D3-B47B-039B6E9A6EC6}"/>
              </a:ext>
            </a:extLst>
          </p:cNvPr>
          <p:cNvSpPr>
            <a:spLocks noGrp="1"/>
          </p:cNvSpPr>
          <p:nvPr>
            <p:ph type="title"/>
          </p:nvPr>
        </p:nvSpPr>
        <p:spPr/>
        <p:txBody>
          <a:bodyPr/>
          <a:lstStyle/>
          <a:p>
            <a:r>
              <a:rPr lang="en-US" dirty="0"/>
              <a:t>Image SLide</a:t>
            </a:r>
          </a:p>
        </p:txBody>
      </p:sp>
      <p:sp>
        <p:nvSpPr>
          <p:cNvPr id="2" name="Rectangle 1">
            <a:extLst>
              <a:ext uri="{FF2B5EF4-FFF2-40B4-BE49-F238E27FC236}">
                <a16:creationId xmlns:a16="http://schemas.microsoft.com/office/drawing/2014/main" id="{6750BD39-2911-4143-9787-A3016A5A353C}"/>
              </a:ext>
            </a:extLst>
          </p:cNvPr>
          <p:cNvSpPr/>
          <p:nvPr/>
        </p:nvSpPr>
        <p:spPr>
          <a:xfrm>
            <a:off x="10076507" y="6319319"/>
            <a:ext cx="2115493" cy="510385"/>
          </a:xfrm>
          <a:prstGeom prst="rect">
            <a:avLst/>
          </a:prstGeom>
          <a:solidFill>
            <a:srgbClr val="3F3F3F"/>
          </a:solidFill>
          <a:ln>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C34B3BCB-99FE-44EE-BA4F-5BF338005E4D}"/>
              </a:ext>
            </a:extLst>
          </p:cNvPr>
          <p:cNvPicPr>
            <a:picLocks noChangeAspect="1"/>
          </p:cNvPicPr>
          <p:nvPr/>
        </p:nvPicPr>
        <p:blipFill>
          <a:blip r:embed="rId4"/>
          <a:stretch>
            <a:fillRect/>
          </a:stretch>
        </p:blipFill>
        <p:spPr>
          <a:xfrm>
            <a:off x="10076507" y="5838270"/>
            <a:ext cx="1969634" cy="808957"/>
          </a:xfrm>
          <a:prstGeom prst="rect">
            <a:avLst/>
          </a:prstGeom>
        </p:spPr>
      </p:pic>
    </p:spTree>
    <p:extLst>
      <p:ext uri="{BB962C8B-B14F-4D97-AF65-F5344CB8AC3E}">
        <p14:creationId xmlns:p14="http://schemas.microsoft.com/office/powerpoint/2010/main" val="137327244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descr="THANK YOU">
            <a:extLst>
              <a:ext uri="{FF2B5EF4-FFF2-40B4-BE49-F238E27FC236}">
                <a16:creationId xmlns:a16="http://schemas.microsoft.com/office/drawing/2014/main" id="{6039984D-2329-4674-81DB-725178F7C220}"/>
              </a:ext>
            </a:extLst>
          </p:cNvPr>
          <p:cNvSpPr txBox="1"/>
          <p:nvPr/>
        </p:nvSpPr>
        <p:spPr>
          <a:xfrm>
            <a:off x="4624251" y="1330625"/>
            <a:ext cx="6096000" cy="1015663"/>
          </a:xfrm>
          <a:prstGeom prst="rect">
            <a:avLst/>
          </a:prstGeom>
          <a:noFill/>
        </p:spPr>
        <p:txBody>
          <a:bodyPr wrap="square">
            <a:spAutoFit/>
          </a:bodyPr>
          <a:lstStyle/>
          <a:p>
            <a:r>
              <a:rPr lang="en-US" sz="6000" b="1" i="0" u="none" strike="noStrike" cap="all" dirty="0">
                <a:solidFill>
                  <a:srgbClr val="000000"/>
                </a:solidFill>
                <a:effectLst/>
                <a:latin typeface="Arial" panose="020B0604020202020204" pitchFamily="34" charset="0"/>
              </a:rPr>
              <a:t>THANK YOU</a:t>
            </a:r>
            <a:r>
              <a:rPr lang="en-US" b="0" i="0" dirty="0">
                <a:solidFill>
                  <a:srgbClr val="000000"/>
                </a:solidFill>
                <a:effectLst/>
                <a:latin typeface="Arial" panose="020B0604020202020204" pitchFamily="34" charset="0"/>
              </a:rPr>
              <a:t>​</a:t>
            </a:r>
            <a:endParaRPr lang="en-US" dirty="0"/>
          </a:p>
        </p:txBody>
      </p:sp>
      <p:pic>
        <p:nvPicPr>
          <p:cNvPr id="3074" name="Picture 2">
            <a:extLst>
              <a:ext uri="{FF2B5EF4-FFF2-40B4-BE49-F238E27FC236}">
                <a16:creationId xmlns:a16="http://schemas.microsoft.com/office/drawing/2014/main" id="{4666F67C-9266-4721-8D4F-BF53EF2C4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186" y="0"/>
            <a:ext cx="2447517" cy="6863925"/>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D2A55028-3D9C-4F54-BE3C-24F0C74FD11D}"/>
              </a:ext>
            </a:extLst>
          </p:cNvPr>
          <p:cNvCxnSpPr>
            <a:cxnSpLocks/>
          </p:cNvCxnSpPr>
          <p:nvPr/>
        </p:nvCxnSpPr>
        <p:spPr>
          <a:xfrm flipH="1">
            <a:off x="4293326" y="2334130"/>
            <a:ext cx="4932096" cy="12158"/>
          </a:xfrm>
          <a:prstGeom prst="line">
            <a:avLst/>
          </a:prstGeom>
          <a:ln w="50800">
            <a:solidFill>
              <a:srgbClr val="005398"/>
            </a:solidFill>
          </a:ln>
        </p:spPr>
        <p:style>
          <a:lnRef idx="1">
            <a:schemeClr val="accent1"/>
          </a:lnRef>
          <a:fillRef idx="0">
            <a:schemeClr val="accent1"/>
          </a:fillRef>
          <a:effectRef idx="0">
            <a:schemeClr val="accent1"/>
          </a:effectRef>
          <a:fontRef idx="minor">
            <a:schemeClr val="tx1"/>
          </a:fontRef>
        </p:style>
      </p:cxnSp>
      <p:sp>
        <p:nvSpPr>
          <p:cNvPr id="33" name="TextBox 32" descr="We appreciate you attending our virtual Lean Conference.&#10;We hope you enjoy this session… and others!&#10;">
            <a:extLst>
              <a:ext uri="{FF2B5EF4-FFF2-40B4-BE49-F238E27FC236}">
                <a16:creationId xmlns:a16="http://schemas.microsoft.com/office/drawing/2014/main" id="{6AB5DCA1-7035-4058-8E28-8329C9C7B30E}"/>
              </a:ext>
            </a:extLst>
          </p:cNvPr>
          <p:cNvSpPr txBox="1"/>
          <p:nvPr/>
        </p:nvSpPr>
        <p:spPr>
          <a:xfrm>
            <a:off x="3222171" y="2477987"/>
            <a:ext cx="6096000" cy="646331"/>
          </a:xfrm>
          <a:prstGeom prst="rect">
            <a:avLst/>
          </a:prstGeom>
          <a:noFill/>
        </p:spPr>
        <p:txBody>
          <a:bodyPr wrap="square">
            <a:spAutoFit/>
          </a:bodyPr>
          <a:lstStyle/>
          <a:p>
            <a:pPr algn="r"/>
            <a:r>
              <a:rPr lang="en-US" b="0" i="1" u="none" strike="noStrike" dirty="0">
                <a:solidFill>
                  <a:srgbClr val="000000"/>
                </a:solidFill>
                <a:effectLst/>
                <a:latin typeface="Corbel" panose="020B0503020204020204" pitchFamily="34" charset="0"/>
              </a:rPr>
              <a:t>We appreciate you attending our virtual Lean Conference.</a:t>
            </a:r>
          </a:p>
          <a:p>
            <a:pPr algn="r"/>
            <a:r>
              <a:rPr lang="en-US" b="0" i="1" u="none" strike="noStrike" dirty="0">
                <a:solidFill>
                  <a:srgbClr val="000000"/>
                </a:solidFill>
                <a:effectLst/>
                <a:latin typeface="Corbel" panose="020B0503020204020204" pitchFamily="34" charset="0"/>
              </a:rPr>
              <a:t>We hope you enjoy this session… and others!</a:t>
            </a:r>
            <a:endParaRPr lang="en-US" dirty="0"/>
          </a:p>
        </p:txBody>
      </p:sp>
      <p:sp>
        <p:nvSpPr>
          <p:cNvPr id="37" name="TextBox 36">
            <a:extLst>
              <a:ext uri="{FF2B5EF4-FFF2-40B4-BE49-F238E27FC236}">
                <a16:creationId xmlns:a16="http://schemas.microsoft.com/office/drawing/2014/main" id="{92DE56A2-170C-40E0-8049-39F1BA93FFED}"/>
              </a:ext>
              <a:ext uri="{C183D7F6-B498-43B3-948B-1728B52AA6E4}">
                <adec:decorative xmlns:adec="http://schemas.microsoft.com/office/drawing/2017/decorative" val="1"/>
              </a:ext>
            </a:extLst>
          </p:cNvPr>
          <p:cNvSpPr txBox="1"/>
          <p:nvPr/>
        </p:nvSpPr>
        <p:spPr>
          <a:xfrm>
            <a:off x="174171" y="6285803"/>
            <a:ext cx="6096000" cy="461665"/>
          </a:xfrm>
          <a:prstGeom prst="rect">
            <a:avLst/>
          </a:prstGeom>
          <a:noFill/>
        </p:spPr>
        <p:txBody>
          <a:bodyPr wrap="square">
            <a:spAutoFit/>
          </a:bodyPr>
          <a:lstStyle/>
          <a:p>
            <a:r>
              <a:rPr lang="en-US" sz="2400" b="1" i="0" u="none" strike="noStrike" dirty="0">
                <a:solidFill>
                  <a:srgbClr val="005398"/>
                </a:solidFill>
                <a:effectLst/>
                <a:latin typeface="Arial" panose="020B0604020202020204" pitchFamily="34" charset="0"/>
              </a:rPr>
              <a:t>www.results.wa.gov</a:t>
            </a:r>
            <a:r>
              <a:rPr lang="en-US" b="0" i="0" dirty="0">
                <a:solidFill>
                  <a:srgbClr val="000000"/>
                </a:solidFill>
                <a:effectLst/>
                <a:latin typeface="Arial" panose="020B0604020202020204" pitchFamily="34" charset="0"/>
              </a:rPr>
              <a:t>​</a:t>
            </a:r>
            <a:endParaRPr lang="en-US" dirty="0"/>
          </a:p>
        </p:txBody>
      </p:sp>
      <p:sp>
        <p:nvSpPr>
          <p:cNvPr id="39" name="TextBox 38">
            <a:extLst>
              <a:ext uri="{FF2B5EF4-FFF2-40B4-BE49-F238E27FC236}">
                <a16:creationId xmlns:a16="http://schemas.microsoft.com/office/drawing/2014/main" id="{AB775F29-8053-400D-843B-AEBD38B2AF6C}"/>
              </a:ext>
            </a:extLst>
          </p:cNvPr>
          <p:cNvSpPr txBox="1"/>
          <p:nvPr/>
        </p:nvSpPr>
        <p:spPr>
          <a:xfrm>
            <a:off x="3048000" y="3259574"/>
            <a:ext cx="6096000"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38" name="Rectangle 37" descr="We want your feedback!&#10;Following this session, you will have an opportunity to take a short survey&#10;">
            <a:extLst>
              <a:ext uri="{FF2B5EF4-FFF2-40B4-BE49-F238E27FC236}">
                <a16:creationId xmlns:a16="http://schemas.microsoft.com/office/drawing/2014/main" id="{577C3597-6D68-4D34-92D6-CA77E2FA801B}"/>
              </a:ext>
            </a:extLst>
          </p:cNvPr>
          <p:cNvSpPr/>
          <p:nvPr/>
        </p:nvSpPr>
        <p:spPr>
          <a:xfrm>
            <a:off x="2455814" y="3259574"/>
            <a:ext cx="4641672" cy="2267801"/>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lumMod val="60000"/>
                    <a:lumOff val="40000"/>
                  </a:schemeClr>
                </a:solidFill>
                <a:latin typeface="+mj-lt"/>
              </a:rPr>
              <a:t>We want your feedback!</a:t>
            </a:r>
          </a:p>
          <a:p>
            <a:pPr algn="ctr"/>
            <a:r>
              <a:rPr lang="en-US" sz="2000" dirty="0">
                <a:solidFill>
                  <a:schemeClr val="accent6">
                    <a:lumMod val="60000"/>
                    <a:lumOff val="40000"/>
                  </a:schemeClr>
                </a:solidFill>
                <a:latin typeface="+mj-lt"/>
              </a:rPr>
              <a:t>Following this session, you will have an opportunity to take a </a:t>
            </a:r>
            <a:r>
              <a:rPr lang="en-US" sz="2000" u="sng" dirty="0">
                <a:solidFill>
                  <a:schemeClr val="accent6">
                    <a:lumMod val="60000"/>
                    <a:lumOff val="40000"/>
                  </a:schemeClr>
                </a:solidFill>
                <a:latin typeface="+mj-lt"/>
              </a:rPr>
              <a:t>short</a:t>
            </a:r>
            <a:r>
              <a:rPr lang="en-US" sz="2000" dirty="0">
                <a:solidFill>
                  <a:schemeClr val="accent6">
                    <a:lumMod val="60000"/>
                    <a:lumOff val="40000"/>
                  </a:schemeClr>
                </a:solidFill>
                <a:latin typeface="+mj-lt"/>
              </a:rPr>
              <a:t> survey</a:t>
            </a:r>
          </a:p>
        </p:txBody>
      </p:sp>
      <p:pic>
        <p:nvPicPr>
          <p:cNvPr id="3076" name="Picture 4">
            <a:extLst>
              <a:ext uri="{FF2B5EF4-FFF2-40B4-BE49-F238E27FC236}">
                <a16:creationId xmlns:a16="http://schemas.microsoft.com/office/drawing/2014/main" id="{6A2E782F-A6F3-4238-9A2C-6993E38843C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735" y="5019693"/>
            <a:ext cx="1285875"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907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9352CF6-0F22-45A8-B28B-37FAFCE5C5D6}"/>
              </a:ext>
            </a:extLst>
          </p:cNvPr>
          <p:cNvSpPr txBox="1"/>
          <p:nvPr/>
        </p:nvSpPr>
        <p:spPr>
          <a:xfrm>
            <a:off x="10251642" y="182562"/>
            <a:ext cx="1662546" cy="404658"/>
          </a:xfrm>
          <a:prstGeom prst="rect">
            <a:avLst/>
          </a:prstGeom>
          <a:noFill/>
        </p:spPr>
        <p:txBody>
          <a:bodyPr wrap="square" lIns="0" tIns="36000" rIns="0" bIns="0" rtlCol="0">
            <a:spAutoFit/>
          </a:bodyPr>
          <a:lstStyle/>
          <a:p>
            <a:pPr algn="r">
              <a:lnSpc>
                <a:spcPts val="1400"/>
              </a:lnSpc>
            </a:pPr>
            <a:r>
              <a:rPr lang="en-US" sz="1600" b="1" spc="-100" baseline="0" dirty="0">
                <a:solidFill>
                  <a:schemeClr val="tx1">
                    <a:lumMod val="50000"/>
                    <a:lumOff val="50000"/>
                  </a:schemeClr>
                </a:solidFill>
                <a:latin typeface="Corbel" panose="020B0503020204020204" pitchFamily="34" charset="0"/>
              </a:rPr>
              <a:t>WOODGROVE</a:t>
            </a:r>
            <a:r>
              <a:rPr lang="en-US" sz="1600" b="1" spc="-100" baseline="0" dirty="0">
                <a:solidFill>
                  <a:schemeClr val="accent1"/>
                </a:solidFill>
                <a:latin typeface="Corbel" panose="020B0503020204020204" pitchFamily="34" charset="0"/>
              </a:rPr>
              <a:t> </a:t>
            </a:r>
            <a:r>
              <a:rPr lang="en-US" sz="1600" b="1" spc="-100" baseline="0" dirty="0">
                <a:solidFill>
                  <a:schemeClr val="tx1"/>
                </a:solidFill>
                <a:latin typeface="Corbel" panose="020B0503020204020204" pitchFamily="34" charset="0"/>
              </a:rPr>
              <a:t>BANK</a:t>
            </a:r>
          </a:p>
        </p:txBody>
      </p:sp>
      <p:grpSp>
        <p:nvGrpSpPr>
          <p:cNvPr id="8" name="Group 7">
            <a:extLst>
              <a:ext uri="{FF2B5EF4-FFF2-40B4-BE49-F238E27FC236}">
                <a16:creationId xmlns:a16="http://schemas.microsoft.com/office/drawing/2014/main" id="{772640DB-0D6B-43E8-B5A5-23224E9B773E}"/>
              </a:ext>
            </a:extLst>
          </p:cNvPr>
          <p:cNvGrpSpPr/>
          <p:nvPr/>
        </p:nvGrpSpPr>
        <p:grpSpPr>
          <a:xfrm>
            <a:off x="10180777" y="117695"/>
            <a:ext cx="1851278" cy="884303"/>
            <a:chOff x="10180777" y="117695"/>
            <a:chExt cx="1851278" cy="884303"/>
          </a:xfrm>
        </p:grpSpPr>
        <p:sp>
          <p:nvSpPr>
            <p:cNvPr id="2" name="Rectangle 1">
              <a:extLst>
                <a:ext uri="{FF2B5EF4-FFF2-40B4-BE49-F238E27FC236}">
                  <a16:creationId xmlns:a16="http://schemas.microsoft.com/office/drawing/2014/main" id="{0C4D52A3-C5F1-49B4-AA61-D218245DFCF2}"/>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7E7CE61C-FDE9-46CC-9341-1B71580C4DFA}"/>
                </a:ext>
              </a:extLst>
            </p:cNvPr>
            <p:cNvPicPr>
              <a:picLocks noChangeAspect="1"/>
            </p:cNvPicPr>
            <p:nvPr/>
          </p:nvPicPr>
          <p:blipFill>
            <a:blip r:embed="rId3"/>
            <a:stretch>
              <a:fillRect/>
            </a:stretch>
          </p:blipFill>
          <p:spPr>
            <a:xfrm>
              <a:off x="10180777" y="241888"/>
              <a:ext cx="1851278" cy="760110"/>
            </a:xfrm>
            <a:prstGeom prst="rect">
              <a:avLst/>
            </a:prstGeom>
          </p:spPr>
        </p:pic>
      </p:grpSp>
      <p:sp>
        <p:nvSpPr>
          <p:cNvPr id="32" name="Title 19" descr="Zoom overview slide showing where to view Chat, Q&amp;A, closed captions and Interpretation.  &#10;">
            <a:extLst>
              <a:ext uri="{FF2B5EF4-FFF2-40B4-BE49-F238E27FC236}">
                <a16:creationId xmlns:a16="http://schemas.microsoft.com/office/drawing/2014/main" id="{378004B2-67A9-4A47-A725-0539E91D5E6E}"/>
              </a:ext>
            </a:extLst>
          </p:cNvPr>
          <p:cNvSpPr txBox="1">
            <a:spLocks/>
          </p:cNvSpPr>
          <p:nvPr/>
        </p:nvSpPr>
        <p:spPr>
          <a:xfrm>
            <a:off x="72428" y="393190"/>
            <a:ext cx="12119572" cy="1674470"/>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6000" b="1" kern="1200" cap="all" spc="-300" baseline="0">
                <a:solidFill>
                  <a:schemeClr val="tx1"/>
                </a:solidFill>
                <a:latin typeface="+mj-lt"/>
                <a:ea typeface="+mj-ea"/>
                <a:cs typeface="+mj-cs"/>
              </a:defRPr>
            </a:lvl1pPr>
          </a:lstStyle>
          <a:p>
            <a:r>
              <a:rPr lang="en-US" dirty="0"/>
              <a:t>Zoom overview</a:t>
            </a:r>
            <a:endParaRPr lang="en-US" dirty="0" err="1"/>
          </a:p>
        </p:txBody>
      </p:sp>
      <p:cxnSp>
        <p:nvCxnSpPr>
          <p:cNvPr id="24" name="Straight Connector 23">
            <a:extLst>
              <a:ext uri="{FF2B5EF4-FFF2-40B4-BE49-F238E27FC236}">
                <a16:creationId xmlns:a16="http://schemas.microsoft.com/office/drawing/2014/main" id="{0905611B-A8F9-4328-AF7F-72D0A5584B79}"/>
              </a:ext>
            </a:extLst>
          </p:cNvPr>
          <p:cNvCxnSpPr>
            <a:cxnSpLocks/>
          </p:cNvCxnSpPr>
          <p:nvPr/>
        </p:nvCxnSpPr>
        <p:spPr>
          <a:xfrm flipH="1">
            <a:off x="2273417" y="1738265"/>
            <a:ext cx="6978130" cy="0"/>
          </a:xfrm>
          <a:prstGeom prst="line">
            <a:avLst/>
          </a:prstGeom>
          <a:ln w="50800">
            <a:solidFill>
              <a:srgbClr val="005398"/>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C8C04D9-9835-4866-B385-F2CF55B52B88}"/>
              </a:ext>
            </a:extLst>
          </p:cNvPr>
          <p:cNvPicPr>
            <a:picLocks noChangeAspect="1"/>
          </p:cNvPicPr>
          <p:nvPr/>
        </p:nvPicPr>
        <p:blipFill>
          <a:blip r:embed="rId4"/>
          <a:stretch>
            <a:fillRect/>
          </a:stretch>
        </p:blipFill>
        <p:spPr>
          <a:xfrm>
            <a:off x="6766865" y="5934938"/>
            <a:ext cx="695557" cy="357575"/>
          </a:xfrm>
          <a:prstGeom prst="rect">
            <a:avLst/>
          </a:prstGeom>
        </p:spPr>
      </p:pic>
      <p:grpSp>
        <p:nvGrpSpPr>
          <p:cNvPr id="49" name="Group 48">
            <a:extLst>
              <a:ext uri="{FF2B5EF4-FFF2-40B4-BE49-F238E27FC236}">
                <a16:creationId xmlns:a16="http://schemas.microsoft.com/office/drawing/2014/main" id="{143D7A3E-8342-26A4-8573-C2588A1E6CBC}"/>
              </a:ext>
              <a:ext uri="{C183D7F6-B498-43B3-948B-1728B52AA6E4}">
                <adec:decorative xmlns:adec="http://schemas.microsoft.com/office/drawing/2017/decorative" val="1"/>
              </a:ext>
            </a:extLst>
          </p:cNvPr>
          <p:cNvGrpSpPr/>
          <p:nvPr/>
        </p:nvGrpSpPr>
        <p:grpSpPr>
          <a:xfrm>
            <a:off x="496004" y="1967477"/>
            <a:ext cx="11594762" cy="4798429"/>
            <a:chOff x="496004" y="1967477"/>
            <a:chExt cx="11594762" cy="4798429"/>
          </a:xfrm>
        </p:grpSpPr>
        <p:grpSp>
          <p:nvGrpSpPr>
            <p:cNvPr id="40" name="Group 39">
              <a:extLst>
                <a:ext uri="{FF2B5EF4-FFF2-40B4-BE49-F238E27FC236}">
                  <a16:creationId xmlns:a16="http://schemas.microsoft.com/office/drawing/2014/main" id="{867E5F7A-1FA4-4E8B-DBAD-499C1CF2140A}"/>
                </a:ext>
              </a:extLst>
            </p:cNvPr>
            <p:cNvGrpSpPr/>
            <p:nvPr/>
          </p:nvGrpSpPr>
          <p:grpSpPr>
            <a:xfrm>
              <a:off x="496004" y="1967477"/>
              <a:ext cx="8396468" cy="4798429"/>
              <a:chOff x="2060018" y="1828776"/>
              <a:chExt cx="8396468" cy="4798429"/>
            </a:xfrm>
          </p:grpSpPr>
          <p:grpSp>
            <p:nvGrpSpPr>
              <p:cNvPr id="27" name="Group 26">
                <a:extLst>
                  <a:ext uri="{FF2B5EF4-FFF2-40B4-BE49-F238E27FC236}">
                    <a16:creationId xmlns:a16="http://schemas.microsoft.com/office/drawing/2014/main" id="{0A11EA49-D191-1755-64AC-47FEE16CFB3E}"/>
                  </a:ext>
                </a:extLst>
              </p:cNvPr>
              <p:cNvGrpSpPr/>
              <p:nvPr/>
            </p:nvGrpSpPr>
            <p:grpSpPr>
              <a:xfrm>
                <a:off x="2060018" y="1828776"/>
                <a:ext cx="8396468" cy="4461072"/>
                <a:chOff x="2060018" y="1828776"/>
                <a:chExt cx="8396468" cy="4461072"/>
              </a:xfrm>
            </p:grpSpPr>
            <p:grpSp>
              <p:nvGrpSpPr>
                <p:cNvPr id="26" name="Group 25">
                  <a:extLst>
                    <a:ext uri="{FF2B5EF4-FFF2-40B4-BE49-F238E27FC236}">
                      <a16:creationId xmlns:a16="http://schemas.microsoft.com/office/drawing/2014/main" id="{C9A368B4-9A63-7657-C121-C03546C4E18D}"/>
                    </a:ext>
                  </a:extLst>
                </p:cNvPr>
                <p:cNvGrpSpPr/>
                <p:nvPr/>
              </p:nvGrpSpPr>
              <p:grpSpPr>
                <a:xfrm>
                  <a:off x="2060018" y="1828776"/>
                  <a:ext cx="8396468" cy="4461072"/>
                  <a:chOff x="2060018" y="1828776"/>
                  <a:chExt cx="8396468" cy="4461072"/>
                </a:xfrm>
              </p:grpSpPr>
              <p:grpSp>
                <p:nvGrpSpPr>
                  <p:cNvPr id="11" name="Group 10">
                    <a:extLst>
                      <a:ext uri="{FF2B5EF4-FFF2-40B4-BE49-F238E27FC236}">
                        <a16:creationId xmlns:a16="http://schemas.microsoft.com/office/drawing/2014/main" id="{9919BA62-7AEA-4228-8101-C7A508D7F084}"/>
                      </a:ext>
                    </a:extLst>
                  </p:cNvPr>
                  <p:cNvGrpSpPr/>
                  <p:nvPr/>
                </p:nvGrpSpPr>
                <p:grpSpPr>
                  <a:xfrm>
                    <a:off x="2060018" y="1828776"/>
                    <a:ext cx="8396468" cy="4461072"/>
                    <a:chOff x="2063519" y="1830117"/>
                    <a:chExt cx="8396468" cy="4461072"/>
                  </a:xfrm>
                </p:grpSpPr>
                <p:grpSp>
                  <p:nvGrpSpPr>
                    <p:cNvPr id="6" name="Group 5">
                      <a:extLst>
                        <a:ext uri="{FF2B5EF4-FFF2-40B4-BE49-F238E27FC236}">
                          <a16:creationId xmlns:a16="http://schemas.microsoft.com/office/drawing/2014/main" id="{F9E8B67A-79AD-4EF5-9D0B-0D1064DBF509}"/>
                        </a:ext>
                      </a:extLst>
                    </p:cNvPr>
                    <p:cNvGrpSpPr/>
                    <p:nvPr/>
                  </p:nvGrpSpPr>
                  <p:grpSpPr>
                    <a:xfrm>
                      <a:off x="2063519" y="1830117"/>
                      <a:ext cx="8396468" cy="4461072"/>
                      <a:chOff x="2063519" y="1830117"/>
                      <a:chExt cx="8396468" cy="4461072"/>
                    </a:xfrm>
                  </p:grpSpPr>
                  <p:pic>
                    <p:nvPicPr>
                      <p:cNvPr id="17" name="Picture 16">
                        <a:extLst>
                          <a:ext uri="{FF2B5EF4-FFF2-40B4-BE49-F238E27FC236}">
                            <a16:creationId xmlns:a16="http://schemas.microsoft.com/office/drawing/2014/main" id="{687C1E9F-A1E2-474B-A2A3-9B50BDD15703}"/>
                          </a:ext>
                        </a:extLst>
                      </p:cNvPr>
                      <p:cNvPicPr/>
                      <p:nvPr/>
                    </p:nvPicPr>
                    <p:blipFill>
                      <a:blip r:embed="rId5"/>
                      <a:stretch>
                        <a:fillRect/>
                      </a:stretch>
                    </p:blipFill>
                    <p:spPr>
                      <a:xfrm>
                        <a:off x="2063519" y="1830117"/>
                        <a:ext cx="8396468" cy="4461072"/>
                      </a:xfrm>
                      <a:prstGeom prst="rect">
                        <a:avLst/>
                      </a:prstGeom>
                    </p:spPr>
                  </p:pic>
                  <p:pic>
                    <p:nvPicPr>
                      <p:cNvPr id="1026" name="Picture 2">
                        <a:extLst>
                          <a:ext uri="{FF2B5EF4-FFF2-40B4-BE49-F238E27FC236}">
                            <a16:creationId xmlns:a16="http://schemas.microsoft.com/office/drawing/2014/main" id="{70D21A93-A3C6-4BC7-85DE-45888037BF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26" t="4225" r="5509" b="7025"/>
                      <a:stretch/>
                    </p:blipFill>
                    <p:spPr bwMode="auto">
                      <a:xfrm>
                        <a:off x="6403106" y="3003300"/>
                        <a:ext cx="3998795" cy="226552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D378EEF0-F0AF-4D1D-B070-90B982821623}"/>
                        </a:ext>
                      </a:extLst>
                    </p:cNvPr>
                    <p:cNvSpPr txBox="1"/>
                    <p:nvPr/>
                  </p:nvSpPr>
                  <p:spPr>
                    <a:xfrm>
                      <a:off x="5726404" y="1986805"/>
                      <a:ext cx="1076848" cy="184666"/>
                    </a:xfrm>
                    <a:prstGeom prst="rect">
                      <a:avLst/>
                    </a:prstGeom>
                    <a:gradFill flip="none" rotWithShape="1">
                      <a:gsLst>
                        <a:gs pos="0">
                          <a:srgbClr val="2DB1FF"/>
                        </a:gs>
                        <a:gs pos="100000">
                          <a:srgbClr val="2D68FF"/>
                        </a:gs>
                      </a:gsLst>
                      <a:lin ang="5400000" scaled="1"/>
                      <a:tileRect/>
                    </a:gradFill>
                  </p:spPr>
                  <p:txBody>
                    <a:bodyPr wrap="square" rtlCol="0">
                      <a:spAutoFit/>
                    </a:bodyPr>
                    <a:lstStyle/>
                    <a:p>
                      <a:r>
                        <a:rPr lang="en-US" sz="600" b="1" dirty="0">
                          <a:solidFill>
                            <a:schemeClr val="bg1"/>
                          </a:solidFill>
                          <a:latin typeface="Arial" panose="020B0604020202020204" pitchFamily="34" charset="0"/>
                          <a:cs typeface="Arial" panose="020B0604020202020204" pitchFamily="34" charset="0"/>
                        </a:rPr>
                        <a:t>Alissa Julius is talking…</a:t>
                      </a:r>
                    </a:p>
                  </p:txBody>
                </p:sp>
              </p:grpSp>
              <p:pic>
                <p:nvPicPr>
                  <p:cNvPr id="12" name="Picture 11">
                    <a:extLst>
                      <a:ext uri="{FF2B5EF4-FFF2-40B4-BE49-F238E27FC236}">
                        <a16:creationId xmlns:a16="http://schemas.microsoft.com/office/drawing/2014/main" id="{FCFAAE95-31A5-F5F7-FA23-B288966DA795}"/>
                      </a:ext>
                    </a:extLst>
                  </p:cNvPr>
                  <p:cNvPicPr>
                    <a:picLocks noChangeAspect="1"/>
                  </p:cNvPicPr>
                  <p:nvPr/>
                </p:nvPicPr>
                <p:blipFill>
                  <a:blip r:embed="rId7"/>
                  <a:stretch>
                    <a:fillRect/>
                  </a:stretch>
                </p:blipFill>
                <p:spPr>
                  <a:xfrm>
                    <a:off x="2230249" y="4169047"/>
                    <a:ext cx="4028003" cy="1101105"/>
                  </a:xfrm>
                  <a:prstGeom prst="rect">
                    <a:avLst/>
                  </a:prstGeom>
                </p:spPr>
              </p:pic>
            </p:grpSp>
            <p:grpSp>
              <p:nvGrpSpPr>
                <p:cNvPr id="25" name="Group 24">
                  <a:extLst>
                    <a:ext uri="{FF2B5EF4-FFF2-40B4-BE49-F238E27FC236}">
                      <a16:creationId xmlns:a16="http://schemas.microsoft.com/office/drawing/2014/main" id="{9FE20356-EFC2-B7BF-CAC3-4A0A68A4E98D}"/>
                    </a:ext>
                  </a:extLst>
                </p:cNvPr>
                <p:cNvGrpSpPr/>
                <p:nvPr/>
              </p:nvGrpSpPr>
              <p:grpSpPr>
                <a:xfrm>
                  <a:off x="4694455" y="5598997"/>
                  <a:ext cx="3413994" cy="652258"/>
                  <a:chOff x="4694455" y="5598997"/>
                  <a:chExt cx="3413994" cy="652258"/>
                </a:xfrm>
              </p:grpSpPr>
              <p:pic>
                <p:nvPicPr>
                  <p:cNvPr id="15" name="Picture 14">
                    <a:extLst>
                      <a:ext uri="{FF2B5EF4-FFF2-40B4-BE49-F238E27FC236}">
                        <a16:creationId xmlns:a16="http://schemas.microsoft.com/office/drawing/2014/main" id="{5D7D52D7-7FEA-7524-D268-35C573B2E388}"/>
                      </a:ext>
                    </a:extLst>
                  </p:cNvPr>
                  <p:cNvPicPr>
                    <a:picLocks noChangeAspect="1"/>
                  </p:cNvPicPr>
                  <p:nvPr/>
                </p:nvPicPr>
                <p:blipFill>
                  <a:blip r:embed="rId8"/>
                  <a:stretch>
                    <a:fillRect/>
                  </a:stretch>
                </p:blipFill>
                <p:spPr>
                  <a:xfrm>
                    <a:off x="5491053" y="5598997"/>
                    <a:ext cx="2617396" cy="652258"/>
                  </a:xfrm>
                  <a:prstGeom prst="rect">
                    <a:avLst/>
                  </a:prstGeom>
                </p:spPr>
              </p:pic>
              <p:pic>
                <p:nvPicPr>
                  <p:cNvPr id="20" name="Picture 19">
                    <a:extLst>
                      <a:ext uri="{FF2B5EF4-FFF2-40B4-BE49-F238E27FC236}">
                        <a16:creationId xmlns:a16="http://schemas.microsoft.com/office/drawing/2014/main" id="{1B486C1F-B506-9983-AAE5-FF762A4296A5}"/>
                      </a:ext>
                    </a:extLst>
                  </p:cNvPr>
                  <p:cNvPicPr>
                    <a:picLocks noChangeAspect="1"/>
                  </p:cNvPicPr>
                  <p:nvPr/>
                </p:nvPicPr>
                <p:blipFill>
                  <a:blip r:embed="rId9"/>
                  <a:stretch>
                    <a:fillRect/>
                  </a:stretch>
                </p:blipFill>
                <p:spPr>
                  <a:xfrm>
                    <a:off x="4694455" y="5608980"/>
                    <a:ext cx="796598" cy="629868"/>
                  </a:xfrm>
                  <a:prstGeom prst="rect">
                    <a:avLst/>
                  </a:prstGeom>
                </p:spPr>
              </p:pic>
            </p:grpSp>
          </p:grpSp>
          <p:cxnSp>
            <p:nvCxnSpPr>
              <p:cNvPr id="10" name="Straight Arrow Connector 9">
                <a:extLst>
                  <a:ext uri="{FF2B5EF4-FFF2-40B4-BE49-F238E27FC236}">
                    <a16:creationId xmlns:a16="http://schemas.microsoft.com/office/drawing/2014/main" id="{BFFB457D-919D-43B7-835D-47476FA3D4D8}"/>
                  </a:ext>
                </a:extLst>
              </p:cNvPr>
              <p:cNvCxnSpPr>
                <a:cxnSpLocks/>
              </p:cNvCxnSpPr>
              <p:nvPr/>
            </p:nvCxnSpPr>
            <p:spPr>
              <a:xfrm>
                <a:off x="3712661" y="5433060"/>
                <a:ext cx="981794" cy="3682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DD7A55C-CE74-481C-A88F-EC42EFF860F5}"/>
                  </a:ext>
                </a:extLst>
              </p:cNvPr>
              <p:cNvCxnSpPr>
                <a:cxnSpLocks/>
              </p:cNvCxnSpPr>
              <p:nvPr/>
            </p:nvCxnSpPr>
            <p:spPr>
              <a:xfrm flipH="1" flipV="1">
                <a:off x="6867251" y="6251255"/>
                <a:ext cx="230286" cy="3759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B13FA79-F456-4FF3-A5B4-6B4165E6C8B9}"/>
                  </a:ext>
                </a:extLst>
              </p:cNvPr>
              <p:cNvCxnSpPr>
                <a:cxnSpLocks/>
              </p:cNvCxnSpPr>
              <p:nvPr/>
            </p:nvCxnSpPr>
            <p:spPr>
              <a:xfrm flipH="1">
                <a:off x="5970972" y="4965490"/>
                <a:ext cx="667449" cy="5414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7" name="Straight Arrow Connector 36">
              <a:extLst>
                <a:ext uri="{FF2B5EF4-FFF2-40B4-BE49-F238E27FC236}">
                  <a16:creationId xmlns:a16="http://schemas.microsoft.com/office/drawing/2014/main" id="{735CEF81-732A-7CA7-2B36-AEEA0BE4F4BB}"/>
                </a:ext>
              </a:extLst>
            </p:cNvPr>
            <p:cNvCxnSpPr>
              <a:cxnSpLocks/>
              <a:stCxn id="15" idx="3"/>
            </p:cNvCxnSpPr>
            <p:nvPr/>
          </p:nvCxnSpPr>
          <p:spPr>
            <a:xfrm flipV="1">
              <a:off x="6544435" y="5086844"/>
              <a:ext cx="2431304" cy="97698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DA468EB0-2EBC-6F64-0357-7BCC0B99E1C6}"/>
                </a:ext>
              </a:extLst>
            </p:cNvPr>
            <p:cNvPicPr>
              <a:picLocks noChangeAspect="1"/>
            </p:cNvPicPr>
            <p:nvPr/>
          </p:nvPicPr>
          <p:blipFill rotWithShape="1">
            <a:blip r:embed="rId10"/>
            <a:srcRect t="3529"/>
            <a:stretch/>
          </p:blipFill>
          <p:spPr>
            <a:xfrm>
              <a:off x="8993706" y="2966082"/>
              <a:ext cx="3097060" cy="2120762"/>
            </a:xfrm>
            <a:prstGeom prst="rect">
              <a:avLst/>
            </a:prstGeom>
          </p:spPr>
        </p:pic>
        <p:sp>
          <p:nvSpPr>
            <p:cNvPr id="46" name="Rectangle 45">
              <a:extLst>
                <a:ext uri="{FF2B5EF4-FFF2-40B4-BE49-F238E27FC236}">
                  <a16:creationId xmlns:a16="http://schemas.microsoft.com/office/drawing/2014/main" id="{9FC1AED7-E41D-1340-D0F0-BC8EFDE1ADFC}"/>
                </a:ext>
                <a:ext uri="{C183D7F6-B498-43B3-948B-1728B52AA6E4}">
                  <adec:decorative xmlns:adec="http://schemas.microsoft.com/office/drawing/2017/decorative" val="1"/>
                </a:ext>
              </a:extLst>
            </p:cNvPr>
            <p:cNvSpPr/>
            <p:nvPr/>
          </p:nvSpPr>
          <p:spPr>
            <a:xfrm>
              <a:off x="9033825" y="3140660"/>
              <a:ext cx="2998229" cy="1666602"/>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Calibri" panose="020F0502020204030204" pitchFamily="34" charset="0"/>
                </a:rPr>
                <a:t>ASL Interpreter</a:t>
              </a:r>
              <a:endParaRPr lang="en-US" sz="1100" kern="1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71483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2640DB-0D6B-43E8-B5A5-23224E9B773E}"/>
              </a:ext>
              <a:ext uri="{C183D7F6-B498-43B3-948B-1728B52AA6E4}">
                <adec:decorative xmlns:adec="http://schemas.microsoft.com/office/drawing/2017/decorative" val="1"/>
              </a:ext>
            </a:extLst>
          </p:cNvPr>
          <p:cNvGrpSpPr/>
          <p:nvPr/>
        </p:nvGrpSpPr>
        <p:grpSpPr>
          <a:xfrm>
            <a:off x="9858048" y="180448"/>
            <a:ext cx="1851278" cy="884303"/>
            <a:chOff x="10180777" y="117695"/>
            <a:chExt cx="1851278" cy="884303"/>
          </a:xfrm>
        </p:grpSpPr>
        <p:sp>
          <p:nvSpPr>
            <p:cNvPr id="2" name="Rectangle 1">
              <a:extLst>
                <a:ext uri="{FF2B5EF4-FFF2-40B4-BE49-F238E27FC236}">
                  <a16:creationId xmlns:a16="http://schemas.microsoft.com/office/drawing/2014/main" id="{0C4D52A3-C5F1-49B4-AA61-D218245DFCF2}"/>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7E7CE61C-FDE9-46CC-9341-1B71580C4DFA}"/>
                </a:ext>
              </a:extLst>
            </p:cNvPr>
            <p:cNvPicPr>
              <a:picLocks noChangeAspect="1"/>
            </p:cNvPicPr>
            <p:nvPr/>
          </p:nvPicPr>
          <p:blipFill>
            <a:blip r:embed="rId3"/>
            <a:stretch>
              <a:fillRect/>
            </a:stretch>
          </p:blipFill>
          <p:spPr>
            <a:xfrm>
              <a:off x="10180777" y="241888"/>
              <a:ext cx="1851278" cy="760110"/>
            </a:xfrm>
            <a:prstGeom prst="rect">
              <a:avLst/>
            </a:prstGeom>
          </p:spPr>
        </p:pic>
      </p:grpSp>
      <p:sp>
        <p:nvSpPr>
          <p:cNvPr id="32" name="Title 19" descr="Leaning into the future&#10;">
            <a:extLst>
              <a:ext uri="{FF2B5EF4-FFF2-40B4-BE49-F238E27FC236}">
                <a16:creationId xmlns:a16="http://schemas.microsoft.com/office/drawing/2014/main" id="{378004B2-67A9-4A47-A725-0539E91D5E6E}"/>
              </a:ext>
            </a:extLst>
          </p:cNvPr>
          <p:cNvSpPr txBox="1">
            <a:spLocks/>
          </p:cNvSpPr>
          <p:nvPr/>
        </p:nvSpPr>
        <p:spPr>
          <a:xfrm>
            <a:off x="-1804479" y="1075424"/>
            <a:ext cx="12119572" cy="1674470"/>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6000" b="1" kern="1200" cap="all" spc="-300" baseline="0">
                <a:solidFill>
                  <a:schemeClr val="tx1"/>
                </a:solidFill>
                <a:latin typeface="+mj-lt"/>
                <a:ea typeface="+mj-ea"/>
                <a:cs typeface="+mj-cs"/>
              </a:defRPr>
            </a:lvl1pPr>
          </a:lstStyle>
          <a:p>
            <a:pPr algn="r"/>
            <a:r>
              <a:rPr lang="en-US" sz="4800" dirty="0"/>
              <a:t>Leaning into the future</a:t>
            </a:r>
          </a:p>
        </p:txBody>
      </p:sp>
      <p:cxnSp>
        <p:nvCxnSpPr>
          <p:cNvPr id="35" name="Straight Connector 34">
            <a:extLst>
              <a:ext uri="{FF2B5EF4-FFF2-40B4-BE49-F238E27FC236}">
                <a16:creationId xmlns:a16="http://schemas.microsoft.com/office/drawing/2014/main" id="{5E41F3E9-55DB-42EF-9D2E-047708971595}"/>
              </a:ext>
              <a:ext uri="{C183D7F6-B498-43B3-948B-1728B52AA6E4}">
                <adec:decorative xmlns:adec="http://schemas.microsoft.com/office/drawing/2017/decorative" val="1"/>
              </a:ext>
            </a:extLst>
          </p:cNvPr>
          <p:cNvCxnSpPr>
            <a:cxnSpLocks/>
          </p:cNvCxnSpPr>
          <p:nvPr/>
        </p:nvCxnSpPr>
        <p:spPr>
          <a:xfrm flipH="1" flipV="1">
            <a:off x="3295130" y="2816449"/>
            <a:ext cx="6478861" cy="59367"/>
          </a:xfrm>
          <a:prstGeom prst="line">
            <a:avLst/>
          </a:prstGeom>
          <a:ln w="50800">
            <a:solidFill>
              <a:srgbClr val="005398"/>
            </a:solidFill>
          </a:ln>
        </p:spPr>
        <p:style>
          <a:lnRef idx="1">
            <a:schemeClr val="accent1"/>
          </a:lnRef>
          <a:fillRef idx="0">
            <a:schemeClr val="accent1"/>
          </a:fillRef>
          <a:effectRef idx="0">
            <a:schemeClr val="accent1"/>
          </a:effectRef>
          <a:fontRef idx="minor">
            <a:schemeClr val="tx1"/>
          </a:fontRef>
        </p:style>
      </p:cxnSp>
      <p:sp>
        <p:nvSpPr>
          <p:cNvPr id="13" name="TextBox 12" descr="Signature event for Washington state government&#10;Fostering a culture of continuous improvement&#10;Testament of our commitment to Lean and continuous improvement in Washington&#10;">
            <a:extLst>
              <a:ext uri="{FF2B5EF4-FFF2-40B4-BE49-F238E27FC236}">
                <a16:creationId xmlns:a16="http://schemas.microsoft.com/office/drawing/2014/main" id="{7B07942F-9B80-4CD1-823F-115513BDFB62}"/>
              </a:ext>
            </a:extLst>
          </p:cNvPr>
          <p:cNvSpPr txBox="1"/>
          <p:nvPr/>
        </p:nvSpPr>
        <p:spPr>
          <a:xfrm>
            <a:off x="2622195" y="3334116"/>
            <a:ext cx="7355983" cy="2239844"/>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2400" dirty="0">
                <a:latin typeface="+mj-lt"/>
              </a:rPr>
              <a:t>Signature event for Washington state government</a:t>
            </a:r>
          </a:p>
          <a:p>
            <a:pPr marL="342900" indent="-342900">
              <a:lnSpc>
                <a:spcPct val="150000"/>
              </a:lnSpc>
              <a:buFont typeface="Arial" panose="020B0604020202020204" pitchFamily="34" charset="0"/>
              <a:buChar char="•"/>
            </a:pPr>
            <a:r>
              <a:rPr lang="en-US" sz="2400" dirty="0">
                <a:latin typeface="+mj-lt"/>
              </a:rPr>
              <a:t>Fostering a culture of continuous improvement</a:t>
            </a:r>
          </a:p>
          <a:p>
            <a:pPr marL="342900" indent="-342900">
              <a:lnSpc>
                <a:spcPct val="150000"/>
              </a:lnSpc>
              <a:buFont typeface="Arial" panose="020B0604020202020204" pitchFamily="34" charset="0"/>
              <a:buChar char="•"/>
            </a:pPr>
            <a:r>
              <a:rPr lang="en-US" sz="2400" dirty="0">
                <a:latin typeface="+mj-lt"/>
              </a:rPr>
              <a:t>Testament of our commitment to Lean and continuous improvement in Washington</a:t>
            </a:r>
          </a:p>
        </p:txBody>
      </p:sp>
    </p:spTree>
    <p:extLst>
      <p:ext uri="{BB962C8B-B14F-4D97-AF65-F5344CB8AC3E}">
        <p14:creationId xmlns:p14="http://schemas.microsoft.com/office/powerpoint/2010/main" val="117910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2640DB-0D6B-43E8-B5A5-23224E9B773E}"/>
              </a:ext>
              <a:ext uri="{C183D7F6-B498-43B3-948B-1728B52AA6E4}">
                <adec:decorative xmlns:adec="http://schemas.microsoft.com/office/drawing/2017/decorative" val="1"/>
              </a:ext>
            </a:extLst>
          </p:cNvPr>
          <p:cNvGrpSpPr/>
          <p:nvPr/>
        </p:nvGrpSpPr>
        <p:grpSpPr>
          <a:xfrm>
            <a:off x="9858048" y="180448"/>
            <a:ext cx="1851278" cy="884303"/>
            <a:chOff x="10180777" y="117695"/>
            <a:chExt cx="1851278" cy="884303"/>
          </a:xfrm>
        </p:grpSpPr>
        <p:sp>
          <p:nvSpPr>
            <p:cNvPr id="2" name="Rectangle 1">
              <a:extLst>
                <a:ext uri="{FF2B5EF4-FFF2-40B4-BE49-F238E27FC236}">
                  <a16:creationId xmlns:a16="http://schemas.microsoft.com/office/drawing/2014/main" id="{0C4D52A3-C5F1-49B4-AA61-D218245DFCF2}"/>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7E7CE61C-FDE9-46CC-9341-1B71580C4DFA}"/>
                </a:ext>
              </a:extLst>
            </p:cNvPr>
            <p:cNvPicPr>
              <a:picLocks noChangeAspect="1"/>
            </p:cNvPicPr>
            <p:nvPr/>
          </p:nvPicPr>
          <p:blipFill>
            <a:blip r:embed="rId3"/>
            <a:stretch>
              <a:fillRect/>
            </a:stretch>
          </p:blipFill>
          <p:spPr>
            <a:xfrm>
              <a:off x="10180777" y="241888"/>
              <a:ext cx="1851278" cy="760110"/>
            </a:xfrm>
            <a:prstGeom prst="rect">
              <a:avLst/>
            </a:prstGeom>
          </p:spPr>
        </p:pic>
      </p:grpSp>
      <p:sp>
        <p:nvSpPr>
          <p:cNvPr id="32" name="Title 19" descr="Three Criteria for Presentations&#10;">
            <a:extLst>
              <a:ext uri="{FF2B5EF4-FFF2-40B4-BE49-F238E27FC236}">
                <a16:creationId xmlns:a16="http://schemas.microsoft.com/office/drawing/2014/main" id="{378004B2-67A9-4A47-A725-0539E91D5E6E}"/>
              </a:ext>
            </a:extLst>
          </p:cNvPr>
          <p:cNvSpPr txBox="1">
            <a:spLocks/>
          </p:cNvSpPr>
          <p:nvPr/>
        </p:nvSpPr>
        <p:spPr>
          <a:xfrm>
            <a:off x="-2345581" y="948396"/>
            <a:ext cx="12119572" cy="1674470"/>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6000" b="1" kern="1200" cap="all" spc="-300" baseline="0">
                <a:solidFill>
                  <a:schemeClr val="tx1"/>
                </a:solidFill>
                <a:latin typeface="+mj-lt"/>
                <a:ea typeface="+mj-ea"/>
                <a:cs typeface="+mj-cs"/>
              </a:defRPr>
            </a:lvl1pPr>
          </a:lstStyle>
          <a:p>
            <a:pPr algn="r"/>
            <a:r>
              <a:rPr lang="en-US" dirty="0"/>
              <a:t>Three Criteria for Presentations</a:t>
            </a:r>
          </a:p>
        </p:txBody>
      </p:sp>
      <p:cxnSp>
        <p:nvCxnSpPr>
          <p:cNvPr id="35" name="Straight Connector 34">
            <a:extLst>
              <a:ext uri="{FF2B5EF4-FFF2-40B4-BE49-F238E27FC236}">
                <a16:creationId xmlns:a16="http://schemas.microsoft.com/office/drawing/2014/main" id="{5E41F3E9-55DB-42EF-9D2E-047708971595}"/>
              </a:ext>
              <a:ext uri="{C183D7F6-B498-43B3-948B-1728B52AA6E4}">
                <adec:decorative xmlns:adec="http://schemas.microsoft.com/office/drawing/2017/decorative" val="1"/>
              </a:ext>
            </a:extLst>
          </p:cNvPr>
          <p:cNvCxnSpPr>
            <a:cxnSpLocks/>
          </p:cNvCxnSpPr>
          <p:nvPr/>
        </p:nvCxnSpPr>
        <p:spPr>
          <a:xfrm flipH="1" flipV="1">
            <a:off x="3295130" y="2857788"/>
            <a:ext cx="6478861" cy="59367"/>
          </a:xfrm>
          <a:prstGeom prst="line">
            <a:avLst/>
          </a:prstGeom>
          <a:ln w="50800">
            <a:solidFill>
              <a:srgbClr val="005398"/>
            </a:solidFill>
          </a:ln>
        </p:spPr>
        <p:style>
          <a:lnRef idx="1">
            <a:schemeClr val="accent1"/>
          </a:lnRef>
          <a:fillRef idx="0">
            <a:schemeClr val="accent1"/>
          </a:fillRef>
          <a:effectRef idx="0">
            <a:schemeClr val="accent1"/>
          </a:effectRef>
          <a:fontRef idx="minor">
            <a:schemeClr val="tx1"/>
          </a:fontRef>
        </p:style>
      </p:cxnSp>
      <p:sp>
        <p:nvSpPr>
          <p:cNvPr id="9" name="TextBox 8" descr="Concrete tools and methods that participants can readily apply to their work.&#10;&#10;Learning that can be applied in hybrid and remote work environments to meet current and future realities.​&#10;&#10;Learning that supports our commitment to advancing diversity, equity, and inclusion in Washington state government.​&#10;">
            <a:extLst>
              <a:ext uri="{FF2B5EF4-FFF2-40B4-BE49-F238E27FC236}">
                <a16:creationId xmlns:a16="http://schemas.microsoft.com/office/drawing/2014/main" id="{DD65F0DB-6C77-4587-B4AC-CABD261C0675}"/>
              </a:ext>
            </a:extLst>
          </p:cNvPr>
          <p:cNvSpPr txBox="1"/>
          <p:nvPr/>
        </p:nvSpPr>
        <p:spPr>
          <a:xfrm>
            <a:off x="174166" y="3501617"/>
            <a:ext cx="12300284" cy="2534027"/>
          </a:xfrm>
          <a:prstGeom prst="rect">
            <a:avLst/>
          </a:prstGeom>
          <a:noFill/>
        </p:spPr>
        <p:txBody>
          <a:bodyPr wrap="square" lIns="91440" tIns="45720" rIns="91440" bIns="45720" rtlCol="0" anchor="t">
            <a:spAutoFit/>
          </a:bodyPr>
          <a:lstStyle/>
          <a:p>
            <a:pPr marL="742950" marR="0" lvl="1" indent="-285750">
              <a:lnSpc>
                <a:spcPct val="150000"/>
              </a:lnSpc>
              <a:spcBef>
                <a:spcPts val="0"/>
              </a:spcBef>
              <a:spcAft>
                <a:spcPts val="0"/>
              </a:spcAft>
              <a:buFont typeface="Wingdings" panose="05000000000000000000" pitchFamily="2" charset="2"/>
              <a:buChar char="ü"/>
            </a:pPr>
            <a:r>
              <a:rPr lang="en-US" dirty="0">
                <a:effectLst/>
                <a:latin typeface="+mj-lt"/>
                <a:ea typeface="Times New Roman" panose="02020603050405020304" pitchFamily="18" charset="0"/>
              </a:rPr>
              <a:t>Concrete tools and methods that participants can readily apply to their work</a:t>
            </a:r>
            <a:r>
              <a:rPr lang="en-US" dirty="0">
                <a:latin typeface="+mj-lt"/>
                <a:ea typeface="Times New Roman" panose="02020603050405020304" pitchFamily="18" charset="0"/>
              </a:rPr>
              <a:t>.</a:t>
            </a:r>
            <a:endParaRPr lang="en-US" dirty="0">
              <a:effectLst/>
              <a:latin typeface="+mj-lt"/>
              <a:ea typeface="Times New Roman" panose="02020603050405020304" pitchFamily="18" charset="0"/>
            </a:endParaRPr>
          </a:p>
          <a:p>
            <a:pPr marR="0" lvl="1">
              <a:lnSpc>
                <a:spcPct val="150000"/>
              </a:lnSpc>
              <a:spcBef>
                <a:spcPts val="0"/>
              </a:spcBef>
              <a:spcAft>
                <a:spcPts val="0"/>
              </a:spcAft>
            </a:pPr>
            <a:endParaRPr lang="en-US" dirty="0">
              <a:effectLst/>
              <a:latin typeface="+mj-lt"/>
              <a:ea typeface="Calibri" panose="020F0502020204030204" pitchFamily="34" charset="0"/>
            </a:endParaRPr>
          </a:p>
          <a:p>
            <a:pPr marL="742950" marR="0" lvl="1" indent="-285750">
              <a:lnSpc>
                <a:spcPct val="150000"/>
              </a:lnSpc>
              <a:spcBef>
                <a:spcPts val="0"/>
              </a:spcBef>
              <a:spcAft>
                <a:spcPts val="0"/>
              </a:spcAft>
              <a:buFont typeface="Wingdings" panose="05000000000000000000" pitchFamily="2" charset="2"/>
              <a:buChar char="ü"/>
            </a:pPr>
            <a:r>
              <a:rPr lang="en-US" dirty="0">
                <a:effectLst/>
                <a:latin typeface="+mj-lt"/>
                <a:ea typeface="Times New Roman" panose="02020603050405020304" pitchFamily="18" charset="0"/>
              </a:rPr>
              <a:t>Learning that can be applied </a:t>
            </a:r>
            <a:r>
              <a:rPr lang="en-US" dirty="0">
                <a:latin typeface="+mj-lt"/>
                <a:ea typeface="Times New Roman" panose="02020603050405020304" pitchFamily="18" charset="0"/>
              </a:rPr>
              <a:t>in</a:t>
            </a:r>
            <a:r>
              <a:rPr lang="en-US" dirty="0">
                <a:effectLst/>
                <a:latin typeface="+mj-lt"/>
                <a:ea typeface="Times New Roman" panose="02020603050405020304" pitchFamily="18" charset="0"/>
              </a:rPr>
              <a:t> hybrid and remote work environments to meet current and future realities.​</a:t>
            </a:r>
          </a:p>
          <a:p>
            <a:pPr marR="0" lvl="1">
              <a:lnSpc>
                <a:spcPct val="150000"/>
              </a:lnSpc>
              <a:spcBef>
                <a:spcPts val="0"/>
              </a:spcBef>
              <a:spcAft>
                <a:spcPts val="0"/>
              </a:spcAft>
            </a:pPr>
            <a:endParaRPr lang="en-US" dirty="0">
              <a:effectLst/>
              <a:latin typeface="+mj-lt"/>
              <a:ea typeface="Calibri" panose="020F0502020204030204" pitchFamily="34" charset="0"/>
            </a:endParaRPr>
          </a:p>
          <a:p>
            <a:pPr marL="742950" marR="0" lvl="1" indent="-285750">
              <a:lnSpc>
                <a:spcPct val="150000"/>
              </a:lnSpc>
              <a:spcBef>
                <a:spcPts val="0"/>
              </a:spcBef>
              <a:spcAft>
                <a:spcPts val="0"/>
              </a:spcAft>
              <a:buFont typeface="Wingdings" panose="05000000000000000000" pitchFamily="2" charset="2"/>
              <a:buChar char="ü"/>
            </a:pPr>
            <a:r>
              <a:rPr lang="en-US" dirty="0">
                <a:latin typeface="+mj-lt"/>
                <a:ea typeface="Times New Roman" panose="02020603050405020304" pitchFamily="18" charset="0"/>
              </a:rPr>
              <a:t>L</a:t>
            </a:r>
            <a:r>
              <a:rPr lang="en-US" dirty="0">
                <a:effectLst/>
                <a:latin typeface="+mj-lt"/>
                <a:ea typeface="Times New Roman" panose="02020603050405020304" pitchFamily="18" charset="0"/>
              </a:rPr>
              <a:t>earning that supports our commitment to advancing diversity, equity, and inclusion in Washington state government.​</a:t>
            </a:r>
            <a:endParaRPr lang="en-US" dirty="0">
              <a:effectLst/>
              <a:latin typeface="+mj-lt"/>
              <a:ea typeface="Calibri" panose="020F0502020204030204" pitchFamily="34" charset="0"/>
            </a:endParaRPr>
          </a:p>
        </p:txBody>
      </p:sp>
    </p:spTree>
    <p:extLst>
      <p:ext uri="{BB962C8B-B14F-4D97-AF65-F5344CB8AC3E}">
        <p14:creationId xmlns:p14="http://schemas.microsoft.com/office/powerpoint/2010/main" val="28229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ening Remarks &#10;Governor Jay Inslee">
            <a:extLst>
              <a:ext uri="{FF2B5EF4-FFF2-40B4-BE49-F238E27FC236}">
                <a16:creationId xmlns:a16="http://schemas.microsoft.com/office/drawing/2014/main" id="{635C0712-B028-4E17-3F91-DC5FCEFFD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39"/>
            <a:ext cx="12191999" cy="690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21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8" name="Picture Placeholder 7" descr="Picture of Downtown Tacoma with Mt. Rainier in the background">
            <a:extLst>
              <a:ext uri="{FF2B5EF4-FFF2-40B4-BE49-F238E27FC236}">
                <a16:creationId xmlns:a16="http://schemas.microsoft.com/office/drawing/2014/main" id="{510AF14D-268D-4B93-96C4-26C9387AA4E2}"/>
              </a:ext>
            </a:extLst>
          </p:cNvPr>
          <p:cNvPicPr>
            <a:picLocks noGrp="1" noChangeAspect="1"/>
          </p:cNvPicPr>
          <p:nvPr>
            <p:ph type="pic" sz="quarter" idx="13"/>
          </p:nvPr>
        </p:nvPicPr>
        <p:blipFill rotWithShape="1">
          <a:blip r:embed="rId3">
            <a:alphaModFix amt="50000"/>
          </a:blip>
          <a:srcRect/>
          <a:stretch/>
        </p:blipFill>
        <p:spPr>
          <a:xfrm>
            <a:off x="20" y="6"/>
            <a:ext cx="12191980" cy="6857988"/>
          </a:xfrm>
          <a:prstGeom prst="rect">
            <a:avLst/>
          </a:prstGeom>
        </p:spPr>
      </p:pic>
      <p:sp>
        <p:nvSpPr>
          <p:cNvPr id="14" name="Title 2" descr="welcome">
            <a:extLst>
              <a:ext uri="{FF2B5EF4-FFF2-40B4-BE49-F238E27FC236}">
                <a16:creationId xmlns:a16="http://schemas.microsoft.com/office/drawing/2014/main" id="{D3A1435B-B23D-404F-B385-385AD73B6DCC}"/>
              </a:ext>
            </a:extLst>
          </p:cNvPr>
          <p:cNvSpPr>
            <a:spLocks noGrp="1"/>
          </p:cNvSpPr>
          <p:nvPr>
            <p:ph type="ctrTitle"/>
          </p:nvPr>
        </p:nvSpPr>
        <p:spPr bwMode="ltGray">
          <a:xfrm>
            <a:off x="1524000" y="1122362"/>
            <a:ext cx="9144000" cy="2900518"/>
          </a:xfrm>
        </p:spPr>
        <p:txBody>
          <a:bodyPr vert="horz" lIns="91440" tIns="45720" rIns="91440" bIns="45720" rtlCol="0" anchor="b">
            <a:normAutofit/>
          </a:bodyPr>
          <a:lstStyle/>
          <a:p>
            <a:pPr algn="ctr">
              <a:lnSpc>
                <a:spcPct val="90000"/>
              </a:lnSpc>
            </a:pPr>
            <a:r>
              <a:rPr lang="en-US" dirty="0">
                <a:solidFill>
                  <a:srgbClr val="3F3F3F"/>
                </a:solidFill>
              </a:rPr>
              <a:t>welcome</a:t>
            </a:r>
          </a:p>
        </p:txBody>
      </p:sp>
      <p:sp>
        <p:nvSpPr>
          <p:cNvPr id="4" name="Subtitle 3" descr="Mandeep Kaundal, Results Washington Director&#10;">
            <a:extLst>
              <a:ext uri="{FF2B5EF4-FFF2-40B4-BE49-F238E27FC236}">
                <a16:creationId xmlns:a16="http://schemas.microsoft.com/office/drawing/2014/main" id="{4772945D-CA91-4CFE-8EB7-941C7618C994}"/>
              </a:ext>
            </a:extLst>
          </p:cNvPr>
          <p:cNvSpPr>
            <a:spLocks noGrp="1"/>
          </p:cNvSpPr>
          <p:nvPr>
            <p:ph type="subTitle" idx="1"/>
          </p:nvPr>
        </p:nvSpPr>
        <p:spPr>
          <a:xfrm>
            <a:off x="1524000" y="4159404"/>
            <a:ext cx="9144000" cy="1098395"/>
          </a:xfrm>
        </p:spPr>
        <p:txBody>
          <a:bodyPr vert="horz" lIns="91440" tIns="45720" rIns="91440" bIns="45720" rtlCol="0">
            <a:normAutofit/>
          </a:bodyPr>
          <a:lstStyle/>
          <a:p>
            <a:pPr algn="ctr">
              <a:lnSpc>
                <a:spcPct val="90000"/>
              </a:lnSpc>
            </a:pPr>
            <a:r>
              <a:rPr lang="en-US" sz="2400" i="0" dirty="0">
                <a:solidFill>
                  <a:srgbClr val="FFFFFF"/>
                </a:solidFill>
                <a:latin typeface="Bahnschrift"/>
                <a:cs typeface="+mn-cs"/>
              </a:rPr>
              <a:t>Mandeep </a:t>
            </a:r>
            <a:r>
              <a:rPr lang="en-US" sz="2400" i="0" dirty="0" err="1">
                <a:solidFill>
                  <a:srgbClr val="FFFFFF"/>
                </a:solidFill>
                <a:latin typeface="Bahnschrift"/>
                <a:cs typeface="+mn-cs"/>
              </a:rPr>
              <a:t>Kaundal</a:t>
            </a:r>
            <a:r>
              <a:rPr lang="en-US" sz="2400" i="0" dirty="0">
                <a:solidFill>
                  <a:srgbClr val="FFFFFF"/>
                </a:solidFill>
                <a:latin typeface="Bahnschrift"/>
                <a:cs typeface="+mn-cs"/>
              </a:rPr>
              <a:t>, Results Washington Director</a:t>
            </a:r>
          </a:p>
        </p:txBody>
      </p:sp>
    </p:spTree>
    <p:extLst>
      <p:ext uri="{BB962C8B-B14F-4D97-AF65-F5344CB8AC3E}">
        <p14:creationId xmlns:p14="http://schemas.microsoft.com/office/powerpoint/2010/main" val="274221198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2640DB-0D6B-43E8-B5A5-23224E9B773E}"/>
              </a:ext>
              <a:ext uri="{C183D7F6-B498-43B3-948B-1728B52AA6E4}">
                <adec:decorative xmlns:adec="http://schemas.microsoft.com/office/drawing/2017/decorative" val="1"/>
              </a:ext>
            </a:extLst>
          </p:cNvPr>
          <p:cNvGrpSpPr/>
          <p:nvPr/>
        </p:nvGrpSpPr>
        <p:grpSpPr>
          <a:xfrm>
            <a:off x="9858048" y="180448"/>
            <a:ext cx="1851278" cy="884303"/>
            <a:chOff x="10180777" y="117695"/>
            <a:chExt cx="1851278" cy="884303"/>
          </a:xfrm>
        </p:grpSpPr>
        <p:sp>
          <p:nvSpPr>
            <p:cNvPr id="2" name="Rectangle 1">
              <a:extLst>
                <a:ext uri="{FF2B5EF4-FFF2-40B4-BE49-F238E27FC236}">
                  <a16:creationId xmlns:a16="http://schemas.microsoft.com/office/drawing/2014/main" id="{0C4D52A3-C5F1-49B4-AA61-D218245DFCF2}"/>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7E7CE61C-FDE9-46CC-9341-1B71580C4DFA}"/>
                </a:ext>
              </a:extLst>
            </p:cNvPr>
            <p:cNvPicPr>
              <a:picLocks noChangeAspect="1"/>
            </p:cNvPicPr>
            <p:nvPr/>
          </p:nvPicPr>
          <p:blipFill>
            <a:blip r:embed="rId3"/>
            <a:stretch>
              <a:fillRect/>
            </a:stretch>
          </p:blipFill>
          <p:spPr>
            <a:xfrm>
              <a:off x="10180777" y="241888"/>
              <a:ext cx="1851278" cy="760110"/>
            </a:xfrm>
            <a:prstGeom prst="rect">
              <a:avLst/>
            </a:prstGeom>
          </p:spPr>
        </p:pic>
      </p:grpSp>
      <p:sp>
        <p:nvSpPr>
          <p:cNvPr id="32" name="Title 19" descr="Building upon the past for a better future&#10;">
            <a:extLst>
              <a:ext uri="{FF2B5EF4-FFF2-40B4-BE49-F238E27FC236}">
                <a16:creationId xmlns:a16="http://schemas.microsoft.com/office/drawing/2014/main" id="{378004B2-67A9-4A47-A725-0539E91D5E6E}"/>
              </a:ext>
            </a:extLst>
          </p:cNvPr>
          <p:cNvSpPr txBox="1">
            <a:spLocks/>
          </p:cNvSpPr>
          <p:nvPr/>
        </p:nvSpPr>
        <p:spPr>
          <a:xfrm>
            <a:off x="1410347" y="479212"/>
            <a:ext cx="8998608" cy="1674470"/>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6000" b="1" kern="1200" cap="all" spc="-300" baseline="0">
                <a:solidFill>
                  <a:schemeClr val="tx1"/>
                </a:solidFill>
                <a:latin typeface="+mj-lt"/>
                <a:ea typeface="+mj-ea"/>
                <a:cs typeface="+mj-cs"/>
              </a:defRPr>
            </a:lvl1pPr>
          </a:lstStyle>
          <a:p>
            <a:pPr algn="l"/>
            <a:r>
              <a:rPr lang="en-US" sz="4000" dirty="0"/>
              <a:t>Building upon the past for a better future</a:t>
            </a:r>
          </a:p>
        </p:txBody>
      </p:sp>
      <p:cxnSp>
        <p:nvCxnSpPr>
          <p:cNvPr id="35" name="Straight Connector 34">
            <a:extLst>
              <a:ext uri="{FF2B5EF4-FFF2-40B4-BE49-F238E27FC236}">
                <a16:creationId xmlns:a16="http://schemas.microsoft.com/office/drawing/2014/main" id="{5E41F3E9-55DB-42EF-9D2E-047708971595}"/>
              </a:ext>
            </a:extLst>
          </p:cNvPr>
          <p:cNvCxnSpPr>
            <a:cxnSpLocks/>
          </p:cNvCxnSpPr>
          <p:nvPr/>
        </p:nvCxnSpPr>
        <p:spPr>
          <a:xfrm flipH="1">
            <a:off x="2194117" y="2428580"/>
            <a:ext cx="6484370" cy="0"/>
          </a:xfrm>
          <a:prstGeom prst="line">
            <a:avLst/>
          </a:prstGeom>
          <a:ln w="50800">
            <a:solidFill>
              <a:srgbClr val="005398"/>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DCA4796-BADF-59A3-D586-8DBB29128338}"/>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194117" y="2487947"/>
            <a:ext cx="6376815" cy="4253286"/>
          </a:xfrm>
          <a:prstGeom prst="rect">
            <a:avLst/>
          </a:prstGeom>
        </p:spPr>
      </p:pic>
      <p:sp>
        <p:nvSpPr>
          <p:cNvPr id="6" name="TextBox 5">
            <a:extLst>
              <a:ext uri="{FF2B5EF4-FFF2-40B4-BE49-F238E27FC236}">
                <a16:creationId xmlns:a16="http://schemas.microsoft.com/office/drawing/2014/main" id="{40CFEE23-963D-5E48-6059-1BC7867D7659}"/>
              </a:ext>
            </a:extLst>
          </p:cNvPr>
          <p:cNvSpPr txBox="1"/>
          <p:nvPr/>
        </p:nvSpPr>
        <p:spPr>
          <a:xfrm>
            <a:off x="2194117" y="6926345"/>
            <a:ext cx="6376815" cy="230832"/>
          </a:xfrm>
          <a:prstGeom prst="rect">
            <a:avLst/>
          </a:prstGeom>
          <a:noFill/>
        </p:spPr>
        <p:txBody>
          <a:bodyPr wrap="square" rtlCol="0">
            <a:spAutoFit/>
          </a:bodyPr>
          <a:lstStyle/>
          <a:p>
            <a:r>
              <a:rPr lang="en-US" sz="900">
                <a:hlinkClick r:id="rId5" tooltip="https://foto.wuestenigel.com/close-up-of-quot-hope-quot-word-on-scrabble/"/>
              </a:rPr>
              <a:t>This Photo</a:t>
            </a:r>
            <a:r>
              <a:rPr lang="en-US" sz="900"/>
              <a:t> by Unknown Author is licensed under </a:t>
            </a:r>
            <a:r>
              <a:rPr lang="en-US" sz="900">
                <a:hlinkClick r:id="rId6" tooltip="https://creativecommons.org/licenses/by/3.0/"/>
              </a:rPr>
              <a:t>CC BY</a:t>
            </a:r>
            <a:endParaRPr lang="en-US" sz="900"/>
          </a:p>
        </p:txBody>
      </p:sp>
    </p:spTree>
    <p:extLst>
      <p:ext uri="{BB962C8B-B14F-4D97-AF65-F5344CB8AC3E}">
        <p14:creationId xmlns:p14="http://schemas.microsoft.com/office/powerpoint/2010/main" val="1566004900"/>
      </p:ext>
    </p:extLst>
  </p:cSld>
  <p:clrMapOvr>
    <a:masterClrMapping/>
  </p:clrMapOvr>
</p:sld>
</file>

<file path=ppt/theme/theme1.xml><?xml version="1.0" encoding="utf-8"?>
<a:theme xmlns:a="http://schemas.openxmlformats.org/drawingml/2006/main" name="Office Them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328976_Minimalist presentation_RVA_v4" id="{DA616D2A-CFEC-48D2-90FC-DF66CF8D2F8A}" vid="{8F2838F8-33B8-457C-9B19-1E5863B0E0DE}"/>
    </a:ext>
  </a:extLst>
</a:theme>
</file>

<file path=ppt/theme/theme2.xml><?xml version="1.0" encoding="utf-8"?>
<a:theme xmlns:a="http://schemas.openxmlformats.org/drawingml/2006/main" name="1_DOL Theme">
  <a:themeElements>
    <a:clrScheme name="DOL Color Theme">
      <a:dk1>
        <a:srgbClr val="000000"/>
      </a:dk1>
      <a:lt1>
        <a:sysClr val="window" lastClr="FFFFFF"/>
      </a:lt1>
      <a:dk2>
        <a:srgbClr val="165594"/>
      </a:dk2>
      <a:lt2>
        <a:srgbClr val="F2F2F2"/>
      </a:lt2>
      <a:accent1>
        <a:srgbClr val="0EAEF0"/>
      </a:accent1>
      <a:accent2>
        <a:srgbClr val="14A86C"/>
      </a:accent2>
      <a:accent3>
        <a:srgbClr val="A02381"/>
      </a:accent3>
      <a:accent4>
        <a:srgbClr val="000000"/>
      </a:accent4>
      <a:accent5>
        <a:srgbClr val="000000"/>
      </a:accent5>
      <a:accent6>
        <a:srgbClr val="717171"/>
      </a:accent6>
      <a:hlink>
        <a:srgbClr val="0EAEF0"/>
      </a:hlink>
      <a:folHlink>
        <a:srgbClr val="A0238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1400" b="1" dirty="0" smtClean="0">
            <a:solidFill>
              <a:schemeClr val="accent5">
                <a:lumMod val="7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DOL Theme" id="{BC6D9152-7960-40ED-BB14-F75BCE76D703}" vid="{4F238CF0-57ED-4D3B-8D7F-F8BD4A2A79EE}"/>
    </a:ext>
  </a:extLst>
</a:theme>
</file>

<file path=ppt/theme/theme3.xml><?xml version="1.0" encoding="utf-8"?>
<a:theme xmlns:a="http://schemas.openxmlformats.org/drawingml/2006/main" name="Custom Design">
  <a:themeElements>
    <a:clrScheme name="DOL Color Theme">
      <a:dk1>
        <a:srgbClr val="000000"/>
      </a:dk1>
      <a:lt1>
        <a:sysClr val="window" lastClr="FFFFFF"/>
      </a:lt1>
      <a:dk2>
        <a:srgbClr val="165594"/>
      </a:dk2>
      <a:lt2>
        <a:srgbClr val="F2F2F2"/>
      </a:lt2>
      <a:accent1>
        <a:srgbClr val="165594"/>
      </a:accent1>
      <a:accent2>
        <a:srgbClr val="14A86C"/>
      </a:accent2>
      <a:accent3>
        <a:srgbClr val="0EAEF0"/>
      </a:accent3>
      <a:accent4>
        <a:srgbClr val="000000"/>
      </a:accent4>
      <a:accent5>
        <a:srgbClr val="000000"/>
      </a:accent5>
      <a:accent6>
        <a:srgbClr val="717171"/>
      </a:accent6>
      <a:hlink>
        <a:srgbClr val="0EAEF0"/>
      </a:hlink>
      <a:folHlink>
        <a:srgbClr val="A02381"/>
      </a:folHlink>
    </a:clrScheme>
    <a:fontScheme name="DOL Fonts">
      <a:majorFont>
        <a:latin typeface="Aptos Extra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78dd9db3-f4e6-4da9-9cce-f8d90c483ccd" xsi:nil="true"/>
    <lcf76f155ced4ddcb4097134ff3c332f xmlns="ff3b272b-bf2b-45d7-a91a-a1602fd902a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F8F1D8106F3F479B5B23E6D05AEF1A" ma:contentTypeVersion="18" ma:contentTypeDescription="Create a new document." ma:contentTypeScope="" ma:versionID="1c0518b2155851d379348ae55c58c295">
  <xsd:schema xmlns:xsd="http://www.w3.org/2001/XMLSchema" xmlns:xs="http://www.w3.org/2001/XMLSchema" xmlns:p="http://schemas.microsoft.com/office/2006/metadata/properties" xmlns:ns1="http://schemas.microsoft.com/sharepoint/v3" xmlns:ns2="ff3b272b-bf2b-45d7-a91a-a1602fd902a9" xmlns:ns3="78dd9db3-f4e6-4da9-9cce-f8d90c483ccd" targetNamespace="http://schemas.microsoft.com/office/2006/metadata/properties" ma:root="true" ma:fieldsID="973001d1230d070acfdddda6a37a2b19" ns1:_="" ns2:_="" ns3:_="">
    <xsd:import namespace="http://schemas.microsoft.com/sharepoint/v3"/>
    <xsd:import namespace="ff3b272b-bf2b-45d7-a91a-a1602fd902a9"/>
    <xsd:import namespace="78dd9db3-f4e6-4da9-9cce-f8d90c483c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3b272b-bf2b-45d7-a91a-a1602fd90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dd9db3-f4e6-4da9-9cce-f8d90c483c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2dab55-54f0-4737-9608-c175c1458a9a}" ma:internalName="TaxCatchAll" ma:showField="CatchAllData" ma:web="78dd9db3-f4e6-4da9-9cce-f8d90c483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100F67-BC3D-46B4-8D39-802DC9D7F2EB}">
  <ds:schemaRefs>
    <ds:schemaRef ds:uri="http://schemas.microsoft.com/office/infopath/2007/PartnerControls"/>
    <ds:schemaRef ds:uri="http://schemas.openxmlformats.org/package/2006/metadata/core-properties"/>
    <ds:schemaRef ds:uri="78dd9db3-f4e6-4da9-9cce-f8d90c483ccd"/>
    <ds:schemaRef ds:uri="ff3b272b-bf2b-45d7-a91a-a1602fd902a9"/>
    <ds:schemaRef ds:uri="http://www.w3.org/XML/1998/namespace"/>
    <ds:schemaRef ds:uri="http://purl.org/dc/dcmitype/"/>
    <ds:schemaRef ds:uri="http://schemas.microsoft.com/office/2006/documentManagement/types"/>
    <ds:schemaRef ds:uri="http://schemas.microsoft.com/sharepoint/v3"/>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6A761805-FEE8-4D93-8407-DC2BB30266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f3b272b-bf2b-45d7-a91a-a1602fd902a9"/>
    <ds:schemaRef ds:uri="78dd9db3-f4e6-4da9-9cce-f8d90c483c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323504-CBC8-4A2F-BF86-8DF0D94D4A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1090</Words>
  <Application>Microsoft Office PowerPoint</Application>
  <PresentationFormat>Widescreen</PresentationFormat>
  <Paragraphs>170</Paragraphs>
  <Slides>35</Slides>
  <Notes>25</Notes>
  <HiddenSlides>1</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35</vt:i4>
      </vt:variant>
    </vt:vector>
  </HeadingPairs>
  <TitlesOfParts>
    <vt:vector size="51" baseType="lpstr">
      <vt:lpstr>Aptos</vt:lpstr>
      <vt:lpstr>Aptos Black</vt:lpstr>
      <vt:lpstr>Aptos Display</vt:lpstr>
      <vt:lpstr>Aptos ExtraBold</vt:lpstr>
      <vt:lpstr>Aptos Light</vt:lpstr>
      <vt:lpstr>Arial</vt:lpstr>
      <vt:lpstr>Bahnschrift</vt:lpstr>
      <vt:lpstr>Bahnschrift Light</vt:lpstr>
      <vt:lpstr>Calibri</vt:lpstr>
      <vt:lpstr>Corbel</vt:lpstr>
      <vt:lpstr>Symbol</vt:lpstr>
      <vt:lpstr>Times New Roman</vt:lpstr>
      <vt:lpstr>Wingdings</vt:lpstr>
      <vt:lpstr>Office Theme</vt:lpstr>
      <vt:lpstr>1_DOL Theme</vt:lpstr>
      <vt:lpstr>Custom Design</vt:lpstr>
      <vt:lpstr>Image SLide</vt:lpstr>
      <vt:lpstr>LEAN TRANSFORMATION CONFERENCE</vt:lpstr>
      <vt:lpstr>Good morning!</vt:lpstr>
      <vt:lpstr>PowerPoint Presentation</vt:lpstr>
      <vt:lpstr>PowerPoint Presentation</vt:lpstr>
      <vt:lpstr>PowerPoint Presentation</vt:lpstr>
      <vt:lpstr>PowerPoint Presentation</vt:lpstr>
      <vt:lpstr>welcome</vt:lpstr>
      <vt:lpstr>PowerPoint Presentation</vt:lpstr>
      <vt:lpstr>PowerPoint Presentation</vt:lpstr>
      <vt:lpstr>Looking to give back?</vt:lpstr>
      <vt:lpstr>LEAN TRANSFORMATION CONFERENCE</vt:lpstr>
      <vt:lpstr>Keynote</vt:lpstr>
      <vt:lpstr>PowerPoint Presentation</vt:lpstr>
      <vt:lpstr>Agenda</vt:lpstr>
      <vt:lpstr>7 Japanese concepts</vt:lpstr>
      <vt:lpstr>Body Content Slide</vt:lpstr>
      <vt:lpstr>5 steps of kaizen</vt:lpstr>
      <vt:lpstr>Body Content Slide</vt:lpstr>
      <vt:lpstr>Two meanings of Mottenai</vt:lpstr>
      <vt:lpstr>Body Content Slide</vt:lpstr>
      <vt:lpstr>PowerPoint Presentation</vt:lpstr>
      <vt:lpstr>Body Content Slide</vt:lpstr>
      <vt:lpstr>PowerPoint Presentation</vt:lpstr>
      <vt:lpstr>Body Content Slide</vt:lpstr>
      <vt:lpstr>PowerPoint Presentation</vt:lpstr>
      <vt:lpstr>Body Content Slide</vt:lpstr>
      <vt:lpstr>Three truths of Wabi-Sabi</vt:lpstr>
      <vt:lpstr>Body Content Slide</vt:lpstr>
      <vt:lpstr>DOL Pro-Equity, Anti-Racism team</vt:lpstr>
      <vt:lpstr>Establishing a Lean philosophy</vt:lpstr>
      <vt:lpstr>The future of Lean</vt:lpstr>
      <vt:lpstr>PowerPoint Presentation</vt:lpstr>
      <vt:lpstr>Image SLide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TRANSFORMATION CONFERENCE</dc:title>
  <dc:creator/>
  <cp:lastModifiedBy/>
  <cp:revision>17</cp:revision>
  <dcterms:created xsi:type="dcterms:W3CDTF">2020-09-29T05:26:40Z</dcterms:created>
  <dcterms:modified xsi:type="dcterms:W3CDTF">2024-10-21T20:25:13Z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0x01010052F8F1D8106F3F479B5B23E6D05AEF1A</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MediaServiceImageTags">
    <vt:lpwstr/>
  </property>
</Properties>
</file>