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7"/>
  </p:notesMasterIdLst>
  <p:sldIdLst>
    <p:sldId id="257" r:id="rId5"/>
    <p:sldId id="258" r:id="rId6"/>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BFCD"/>
    <a:srgbClr val="006666"/>
    <a:srgbClr val="6B858B"/>
    <a:srgbClr val="FA26D2"/>
    <a:srgbClr val="99FF33"/>
    <a:srgbClr val="395055"/>
    <a:srgbClr val="0000FF"/>
    <a:srgbClr val="A6B6BA"/>
    <a:srgbClr val="8A9FA4"/>
    <a:srgbClr val="576C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503511-A88B-4B14-BBCE-6B5EADF686E9}" v="1" dt="2024-12-24T19:19:14.8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4660"/>
  </p:normalViewPr>
  <p:slideViewPr>
    <p:cSldViewPr snapToGrid="0">
      <p:cViewPr>
        <p:scale>
          <a:sx n="75" d="100"/>
          <a:sy n="75" d="100"/>
        </p:scale>
        <p:origin x="1320" y="6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5D8E5A-D2C9-4704-9538-04FC4F8D0BB5}" type="datetimeFigureOut">
              <a:rPr lang="en-US" smtClean="0"/>
              <a:t>12/24/2024</a:t>
            </a:fld>
            <a:endParaRPr lang="en-US" dirty="0"/>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44D89C-F32B-485D-AA35-3D49E6F619CD}" type="slidenum">
              <a:rPr lang="en-US" smtClean="0"/>
              <a:t>‹#›</a:t>
            </a:fld>
            <a:endParaRPr lang="en-US" dirty="0"/>
          </a:p>
        </p:txBody>
      </p:sp>
    </p:spTree>
    <p:extLst>
      <p:ext uri="{BB962C8B-B14F-4D97-AF65-F5344CB8AC3E}">
        <p14:creationId xmlns:p14="http://schemas.microsoft.com/office/powerpoint/2010/main" val="2317736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5DF60F-07B3-43DE-B6D7-B89FCAB4B928}" type="slidenum">
              <a:rPr lang="en-US" smtClean="0"/>
              <a:t>1</a:t>
            </a:fld>
            <a:endParaRPr lang="en-US" dirty="0"/>
          </a:p>
        </p:txBody>
      </p:sp>
    </p:spTree>
    <p:extLst>
      <p:ext uri="{BB962C8B-B14F-4D97-AF65-F5344CB8AC3E}">
        <p14:creationId xmlns:p14="http://schemas.microsoft.com/office/powerpoint/2010/main" val="3474011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23E8E19-1A6E-4FDF-874D-C5A8134CB27F}" type="datetimeFigureOut">
              <a:rPr lang="en-US" smtClean="0"/>
              <a:t>12/24/2024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AA584B-B9A6-4E71-8B32-6D48D4CB9748}" type="slidenum">
              <a:rPr lang="en-US" smtClean="0"/>
              <a:t>‹#›</a:t>
            </a:fld>
            <a:endParaRPr lang="en-US" dirty="0"/>
          </a:p>
        </p:txBody>
      </p:sp>
    </p:spTree>
    <p:extLst>
      <p:ext uri="{BB962C8B-B14F-4D97-AF65-F5344CB8AC3E}">
        <p14:creationId xmlns:p14="http://schemas.microsoft.com/office/powerpoint/2010/main" val="2665452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3E8E19-1A6E-4FDF-874D-C5A8134CB27F}" type="datetimeFigureOut">
              <a:rPr lang="en-US" smtClean="0"/>
              <a:t>12/24/2024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AA584B-B9A6-4E71-8B32-6D48D4CB9748}" type="slidenum">
              <a:rPr lang="en-US" smtClean="0"/>
              <a:t>‹#›</a:t>
            </a:fld>
            <a:endParaRPr lang="en-US" dirty="0"/>
          </a:p>
        </p:txBody>
      </p:sp>
    </p:spTree>
    <p:extLst>
      <p:ext uri="{BB962C8B-B14F-4D97-AF65-F5344CB8AC3E}">
        <p14:creationId xmlns:p14="http://schemas.microsoft.com/office/powerpoint/2010/main" val="1393414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3E8E19-1A6E-4FDF-874D-C5A8134CB27F}" type="datetimeFigureOut">
              <a:rPr lang="en-US" smtClean="0"/>
              <a:t>12/24/2024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AA584B-B9A6-4E71-8B32-6D48D4CB9748}" type="slidenum">
              <a:rPr lang="en-US" smtClean="0"/>
              <a:t>‹#›</a:t>
            </a:fld>
            <a:endParaRPr lang="en-US" dirty="0"/>
          </a:p>
        </p:txBody>
      </p:sp>
    </p:spTree>
    <p:extLst>
      <p:ext uri="{BB962C8B-B14F-4D97-AF65-F5344CB8AC3E}">
        <p14:creationId xmlns:p14="http://schemas.microsoft.com/office/powerpoint/2010/main" val="186050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3E8E19-1A6E-4FDF-874D-C5A8134CB27F}" type="datetimeFigureOut">
              <a:rPr lang="en-US" smtClean="0"/>
              <a:t>12/24/2024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AA584B-B9A6-4E71-8B32-6D48D4CB9748}" type="slidenum">
              <a:rPr lang="en-US" smtClean="0"/>
              <a:t>‹#›</a:t>
            </a:fld>
            <a:endParaRPr lang="en-US" dirty="0"/>
          </a:p>
        </p:txBody>
      </p:sp>
    </p:spTree>
    <p:extLst>
      <p:ext uri="{BB962C8B-B14F-4D97-AF65-F5344CB8AC3E}">
        <p14:creationId xmlns:p14="http://schemas.microsoft.com/office/powerpoint/2010/main" val="4272196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3E8E19-1A6E-4FDF-874D-C5A8134CB27F}" type="datetimeFigureOut">
              <a:rPr lang="en-US" smtClean="0"/>
              <a:t>12/24/2024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AA584B-B9A6-4E71-8B32-6D48D4CB9748}" type="slidenum">
              <a:rPr lang="en-US" smtClean="0"/>
              <a:t>‹#›</a:t>
            </a:fld>
            <a:endParaRPr lang="en-US" dirty="0"/>
          </a:p>
        </p:txBody>
      </p:sp>
    </p:spTree>
    <p:extLst>
      <p:ext uri="{BB962C8B-B14F-4D97-AF65-F5344CB8AC3E}">
        <p14:creationId xmlns:p14="http://schemas.microsoft.com/office/powerpoint/2010/main" val="1930012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23E8E19-1A6E-4FDF-874D-C5A8134CB27F}" type="datetimeFigureOut">
              <a:rPr lang="en-US" smtClean="0"/>
              <a:t>12/24/2024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1AA584B-B9A6-4E71-8B32-6D48D4CB9748}" type="slidenum">
              <a:rPr lang="en-US" smtClean="0"/>
              <a:t>‹#›</a:t>
            </a:fld>
            <a:endParaRPr lang="en-US" dirty="0"/>
          </a:p>
        </p:txBody>
      </p:sp>
    </p:spTree>
    <p:extLst>
      <p:ext uri="{BB962C8B-B14F-4D97-AF65-F5344CB8AC3E}">
        <p14:creationId xmlns:p14="http://schemas.microsoft.com/office/powerpoint/2010/main" val="2845541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3E8E19-1A6E-4FDF-874D-C5A8134CB27F}" type="datetimeFigureOut">
              <a:rPr lang="en-US" smtClean="0"/>
              <a:t>12/24/2024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1AA584B-B9A6-4E71-8B32-6D48D4CB9748}" type="slidenum">
              <a:rPr lang="en-US" smtClean="0"/>
              <a:t>‹#›</a:t>
            </a:fld>
            <a:endParaRPr lang="en-US" dirty="0"/>
          </a:p>
        </p:txBody>
      </p:sp>
    </p:spTree>
    <p:extLst>
      <p:ext uri="{BB962C8B-B14F-4D97-AF65-F5344CB8AC3E}">
        <p14:creationId xmlns:p14="http://schemas.microsoft.com/office/powerpoint/2010/main" val="3737295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23E8E19-1A6E-4FDF-874D-C5A8134CB27F}" type="datetimeFigureOut">
              <a:rPr lang="en-US" smtClean="0"/>
              <a:t>12/24/2024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1AA584B-B9A6-4E71-8B32-6D48D4CB9748}" type="slidenum">
              <a:rPr lang="en-US" smtClean="0"/>
              <a:t>‹#›</a:t>
            </a:fld>
            <a:endParaRPr lang="en-US" dirty="0"/>
          </a:p>
        </p:txBody>
      </p:sp>
    </p:spTree>
    <p:extLst>
      <p:ext uri="{BB962C8B-B14F-4D97-AF65-F5344CB8AC3E}">
        <p14:creationId xmlns:p14="http://schemas.microsoft.com/office/powerpoint/2010/main" val="656548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3E8E19-1A6E-4FDF-874D-C5A8134CB27F}" type="datetimeFigureOut">
              <a:rPr lang="en-US" smtClean="0"/>
              <a:t>12/24/2024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1AA584B-B9A6-4E71-8B32-6D48D4CB9748}" type="slidenum">
              <a:rPr lang="en-US" smtClean="0"/>
              <a:t>‹#›</a:t>
            </a:fld>
            <a:endParaRPr lang="en-US" dirty="0"/>
          </a:p>
        </p:txBody>
      </p:sp>
    </p:spTree>
    <p:extLst>
      <p:ext uri="{BB962C8B-B14F-4D97-AF65-F5344CB8AC3E}">
        <p14:creationId xmlns:p14="http://schemas.microsoft.com/office/powerpoint/2010/main" val="3389767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23E8E19-1A6E-4FDF-874D-C5A8134CB27F}" type="datetimeFigureOut">
              <a:rPr lang="en-US" smtClean="0"/>
              <a:t>12/24/2024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1AA584B-B9A6-4E71-8B32-6D48D4CB9748}" type="slidenum">
              <a:rPr lang="en-US" smtClean="0"/>
              <a:t>‹#›</a:t>
            </a:fld>
            <a:endParaRPr lang="en-US" dirty="0"/>
          </a:p>
        </p:txBody>
      </p:sp>
    </p:spTree>
    <p:extLst>
      <p:ext uri="{BB962C8B-B14F-4D97-AF65-F5344CB8AC3E}">
        <p14:creationId xmlns:p14="http://schemas.microsoft.com/office/powerpoint/2010/main" val="2041580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23E8E19-1A6E-4FDF-874D-C5A8134CB27F}" type="datetimeFigureOut">
              <a:rPr lang="en-US" smtClean="0"/>
              <a:t>12/24/2024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1AA584B-B9A6-4E71-8B32-6D48D4CB9748}" type="slidenum">
              <a:rPr lang="en-US" smtClean="0"/>
              <a:t>‹#›</a:t>
            </a:fld>
            <a:endParaRPr lang="en-US" dirty="0"/>
          </a:p>
        </p:txBody>
      </p:sp>
    </p:spTree>
    <p:extLst>
      <p:ext uri="{BB962C8B-B14F-4D97-AF65-F5344CB8AC3E}">
        <p14:creationId xmlns:p14="http://schemas.microsoft.com/office/powerpoint/2010/main" val="2807655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82000"/>
                  </a:schemeClr>
                </a:solidFill>
              </a:defRPr>
            </a:lvl1pPr>
          </a:lstStyle>
          <a:p>
            <a:fld id="{823E8E19-1A6E-4FDF-874D-C5A8134CB27F}" type="datetimeFigureOut">
              <a:rPr lang="en-US" smtClean="0"/>
              <a:t>12/24/2024</a:t>
            </a:fld>
            <a:endParaRPr lang="en-US" dirty="0"/>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dirty="0"/>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82000"/>
                  </a:schemeClr>
                </a:solidFill>
              </a:defRPr>
            </a:lvl1pPr>
          </a:lstStyle>
          <a:p>
            <a:fld id="{B1AA584B-B9A6-4E71-8B32-6D48D4CB9748}" type="slidenum">
              <a:rPr lang="en-US" smtClean="0"/>
              <a:t>‹#›</a:t>
            </a:fld>
            <a:endParaRPr lang="en-US" dirty="0"/>
          </a:p>
        </p:txBody>
      </p:sp>
    </p:spTree>
    <p:extLst>
      <p:ext uri="{BB962C8B-B14F-4D97-AF65-F5344CB8AC3E}">
        <p14:creationId xmlns:p14="http://schemas.microsoft.com/office/powerpoint/2010/main" val="10281491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theresa.dew@gov.wa.gov" TargetMode="External"/><Relationship Id="rId3" Type="http://schemas.openxmlformats.org/officeDocument/2006/relationships/image" Target="../media/image1.jpeg"/><Relationship Id="rId7" Type="http://schemas.openxmlformats.org/officeDocument/2006/relationships/hyperlink" Target="mailto:talia.mazzara@gov.wa.gov"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youtube.com/watch?v=IE7aqy5prt4" TargetMode="External"/><Relationship Id="rId5" Type="http://schemas.openxmlformats.org/officeDocument/2006/relationships/image" Target="../media/image2.png"/><Relationship Id="rId4" Type="http://schemas.openxmlformats.org/officeDocument/2006/relationships/hyperlink" Target="https://app.smartsheet.com/b/form/565e2643571d4be98b87235718d68e6e" TargetMode="External"/><Relationship Id="rId9"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hyperlink" Target="https://us02web.zoom.us/j/85386724896" TargetMode="External"/><Relationship Id="rId1" Type="http://schemas.openxmlformats.org/officeDocument/2006/relationships/slideLayout" Target="../slideLayouts/slideLayout2.xml"/><Relationship Id="rId6" Type="http://schemas.openxmlformats.org/officeDocument/2006/relationships/hyperlink" Target="https://view.officeapps.live.com/op/view.aspx?src=https%3A%2F%2Fresults.wa.gov%2Fsites%2Fdefault%2Ffiles%2FResults%2520WA_%2520Draft_12-17-24.pptx&amp;wdOrigin=BROWSELINK" TargetMode="External"/><Relationship Id="rId5" Type="http://schemas.openxmlformats.org/officeDocument/2006/relationships/hyperlink" Target="https://www.youtube.com/watch?v=LbsmI8esrd8" TargetMode="Externa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31A09646-C3CA-6A95-DE42-E12D839D52BD}"/>
              </a:ext>
              <a:ext uri="{C183D7F6-B498-43B3-948B-1728B52AA6E4}">
                <adec:decorative xmlns:adec="http://schemas.microsoft.com/office/drawing/2017/decorative" val="1"/>
              </a:ext>
            </a:extLst>
          </p:cNvPr>
          <p:cNvSpPr>
            <a:spLocks noGrp="1"/>
          </p:cNvSpPr>
          <p:nvPr>
            <p:ph type="ctrTitle"/>
          </p:nvPr>
        </p:nvSpPr>
        <p:spPr>
          <a:xfrm>
            <a:off x="514350" y="-3183467"/>
            <a:ext cx="5829300" cy="3183467"/>
          </a:xfrm>
        </p:spPr>
        <p:txBody>
          <a:bodyPr vert="horz" lIns="91440" tIns="45720" rIns="91440" bIns="45720" rtlCol="0" anchor="b">
            <a:normAutofit/>
          </a:bodyPr>
          <a:lstStyle/>
          <a:p>
            <a:r>
              <a:rPr lang="en-US" dirty="0"/>
              <a:t>The Blast Newsletter</a:t>
            </a:r>
          </a:p>
        </p:txBody>
      </p:sp>
      <p:sp>
        <p:nvSpPr>
          <p:cNvPr id="48" name="TextBox 47">
            <a:extLst>
              <a:ext uri="{FF2B5EF4-FFF2-40B4-BE49-F238E27FC236}">
                <a16:creationId xmlns:a16="http://schemas.microsoft.com/office/drawing/2014/main" id="{3F6DCE4F-FE9F-695A-2469-31359089FCD9}"/>
              </a:ext>
            </a:extLst>
          </p:cNvPr>
          <p:cNvSpPr txBox="1"/>
          <p:nvPr/>
        </p:nvSpPr>
        <p:spPr>
          <a:xfrm>
            <a:off x="228566" y="317835"/>
            <a:ext cx="4231007" cy="1836850"/>
          </a:xfrm>
          <a:prstGeom prst="rect">
            <a:avLst/>
          </a:prstGeom>
          <a:noFill/>
        </p:spPr>
        <p:txBody>
          <a:bodyPr wrap="square" rtlCol="0">
            <a:spAutoFit/>
          </a:bodyPr>
          <a:lstStyle/>
          <a:p>
            <a:pPr>
              <a:lnSpc>
                <a:spcPct val="80000"/>
              </a:lnSpc>
            </a:pPr>
            <a:r>
              <a:rPr lang="en-US" sz="4853" b="1" cap="all" dirty="0">
                <a:solidFill>
                  <a:srgbClr val="006666"/>
                </a:solidFill>
                <a:latin typeface="Century Gothic" panose="020B0502020202020204" pitchFamily="34" charset="0"/>
                <a:ea typeface="MS Mincho" panose="02020609040205080304" pitchFamily="49" charset="-128"/>
                <a:cs typeface="Times New Roman" panose="02020603050405020304" pitchFamily="18" charset="0"/>
              </a:rPr>
              <a:t>The blast</a:t>
            </a:r>
          </a:p>
          <a:p>
            <a:r>
              <a:rPr lang="en-US" sz="1767" b="1" dirty="0">
                <a:latin typeface="Century Gothic" panose="020B0502020202020204" pitchFamily="34" charset="0"/>
                <a:ea typeface="MS Mincho" panose="02020609040205080304" pitchFamily="49" charset="-128"/>
                <a:cs typeface="Times New Roman" panose="02020603050405020304" pitchFamily="18" charset="0"/>
              </a:rPr>
              <a:t>ENTERPRISE-WIDE LEAN AND CONTINUOUS IMPROVEMENT COMMUNITY OF PRACTICE</a:t>
            </a:r>
          </a:p>
          <a:p>
            <a:pPr>
              <a:spcBef>
                <a:spcPts val="1060"/>
              </a:spcBef>
            </a:pPr>
            <a:r>
              <a:rPr lang="en-US" sz="1236" b="1" dirty="0">
                <a:solidFill>
                  <a:srgbClr val="006666"/>
                </a:solidFill>
                <a:latin typeface="Century Gothic" panose="020B0502020202020204" pitchFamily="34" charset="0"/>
                <a:ea typeface="MS Mincho" panose="02020609040205080304" pitchFamily="49" charset="-128"/>
                <a:cs typeface="Times New Roman" panose="02020603050405020304" pitchFamily="18" charset="0"/>
              </a:rPr>
              <a:t>ISSUE NO. 24 | DECEMBER 2024 </a:t>
            </a:r>
            <a:endParaRPr lang="en-US" sz="1236" b="1" dirty="0">
              <a:solidFill>
                <a:srgbClr val="006666"/>
              </a:solidFill>
            </a:endParaRPr>
          </a:p>
        </p:txBody>
      </p:sp>
      <p:grpSp>
        <p:nvGrpSpPr>
          <p:cNvPr id="49" name="Group 48">
            <a:extLst>
              <a:ext uri="{FF2B5EF4-FFF2-40B4-BE49-F238E27FC236}">
                <a16:creationId xmlns:a16="http://schemas.microsoft.com/office/drawing/2014/main" id="{66BDFF19-C0B6-9D11-158D-4AB194A057D5}"/>
              </a:ext>
              <a:ext uri="{C183D7F6-B498-43B3-948B-1728B52AA6E4}">
                <adec:decorative xmlns:adec="http://schemas.microsoft.com/office/drawing/2017/decorative" val="1"/>
              </a:ext>
            </a:extLst>
          </p:cNvPr>
          <p:cNvGrpSpPr/>
          <p:nvPr/>
        </p:nvGrpSpPr>
        <p:grpSpPr>
          <a:xfrm>
            <a:off x="4634367" y="233261"/>
            <a:ext cx="2092138" cy="1408550"/>
            <a:chOff x="0" y="0"/>
            <a:chExt cx="2371090" cy="1557565"/>
          </a:xfrm>
        </p:grpSpPr>
        <p:pic>
          <p:nvPicPr>
            <p:cNvPr id="50" name="image1.jpeg">
              <a:extLst>
                <a:ext uri="{FF2B5EF4-FFF2-40B4-BE49-F238E27FC236}">
                  <a16:creationId xmlns:a16="http://schemas.microsoft.com/office/drawing/2014/main" id="{4BDB5961-3DEB-A4E3-4EB1-B16EEE186715}"/>
                </a:ext>
              </a:extLst>
            </p:cNvPr>
            <p:cNvPicPr>
              <a:picLocks noChangeAspect="1"/>
            </p:cNvPicPr>
            <p:nvPr/>
          </p:nvPicPr>
          <p:blipFill>
            <a:blip r:embed="rId3" cstate="print"/>
            <a:stretch>
              <a:fillRect/>
            </a:stretch>
          </p:blipFill>
          <p:spPr>
            <a:xfrm>
              <a:off x="0" y="0"/>
              <a:ext cx="2371090" cy="984250"/>
            </a:xfrm>
            <a:prstGeom prst="rect">
              <a:avLst/>
            </a:prstGeom>
          </p:spPr>
        </p:pic>
        <p:sp>
          <p:nvSpPr>
            <p:cNvPr id="51" name="TextBox 45">
              <a:extLst>
                <a:ext uri="{FF2B5EF4-FFF2-40B4-BE49-F238E27FC236}">
                  <a16:creationId xmlns:a16="http://schemas.microsoft.com/office/drawing/2014/main" id="{4A5D2117-F545-3067-EC33-D0BD3B4BFD6E}"/>
                </a:ext>
              </a:extLst>
            </p:cNvPr>
            <p:cNvSpPr txBox="1"/>
            <p:nvPr/>
          </p:nvSpPr>
          <p:spPr>
            <a:xfrm>
              <a:off x="136892" y="947965"/>
              <a:ext cx="2143125" cy="609600"/>
            </a:xfrm>
            <a:prstGeom prst="rect">
              <a:avLst/>
            </a:prstGeom>
            <a:noFill/>
          </p:spPr>
          <p:txBody>
            <a:bodyPr wrap="square" lIns="80683" tIns="40341" rIns="80683" bIns="40341" rtlCol="0" anchor="t">
              <a:noAutofit/>
            </a:bodyPr>
            <a:lstStyle/>
            <a:p>
              <a:pPr>
                <a:lnSpc>
                  <a:spcPct val="115000"/>
                </a:lnSpc>
                <a:spcBef>
                  <a:spcPts val="884"/>
                </a:spcBef>
                <a:spcAft>
                  <a:spcPts val="884"/>
                </a:spcAft>
              </a:pPr>
              <a:r>
                <a:rPr lang="en-US" sz="795" b="1" i="1" dirty="0">
                  <a:solidFill>
                    <a:srgbClr val="2683C6"/>
                  </a:solidFill>
                  <a:latin typeface="Century Gothic" panose="020B0502020202020204" pitchFamily="34" charset="0"/>
                  <a:ea typeface="MS Mincho" panose="02020609040205080304" pitchFamily="49" charset="-128"/>
                  <a:cs typeface="Times New Roman" panose="02020603050405020304" pitchFamily="18" charset="0"/>
                </a:rPr>
                <a:t>Transparency </a:t>
              </a:r>
              <a:r>
                <a:rPr lang="en-US" sz="795" b="1" i="1" dirty="0">
                  <a:latin typeface="Century Gothic" panose="020B0502020202020204" pitchFamily="34" charset="0"/>
                  <a:ea typeface="MS Mincho" panose="02020609040205080304" pitchFamily="49" charset="-128"/>
                  <a:cs typeface="Times New Roman" panose="02020603050405020304" pitchFamily="18" charset="0"/>
                </a:rPr>
                <a:t>-</a:t>
              </a:r>
              <a:r>
                <a:rPr lang="en-US" sz="795" b="1" i="1" dirty="0">
                  <a:solidFill>
                    <a:srgbClr val="000000"/>
                  </a:solidFill>
                  <a:latin typeface="Century Gothic" panose="020B0502020202020204" pitchFamily="34" charset="0"/>
                  <a:ea typeface="MS Mincho" panose="02020609040205080304" pitchFamily="49" charset="-128"/>
                  <a:cs typeface="Times New Roman" panose="02020603050405020304" pitchFamily="18" charset="0"/>
                </a:rPr>
                <a:t> </a:t>
              </a:r>
              <a:r>
                <a:rPr lang="en-US" sz="795" b="1" i="1" dirty="0">
                  <a:solidFill>
                    <a:srgbClr val="FF7C80"/>
                  </a:solidFill>
                  <a:latin typeface="Century Gothic" panose="020B0502020202020204" pitchFamily="34" charset="0"/>
                  <a:ea typeface="MS Mincho" panose="02020609040205080304" pitchFamily="49" charset="-128"/>
                  <a:cs typeface="Times New Roman" panose="02020603050405020304" pitchFamily="18" charset="0"/>
                </a:rPr>
                <a:t>Innovation</a:t>
              </a:r>
              <a:r>
                <a:rPr lang="en-US" sz="795" b="1" i="1" dirty="0">
                  <a:solidFill>
                    <a:srgbClr val="000000"/>
                  </a:solidFill>
                  <a:latin typeface="Century Gothic" panose="020B0502020202020204" pitchFamily="34" charset="0"/>
                  <a:ea typeface="MS Mincho" panose="02020609040205080304" pitchFamily="49" charset="-128"/>
                  <a:cs typeface="Times New Roman" panose="02020603050405020304" pitchFamily="18" charset="0"/>
                </a:rPr>
                <a:t> </a:t>
              </a:r>
              <a:r>
                <a:rPr lang="en-US" sz="795" b="1" i="1" dirty="0">
                  <a:latin typeface="Century Gothic" panose="020B0502020202020204" pitchFamily="34" charset="0"/>
                  <a:ea typeface="MS Mincho" panose="02020609040205080304" pitchFamily="49" charset="-128"/>
                  <a:cs typeface="Times New Roman" panose="02020603050405020304" pitchFamily="18" charset="0"/>
                </a:rPr>
                <a:t>-</a:t>
              </a:r>
              <a:r>
                <a:rPr lang="en-US" sz="795" b="1" i="1" dirty="0">
                  <a:solidFill>
                    <a:srgbClr val="000000"/>
                  </a:solidFill>
                  <a:latin typeface="Century Gothic" panose="020B0502020202020204" pitchFamily="34" charset="0"/>
                  <a:ea typeface="MS Mincho" panose="02020609040205080304" pitchFamily="49" charset="-128"/>
                  <a:cs typeface="Times New Roman" panose="02020603050405020304" pitchFamily="18" charset="0"/>
                </a:rPr>
                <a:t> </a:t>
              </a:r>
              <a:r>
                <a:rPr lang="en-US" sz="795" b="1" i="1" dirty="0">
                  <a:solidFill>
                    <a:srgbClr val="8A880E"/>
                  </a:solidFill>
                  <a:latin typeface="Century Gothic" panose="020B0502020202020204" pitchFamily="34" charset="0"/>
                  <a:ea typeface="MS Mincho" panose="02020609040205080304" pitchFamily="49" charset="-128"/>
                  <a:cs typeface="Times New Roman" panose="02020603050405020304" pitchFamily="18" charset="0"/>
                </a:rPr>
                <a:t>Results</a:t>
              </a:r>
              <a:endParaRPr lang="en-US" sz="927" dirty="0">
                <a:latin typeface="Century Gothic" panose="020B0502020202020204" pitchFamily="34" charset="0"/>
                <a:ea typeface="MS Mincho" panose="02020609040205080304" pitchFamily="49" charset="-128"/>
                <a:cs typeface="Times New Roman" panose="02020603050405020304" pitchFamily="18" charset="0"/>
              </a:endParaRPr>
            </a:p>
          </p:txBody>
        </p:sp>
      </p:grpSp>
      <p:sp>
        <p:nvSpPr>
          <p:cNvPr id="55" name="TextBox 54" descr="Coming soon: 2024 workshops&#10;&#10;You spoke and we heard – Results Washington is excited to announce that we will host three in-person workshops this year to provide opportunities for the community to network as well as bring hands-on, group learning back into our way of life. Although we won’t have a hybrid option for these meetings, we will continue hosting our CoP meetings each month to offer a virtual learning option for those who aren’t able to make the workshops.&#10;&#10;We still have some logistics to finalize, but here’s a sneak peek at what you can expect:&#10;&#10;Workshops held in April, July, and August&#10;April and August in Olympia; July in Eastern/Central Washington&#10;We’re looking for champions to help us plan our offsite workshop – let us know if you’re interested!&#10;Networking luncheons will be provided&#10;Teachings in data visualization, Lean tools, and strategic planning&#10;A small fee to confirm your spot&#10;&#10;More details to come – be on the look out! ">
            <a:extLst>
              <a:ext uri="{FF2B5EF4-FFF2-40B4-BE49-F238E27FC236}">
                <a16:creationId xmlns:a16="http://schemas.microsoft.com/office/drawing/2014/main" id="{7EC7E124-3586-D84A-2D6F-77FE13A817CD}"/>
              </a:ext>
            </a:extLst>
          </p:cNvPr>
          <p:cNvSpPr txBox="1"/>
          <p:nvPr/>
        </p:nvSpPr>
        <p:spPr>
          <a:xfrm>
            <a:off x="191231" y="5543010"/>
            <a:ext cx="4117302" cy="3600990"/>
          </a:xfrm>
          <a:prstGeom prst="rect">
            <a:avLst/>
          </a:prstGeom>
          <a:noFill/>
        </p:spPr>
        <p:txBody>
          <a:bodyPr wrap="square" lIns="91440" tIns="45722" rIns="91440" bIns="45722" rtlCol="0" anchor="t">
            <a:spAutoFit/>
          </a:bodyPr>
          <a:lstStyle/>
          <a:p>
            <a:pPr algn="ctr"/>
            <a:r>
              <a:rPr lang="en-US" sz="1600" b="1" dirty="0"/>
              <a:t>Don’t Miss Out! Add the 2025 CoP Series to your calendar now! </a:t>
            </a:r>
            <a:br>
              <a:rPr lang="en-US" sz="1600" b="1" dirty="0"/>
            </a:br>
            <a:br>
              <a:rPr lang="en-US" sz="1600" b="1" dirty="0"/>
            </a:br>
            <a:r>
              <a:rPr lang="en-US" sz="1200" dirty="0">
                <a:latin typeface="Century Gothic" panose="020B0502020202020204" pitchFamily="34" charset="0"/>
              </a:rPr>
              <a:t>🎉 Exciting News! 🎉We’re thrilled to share </a:t>
            </a:r>
            <a:br>
              <a:rPr lang="en-US" sz="1200" dirty="0">
                <a:latin typeface="Century Gothic" panose="020B0502020202020204" pitchFamily="34" charset="0"/>
              </a:rPr>
            </a:br>
            <a:r>
              <a:rPr lang="en-US" sz="1200" dirty="0">
                <a:latin typeface="Century Gothic" panose="020B0502020202020204" pitchFamily="34" charset="0"/>
              </a:rPr>
              <a:t>that the first half of our 2025 schedule is live, and the meeting series invites have been sent out to everyone on our distribution list! If you haven’t accepted the invite yet, we’ve attached it to the email sending this Blast, so be sure to add it to your calendar! </a:t>
            </a:r>
          </a:p>
          <a:p>
            <a:pPr algn="ctr"/>
            <a:r>
              <a:rPr lang="en-US" sz="1200" dirty="0">
                <a:latin typeface="Century Gothic" panose="020B0502020202020204" pitchFamily="34" charset="0"/>
              </a:rPr>
              <a:t>We’re also in the process of connecting with individuals who are interested in presenting in the latter half of the year (July-Dec 2025). If you have a great topic teaching or a recent project success story and want to share it, now is the perfect time! 💡✨ Don’t wait! Fill out this </a:t>
            </a:r>
            <a:r>
              <a:rPr lang="en-US" sz="1200" dirty="0">
                <a:latin typeface="Century Gothic" panose="020B0502020202020204" pitchFamily="34" charset="0"/>
                <a:hlinkClick r:id="rId4"/>
              </a:rPr>
              <a:t>Presenter Interest form</a:t>
            </a:r>
            <a:r>
              <a:rPr lang="en-US" sz="1200" dirty="0">
                <a:latin typeface="Century Gothic" panose="020B0502020202020204" pitchFamily="34" charset="0"/>
              </a:rPr>
              <a:t>, and we’ll reach out to chat about your idea. We can’t wait to hear from you!</a:t>
            </a:r>
          </a:p>
        </p:txBody>
      </p:sp>
      <p:cxnSp>
        <p:nvCxnSpPr>
          <p:cNvPr id="63" name="Straight Connector 62">
            <a:extLst>
              <a:ext uri="{FF2B5EF4-FFF2-40B4-BE49-F238E27FC236}">
                <a16:creationId xmlns:a16="http://schemas.microsoft.com/office/drawing/2014/main" id="{6F38F2EF-FF88-3891-3983-718F65AB565F}"/>
              </a:ext>
              <a:ext uri="{C183D7F6-B498-43B3-948B-1728B52AA6E4}">
                <adec:decorative xmlns:adec="http://schemas.microsoft.com/office/drawing/2017/decorative" val="1"/>
              </a:ext>
            </a:extLst>
          </p:cNvPr>
          <p:cNvCxnSpPr>
            <a:cxnSpLocks/>
          </p:cNvCxnSpPr>
          <p:nvPr/>
        </p:nvCxnSpPr>
        <p:spPr>
          <a:xfrm flipV="1">
            <a:off x="4755154" y="7001707"/>
            <a:ext cx="1352954" cy="1043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D005C018-87C0-63A0-2229-D8ADE7643F9E}"/>
              </a:ext>
              <a:ext uri="{C183D7F6-B498-43B3-948B-1728B52AA6E4}">
                <adec:decorative xmlns:adec="http://schemas.microsoft.com/office/drawing/2017/decorative" val="1"/>
              </a:ext>
            </a:extLst>
          </p:cNvPr>
          <p:cNvGrpSpPr/>
          <p:nvPr/>
        </p:nvGrpSpPr>
        <p:grpSpPr>
          <a:xfrm>
            <a:off x="1" y="5754694"/>
            <a:ext cx="229721" cy="3308251"/>
            <a:chOff x="3756025" y="3200718"/>
            <a:chExt cx="260350" cy="3656965"/>
          </a:xfrm>
          <a:solidFill>
            <a:srgbClr val="6B858B"/>
          </a:solidFill>
        </p:grpSpPr>
        <p:sp>
          <p:nvSpPr>
            <p:cNvPr id="6" name="Rectangle 5">
              <a:extLst>
                <a:ext uri="{FF2B5EF4-FFF2-40B4-BE49-F238E27FC236}">
                  <a16:creationId xmlns:a16="http://schemas.microsoft.com/office/drawing/2014/main" id="{95BE8E08-222F-DD16-5928-8EC6C59E6A55}"/>
                </a:ext>
              </a:extLst>
            </p:cNvPr>
            <p:cNvSpPr>
              <a:spLocks noChangeArrowheads="1"/>
            </p:cNvSpPr>
            <p:nvPr/>
          </p:nvSpPr>
          <p:spPr bwMode="auto">
            <a:xfrm>
              <a:off x="3756025" y="6789103"/>
              <a:ext cx="260350" cy="685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683" tIns="40341" rIns="80683" bIns="40341" numCol="1" anchor="t" anchorCtr="0" compatLnSpc="1">
              <a:prstTxWarp prst="textNoShape">
                <a:avLst/>
              </a:prstTxWarp>
            </a:bodyPr>
            <a:lstStyle/>
            <a:p>
              <a:endParaRPr lang="en-US" sz="1588" dirty="0"/>
            </a:p>
          </p:txBody>
        </p:sp>
        <p:sp>
          <p:nvSpPr>
            <p:cNvPr id="7" name="Rectangle 6">
              <a:extLst>
                <a:ext uri="{FF2B5EF4-FFF2-40B4-BE49-F238E27FC236}">
                  <a16:creationId xmlns:a16="http://schemas.microsoft.com/office/drawing/2014/main" id="{6C841C6B-56C5-6F5D-670F-F589D58FA0FE}"/>
                </a:ext>
              </a:extLst>
            </p:cNvPr>
            <p:cNvSpPr>
              <a:spLocks noChangeArrowheads="1"/>
            </p:cNvSpPr>
            <p:nvPr/>
          </p:nvSpPr>
          <p:spPr bwMode="auto">
            <a:xfrm>
              <a:off x="3756025" y="6639878"/>
              <a:ext cx="260350" cy="6477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683" tIns="40341" rIns="80683" bIns="40341" numCol="1" anchor="t" anchorCtr="0" compatLnSpc="1">
              <a:prstTxWarp prst="textNoShape">
                <a:avLst/>
              </a:prstTxWarp>
            </a:bodyPr>
            <a:lstStyle/>
            <a:p>
              <a:endParaRPr lang="en-US" sz="1588" dirty="0"/>
            </a:p>
          </p:txBody>
        </p:sp>
        <p:sp>
          <p:nvSpPr>
            <p:cNvPr id="8" name="Rectangle 7">
              <a:extLst>
                <a:ext uri="{FF2B5EF4-FFF2-40B4-BE49-F238E27FC236}">
                  <a16:creationId xmlns:a16="http://schemas.microsoft.com/office/drawing/2014/main" id="{1ACBF407-8B8D-781F-8926-E81A6BFCF8D1}"/>
                </a:ext>
              </a:extLst>
            </p:cNvPr>
            <p:cNvSpPr>
              <a:spLocks noChangeArrowheads="1"/>
            </p:cNvSpPr>
            <p:nvPr/>
          </p:nvSpPr>
          <p:spPr bwMode="auto">
            <a:xfrm>
              <a:off x="3756025" y="6487478"/>
              <a:ext cx="260350" cy="685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683" tIns="40341" rIns="80683" bIns="40341" numCol="1" anchor="t" anchorCtr="0" compatLnSpc="1">
              <a:prstTxWarp prst="textNoShape">
                <a:avLst/>
              </a:prstTxWarp>
            </a:bodyPr>
            <a:lstStyle/>
            <a:p>
              <a:endParaRPr lang="en-US" sz="1588" dirty="0"/>
            </a:p>
          </p:txBody>
        </p:sp>
        <p:sp>
          <p:nvSpPr>
            <p:cNvPr id="9" name="Rectangle 8">
              <a:extLst>
                <a:ext uri="{FF2B5EF4-FFF2-40B4-BE49-F238E27FC236}">
                  <a16:creationId xmlns:a16="http://schemas.microsoft.com/office/drawing/2014/main" id="{3EBA8372-6B32-0132-4114-0371B0293529}"/>
                </a:ext>
              </a:extLst>
            </p:cNvPr>
            <p:cNvSpPr>
              <a:spLocks noChangeArrowheads="1"/>
            </p:cNvSpPr>
            <p:nvPr/>
          </p:nvSpPr>
          <p:spPr bwMode="auto">
            <a:xfrm>
              <a:off x="3756025" y="6338253"/>
              <a:ext cx="260350" cy="685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683" tIns="40341" rIns="80683" bIns="40341" numCol="1" anchor="t" anchorCtr="0" compatLnSpc="1">
              <a:prstTxWarp prst="textNoShape">
                <a:avLst/>
              </a:prstTxWarp>
            </a:bodyPr>
            <a:lstStyle/>
            <a:p>
              <a:endParaRPr lang="en-US" sz="1588" dirty="0"/>
            </a:p>
          </p:txBody>
        </p:sp>
        <p:sp>
          <p:nvSpPr>
            <p:cNvPr id="10" name="Rectangle 9">
              <a:extLst>
                <a:ext uri="{FF2B5EF4-FFF2-40B4-BE49-F238E27FC236}">
                  <a16:creationId xmlns:a16="http://schemas.microsoft.com/office/drawing/2014/main" id="{7026AD52-85CD-315C-1DE3-76D085AD9E65}"/>
                </a:ext>
              </a:extLst>
            </p:cNvPr>
            <p:cNvSpPr>
              <a:spLocks noChangeArrowheads="1"/>
            </p:cNvSpPr>
            <p:nvPr/>
          </p:nvSpPr>
          <p:spPr bwMode="auto">
            <a:xfrm>
              <a:off x="3756025" y="6189028"/>
              <a:ext cx="260350" cy="685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683" tIns="40341" rIns="80683" bIns="40341" numCol="1" anchor="t" anchorCtr="0" compatLnSpc="1">
              <a:prstTxWarp prst="textNoShape">
                <a:avLst/>
              </a:prstTxWarp>
            </a:bodyPr>
            <a:lstStyle/>
            <a:p>
              <a:endParaRPr lang="en-US" sz="1588" dirty="0"/>
            </a:p>
          </p:txBody>
        </p:sp>
        <p:sp>
          <p:nvSpPr>
            <p:cNvPr id="11" name="Rectangle 10">
              <a:extLst>
                <a:ext uri="{FF2B5EF4-FFF2-40B4-BE49-F238E27FC236}">
                  <a16:creationId xmlns:a16="http://schemas.microsoft.com/office/drawing/2014/main" id="{FEC9A956-4EC7-BDEA-2B63-D2BC229C1CCA}"/>
                </a:ext>
              </a:extLst>
            </p:cNvPr>
            <p:cNvSpPr>
              <a:spLocks noChangeArrowheads="1"/>
            </p:cNvSpPr>
            <p:nvPr/>
          </p:nvSpPr>
          <p:spPr bwMode="auto">
            <a:xfrm>
              <a:off x="3756025" y="6041073"/>
              <a:ext cx="260350" cy="685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683" tIns="40341" rIns="80683" bIns="40341" numCol="1" anchor="t" anchorCtr="0" compatLnSpc="1">
              <a:prstTxWarp prst="textNoShape">
                <a:avLst/>
              </a:prstTxWarp>
            </a:bodyPr>
            <a:lstStyle/>
            <a:p>
              <a:endParaRPr lang="en-US" sz="1588" dirty="0"/>
            </a:p>
          </p:txBody>
        </p:sp>
        <p:sp>
          <p:nvSpPr>
            <p:cNvPr id="12" name="Rectangle 11">
              <a:extLst>
                <a:ext uri="{FF2B5EF4-FFF2-40B4-BE49-F238E27FC236}">
                  <a16:creationId xmlns:a16="http://schemas.microsoft.com/office/drawing/2014/main" id="{79CB8F34-9F83-80F5-5C48-2267E7DB85A3}"/>
                </a:ext>
              </a:extLst>
            </p:cNvPr>
            <p:cNvSpPr>
              <a:spLocks noChangeArrowheads="1"/>
            </p:cNvSpPr>
            <p:nvPr/>
          </p:nvSpPr>
          <p:spPr bwMode="auto">
            <a:xfrm>
              <a:off x="3756025" y="5891848"/>
              <a:ext cx="260350" cy="685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683" tIns="40341" rIns="80683" bIns="40341" numCol="1" anchor="t" anchorCtr="0" compatLnSpc="1">
              <a:prstTxWarp prst="textNoShape">
                <a:avLst/>
              </a:prstTxWarp>
            </a:bodyPr>
            <a:lstStyle/>
            <a:p>
              <a:endParaRPr lang="en-US" sz="1588" dirty="0"/>
            </a:p>
          </p:txBody>
        </p:sp>
        <p:sp>
          <p:nvSpPr>
            <p:cNvPr id="13" name="Rectangle 12">
              <a:extLst>
                <a:ext uri="{FF2B5EF4-FFF2-40B4-BE49-F238E27FC236}">
                  <a16:creationId xmlns:a16="http://schemas.microsoft.com/office/drawing/2014/main" id="{2E4770B6-6E07-17C5-712D-62E77C607EC7}"/>
                </a:ext>
              </a:extLst>
            </p:cNvPr>
            <p:cNvSpPr>
              <a:spLocks noChangeArrowheads="1"/>
            </p:cNvSpPr>
            <p:nvPr/>
          </p:nvSpPr>
          <p:spPr bwMode="auto">
            <a:xfrm>
              <a:off x="3756025" y="5740083"/>
              <a:ext cx="260350" cy="685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683" tIns="40341" rIns="80683" bIns="40341" numCol="1" anchor="t" anchorCtr="0" compatLnSpc="1">
              <a:prstTxWarp prst="textNoShape">
                <a:avLst/>
              </a:prstTxWarp>
            </a:bodyPr>
            <a:lstStyle/>
            <a:p>
              <a:endParaRPr lang="en-US" sz="1588" dirty="0"/>
            </a:p>
          </p:txBody>
        </p:sp>
        <p:sp>
          <p:nvSpPr>
            <p:cNvPr id="14" name="Rectangle 13">
              <a:extLst>
                <a:ext uri="{FF2B5EF4-FFF2-40B4-BE49-F238E27FC236}">
                  <a16:creationId xmlns:a16="http://schemas.microsoft.com/office/drawing/2014/main" id="{75CFF943-900C-D359-51BD-BF1CA3552FE6}"/>
                </a:ext>
              </a:extLst>
            </p:cNvPr>
            <p:cNvSpPr>
              <a:spLocks noChangeArrowheads="1"/>
            </p:cNvSpPr>
            <p:nvPr/>
          </p:nvSpPr>
          <p:spPr bwMode="auto">
            <a:xfrm>
              <a:off x="3756025" y="5590858"/>
              <a:ext cx="260350" cy="685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683" tIns="40341" rIns="80683" bIns="40341" numCol="1" anchor="t" anchorCtr="0" compatLnSpc="1">
              <a:prstTxWarp prst="textNoShape">
                <a:avLst/>
              </a:prstTxWarp>
            </a:bodyPr>
            <a:lstStyle/>
            <a:p>
              <a:endParaRPr lang="en-US" sz="1588" dirty="0"/>
            </a:p>
          </p:txBody>
        </p:sp>
        <p:sp>
          <p:nvSpPr>
            <p:cNvPr id="15" name="Rectangle 14">
              <a:extLst>
                <a:ext uri="{FF2B5EF4-FFF2-40B4-BE49-F238E27FC236}">
                  <a16:creationId xmlns:a16="http://schemas.microsoft.com/office/drawing/2014/main" id="{16DB90E7-A96A-CF63-86EC-89A3EEA2640B}"/>
                </a:ext>
              </a:extLst>
            </p:cNvPr>
            <p:cNvSpPr>
              <a:spLocks noChangeArrowheads="1"/>
            </p:cNvSpPr>
            <p:nvPr/>
          </p:nvSpPr>
          <p:spPr bwMode="auto">
            <a:xfrm>
              <a:off x="3756025" y="5441633"/>
              <a:ext cx="260350" cy="685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683" tIns="40341" rIns="80683" bIns="40341" numCol="1" anchor="t" anchorCtr="0" compatLnSpc="1">
              <a:prstTxWarp prst="textNoShape">
                <a:avLst/>
              </a:prstTxWarp>
            </a:bodyPr>
            <a:lstStyle/>
            <a:p>
              <a:endParaRPr lang="en-US" sz="1588" dirty="0"/>
            </a:p>
          </p:txBody>
        </p:sp>
        <p:sp>
          <p:nvSpPr>
            <p:cNvPr id="16" name="Rectangle 15">
              <a:extLst>
                <a:ext uri="{FF2B5EF4-FFF2-40B4-BE49-F238E27FC236}">
                  <a16:creationId xmlns:a16="http://schemas.microsoft.com/office/drawing/2014/main" id="{B5DC4D60-0A8E-1481-90B4-C48047D66197}"/>
                </a:ext>
              </a:extLst>
            </p:cNvPr>
            <p:cNvSpPr>
              <a:spLocks noChangeArrowheads="1"/>
            </p:cNvSpPr>
            <p:nvPr/>
          </p:nvSpPr>
          <p:spPr bwMode="auto">
            <a:xfrm>
              <a:off x="3756025" y="5293678"/>
              <a:ext cx="260350" cy="685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683" tIns="40341" rIns="80683" bIns="40341" numCol="1" anchor="t" anchorCtr="0" compatLnSpc="1">
              <a:prstTxWarp prst="textNoShape">
                <a:avLst/>
              </a:prstTxWarp>
            </a:bodyPr>
            <a:lstStyle/>
            <a:p>
              <a:endParaRPr lang="en-US" sz="1588" dirty="0"/>
            </a:p>
          </p:txBody>
        </p:sp>
        <p:sp>
          <p:nvSpPr>
            <p:cNvPr id="17" name="Rectangle 16">
              <a:extLst>
                <a:ext uri="{FF2B5EF4-FFF2-40B4-BE49-F238E27FC236}">
                  <a16:creationId xmlns:a16="http://schemas.microsoft.com/office/drawing/2014/main" id="{2B5A22CA-FDD6-E693-BB3F-7A18A6677EF4}"/>
                </a:ext>
              </a:extLst>
            </p:cNvPr>
            <p:cNvSpPr>
              <a:spLocks noChangeArrowheads="1"/>
            </p:cNvSpPr>
            <p:nvPr/>
          </p:nvSpPr>
          <p:spPr bwMode="auto">
            <a:xfrm>
              <a:off x="3756025" y="5144453"/>
              <a:ext cx="260350" cy="685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683" tIns="40341" rIns="80683" bIns="40341" numCol="1" anchor="t" anchorCtr="0" compatLnSpc="1">
              <a:prstTxWarp prst="textNoShape">
                <a:avLst/>
              </a:prstTxWarp>
            </a:bodyPr>
            <a:lstStyle/>
            <a:p>
              <a:endParaRPr lang="en-US" sz="1588" dirty="0"/>
            </a:p>
          </p:txBody>
        </p:sp>
        <p:sp>
          <p:nvSpPr>
            <p:cNvPr id="18" name="Rectangle 17">
              <a:extLst>
                <a:ext uri="{FF2B5EF4-FFF2-40B4-BE49-F238E27FC236}">
                  <a16:creationId xmlns:a16="http://schemas.microsoft.com/office/drawing/2014/main" id="{CD7CF701-D39C-D38B-F83B-AB101813D36A}"/>
                </a:ext>
              </a:extLst>
            </p:cNvPr>
            <p:cNvSpPr>
              <a:spLocks noChangeArrowheads="1"/>
            </p:cNvSpPr>
            <p:nvPr/>
          </p:nvSpPr>
          <p:spPr bwMode="auto">
            <a:xfrm>
              <a:off x="3756025" y="4996498"/>
              <a:ext cx="260350" cy="6477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683" tIns="40341" rIns="80683" bIns="40341" numCol="1" anchor="t" anchorCtr="0" compatLnSpc="1">
              <a:prstTxWarp prst="textNoShape">
                <a:avLst/>
              </a:prstTxWarp>
            </a:bodyPr>
            <a:lstStyle/>
            <a:p>
              <a:endParaRPr lang="en-US" sz="1588" dirty="0"/>
            </a:p>
          </p:txBody>
        </p:sp>
        <p:sp>
          <p:nvSpPr>
            <p:cNvPr id="19" name="Rectangle 18">
              <a:extLst>
                <a:ext uri="{FF2B5EF4-FFF2-40B4-BE49-F238E27FC236}">
                  <a16:creationId xmlns:a16="http://schemas.microsoft.com/office/drawing/2014/main" id="{36EECDBA-A38C-00A5-346C-28A19CFFF399}"/>
                </a:ext>
              </a:extLst>
            </p:cNvPr>
            <p:cNvSpPr>
              <a:spLocks noChangeArrowheads="1"/>
            </p:cNvSpPr>
            <p:nvPr/>
          </p:nvSpPr>
          <p:spPr bwMode="auto">
            <a:xfrm>
              <a:off x="3756025" y="4843463"/>
              <a:ext cx="260350" cy="685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683" tIns="40341" rIns="80683" bIns="40341" numCol="1" anchor="t" anchorCtr="0" compatLnSpc="1">
              <a:prstTxWarp prst="textNoShape">
                <a:avLst/>
              </a:prstTxWarp>
            </a:bodyPr>
            <a:lstStyle/>
            <a:p>
              <a:endParaRPr lang="en-US" sz="1588" dirty="0"/>
            </a:p>
          </p:txBody>
        </p:sp>
        <p:sp>
          <p:nvSpPr>
            <p:cNvPr id="20" name="Rectangle 19">
              <a:extLst>
                <a:ext uri="{FF2B5EF4-FFF2-40B4-BE49-F238E27FC236}">
                  <a16:creationId xmlns:a16="http://schemas.microsoft.com/office/drawing/2014/main" id="{1FC5028F-738F-58F5-88EA-1A6E2EAC6FD5}"/>
                </a:ext>
              </a:extLst>
            </p:cNvPr>
            <p:cNvSpPr>
              <a:spLocks noChangeArrowheads="1"/>
            </p:cNvSpPr>
            <p:nvPr/>
          </p:nvSpPr>
          <p:spPr bwMode="auto">
            <a:xfrm>
              <a:off x="3756025" y="4695508"/>
              <a:ext cx="260350" cy="673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683" tIns="40341" rIns="80683" bIns="40341" numCol="1" anchor="t" anchorCtr="0" compatLnSpc="1">
              <a:prstTxWarp prst="textNoShape">
                <a:avLst/>
              </a:prstTxWarp>
            </a:bodyPr>
            <a:lstStyle/>
            <a:p>
              <a:endParaRPr lang="en-US" sz="1588" dirty="0"/>
            </a:p>
          </p:txBody>
        </p:sp>
        <p:sp>
          <p:nvSpPr>
            <p:cNvPr id="21" name="Rectangle 20">
              <a:extLst>
                <a:ext uri="{FF2B5EF4-FFF2-40B4-BE49-F238E27FC236}">
                  <a16:creationId xmlns:a16="http://schemas.microsoft.com/office/drawing/2014/main" id="{B554465E-FDB8-6A40-8DFE-A8156BDAFD52}"/>
                </a:ext>
              </a:extLst>
            </p:cNvPr>
            <p:cNvSpPr>
              <a:spLocks noChangeArrowheads="1"/>
            </p:cNvSpPr>
            <p:nvPr/>
          </p:nvSpPr>
          <p:spPr bwMode="auto">
            <a:xfrm>
              <a:off x="3756025" y="4546283"/>
              <a:ext cx="260350" cy="685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683" tIns="40341" rIns="80683" bIns="40341" numCol="1" anchor="t" anchorCtr="0" compatLnSpc="1">
              <a:prstTxWarp prst="textNoShape">
                <a:avLst/>
              </a:prstTxWarp>
            </a:bodyPr>
            <a:lstStyle/>
            <a:p>
              <a:endParaRPr lang="en-US" sz="1588" dirty="0"/>
            </a:p>
          </p:txBody>
        </p:sp>
        <p:sp>
          <p:nvSpPr>
            <p:cNvPr id="22" name="Rectangle 21">
              <a:extLst>
                <a:ext uri="{FF2B5EF4-FFF2-40B4-BE49-F238E27FC236}">
                  <a16:creationId xmlns:a16="http://schemas.microsoft.com/office/drawing/2014/main" id="{B49780C0-2E46-923F-3E26-74B4060FD37C}"/>
                </a:ext>
              </a:extLst>
            </p:cNvPr>
            <p:cNvSpPr>
              <a:spLocks noChangeArrowheads="1"/>
            </p:cNvSpPr>
            <p:nvPr/>
          </p:nvSpPr>
          <p:spPr bwMode="auto">
            <a:xfrm>
              <a:off x="3756025" y="4397058"/>
              <a:ext cx="260350" cy="685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683" tIns="40341" rIns="80683" bIns="40341" numCol="1" anchor="t" anchorCtr="0" compatLnSpc="1">
              <a:prstTxWarp prst="textNoShape">
                <a:avLst/>
              </a:prstTxWarp>
            </a:bodyPr>
            <a:lstStyle/>
            <a:p>
              <a:endParaRPr lang="en-US" sz="1588" dirty="0"/>
            </a:p>
          </p:txBody>
        </p:sp>
        <p:sp>
          <p:nvSpPr>
            <p:cNvPr id="23" name="Rectangle 22">
              <a:extLst>
                <a:ext uri="{FF2B5EF4-FFF2-40B4-BE49-F238E27FC236}">
                  <a16:creationId xmlns:a16="http://schemas.microsoft.com/office/drawing/2014/main" id="{B329CF97-E59F-9395-3585-66A8AFFBEB47}"/>
                </a:ext>
              </a:extLst>
            </p:cNvPr>
            <p:cNvSpPr>
              <a:spLocks noChangeArrowheads="1"/>
            </p:cNvSpPr>
            <p:nvPr/>
          </p:nvSpPr>
          <p:spPr bwMode="auto">
            <a:xfrm>
              <a:off x="3756025" y="4249103"/>
              <a:ext cx="260350" cy="673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683" tIns="40341" rIns="80683" bIns="40341" numCol="1" anchor="t" anchorCtr="0" compatLnSpc="1">
              <a:prstTxWarp prst="textNoShape">
                <a:avLst/>
              </a:prstTxWarp>
            </a:bodyPr>
            <a:lstStyle/>
            <a:p>
              <a:endParaRPr lang="en-US" sz="1588" dirty="0"/>
            </a:p>
          </p:txBody>
        </p:sp>
        <p:sp>
          <p:nvSpPr>
            <p:cNvPr id="24" name="Rectangle 23">
              <a:extLst>
                <a:ext uri="{FF2B5EF4-FFF2-40B4-BE49-F238E27FC236}">
                  <a16:creationId xmlns:a16="http://schemas.microsoft.com/office/drawing/2014/main" id="{716DFBBD-338B-E0F4-26D6-48D25A211E76}"/>
                </a:ext>
              </a:extLst>
            </p:cNvPr>
            <p:cNvSpPr>
              <a:spLocks noChangeArrowheads="1"/>
            </p:cNvSpPr>
            <p:nvPr/>
          </p:nvSpPr>
          <p:spPr bwMode="auto">
            <a:xfrm>
              <a:off x="3756025" y="4096068"/>
              <a:ext cx="260350" cy="685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683" tIns="40341" rIns="80683" bIns="40341" numCol="1" anchor="t" anchorCtr="0" compatLnSpc="1">
              <a:prstTxWarp prst="textNoShape">
                <a:avLst/>
              </a:prstTxWarp>
            </a:bodyPr>
            <a:lstStyle/>
            <a:p>
              <a:endParaRPr lang="en-US" sz="1588" dirty="0"/>
            </a:p>
          </p:txBody>
        </p:sp>
        <p:sp>
          <p:nvSpPr>
            <p:cNvPr id="25" name="Rectangle 24">
              <a:extLst>
                <a:ext uri="{FF2B5EF4-FFF2-40B4-BE49-F238E27FC236}">
                  <a16:creationId xmlns:a16="http://schemas.microsoft.com/office/drawing/2014/main" id="{BC5F0901-4891-1F29-6159-5620DFDAAA5B}"/>
                </a:ext>
              </a:extLst>
            </p:cNvPr>
            <p:cNvSpPr>
              <a:spLocks noChangeArrowheads="1"/>
            </p:cNvSpPr>
            <p:nvPr/>
          </p:nvSpPr>
          <p:spPr bwMode="auto">
            <a:xfrm>
              <a:off x="3756025" y="3948113"/>
              <a:ext cx="260350" cy="673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683" tIns="40341" rIns="80683" bIns="40341" numCol="1" anchor="t" anchorCtr="0" compatLnSpc="1">
              <a:prstTxWarp prst="textNoShape">
                <a:avLst/>
              </a:prstTxWarp>
            </a:bodyPr>
            <a:lstStyle/>
            <a:p>
              <a:endParaRPr lang="en-US" sz="1588" dirty="0"/>
            </a:p>
          </p:txBody>
        </p:sp>
        <p:sp>
          <p:nvSpPr>
            <p:cNvPr id="26" name="Rectangle 25">
              <a:extLst>
                <a:ext uri="{FF2B5EF4-FFF2-40B4-BE49-F238E27FC236}">
                  <a16:creationId xmlns:a16="http://schemas.microsoft.com/office/drawing/2014/main" id="{90D21BF7-D9FD-A1FF-7109-618B0CCC143F}"/>
                </a:ext>
              </a:extLst>
            </p:cNvPr>
            <p:cNvSpPr>
              <a:spLocks noChangeArrowheads="1"/>
            </p:cNvSpPr>
            <p:nvPr/>
          </p:nvSpPr>
          <p:spPr bwMode="auto">
            <a:xfrm>
              <a:off x="3756025" y="3798888"/>
              <a:ext cx="260350" cy="685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683" tIns="40341" rIns="80683" bIns="40341" numCol="1" anchor="t" anchorCtr="0" compatLnSpc="1">
              <a:prstTxWarp prst="textNoShape">
                <a:avLst/>
              </a:prstTxWarp>
            </a:bodyPr>
            <a:lstStyle/>
            <a:p>
              <a:endParaRPr lang="en-US" sz="1588" dirty="0"/>
            </a:p>
          </p:txBody>
        </p:sp>
        <p:sp>
          <p:nvSpPr>
            <p:cNvPr id="27" name="Rectangle 26">
              <a:extLst>
                <a:ext uri="{FF2B5EF4-FFF2-40B4-BE49-F238E27FC236}">
                  <a16:creationId xmlns:a16="http://schemas.microsoft.com/office/drawing/2014/main" id="{8303C754-F852-E374-3E33-4A949192C0A6}"/>
                </a:ext>
              </a:extLst>
            </p:cNvPr>
            <p:cNvSpPr>
              <a:spLocks noChangeArrowheads="1"/>
            </p:cNvSpPr>
            <p:nvPr/>
          </p:nvSpPr>
          <p:spPr bwMode="auto">
            <a:xfrm>
              <a:off x="3756025" y="3649663"/>
              <a:ext cx="260350" cy="685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683" tIns="40341" rIns="80683" bIns="40341" numCol="1" anchor="t" anchorCtr="0" compatLnSpc="1">
              <a:prstTxWarp prst="textNoShape">
                <a:avLst/>
              </a:prstTxWarp>
            </a:bodyPr>
            <a:lstStyle/>
            <a:p>
              <a:endParaRPr lang="en-US" sz="1588" dirty="0"/>
            </a:p>
          </p:txBody>
        </p:sp>
        <p:sp>
          <p:nvSpPr>
            <p:cNvPr id="28" name="Rectangle 27">
              <a:extLst>
                <a:ext uri="{FF2B5EF4-FFF2-40B4-BE49-F238E27FC236}">
                  <a16:creationId xmlns:a16="http://schemas.microsoft.com/office/drawing/2014/main" id="{C6E75616-38F7-3493-205B-4DADEF5F8D85}"/>
                </a:ext>
              </a:extLst>
            </p:cNvPr>
            <p:cNvSpPr>
              <a:spLocks noChangeArrowheads="1"/>
            </p:cNvSpPr>
            <p:nvPr/>
          </p:nvSpPr>
          <p:spPr bwMode="auto">
            <a:xfrm>
              <a:off x="3756025" y="3501708"/>
              <a:ext cx="260350" cy="673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683" tIns="40341" rIns="80683" bIns="40341" numCol="1" anchor="t" anchorCtr="0" compatLnSpc="1">
              <a:prstTxWarp prst="textNoShape">
                <a:avLst/>
              </a:prstTxWarp>
            </a:bodyPr>
            <a:lstStyle/>
            <a:p>
              <a:endParaRPr lang="en-US" sz="1588" dirty="0"/>
            </a:p>
          </p:txBody>
        </p:sp>
        <p:sp>
          <p:nvSpPr>
            <p:cNvPr id="29" name="Rectangle 28">
              <a:extLst>
                <a:ext uri="{FF2B5EF4-FFF2-40B4-BE49-F238E27FC236}">
                  <a16:creationId xmlns:a16="http://schemas.microsoft.com/office/drawing/2014/main" id="{56DE1569-F406-9A90-BFB2-6849489362BC}"/>
                </a:ext>
              </a:extLst>
            </p:cNvPr>
            <p:cNvSpPr>
              <a:spLocks noChangeArrowheads="1"/>
            </p:cNvSpPr>
            <p:nvPr/>
          </p:nvSpPr>
          <p:spPr bwMode="auto">
            <a:xfrm>
              <a:off x="3756025" y="3348038"/>
              <a:ext cx="260350" cy="685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683" tIns="40341" rIns="80683" bIns="40341" numCol="1" anchor="t" anchorCtr="0" compatLnSpc="1">
              <a:prstTxWarp prst="textNoShape">
                <a:avLst/>
              </a:prstTxWarp>
            </a:bodyPr>
            <a:lstStyle/>
            <a:p>
              <a:endParaRPr lang="en-US" sz="1588" dirty="0"/>
            </a:p>
          </p:txBody>
        </p:sp>
        <p:sp>
          <p:nvSpPr>
            <p:cNvPr id="30" name="Rectangle 29">
              <a:extLst>
                <a:ext uri="{FF2B5EF4-FFF2-40B4-BE49-F238E27FC236}">
                  <a16:creationId xmlns:a16="http://schemas.microsoft.com/office/drawing/2014/main" id="{62839C4D-70F7-54D7-1CE4-33041FDE27B3}"/>
                </a:ext>
              </a:extLst>
            </p:cNvPr>
            <p:cNvSpPr>
              <a:spLocks noChangeArrowheads="1"/>
            </p:cNvSpPr>
            <p:nvPr/>
          </p:nvSpPr>
          <p:spPr bwMode="auto">
            <a:xfrm>
              <a:off x="3756025" y="3200718"/>
              <a:ext cx="260350" cy="673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683" tIns="40341" rIns="80683" bIns="40341" numCol="1" anchor="t" anchorCtr="0" compatLnSpc="1">
              <a:prstTxWarp prst="textNoShape">
                <a:avLst/>
              </a:prstTxWarp>
            </a:bodyPr>
            <a:lstStyle/>
            <a:p>
              <a:endParaRPr lang="en-US" sz="1588" dirty="0"/>
            </a:p>
          </p:txBody>
        </p:sp>
      </p:grpSp>
      <p:sp>
        <p:nvSpPr>
          <p:cNvPr id="32" name="Rectangle 31">
            <a:extLst>
              <a:ext uri="{FF2B5EF4-FFF2-40B4-BE49-F238E27FC236}">
                <a16:creationId xmlns:a16="http://schemas.microsoft.com/office/drawing/2014/main" id="{48039957-677A-E4D9-CBF6-3D219725CEC9}"/>
              </a:ext>
              <a:ext uri="{C183D7F6-B498-43B3-948B-1728B52AA6E4}">
                <adec:decorative xmlns:adec="http://schemas.microsoft.com/office/drawing/2017/decorative" val="1"/>
              </a:ext>
            </a:extLst>
          </p:cNvPr>
          <p:cNvSpPr/>
          <p:nvPr/>
        </p:nvSpPr>
        <p:spPr>
          <a:xfrm>
            <a:off x="191231" y="5375343"/>
            <a:ext cx="673550" cy="82051"/>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1588" dirty="0"/>
          </a:p>
        </p:txBody>
      </p:sp>
      <p:cxnSp>
        <p:nvCxnSpPr>
          <p:cNvPr id="3" name="Straight Connector 2">
            <a:extLst>
              <a:ext uri="{FF2B5EF4-FFF2-40B4-BE49-F238E27FC236}">
                <a16:creationId xmlns:a16="http://schemas.microsoft.com/office/drawing/2014/main" id="{6BFFC23A-0DEB-7E1E-A53F-F8FDA8DE7259}"/>
              </a:ext>
              <a:ext uri="{C183D7F6-B498-43B3-948B-1728B52AA6E4}">
                <adec:decorative xmlns:adec="http://schemas.microsoft.com/office/drawing/2017/decorative" val="1"/>
              </a:ext>
            </a:extLst>
          </p:cNvPr>
          <p:cNvCxnSpPr>
            <a:cxnSpLocks/>
          </p:cNvCxnSpPr>
          <p:nvPr/>
        </p:nvCxnSpPr>
        <p:spPr>
          <a:xfrm>
            <a:off x="4792707" y="5144743"/>
            <a:ext cx="135295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36" name="Picture 35">
            <a:extLst>
              <a:ext uri="{FF2B5EF4-FFF2-40B4-BE49-F238E27FC236}">
                <a16:creationId xmlns:a16="http://schemas.microsoft.com/office/drawing/2014/main" id="{CBD87DE8-7B8C-BE50-C241-D93C6DCCC8DA}"/>
              </a:ext>
            </a:extLst>
          </p:cNvPr>
          <p:cNvPicPr>
            <a:picLocks noChangeAspect="1"/>
          </p:cNvPicPr>
          <p:nvPr/>
        </p:nvPicPr>
        <p:blipFill>
          <a:blip r:embed="rId5"/>
          <a:srcRect l="6399" t="2500" r="6900" b="1875"/>
          <a:stretch/>
        </p:blipFill>
        <p:spPr>
          <a:xfrm>
            <a:off x="77526" y="2226676"/>
            <a:ext cx="4231007" cy="3296689"/>
          </a:xfrm>
          <a:prstGeom prst="rect">
            <a:avLst/>
          </a:prstGeom>
        </p:spPr>
      </p:pic>
      <p:sp>
        <p:nvSpPr>
          <p:cNvPr id="4" name="Rectangle 3" descr="WHAT YOU MISSED&#10;&#10;At our January CoP meeting, we were grateful to have Vanessa Palomino with the Office of Financial Management (OFM) share all about Gracious Space and how to have meaningful conversations with your coworkers to address conflict and build relationships. &#10;&#10;For more information, see the recapped story on page 2!&#10;&#10;LOOKING AHEAD &#10;&#10;Mark your calendars and check out what we have in store for you at our February CoP meeting on page 2.&#10;&#10;QUESTIONS?&#10;&#10;For questions on The Blast, the CoP, or to present a teaching or project share this year, contact:&#10;Talia Mazzara, Results WA Senior Performance Advisor&#10;&#10;Theresa Dew, Results WA Senior Performance Advisor">
            <a:extLst>
              <a:ext uri="{FF2B5EF4-FFF2-40B4-BE49-F238E27FC236}">
                <a16:creationId xmlns:a16="http://schemas.microsoft.com/office/drawing/2014/main" id="{0068B091-C4CF-3686-F9F9-AD01C0C4C2DD}"/>
              </a:ext>
            </a:extLst>
          </p:cNvPr>
          <p:cNvSpPr/>
          <p:nvPr/>
        </p:nvSpPr>
        <p:spPr>
          <a:xfrm>
            <a:off x="4224867" y="2154685"/>
            <a:ext cx="2633133" cy="6989315"/>
          </a:xfrm>
          <a:prstGeom prst="rect">
            <a:avLst/>
          </a:prstGeom>
          <a:solidFill>
            <a:srgbClr val="3950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42048" tIns="40341" rIns="242048" bIns="40341" numCol="1" spcCol="0" rtlCol="0" fromWordArt="0" anchor="ctr" anchorCtr="0" forceAA="0" compatLnSpc="1">
            <a:prstTxWarp prst="textNoShape">
              <a:avLst/>
            </a:prstTxWarp>
            <a:noAutofit/>
          </a:bodyPr>
          <a:lstStyle/>
          <a:p>
            <a:pPr>
              <a:lnSpc>
                <a:spcPct val="115000"/>
              </a:lnSpc>
              <a:spcBef>
                <a:spcPts val="884"/>
              </a:spcBef>
              <a:spcAft>
                <a:spcPts val="533"/>
              </a:spcAft>
            </a:pPr>
            <a:r>
              <a:rPr lang="en-US" sz="1200" b="1" dirty="0">
                <a:solidFill>
                  <a:schemeClr val="bg2"/>
                </a:solidFill>
                <a:latin typeface="Century Gothic" panose="020B0502020202020204" pitchFamily="34" charset="0"/>
                <a:ea typeface="MS Mincho" panose="02020609040205080304" pitchFamily="49" charset="-128"/>
                <a:cs typeface="Times New Roman" panose="02020603050405020304" pitchFamily="18" charset="0"/>
              </a:rPr>
              <a:t>WHAT YOU MISSED</a:t>
            </a:r>
            <a:br>
              <a:rPr lang="en-US" sz="1200" b="1" dirty="0">
                <a:solidFill>
                  <a:schemeClr val="bg2"/>
                </a:solidFill>
                <a:latin typeface="Century Gothic" panose="020B0502020202020204" pitchFamily="34" charset="0"/>
                <a:ea typeface="MS Mincho" panose="02020609040205080304" pitchFamily="49" charset="-128"/>
                <a:cs typeface="Times New Roman" panose="02020603050405020304" pitchFamily="18" charset="0"/>
              </a:rPr>
            </a:br>
            <a:br>
              <a:rPr lang="en-US" sz="1240" b="1" dirty="0">
                <a:solidFill>
                  <a:schemeClr val="bg2"/>
                </a:solidFill>
                <a:latin typeface="Century Gothic" panose="020B0502020202020204" pitchFamily="34" charset="0"/>
                <a:ea typeface="MS Mincho" panose="02020609040205080304" pitchFamily="49" charset="-128"/>
                <a:cs typeface="Times New Roman" panose="02020603050405020304" pitchFamily="18" charset="0"/>
              </a:rPr>
            </a:br>
            <a:r>
              <a:rPr lang="en-US" sz="1100" dirty="0">
                <a:solidFill>
                  <a:schemeClr val="bg2"/>
                </a:solidFill>
                <a:latin typeface="Century Gothic" panose="020B0502020202020204" pitchFamily="34" charset="0"/>
                <a:ea typeface="MS Mincho" panose="02020609040205080304" pitchFamily="49" charset="-128"/>
                <a:cs typeface="Times New Roman" panose="02020603050405020304" pitchFamily="18" charset="0"/>
              </a:rPr>
              <a:t>At our December CoP meeting, we were joined by </a:t>
            </a:r>
            <a:r>
              <a:rPr lang="en-US" sz="1100" b="1" dirty="0">
                <a:solidFill>
                  <a:schemeClr val="bg2"/>
                </a:solidFill>
                <a:latin typeface="Century Gothic" panose="020B0502020202020204" pitchFamily="34" charset="0"/>
                <a:ea typeface="MS Mincho" panose="02020609040205080304" pitchFamily="49" charset="-128"/>
                <a:cs typeface="Times New Roman" panose="02020603050405020304" pitchFamily="18" charset="0"/>
              </a:rPr>
              <a:t>Dr.</a:t>
            </a:r>
            <a:r>
              <a:rPr lang="en-US" sz="1100" dirty="0">
                <a:solidFill>
                  <a:schemeClr val="bg2"/>
                </a:solidFill>
                <a:latin typeface="Century Gothic" panose="020B0502020202020204" pitchFamily="34" charset="0"/>
                <a:ea typeface="MS Mincho" panose="02020609040205080304" pitchFamily="49" charset="-128"/>
                <a:cs typeface="Times New Roman" panose="02020603050405020304" pitchFamily="18" charset="0"/>
              </a:rPr>
              <a:t> </a:t>
            </a:r>
            <a:r>
              <a:rPr lang="en-US" sz="1100" b="1" dirty="0">
                <a:solidFill>
                  <a:schemeClr val="bg2"/>
                </a:solidFill>
                <a:latin typeface="Century Gothic" panose="020B0502020202020204" pitchFamily="34" charset="0"/>
                <a:ea typeface="MS Mincho" panose="02020609040205080304" pitchFamily="49" charset="-128"/>
                <a:cs typeface="Times New Roman" panose="02020603050405020304" pitchFamily="18" charset="0"/>
              </a:rPr>
              <a:t>Rain Carei, Dr. MaryAnn Curl, </a:t>
            </a:r>
            <a:r>
              <a:rPr lang="en-US" sz="1100" dirty="0">
                <a:solidFill>
                  <a:schemeClr val="bg2"/>
                </a:solidFill>
                <a:latin typeface="Century Gothic" panose="020B0502020202020204" pitchFamily="34" charset="0"/>
                <a:ea typeface="MS Mincho" panose="02020609040205080304" pitchFamily="49" charset="-128"/>
                <a:cs typeface="Times New Roman" panose="02020603050405020304" pitchFamily="18" charset="0"/>
              </a:rPr>
              <a:t>and</a:t>
            </a:r>
            <a:r>
              <a:rPr lang="en-US" sz="1100" b="1" dirty="0">
                <a:solidFill>
                  <a:schemeClr val="bg2"/>
                </a:solidFill>
                <a:latin typeface="Century Gothic" panose="020B0502020202020204" pitchFamily="34" charset="0"/>
                <a:ea typeface="MS Mincho" panose="02020609040205080304" pitchFamily="49" charset="-128"/>
                <a:cs typeface="Times New Roman" panose="02020603050405020304" pitchFamily="18" charset="0"/>
              </a:rPr>
              <a:t> Kate Morisset </a:t>
            </a:r>
            <a:r>
              <a:rPr lang="en-US" sz="1100" dirty="0">
                <a:solidFill>
                  <a:schemeClr val="bg2"/>
                </a:solidFill>
                <a:latin typeface="Century Gothic" panose="020B0502020202020204" pitchFamily="34" charset="0"/>
                <a:ea typeface="MS Mincho" panose="02020609040205080304" pitchFamily="49" charset="-128"/>
                <a:cs typeface="Times New Roman" panose="02020603050405020304" pitchFamily="18" charset="0"/>
              </a:rPr>
              <a:t>with the </a:t>
            </a:r>
            <a:r>
              <a:rPr lang="en-US" sz="1100" b="1" dirty="0">
                <a:solidFill>
                  <a:schemeClr val="bg2"/>
                </a:solidFill>
                <a:latin typeface="Century Gothic" panose="020B0502020202020204" pitchFamily="34" charset="0"/>
                <a:ea typeface="MS Mincho" panose="02020609040205080304" pitchFamily="49" charset="-128"/>
                <a:cs typeface="Times New Roman" panose="02020603050405020304" pitchFamily="18" charset="0"/>
              </a:rPr>
              <a:t>Department of Corrections, </a:t>
            </a:r>
            <a:r>
              <a:rPr lang="en-US" sz="1100" dirty="0">
                <a:solidFill>
                  <a:schemeClr val="bg2"/>
                </a:solidFill>
                <a:latin typeface="Century Gothic" panose="020B0502020202020204" pitchFamily="34" charset="0"/>
                <a:ea typeface="MS Mincho" panose="02020609040205080304" pitchFamily="49" charset="-128"/>
                <a:cs typeface="Times New Roman" panose="02020603050405020304" pitchFamily="18" charset="0"/>
              </a:rPr>
              <a:t>who shared about the important work they are doing to improve treatment outcomes for residents and job satisfaction for staff.</a:t>
            </a:r>
            <a:br>
              <a:rPr lang="en-US" sz="1100" b="1" dirty="0">
                <a:solidFill>
                  <a:schemeClr val="bg2"/>
                </a:solidFill>
                <a:latin typeface="Century Gothic" panose="020B0502020202020204" pitchFamily="34" charset="0"/>
                <a:ea typeface="MS Mincho" panose="02020609040205080304" pitchFamily="49" charset="-128"/>
                <a:cs typeface="Times New Roman" panose="02020603050405020304" pitchFamily="18" charset="0"/>
              </a:rPr>
            </a:br>
            <a:br>
              <a:rPr lang="en-US" sz="1100" dirty="0">
                <a:solidFill>
                  <a:schemeClr val="bg2"/>
                </a:solidFill>
                <a:effectLst/>
                <a:latin typeface="Century Gothic" panose="020B0502020202020204" pitchFamily="34" charset="0"/>
                <a:ea typeface="Aptos" panose="020B0004020202020204" pitchFamily="34" charset="0"/>
                <a:cs typeface="Aptos" panose="020B0004020202020204" pitchFamily="34" charset="0"/>
              </a:rPr>
            </a:br>
            <a:r>
              <a:rPr lang="en-US" sz="1100" dirty="0">
                <a:solidFill>
                  <a:schemeClr val="bg2"/>
                </a:solidFill>
                <a:latin typeface="Century Gothic" panose="020B0502020202020204" pitchFamily="34" charset="0"/>
                <a:ea typeface="MS Mincho" panose="02020609040205080304" pitchFamily="49" charset="-128"/>
                <a:cs typeface="Times New Roman" panose="02020603050405020304" pitchFamily="18" charset="0"/>
              </a:rPr>
              <a:t>See page 2 for more!</a:t>
            </a:r>
            <a:br>
              <a:rPr lang="en-US" sz="1100" dirty="0">
                <a:solidFill>
                  <a:schemeClr val="bg2"/>
                </a:solidFill>
                <a:latin typeface="Century Gothic" panose="020B0502020202020204" pitchFamily="34" charset="0"/>
                <a:ea typeface="MS Mincho" panose="02020609040205080304" pitchFamily="49" charset="-128"/>
                <a:cs typeface="Times New Roman" panose="02020603050405020304" pitchFamily="18" charset="0"/>
              </a:rPr>
            </a:br>
            <a:br>
              <a:rPr lang="en-US" sz="1000" dirty="0">
                <a:solidFill>
                  <a:schemeClr val="bg2"/>
                </a:solidFill>
                <a:latin typeface="Century Gothic" panose="020B0502020202020204" pitchFamily="34" charset="0"/>
                <a:ea typeface="MS Mincho" panose="02020609040205080304" pitchFamily="49" charset="-128"/>
                <a:cs typeface="Times New Roman" panose="02020603050405020304" pitchFamily="18" charset="0"/>
              </a:rPr>
            </a:br>
            <a:r>
              <a:rPr lang="en-US" sz="1200" b="1" dirty="0">
                <a:solidFill>
                  <a:schemeClr val="bg2"/>
                </a:solidFill>
                <a:latin typeface="Century Gothic" panose="020B0502020202020204" pitchFamily="34" charset="0"/>
                <a:ea typeface="MS Mincho" panose="02020609040205080304" pitchFamily="49" charset="-128"/>
                <a:cs typeface="Times New Roman" panose="02020603050405020304" pitchFamily="18" charset="0"/>
              </a:rPr>
              <a:t>REFLECTIONS SERIES </a:t>
            </a:r>
            <a:br>
              <a:rPr lang="en-US" sz="1236" b="1" dirty="0">
                <a:solidFill>
                  <a:schemeClr val="bg2"/>
                </a:solidFill>
                <a:latin typeface="Century Gothic" panose="020B0502020202020204" pitchFamily="34" charset="0"/>
                <a:ea typeface="MS Mincho" panose="02020609040205080304" pitchFamily="49" charset="-128"/>
                <a:cs typeface="Times New Roman" panose="02020603050405020304" pitchFamily="18" charset="0"/>
              </a:rPr>
            </a:br>
            <a:br>
              <a:rPr lang="en-US" sz="1236" b="1" dirty="0">
                <a:solidFill>
                  <a:schemeClr val="bg2"/>
                </a:solidFill>
                <a:latin typeface="Century Gothic" panose="020B0502020202020204" pitchFamily="34" charset="0"/>
                <a:ea typeface="MS Mincho" panose="02020609040205080304" pitchFamily="49" charset="-128"/>
                <a:cs typeface="Times New Roman" panose="02020603050405020304" pitchFamily="18" charset="0"/>
              </a:rPr>
            </a:br>
            <a:r>
              <a:rPr lang="en-US" sz="1100" dirty="0">
                <a:solidFill>
                  <a:schemeClr val="bg2"/>
                </a:solidFill>
                <a:latin typeface="Century Gothic" panose="020B0502020202020204" pitchFamily="34" charset="0"/>
              </a:rPr>
              <a:t>Click </a:t>
            </a:r>
            <a:r>
              <a:rPr lang="en-US" sz="1100" dirty="0">
                <a:solidFill>
                  <a:srgbClr val="99FF33"/>
                </a:solidFill>
                <a:latin typeface="Century Gothic" panose="020B0502020202020204" pitchFamily="34" charset="0"/>
                <a:hlinkClick r:id="rId6">
                  <a:extLst>
                    <a:ext uri="{A12FA001-AC4F-418D-AE19-62706E023703}">
                      <ahyp:hlinkClr xmlns:ahyp="http://schemas.microsoft.com/office/drawing/2018/hyperlinkcolor" val="tx"/>
                    </a:ext>
                  </a:extLst>
                </a:hlinkClick>
              </a:rPr>
              <a:t>here</a:t>
            </a:r>
            <a:r>
              <a:rPr lang="en-US" sz="1100" dirty="0">
                <a:solidFill>
                  <a:schemeClr val="bg2"/>
                </a:solidFill>
                <a:latin typeface="Century Gothic" panose="020B0502020202020204" pitchFamily="34" charset="0"/>
              </a:rPr>
              <a:t> to watch our Reflections Series, featuring </a:t>
            </a:r>
            <a:br>
              <a:rPr lang="en-US" sz="1100" dirty="0">
                <a:solidFill>
                  <a:schemeClr val="bg2"/>
                </a:solidFill>
                <a:latin typeface="Century Gothic" panose="020B0502020202020204" pitchFamily="34" charset="0"/>
              </a:rPr>
            </a:br>
            <a:r>
              <a:rPr lang="en-US" sz="1100" b="1" dirty="0">
                <a:solidFill>
                  <a:schemeClr val="bg2"/>
                </a:solidFill>
                <a:latin typeface="Century Gothic" panose="020B0502020202020204" pitchFamily="34" charset="0"/>
              </a:rPr>
              <a:t>Jeremy Walker</a:t>
            </a:r>
            <a:r>
              <a:rPr lang="en-US" sz="1100" dirty="0">
                <a:solidFill>
                  <a:schemeClr val="bg2"/>
                </a:solidFill>
                <a:latin typeface="Century Gothic" panose="020B0502020202020204" pitchFamily="34" charset="0"/>
              </a:rPr>
              <a:t>, with the Department of Commerce, as he speaks on Integrating Lean for Equity Impact.</a:t>
            </a:r>
          </a:p>
          <a:p>
            <a:pPr>
              <a:lnSpc>
                <a:spcPct val="115000"/>
              </a:lnSpc>
              <a:spcBef>
                <a:spcPts val="884"/>
              </a:spcBef>
              <a:spcAft>
                <a:spcPts val="533"/>
              </a:spcAft>
            </a:pPr>
            <a:br>
              <a:rPr lang="en-US" sz="1100" dirty="0">
                <a:solidFill>
                  <a:schemeClr val="bg2"/>
                </a:solidFill>
                <a:latin typeface="Century Gothic" panose="020B0502020202020204" pitchFamily="34" charset="0"/>
                <a:ea typeface="MS Mincho" panose="02020609040205080304" pitchFamily="49" charset="-128"/>
                <a:cs typeface="Times New Roman" panose="02020603050405020304" pitchFamily="18" charset="0"/>
              </a:rPr>
            </a:br>
            <a:r>
              <a:rPr lang="en-US" sz="1200" b="1" cap="all" dirty="0">
                <a:solidFill>
                  <a:schemeClr val="bg2"/>
                </a:solidFill>
                <a:latin typeface="Century Gothic" panose="020B0502020202020204" pitchFamily="34" charset="0"/>
                <a:ea typeface="MS Mincho" panose="02020609040205080304" pitchFamily="49" charset="-128"/>
                <a:cs typeface="Times New Roman" panose="02020603050405020304" pitchFamily="18" charset="0"/>
              </a:rPr>
              <a:t>Questions?</a:t>
            </a:r>
            <a:br>
              <a:rPr lang="en-US" sz="1588" b="1" cap="all" dirty="0">
                <a:solidFill>
                  <a:schemeClr val="bg2"/>
                </a:solidFill>
                <a:latin typeface="Century Gothic" panose="020B0502020202020204" pitchFamily="34" charset="0"/>
                <a:ea typeface="MS Mincho" panose="02020609040205080304" pitchFamily="49" charset="-128"/>
                <a:cs typeface="Times New Roman" panose="02020603050405020304" pitchFamily="18" charset="0"/>
              </a:rPr>
            </a:br>
            <a:br>
              <a:rPr lang="en-US" sz="1588" b="1" cap="all" dirty="0">
                <a:solidFill>
                  <a:schemeClr val="bg2"/>
                </a:solidFill>
                <a:latin typeface="Century Gothic" panose="020B0502020202020204" pitchFamily="34" charset="0"/>
                <a:ea typeface="MS Mincho" panose="02020609040205080304" pitchFamily="49" charset="-128"/>
                <a:cs typeface="Times New Roman" panose="02020603050405020304" pitchFamily="18" charset="0"/>
              </a:rPr>
            </a:br>
            <a:r>
              <a:rPr lang="en-US" sz="1100" dirty="0">
                <a:solidFill>
                  <a:schemeClr val="bg2"/>
                </a:solidFill>
                <a:latin typeface="Century Gothic" panose="020B0502020202020204" pitchFamily="34" charset="0"/>
                <a:ea typeface="MS Mincho" panose="02020609040205080304" pitchFamily="49" charset="-128"/>
                <a:cs typeface="Times New Roman" panose="02020603050405020304" pitchFamily="18" charset="0"/>
              </a:rPr>
              <a:t>For questions on The Blast, the CoP, or to present a teaching or project share, contact:</a:t>
            </a:r>
          </a:p>
          <a:p>
            <a:r>
              <a:rPr lang="en-US" sz="1100" b="1" u="sng" dirty="0">
                <a:solidFill>
                  <a:srgbClr val="DBBFCD"/>
                </a:solidFill>
                <a:latin typeface="Century Gothic" panose="020B0502020202020204" pitchFamily="34" charset="0"/>
                <a:ea typeface="MS Mincho" panose="02020609040205080304" pitchFamily="49" charset="-128"/>
                <a:cs typeface="Times New Roman" panose="02020603050405020304" pitchFamily="18" charset="0"/>
                <a:hlinkClick r:id="rId7">
                  <a:extLst>
                    <a:ext uri="{A12FA001-AC4F-418D-AE19-62706E023703}">
                      <ahyp:hlinkClr xmlns:ahyp="http://schemas.microsoft.com/office/drawing/2018/hyperlinkcolor" val="tx"/>
                    </a:ext>
                  </a:extLst>
                </a:hlinkClick>
              </a:rPr>
              <a:t>Talia Mazzara</a:t>
            </a:r>
            <a:r>
              <a:rPr lang="en-US" sz="1100" dirty="0">
                <a:solidFill>
                  <a:schemeClr val="bg2"/>
                </a:solidFill>
                <a:latin typeface="Century Gothic" panose="020B0502020202020204" pitchFamily="34" charset="0"/>
                <a:ea typeface="MS Mincho" panose="02020609040205080304" pitchFamily="49" charset="-128"/>
                <a:cs typeface="Times New Roman" panose="02020603050405020304" pitchFamily="18" charset="0"/>
              </a:rPr>
              <a:t>, Results WA Senior Performance Advisor</a:t>
            </a:r>
          </a:p>
          <a:p>
            <a:r>
              <a:rPr lang="en-US" sz="1100" b="1" u="sng" dirty="0">
                <a:solidFill>
                  <a:srgbClr val="DBBFCD"/>
                </a:solidFill>
                <a:latin typeface="Century Gothic" panose="020B0502020202020204" pitchFamily="34" charset="0"/>
                <a:ea typeface="MS Mincho" panose="02020609040205080304" pitchFamily="49" charset="-128"/>
                <a:cs typeface="Times New Roman" panose="02020603050405020304" pitchFamily="18" charset="0"/>
                <a:hlinkClick r:id="rId8">
                  <a:extLst>
                    <a:ext uri="{A12FA001-AC4F-418D-AE19-62706E023703}">
                      <ahyp:hlinkClr xmlns:ahyp="http://schemas.microsoft.com/office/drawing/2018/hyperlinkcolor" val="tx"/>
                    </a:ext>
                  </a:extLst>
                </a:hlinkClick>
              </a:rPr>
              <a:t>Theresa Dew</a:t>
            </a:r>
            <a:r>
              <a:rPr lang="en-US" sz="1100" dirty="0">
                <a:solidFill>
                  <a:schemeClr val="bg2"/>
                </a:solidFill>
                <a:latin typeface="Century Gothic" panose="020B0502020202020204" pitchFamily="34" charset="0"/>
                <a:ea typeface="MS Mincho" panose="02020609040205080304" pitchFamily="49" charset="-128"/>
                <a:cs typeface="Times New Roman" panose="02020603050405020304" pitchFamily="18" charset="0"/>
              </a:rPr>
              <a:t>, Results WA Senior Performance Advisor</a:t>
            </a:r>
          </a:p>
        </p:txBody>
      </p:sp>
      <p:pic>
        <p:nvPicPr>
          <p:cNvPr id="42" name="Picture 41">
            <a:extLst>
              <a:ext uri="{FF2B5EF4-FFF2-40B4-BE49-F238E27FC236}">
                <a16:creationId xmlns:a16="http://schemas.microsoft.com/office/drawing/2014/main" id="{C028C2D6-22CB-323C-AED8-5C1E75410A53}"/>
              </a:ext>
            </a:extLst>
          </p:cNvPr>
          <p:cNvPicPr>
            <a:picLocks noChangeAspect="1"/>
          </p:cNvPicPr>
          <p:nvPr/>
        </p:nvPicPr>
        <p:blipFill>
          <a:blip r:embed="rId9"/>
          <a:stretch>
            <a:fillRect/>
          </a:stretch>
        </p:blipFill>
        <p:spPr>
          <a:xfrm>
            <a:off x="6145661" y="5035016"/>
            <a:ext cx="638456" cy="638456"/>
          </a:xfrm>
          <a:prstGeom prst="rect">
            <a:avLst/>
          </a:prstGeom>
          <a:effectLst>
            <a:glow rad="38100">
              <a:schemeClr val="bg2">
                <a:alpha val="91000"/>
              </a:schemeClr>
            </a:glow>
          </a:effectLst>
        </p:spPr>
      </p:pic>
    </p:spTree>
    <p:extLst>
      <p:ext uri="{BB962C8B-B14F-4D97-AF65-F5344CB8AC3E}">
        <p14:creationId xmlns:p14="http://schemas.microsoft.com/office/powerpoint/2010/main" val="93924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xtBox 58">
            <a:extLst>
              <a:ext uri="{FF2B5EF4-FFF2-40B4-BE49-F238E27FC236}">
                <a16:creationId xmlns:a16="http://schemas.microsoft.com/office/drawing/2014/main" id="{0093E9C2-64E4-2FAC-7DF9-DCBD5C9E1340}"/>
              </a:ext>
            </a:extLst>
          </p:cNvPr>
          <p:cNvSpPr txBox="1"/>
          <p:nvPr/>
        </p:nvSpPr>
        <p:spPr>
          <a:xfrm>
            <a:off x="4772220" y="4006446"/>
            <a:ext cx="1962869" cy="1138773"/>
          </a:xfrm>
          <a:prstGeom prst="rect">
            <a:avLst/>
          </a:prstGeom>
          <a:noFill/>
          <a:ln w="28575">
            <a:solidFill>
              <a:srgbClr val="CCCC00"/>
            </a:solidFill>
            <a:prstDash val="dashDot"/>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tx2"/>
                </a:solidFill>
                <a:effectLst/>
                <a:uLnTx/>
                <a:uFillTx/>
                <a:latin typeface="Cavolini" panose="03000502040302020204" pitchFamily="66" charset="0"/>
                <a:ea typeface="MS Mincho" panose="02020609040205080304" pitchFamily="49" charset="-128"/>
                <a:cs typeface="Cavolini" panose="03000502040302020204" pitchFamily="66" charset="0"/>
              </a:rPr>
              <a:t>Click the play button below to watch the </a:t>
            </a:r>
            <a:r>
              <a:rPr lang="en-US" sz="1100" b="1" dirty="0">
                <a:solidFill>
                  <a:schemeClr val="tx2"/>
                </a:solidFill>
                <a:latin typeface="Cavolini" panose="03000502040302020204" pitchFamily="66" charset="0"/>
                <a:ea typeface="MS Mincho" panose="02020609040205080304" pitchFamily="49" charset="-128"/>
                <a:cs typeface="Cavolini" panose="03000502040302020204" pitchFamily="66" charset="0"/>
              </a:rPr>
              <a:t>December</a:t>
            </a:r>
            <a:r>
              <a:rPr kumimoji="0" lang="en-US" sz="1100" b="1" i="0" u="none" strike="noStrike" kern="1200" cap="none" spc="0" normalizeH="0" baseline="0" noProof="0" dirty="0">
                <a:ln>
                  <a:noFill/>
                </a:ln>
                <a:solidFill>
                  <a:schemeClr val="tx2"/>
                </a:solidFill>
                <a:effectLst/>
                <a:uLnTx/>
                <a:uFillTx/>
                <a:latin typeface="Cavolini" panose="03000502040302020204" pitchFamily="66" charset="0"/>
                <a:ea typeface="MS Mincho" panose="02020609040205080304" pitchFamily="49" charset="-128"/>
                <a:cs typeface="Cavolini" panose="03000502040302020204" pitchFamily="66" charset="0"/>
              </a:rPr>
              <a:t> CoP presentation!</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200" b="1" dirty="0">
              <a:solidFill>
                <a:srgbClr val="6A7129"/>
              </a:solidFill>
              <a:highlight>
                <a:srgbClr val="FFFF00"/>
              </a:highlight>
              <a:latin typeface="Cavolini" panose="03000502040302020204" pitchFamily="66" charset="0"/>
              <a:ea typeface="MS Mincho" panose="02020609040205080304" pitchFamily="49" charset="-128"/>
              <a:cs typeface="Cavolini" panose="03000502040302020204" pitchFamily="66"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6A7129"/>
              </a:solidFill>
              <a:effectLst/>
              <a:uLnTx/>
              <a:uFillTx/>
              <a:latin typeface="Cavolini" panose="03000502040302020204" pitchFamily="66" charset="0"/>
              <a:ea typeface="+mn-ea"/>
              <a:cs typeface="Cavolini" panose="03000502040302020204" pitchFamily="66" charset="0"/>
            </a:endParaRPr>
          </a:p>
        </p:txBody>
      </p:sp>
      <p:sp>
        <p:nvSpPr>
          <p:cNvPr id="56" name="Title 55">
            <a:extLst>
              <a:ext uri="{FF2B5EF4-FFF2-40B4-BE49-F238E27FC236}">
                <a16:creationId xmlns:a16="http://schemas.microsoft.com/office/drawing/2014/main" id="{0C080B67-F22C-4A7E-03C6-25F2E2A1BA4D}"/>
              </a:ext>
              <a:ext uri="{C183D7F6-B498-43B3-948B-1728B52AA6E4}">
                <adec:decorative xmlns:adec="http://schemas.microsoft.com/office/drawing/2017/decorative" val="1"/>
              </a:ext>
            </a:extLst>
          </p:cNvPr>
          <p:cNvSpPr>
            <a:spLocks noGrp="1"/>
          </p:cNvSpPr>
          <p:nvPr>
            <p:ph type="title"/>
          </p:nvPr>
        </p:nvSpPr>
        <p:spPr>
          <a:xfrm>
            <a:off x="471488" y="-1767417"/>
            <a:ext cx="5915025" cy="1767417"/>
          </a:xfrm>
        </p:spPr>
        <p:txBody>
          <a:bodyPr vert="horz" lIns="91440" tIns="45720" rIns="91440" bIns="45720" rtlCol="0" anchor="b">
            <a:normAutofit/>
          </a:bodyPr>
          <a:lstStyle/>
          <a:p>
            <a:r>
              <a:rPr lang="en-US" dirty="0"/>
              <a:t>The Blast Newsletter – Page 2</a:t>
            </a:r>
          </a:p>
        </p:txBody>
      </p:sp>
      <p:sp>
        <p:nvSpPr>
          <p:cNvPr id="63" name="TextBox 62">
            <a:extLst>
              <a:ext uri="{FF2B5EF4-FFF2-40B4-BE49-F238E27FC236}">
                <a16:creationId xmlns:a16="http://schemas.microsoft.com/office/drawing/2014/main" id="{B150F710-8CCD-1727-B067-8D2192F58E4B}"/>
              </a:ext>
              <a:ext uri="{C183D7F6-B498-43B3-948B-1728B52AA6E4}">
                <adec:decorative xmlns:adec="http://schemas.microsoft.com/office/drawing/2017/decorative" val="0"/>
              </a:ext>
            </a:extLst>
          </p:cNvPr>
          <p:cNvSpPr txBox="1"/>
          <p:nvPr/>
        </p:nvSpPr>
        <p:spPr>
          <a:xfrm>
            <a:off x="-179465" y="68275"/>
            <a:ext cx="4036921" cy="282513"/>
          </a:xfrm>
          <a:prstGeom prst="rect">
            <a:avLst/>
          </a:prstGeom>
          <a:noFill/>
        </p:spPr>
        <p:txBody>
          <a:bodyPr wrap="square" lIns="242048" rtlCol="0">
            <a:spAutoFit/>
          </a:bodyPr>
          <a:lstStyle/>
          <a:p>
            <a:pPr marL="0" marR="0" lvl="0" indent="0" algn="l" defTabSz="457200" rtl="0" eaLnBrk="1" fontAlgn="auto" latinLnBrk="0" hangingPunct="1">
              <a:lnSpc>
                <a:spcPct val="100000"/>
              </a:lnSpc>
              <a:spcBef>
                <a:spcPts val="1060"/>
              </a:spcBef>
              <a:spcAft>
                <a:spcPts val="0"/>
              </a:spcAft>
              <a:buClrTx/>
              <a:buSzTx/>
              <a:buFontTx/>
              <a:buNone/>
              <a:tabLst/>
              <a:defRPr/>
            </a:pPr>
            <a:r>
              <a:rPr kumimoji="0" lang="en-US" sz="1236" b="1" i="0" u="none" strike="noStrike" kern="1200" cap="none" spc="0" normalizeH="0" baseline="0" noProof="0" dirty="0">
                <a:ln>
                  <a:noFill/>
                </a:ln>
                <a:solidFill>
                  <a:srgbClr val="006666"/>
                </a:solidFill>
                <a:effectLst/>
                <a:uLnTx/>
                <a:uFillTx/>
                <a:latin typeface="Century Gothic" panose="020B0502020202020204" pitchFamily="34" charset="0"/>
                <a:ea typeface="MS Mincho" panose="02020609040205080304" pitchFamily="49" charset="-128"/>
                <a:cs typeface="Times New Roman" panose="02020603050405020304" pitchFamily="18" charset="0"/>
              </a:rPr>
              <a:t>ISSUE NO. 24 | </a:t>
            </a:r>
            <a:r>
              <a:rPr lang="en-US" sz="1236" b="1" dirty="0">
                <a:solidFill>
                  <a:srgbClr val="006666"/>
                </a:solidFill>
                <a:latin typeface="Century Gothic" panose="020B0502020202020204" pitchFamily="34" charset="0"/>
                <a:ea typeface="MS Mincho" panose="02020609040205080304" pitchFamily="49" charset="-128"/>
                <a:cs typeface="Times New Roman" panose="02020603050405020304" pitchFamily="18" charset="0"/>
              </a:rPr>
              <a:t>DECEMBER</a:t>
            </a:r>
            <a:r>
              <a:rPr kumimoji="0" lang="en-US" sz="1236" b="1" i="0" u="none" strike="noStrike" kern="1200" cap="none" spc="0" normalizeH="0" baseline="0" noProof="0" dirty="0">
                <a:ln>
                  <a:noFill/>
                </a:ln>
                <a:solidFill>
                  <a:srgbClr val="006666"/>
                </a:solidFill>
                <a:effectLst/>
                <a:uLnTx/>
                <a:uFillTx/>
                <a:latin typeface="Century Gothic" panose="020B0502020202020204" pitchFamily="34" charset="0"/>
                <a:ea typeface="MS Mincho" panose="02020609040205080304" pitchFamily="49" charset="-128"/>
                <a:cs typeface="Times New Roman" panose="02020603050405020304" pitchFamily="18" charset="0"/>
              </a:rPr>
              <a:t> 2024 </a:t>
            </a:r>
            <a:endParaRPr kumimoji="0" lang="en-US" sz="1236" b="1" i="0" u="none" strike="noStrike" kern="1200" cap="none" spc="0" normalizeH="0" baseline="0" noProof="0" dirty="0">
              <a:ln>
                <a:noFill/>
              </a:ln>
              <a:solidFill>
                <a:srgbClr val="006666"/>
              </a:solidFill>
              <a:effectLst/>
              <a:uLnTx/>
              <a:uFillTx/>
              <a:latin typeface="Aptos" panose="02110004020202020204"/>
              <a:ea typeface="+mn-ea"/>
              <a:cs typeface="+mn-cs"/>
            </a:endParaRPr>
          </a:p>
        </p:txBody>
      </p:sp>
      <p:sp>
        <p:nvSpPr>
          <p:cNvPr id="9" name="Rectangle 8">
            <a:extLst>
              <a:ext uri="{FF2B5EF4-FFF2-40B4-BE49-F238E27FC236}">
                <a16:creationId xmlns:a16="http://schemas.microsoft.com/office/drawing/2014/main" id="{2DBE48E4-E351-CE26-96A5-1DDC48E5AF49}"/>
              </a:ext>
              <a:ext uri="{C183D7F6-B498-43B3-948B-1728B52AA6E4}">
                <adec:decorative xmlns:adec="http://schemas.microsoft.com/office/drawing/2017/decorative" val="1"/>
              </a:ext>
            </a:extLst>
          </p:cNvPr>
          <p:cNvSpPr>
            <a:spLocks noChangeArrowheads="1"/>
          </p:cNvSpPr>
          <p:nvPr/>
        </p:nvSpPr>
        <p:spPr bwMode="auto">
          <a:xfrm>
            <a:off x="-1144" y="5076803"/>
            <a:ext cx="4558552" cy="58114"/>
          </a:xfrm>
          <a:prstGeom prst="rect">
            <a:avLst/>
          </a:prstGeom>
          <a:solidFill>
            <a:srgbClr val="CCCC00"/>
          </a:solidFill>
          <a:ln w="9525">
            <a:solidFill>
              <a:srgbClr val="CCCC00"/>
            </a:solidFill>
            <a:miter lim="800000"/>
            <a:headEnd/>
            <a:tailEnd/>
          </a:ln>
        </p:spPr>
        <p:txBody>
          <a:bodyPr vert="horz" wrap="square" lIns="80683" tIns="40341" rIns="80683" bIns="40341"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0" name="Rectangle 9">
            <a:extLst>
              <a:ext uri="{FF2B5EF4-FFF2-40B4-BE49-F238E27FC236}">
                <a16:creationId xmlns:a16="http://schemas.microsoft.com/office/drawing/2014/main" id="{D0C3A28E-05EF-B465-9779-BAA6CFF83BFC}"/>
              </a:ext>
              <a:ext uri="{C183D7F6-B498-43B3-948B-1728B52AA6E4}">
                <adec:decorative xmlns:adec="http://schemas.microsoft.com/office/drawing/2017/decorative" val="1"/>
              </a:ext>
            </a:extLst>
          </p:cNvPr>
          <p:cNvSpPr>
            <a:spLocks noChangeArrowheads="1"/>
          </p:cNvSpPr>
          <p:nvPr/>
        </p:nvSpPr>
        <p:spPr bwMode="auto">
          <a:xfrm>
            <a:off x="-1144" y="4948282"/>
            <a:ext cx="4558552" cy="59231"/>
          </a:xfrm>
          <a:prstGeom prst="rect">
            <a:avLst/>
          </a:prstGeom>
          <a:solidFill>
            <a:srgbClr val="CCCC00"/>
          </a:solidFill>
          <a:ln w="9525">
            <a:solidFill>
              <a:srgbClr val="CCCC00"/>
            </a:solidFill>
            <a:miter lim="800000"/>
            <a:headEnd/>
            <a:tailEnd/>
          </a:ln>
        </p:spPr>
        <p:txBody>
          <a:bodyPr vert="horz" wrap="square" lIns="80683" tIns="40341" rIns="80683" bIns="40341"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1" name="Rectangle 10">
            <a:extLst>
              <a:ext uri="{FF2B5EF4-FFF2-40B4-BE49-F238E27FC236}">
                <a16:creationId xmlns:a16="http://schemas.microsoft.com/office/drawing/2014/main" id="{CFCF992B-8245-4C28-705D-84E19C83D95A}"/>
              </a:ext>
              <a:ext uri="{C183D7F6-B498-43B3-948B-1728B52AA6E4}">
                <adec:decorative xmlns:adec="http://schemas.microsoft.com/office/drawing/2017/decorative" val="1"/>
              </a:ext>
            </a:extLst>
          </p:cNvPr>
          <p:cNvSpPr>
            <a:spLocks noChangeArrowheads="1"/>
          </p:cNvSpPr>
          <p:nvPr/>
        </p:nvSpPr>
        <p:spPr bwMode="auto">
          <a:xfrm>
            <a:off x="-1144" y="4819761"/>
            <a:ext cx="4558552" cy="59231"/>
          </a:xfrm>
          <a:prstGeom prst="rect">
            <a:avLst/>
          </a:prstGeom>
          <a:solidFill>
            <a:srgbClr val="CCCC00"/>
          </a:solidFill>
          <a:ln w="9525">
            <a:solidFill>
              <a:srgbClr val="CCCC00"/>
            </a:solidFill>
            <a:miter lim="800000"/>
            <a:headEnd/>
            <a:tailEnd/>
          </a:ln>
        </p:spPr>
        <p:txBody>
          <a:bodyPr vert="horz" wrap="square" lIns="80683" tIns="40341" rIns="80683" bIns="40341"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E5C8B2C6-C970-69E1-36E2-10BEE1A6296D}"/>
              </a:ext>
              <a:ext uri="{C183D7F6-B498-43B3-948B-1728B52AA6E4}">
                <adec:decorative xmlns:adec="http://schemas.microsoft.com/office/drawing/2017/decorative" val="1"/>
              </a:ext>
            </a:extLst>
          </p:cNvPr>
          <p:cNvSpPr>
            <a:spLocks noChangeArrowheads="1"/>
          </p:cNvSpPr>
          <p:nvPr/>
        </p:nvSpPr>
        <p:spPr bwMode="auto">
          <a:xfrm>
            <a:off x="-1144" y="4692358"/>
            <a:ext cx="4558552" cy="58114"/>
          </a:xfrm>
          <a:prstGeom prst="rect">
            <a:avLst/>
          </a:prstGeom>
          <a:solidFill>
            <a:srgbClr val="CCCC00"/>
          </a:solidFill>
          <a:ln w="9525">
            <a:solidFill>
              <a:srgbClr val="CCCC00"/>
            </a:solidFill>
            <a:miter lim="800000"/>
            <a:headEnd/>
            <a:tailEnd/>
          </a:ln>
        </p:spPr>
        <p:txBody>
          <a:bodyPr vert="horz" wrap="square" lIns="80683" tIns="40341" rIns="80683" bIns="40341"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3" name="Rectangle 12">
            <a:extLst>
              <a:ext uri="{FF2B5EF4-FFF2-40B4-BE49-F238E27FC236}">
                <a16:creationId xmlns:a16="http://schemas.microsoft.com/office/drawing/2014/main" id="{5FA175E1-FE5F-957A-9224-6EB7CC5BC054}"/>
              </a:ext>
              <a:ext uri="{C183D7F6-B498-43B3-948B-1728B52AA6E4}">
                <adec:decorative xmlns:adec="http://schemas.microsoft.com/office/drawing/2017/decorative" val="1"/>
              </a:ext>
            </a:extLst>
          </p:cNvPr>
          <p:cNvSpPr>
            <a:spLocks noChangeArrowheads="1"/>
          </p:cNvSpPr>
          <p:nvPr/>
        </p:nvSpPr>
        <p:spPr bwMode="auto">
          <a:xfrm>
            <a:off x="-1144" y="4560484"/>
            <a:ext cx="4558552" cy="59231"/>
          </a:xfrm>
          <a:prstGeom prst="rect">
            <a:avLst/>
          </a:prstGeom>
          <a:solidFill>
            <a:srgbClr val="CCCC00"/>
          </a:solidFill>
          <a:ln w="9525">
            <a:solidFill>
              <a:srgbClr val="CCCC00"/>
            </a:solidFill>
            <a:miter lim="800000"/>
            <a:headEnd/>
            <a:tailEnd/>
          </a:ln>
        </p:spPr>
        <p:txBody>
          <a:bodyPr vert="horz" wrap="square" lIns="80683" tIns="40341" rIns="80683" bIns="40341"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4" name="Rectangle 13">
            <a:extLst>
              <a:ext uri="{FF2B5EF4-FFF2-40B4-BE49-F238E27FC236}">
                <a16:creationId xmlns:a16="http://schemas.microsoft.com/office/drawing/2014/main" id="{3BAD40F6-579B-FF3B-EE5C-DA6C3606150A}"/>
              </a:ext>
              <a:ext uri="{C183D7F6-B498-43B3-948B-1728B52AA6E4}">
                <adec:decorative xmlns:adec="http://schemas.microsoft.com/office/drawing/2017/decorative" val="1"/>
              </a:ext>
            </a:extLst>
          </p:cNvPr>
          <p:cNvSpPr>
            <a:spLocks noChangeArrowheads="1"/>
          </p:cNvSpPr>
          <p:nvPr/>
        </p:nvSpPr>
        <p:spPr bwMode="auto">
          <a:xfrm>
            <a:off x="-1144" y="4433080"/>
            <a:ext cx="4558552" cy="58114"/>
          </a:xfrm>
          <a:prstGeom prst="rect">
            <a:avLst/>
          </a:prstGeom>
          <a:solidFill>
            <a:srgbClr val="CCCC00"/>
          </a:solidFill>
          <a:ln w="9525">
            <a:solidFill>
              <a:srgbClr val="CCCC00"/>
            </a:solidFill>
            <a:miter lim="800000"/>
            <a:headEnd/>
            <a:tailEnd/>
          </a:ln>
        </p:spPr>
        <p:txBody>
          <a:bodyPr vert="horz" wrap="square" lIns="80683" tIns="40341" rIns="80683" bIns="40341"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5" name="Rectangle 14">
            <a:extLst>
              <a:ext uri="{FF2B5EF4-FFF2-40B4-BE49-F238E27FC236}">
                <a16:creationId xmlns:a16="http://schemas.microsoft.com/office/drawing/2014/main" id="{0046740D-9657-DD05-5193-E315F24C5012}"/>
              </a:ext>
              <a:ext uri="{C183D7F6-B498-43B3-948B-1728B52AA6E4}">
                <adec:decorative xmlns:adec="http://schemas.microsoft.com/office/drawing/2017/decorative" val="1"/>
              </a:ext>
            </a:extLst>
          </p:cNvPr>
          <p:cNvSpPr>
            <a:spLocks noChangeArrowheads="1"/>
          </p:cNvSpPr>
          <p:nvPr/>
        </p:nvSpPr>
        <p:spPr bwMode="auto">
          <a:xfrm>
            <a:off x="-1144" y="4304559"/>
            <a:ext cx="4558552" cy="59231"/>
          </a:xfrm>
          <a:prstGeom prst="rect">
            <a:avLst/>
          </a:prstGeom>
          <a:solidFill>
            <a:srgbClr val="CCCC00"/>
          </a:solidFill>
          <a:ln w="9525">
            <a:solidFill>
              <a:srgbClr val="CCCC00"/>
            </a:solidFill>
            <a:miter lim="800000"/>
            <a:headEnd/>
            <a:tailEnd/>
          </a:ln>
        </p:spPr>
        <p:txBody>
          <a:bodyPr vert="horz" wrap="square" lIns="80683" tIns="40341" rIns="80683" bIns="40341"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6" name="Rectangle 15">
            <a:extLst>
              <a:ext uri="{FF2B5EF4-FFF2-40B4-BE49-F238E27FC236}">
                <a16:creationId xmlns:a16="http://schemas.microsoft.com/office/drawing/2014/main" id="{0B70C563-DA1B-3BA7-4D31-97EE5FC72C53}"/>
              </a:ext>
              <a:ext uri="{C183D7F6-B498-43B3-948B-1728B52AA6E4}">
                <adec:decorative xmlns:adec="http://schemas.microsoft.com/office/drawing/2017/decorative" val="1"/>
              </a:ext>
            </a:extLst>
          </p:cNvPr>
          <p:cNvSpPr>
            <a:spLocks noChangeArrowheads="1"/>
          </p:cNvSpPr>
          <p:nvPr/>
        </p:nvSpPr>
        <p:spPr bwMode="auto">
          <a:xfrm>
            <a:off x="7929" y="4165516"/>
            <a:ext cx="4558552" cy="59231"/>
          </a:xfrm>
          <a:prstGeom prst="rect">
            <a:avLst/>
          </a:prstGeom>
          <a:solidFill>
            <a:srgbClr val="CCCC00"/>
          </a:solidFill>
          <a:ln w="9525">
            <a:solidFill>
              <a:srgbClr val="CCCC00"/>
            </a:solidFill>
            <a:miter lim="800000"/>
            <a:headEnd/>
            <a:tailEnd/>
          </a:ln>
        </p:spPr>
        <p:txBody>
          <a:bodyPr vert="horz" wrap="square" lIns="80683" tIns="40341" rIns="80683" bIns="40341"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7" name="Rectangle 16">
            <a:extLst>
              <a:ext uri="{FF2B5EF4-FFF2-40B4-BE49-F238E27FC236}">
                <a16:creationId xmlns:a16="http://schemas.microsoft.com/office/drawing/2014/main" id="{8E3583B1-028C-EFD1-3DB9-4260D6A7E4A8}"/>
              </a:ext>
              <a:ext uri="{C183D7F6-B498-43B3-948B-1728B52AA6E4}">
                <adec:decorative xmlns:adec="http://schemas.microsoft.com/office/drawing/2017/decorative" val="1"/>
              </a:ext>
            </a:extLst>
          </p:cNvPr>
          <p:cNvSpPr>
            <a:spLocks noChangeArrowheads="1"/>
          </p:cNvSpPr>
          <p:nvPr/>
        </p:nvSpPr>
        <p:spPr bwMode="auto">
          <a:xfrm>
            <a:off x="-1144" y="4048635"/>
            <a:ext cx="4558552" cy="58114"/>
          </a:xfrm>
          <a:prstGeom prst="rect">
            <a:avLst/>
          </a:prstGeom>
          <a:solidFill>
            <a:srgbClr val="CCCC00"/>
          </a:solidFill>
          <a:ln w="9525">
            <a:solidFill>
              <a:srgbClr val="CCCC00"/>
            </a:solidFill>
            <a:miter lim="800000"/>
            <a:headEnd/>
            <a:tailEnd/>
          </a:ln>
        </p:spPr>
        <p:txBody>
          <a:bodyPr vert="horz" wrap="square" lIns="80683" tIns="40341" rIns="80683" bIns="40341"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8" name="Rectangle 17">
            <a:extLst>
              <a:ext uri="{FF2B5EF4-FFF2-40B4-BE49-F238E27FC236}">
                <a16:creationId xmlns:a16="http://schemas.microsoft.com/office/drawing/2014/main" id="{F869B604-24E1-566D-B1CA-BAC49E00F841}"/>
              </a:ext>
              <a:ext uri="{C183D7F6-B498-43B3-948B-1728B52AA6E4}">
                <adec:decorative xmlns:adec="http://schemas.microsoft.com/office/drawing/2017/decorative" val="1"/>
              </a:ext>
            </a:extLst>
          </p:cNvPr>
          <p:cNvSpPr>
            <a:spLocks noChangeArrowheads="1"/>
          </p:cNvSpPr>
          <p:nvPr/>
        </p:nvSpPr>
        <p:spPr bwMode="auto">
          <a:xfrm>
            <a:off x="-13863" y="3881121"/>
            <a:ext cx="4558552" cy="59231"/>
          </a:xfrm>
          <a:prstGeom prst="rect">
            <a:avLst/>
          </a:prstGeom>
          <a:solidFill>
            <a:srgbClr val="CCCC00"/>
          </a:solidFill>
          <a:ln w="9525">
            <a:solidFill>
              <a:srgbClr val="CCCC00"/>
            </a:solidFill>
            <a:miter lim="800000"/>
            <a:headEnd/>
            <a:tailEnd/>
          </a:ln>
        </p:spPr>
        <p:txBody>
          <a:bodyPr vert="horz" wrap="square" lIns="80683" tIns="40341" rIns="80683" bIns="40341"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8" name="Rectangle 7">
            <a:extLst>
              <a:ext uri="{FF2B5EF4-FFF2-40B4-BE49-F238E27FC236}">
                <a16:creationId xmlns:a16="http://schemas.microsoft.com/office/drawing/2014/main" id="{FD752D42-C68D-9BEF-1A74-BBD9B688C89B}"/>
              </a:ext>
              <a:ext uri="{C183D7F6-B498-43B3-948B-1728B52AA6E4}">
                <adec:decorative xmlns:adec="http://schemas.microsoft.com/office/drawing/2017/decorative" val="1"/>
              </a:ext>
            </a:extLst>
          </p:cNvPr>
          <p:cNvSpPr>
            <a:spLocks noChangeArrowheads="1"/>
          </p:cNvSpPr>
          <p:nvPr/>
        </p:nvSpPr>
        <p:spPr bwMode="auto">
          <a:xfrm>
            <a:off x="-1144" y="5203648"/>
            <a:ext cx="4558552" cy="59231"/>
          </a:xfrm>
          <a:prstGeom prst="rect">
            <a:avLst/>
          </a:prstGeom>
          <a:solidFill>
            <a:srgbClr val="CCCC00"/>
          </a:solidFill>
          <a:ln w="9525">
            <a:solidFill>
              <a:srgbClr val="CCCC00"/>
            </a:solidFill>
            <a:miter lim="800000"/>
            <a:headEnd/>
            <a:tailEnd/>
          </a:ln>
        </p:spPr>
        <p:txBody>
          <a:bodyPr vert="horz" wrap="square" lIns="80683" tIns="40341" rIns="80683" bIns="40341"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69" name="TextBox 68">
            <a:extLst>
              <a:ext uri="{FF2B5EF4-FFF2-40B4-BE49-F238E27FC236}">
                <a16:creationId xmlns:a16="http://schemas.microsoft.com/office/drawing/2014/main" id="{76DCC1B1-10F2-2CE9-B119-80A515B78FA5}"/>
              </a:ext>
            </a:extLst>
          </p:cNvPr>
          <p:cNvSpPr txBox="1"/>
          <p:nvPr/>
        </p:nvSpPr>
        <p:spPr>
          <a:xfrm>
            <a:off x="28717" y="5540829"/>
            <a:ext cx="2692194" cy="2965413"/>
          </a:xfrm>
          <a:prstGeom prst="rect">
            <a:avLst/>
          </a:prstGeom>
          <a:noFill/>
        </p:spPr>
        <p:txBody>
          <a:bodyPr wrap="square" tIns="242048" rtlCol="0">
            <a:spAutoFit/>
          </a:bodyPr>
          <a:lstStyle/>
          <a:p>
            <a:pPr marL="0" marR="0" lvl="0" indent="0" algn="l" defTabSz="457200" rtl="0" eaLnBrk="1" fontAlgn="auto" latinLnBrk="0" hangingPunct="1">
              <a:lnSpc>
                <a:spcPct val="100000"/>
              </a:lnSpc>
              <a:spcBef>
                <a:spcPts val="0"/>
              </a:spcBef>
              <a:spcAft>
                <a:spcPts val="1060"/>
              </a:spcAft>
              <a:buClrTx/>
              <a:buSzTx/>
              <a:buFontTx/>
              <a:buNone/>
              <a:tabLst/>
              <a:defRPr/>
            </a:pPr>
            <a:r>
              <a:rPr kumimoji="0" lang="en-US" sz="1588"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COMING UP NEXT</a:t>
            </a:r>
            <a:br>
              <a:rPr lang="en-US" sz="1200" i="1" dirty="0">
                <a:solidFill>
                  <a:srgbClr val="808000"/>
                </a:solidFill>
                <a:latin typeface="Century Gothic" panose="020B0502020202020204" pitchFamily="34" charset="0"/>
                <a:ea typeface="MS Mincho" panose="02020609040205080304" pitchFamily="49" charset="-128"/>
                <a:cs typeface="Times New Roman" panose="02020603050405020304" pitchFamily="18" charset="0"/>
              </a:rPr>
            </a:br>
            <a:endParaRPr lang="en-US" sz="1200" i="1" dirty="0">
              <a:solidFill>
                <a:srgbClr val="808000"/>
              </a:solidFill>
              <a:latin typeface="Century Gothic" panose="020B0502020202020204" pitchFamily="34" charset="0"/>
              <a:ea typeface="MS Mincho" panose="02020609040205080304" pitchFamily="49" charset="-128"/>
              <a:cs typeface="Times New Roman" panose="02020603050405020304" pitchFamily="18" charset="0"/>
            </a:endParaRPr>
          </a:p>
          <a:p>
            <a:pPr marL="0" marR="40341" lvl="0" indent="0" algn="ctr" defTabSz="457200" rtl="0" eaLnBrk="1" fontAlgn="auto" latinLnBrk="0" hangingPunct="1">
              <a:lnSpc>
                <a:spcPct val="115000"/>
              </a:lnSpc>
              <a:spcBef>
                <a:spcPts val="0"/>
              </a:spcBef>
              <a:spcAft>
                <a:spcPts val="0"/>
              </a:spcAft>
              <a:buClrTx/>
              <a:buSzTx/>
              <a:buFontTx/>
              <a:buNone/>
              <a:tabLst/>
              <a:defRPr/>
            </a:pPr>
            <a:r>
              <a:rPr lang="en-US" sz="1200" b="1" dirty="0">
                <a:solidFill>
                  <a:prstClr val="black"/>
                </a:solidFill>
                <a:latin typeface="Century Gothic" panose="020B0502020202020204" pitchFamily="34" charset="0"/>
                <a:ea typeface="MS Mincho" panose="02020609040205080304" pitchFamily="49" charset="-128"/>
                <a:cs typeface="Times New Roman" panose="02020603050405020304" pitchFamily="18" charset="0"/>
              </a:rPr>
              <a:t>January</a:t>
            </a:r>
            <a:r>
              <a:rPr kumimoji="0" lang="en-US" sz="1200" b="1" i="0" u="none" strike="noStrike" kern="1200" cap="none" spc="0" normalizeH="0" baseline="0" noProof="0" dirty="0">
                <a:ln>
                  <a:noFill/>
                </a:ln>
                <a:solidFill>
                  <a:prstClr val="black"/>
                </a:solidFill>
                <a:effectLst/>
                <a:uLnTx/>
                <a:uFillTx/>
                <a:latin typeface="Century Gothic" panose="020B0502020202020204" pitchFamily="34" charset="0"/>
                <a:ea typeface="MS Mincho" panose="02020609040205080304" pitchFamily="49" charset="-128"/>
                <a:cs typeface="Times New Roman" panose="02020603050405020304" pitchFamily="18" charset="0"/>
              </a:rPr>
              <a:t> </a:t>
            </a:r>
            <a:r>
              <a:rPr lang="en-US" sz="1200" b="1" dirty="0">
                <a:solidFill>
                  <a:prstClr val="black"/>
                </a:solidFill>
                <a:latin typeface="Century Gothic" panose="020B0502020202020204" pitchFamily="34" charset="0"/>
                <a:ea typeface="MS Mincho" panose="02020609040205080304" pitchFamily="49" charset="-128"/>
                <a:cs typeface="Times New Roman" panose="02020603050405020304" pitchFamily="18" charset="0"/>
              </a:rPr>
              <a:t>21</a:t>
            </a:r>
            <a:r>
              <a:rPr kumimoji="0" lang="en-US" sz="1200" b="1" i="0" u="none" strike="noStrike" kern="1200" cap="none" spc="0" normalizeH="0" baseline="0" noProof="0" dirty="0">
                <a:ln>
                  <a:noFill/>
                </a:ln>
                <a:solidFill>
                  <a:prstClr val="black"/>
                </a:solidFill>
                <a:effectLst/>
                <a:uLnTx/>
                <a:uFillTx/>
                <a:latin typeface="Century Gothic" panose="020B0502020202020204" pitchFamily="34" charset="0"/>
                <a:ea typeface="MS Mincho" panose="02020609040205080304" pitchFamily="49" charset="-128"/>
                <a:cs typeface="Times New Roman" panose="02020603050405020304" pitchFamily="18" charset="0"/>
              </a:rPr>
              <a:t>, 2025</a:t>
            </a:r>
          </a:p>
          <a:p>
            <a:pPr marL="0" marR="40341" lvl="0" indent="0" algn="ctr" defTabSz="457200" rtl="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S Mincho" panose="02020609040205080304" pitchFamily="49" charset="-128"/>
                <a:cs typeface="Times New Roman" panose="02020603050405020304" pitchFamily="18" charset="0"/>
              </a:rPr>
              <a:t>10:30 a.m. – 12:00 p.m.</a:t>
            </a:r>
          </a:p>
          <a:p>
            <a:pPr marL="0" marR="40341" lvl="0" indent="0" algn="ctr" defTabSz="457200" rtl="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S Mincho" panose="02020609040205080304" pitchFamily="49" charset="-128"/>
                <a:cs typeface="Times New Roman" panose="02020603050405020304" pitchFamily="18" charset="0"/>
                <a:hlinkClick r:id="rId2"/>
              </a:rPr>
              <a:t>Zoom Meeting</a:t>
            </a:r>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S Mincho" panose="02020609040205080304" pitchFamily="49" charset="-128"/>
              <a:cs typeface="Times New Roman" panose="02020603050405020304" pitchFamily="18" charset="0"/>
            </a:endParaRPr>
          </a:p>
          <a:p>
            <a:pPr marL="0" marR="40341" lvl="0" indent="0" algn="ctr" defTabSz="457200" rtl="0" eaLnBrk="1" fontAlgn="auto" latinLnBrk="0" hangingPunct="1">
              <a:lnSpc>
                <a:spcPct val="115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entury Gothic" panose="020B0502020202020204" pitchFamily="34" charset="0"/>
                <a:ea typeface="MS Mincho" panose="02020609040205080304" pitchFamily="49" charset="-128"/>
                <a:cs typeface="Times New Roman" panose="02020603050405020304" pitchFamily="18" charset="0"/>
              </a:rPr>
              <a:t> </a:t>
            </a:r>
          </a:p>
          <a:p>
            <a:pPr marL="0" marR="40341" lvl="0" indent="0" algn="ctr" defTabSz="457200" rtl="0" eaLnBrk="1" fontAlgn="auto" latinLnBrk="0" hangingPunct="1">
              <a:lnSpc>
                <a:spcPct val="115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Century Gothic" panose="020B0502020202020204" pitchFamily="34" charset="0"/>
                <a:ea typeface="MS Mincho" panose="02020609040205080304" pitchFamily="49" charset="-128"/>
                <a:cs typeface="Times New Roman" panose="02020603050405020304" pitchFamily="18" charset="0"/>
              </a:rPr>
              <a:t>Topics:</a:t>
            </a:r>
            <a:endParaRPr kumimoji="0" lang="en-US" sz="1300" b="0" i="0" u="none" strike="noStrike" kern="1200" cap="none" spc="0" normalizeH="0" baseline="0" noProof="0" dirty="0">
              <a:ln>
                <a:noFill/>
              </a:ln>
              <a:solidFill>
                <a:prstClr val="black"/>
              </a:solidFill>
              <a:effectLst/>
              <a:uLnTx/>
              <a:uFillTx/>
              <a:latin typeface="Century Gothic" panose="020B0502020202020204" pitchFamily="34" charset="0"/>
              <a:ea typeface="MS Mincho" panose="02020609040205080304" pitchFamily="49" charset="-128"/>
              <a:cs typeface="Times New Roman" panose="02020603050405020304" pitchFamily="18" charset="0"/>
            </a:endParaRPr>
          </a:p>
          <a:p>
            <a:pPr marL="0" marR="40341" lvl="0" indent="0" algn="ctr" defTabSz="457200" rtl="0" eaLnBrk="1" fontAlgn="auto" latinLnBrk="0" hangingPunct="1">
              <a:lnSpc>
                <a:spcPct val="115000"/>
              </a:lnSpc>
              <a:spcBef>
                <a:spcPts val="0"/>
              </a:spcBef>
              <a:spcAft>
                <a:spcPts val="0"/>
              </a:spcAft>
              <a:buClrTx/>
              <a:buSzTx/>
              <a:buFontTx/>
              <a:buNone/>
              <a:tabLst/>
              <a:defRPr/>
            </a:pPr>
            <a:r>
              <a:rPr lang="en-US" sz="1200" i="0" dirty="0">
                <a:solidFill>
                  <a:srgbClr val="434341"/>
                </a:solidFill>
                <a:effectLst/>
                <a:latin typeface="Century Gothic" panose="020B0502020202020204" pitchFamily="34" charset="0"/>
              </a:rPr>
              <a:t>Failing Forward</a:t>
            </a:r>
          </a:p>
          <a:p>
            <a:pPr marL="0" marR="40341" lvl="0" indent="0" algn="ctr" defTabSz="457200" rtl="0" eaLnBrk="1" fontAlgn="auto" latinLnBrk="0" hangingPunct="1">
              <a:lnSpc>
                <a:spcPct val="115000"/>
              </a:lnSpc>
              <a:spcBef>
                <a:spcPts val="0"/>
              </a:spcBef>
              <a:spcAft>
                <a:spcPts val="0"/>
              </a:spcAft>
              <a:buClrTx/>
              <a:buSzTx/>
              <a:buFontTx/>
              <a:buNone/>
              <a:tabLst/>
              <a:defRPr/>
            </a:pPr>
            <a:br>
              <a:rPr kumimoji="0" lang="en-US" sz="1200" b="1" i="0" u="none" strike="noStrike" kern="1200" cap="none" spc="0" normalizeH="0" baseline="0" noProof="0" dirty="0">
                <a:ln>
                  <a:noFill/>
                </a:ln>
                <a:solidFill>
                  <a:prstClr val="black"/>
                </a:solidFill>
                <a:effectLst/>
                <a:uLnTx/>
                <a:uFillTx/>
                <a:latin typeface="Century Gothic" panose="020B0502020202020204" pitchFamily="34" charset="0"/>
                <a:ea typeface="MS Mincho" panose="02020609040205080304" pitchFamily="49" charset="-128"/>
                <a:cs typeface="Times New Roman" panose="02020603050405020304" pitchFamily="18" charset="0"/>
              </a:rPr>
            </a:br>
            <a:r>
              <a:rPr lang="en-US" sz="1200" b="1" i="1" dirty="0">
                <a:solidFill>
                  <a:prstClr val="black"/>
                </a:solidFill>
                <a:latin typeface="Century Gothic" panose="020B0502020202020204" pitchFamily="34" charset="0"/>
                <a:ea typeface="MS Mincho" panose="02020609040205080304" pitchFamily="49" charset="-128"/>
                <a:cs typeface="Times New Roman" panose="02020603050405020304" pitchFamily="18" charset="0"/>
              </a:rPr>
              <a:t>Susan Nguyen</a:t>
            </a:r>
            <a:r>
              <a:rPr kumimoji="0" lang="en-US" sz="1200" b="0" i="1" u="none" strike="noStrike" kern="1200" cap="none" spc="0" normalizeH="0" baseline="0" noProof="0" dirty="0">
                <a:ln>
                  <a:noFill/>
                </a:ln>
                <a:solidFill>
                  <a:prstClr val="black"/>
                </a:solidFill>
                <a:effectLst/>
                <a:uLnTx/>
                <a:uFillTx/>
                <a:latin typeface="Century Gothic" panose="020B0502020202020204" pitchFamily="34" charset="0"/>
                <a:ea typeface="MS Mincho" panose="02020609040205080304" pitchFamily="49" charset="-128"/>
                <a:cs typeface="Times New Roman" panose="02020603050405020304" pitchFamily="18" charset="0"/>
              </a:rPr>
              <a:t>| </a:t>
            </a:r>
            <a:br>
              <a:rPr kumimoji="0" lang="en-US" sz="1200" b="0" i="1" u="none" strike="noStrike" kern="1200" cap="none" spc="0" normalizeH="0" baseline="0" noProof="0" dirty="0">
                <a:ln>
                  <a:noFill/>
                </a:ln>
                <a:solidFill>
                  <a:prstClr val="black"/>
                </a:solidFill>
                <a:effectLst/>
                <a:uLnTx/>
                <a:uFillTx/>
                <a:latin typeface="Century Gothic" panose="020B0502020202020204" pitchFamily="34" charset="0"/>
                <a:ea typeface="MS Mincho" panose="02020609040205080304" pitchFamily="49" charset="-128"/>
                <a:cs typeface="Times New Roman" panose="02020603050405020304" pitchFamily="18" charset="0"/>
              </a:rPr>
            </a:br>
            <a:r>
              <a:rPr kumimoji="0" lang="en-US" sz="1200" b="0" i="1" u="none" strike="noStrike" kern="1200" cap="none" spc="0" normalizeH="0" baseline="0" noProof="0" dirty="0">
                <a:ln>
                  <a:noFill/>
                </a:ln>
                <a:solidFill>
                  <a:prstClr val="black"/>
                </a:solidFill>
                <a:effectLst/>
                <a:uLnTx/>
                <a:uFillTx/>
                <a:latin typeface="Century Gothic" panose="020B0502020202020204" pitchFamily="34" charset="0"/>
                <a:ea typeface="MS Mincho" panose="02020609040205080304" pitchFamily="49" charset="-128"/>
                <a:cs typeface="Times New Roman" panose="02020603050405020304" pitchFamily="18" charset="0"/>
              </a:rPr>
              <a:t>Center For Public Impact</a:t>
            </a:r>
          </a:p>
          <a:p>
            <a:pPr marL="0" marR="40341" lvl="0" indent="0" algn="ctr" defTabSz="457200" rtl="0" eaLnBrk="1" fontAlgn="auto" latinLnBrk="0" hangingPunct="1">
              <a:lnSpc>
                <a:spcPct val="115000"/>
              </a:lnSpc>
              <a:spcBef>
                <a:spcPts val="0"/>
              </a:spcBef>
              <a:spcAft>
                <a:spcPts val="0"/>
              </a:spcAft>
              <a:buClrTx/>
              <a:buSzTx/>
              <a:buFontTx/>
              <a:buNone/>
              <a:tabLst/>
              <a:defRPr/>
            </a:pPr>
            <a:endParaRPr kumimoji="0" lang="en-US" sz="1200" b="0" i="1" u="none" strike="noStrike" kern="1200" cap="none" spc="0" normalizeH="0" baseline="0" noProof="0" dirty="0">
              <a:ln>
                <a:noFill/>
              </a:ln>
              <a:solidFill>
                <a:prstClr val="black"/>
              </a:solidFill>
              <a:effectLst/>
              <a:uLnTx/>
              <a:uFillTx/>
              <a:latin typeface="Century Gothic" panose="020B0502020202020204" pitchFamily="34" charset="0"/>
              <a:ea typeface="MS Mincho" panose="02020609040205080304" pitchFamily="49" charset="-128"/>
              <a:cs typeface="Times New Roman" panose="02020603050405020304" pitchFamily="18" charset="0"/>
            </a:endParaRPr>
          </a:p>
        </p:txBody>
      </p:sp>
      <p:sp>
        <p:nvSpPr>
          <p:cNvPr id="7" name="Rectangle 6">
            <a:extLst>
              <a:ext uri="{FF2B5EF4-FFF2-40B4-BE49-F238E27FC236}">
                <a16:creationId xmlns:a16="http://schemas.microsoft.com/office/drawing/2014/main" id="{A7270782-FCF8-4328-5F96-AF7653D3E5BC}"/>
              </a:ext>
              <a:ext uri="{C183D7F6-B498-43B3-948B-1728B52AA6E4}">
                <adec:decorative xmlns:adec="http://schemas.microsoft.com/office/drawing/2017/decorative" val="1"/>
              </a:ext>
            </a:extLst>
          </p:cNvPr>
          <p:cNvSpPr>
            <a:spLocks noChangeArrowheads="1"/>
          </p:cNvSpPr>
          <p:nvPr/>
        </p:nvSpPr>
        <p:spPr bwMode="auto">
          <a:xfrm>
            <a:off x="-13863" y="5378613"/>
            <a:ext cx="4558552" cy="55879"/>
          </a:xfrm>
          <a:prstGeom prst="rect">
            <a:avLst/>
          </a:prstGeom>
          <a:solidFill>
            <a:srgbClr val="CCCC00"/>
          </a:solidFill>
          <a:ln w="9525">
            <a:solidFill>
              <a:srgbClr val="CCCC00"/>
            </a:solidFill>
            <a:miter lim="800000"/>
            <a:headEnd/>
            <a:tailEnd/>
          </a:ln>
        </p:spPr>
        <p:txBody>
          <a:bodyPr vert="horz" wrap="square" lIns="80683" tIns="40341" rIns="80683" bIns="40341"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2" name="Rectangle 1">
            <a:extLst>
              <a:ext uri="{FF2B5EF4-FFF2-40B4-BE49-F238E27FC236}">
                <a16:creationId xmlns:a16="http://schemas.microsoft.com/office/drawing/2014/main" id="{A70B8FD8-7467-3317-DC9C-A762AE449254}"/>
              </a:ext>
              <a:ext uri="{C183D7F6-B498-43B3-948B-1728B52AA6E4}">
                <adec:decorative xmlns:adec="http://schemas.microsoft.com/office/drawing/2017/decorative" val="1"/>
              </a:ext>
            </a:extLst>
          </p:cNvPr>
          <p:cNvSpPr/>
          <p:nvPr/>
        </p:nvSpPr>
        <p:spPr>
          <a:xfrm>
            <a:off x="490897" y="6045655"/>
            <a:ext cx="546999" cy="69348"/>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nvGrpSpPr>
          <p:cNvPr id="46" name="Group 45">
            <a:extLst>
              <a:ext uri="{FF2B5EF4-FFF2-40B4-BE49-F238E27FC236}">
                <a16:creationId xmlns:a16="http://schemas.microsoft.com/office/drawing/2014/main" id="{3479C812-3654-BA5D-FB96-885664F38808}"/>
              </a:ext>
              <a:ext uri="{C183D7F6-B498-43B3-948B-1728B52AA6E4}">
                <adec:decorative xmlns:adec="http://schemas.microsoft.com/office/drawing/2017/decorative" val="1"/>
              </a:ext>
            </a:extLst>
          </p:cNvPr>
          <p:cNvGrpSpPr/>
          <p:nvPr/>
        </p:nvGrpSpPr>
        <p:grpSpPr>
          <a:xfrm>
            <a:off x="6627719" y="5729517"/>
            <a:ext cx="230281" cy="3018567"/>
            <a:chOff x="3755708" y="3239135"/>
            <a:chExt cx="260985" cy="3430270"/>
          </a:xfrm>
          <a:solidFill>
            <a:srgbClr val="1D6295"/>
          </a:solidFill>
        </p:grpSpPr>
        <p:sp>
          <p:nvSpPr>
            <p:cNvPr id="22" name="Rectangle 21">
              <a:extLst>
                <a:ext uri="{FF2B5EF4-FFF2-40B4-BE49-F238E27FC236}">
                  <a16:creationId xmlns:a16="http://schemas.microsoft.com/office/drawing/2014/main" id="{2D348DC2-3EC8-C8DB-12CC-5BBBB33B2643}"/>
                </a:ext>
              </a:extLst>
            </p:cNvPr>
            <p:cNvSpPr>
              <a:spLocks noChangeArrowheads="1"/>
            </p:cNvSpPr>
            <p:nvPr/>
          </p:nvSpPr>
          <p:spPr bwMode="auto">
            <a:xfrm>
              <a:off x="3755708" y="6605905"/>
              <a:ext cx="260985"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683" tIns="40341" rIns="80683" bIns="40341"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23" name="Rectangle 22">
              <a:extLst>
                <a:ext uri="{FF2B5EF4-FFF2-40B4-BE49-F238E27FC236}">
                  <a16:creationId xmlns:a16="http://schemas.microsoft.com/office/drawing/2014/main" id="{28C2C085-C8D6-A4A2-C7F6-704A1272274E}"/>
                </a:ext>
              </a:extLst>
            </p:cNvPr>
            <p:cNvSpPr>
              <a:spLocks noChangeArrowheads="1"/>
            </p:cNvSpPr>
            <p:nvPr/>
          </p:nvSpPr>
          <p:spPr bwMode="auto">
            <a:xfrm>
              <a:off x="3755708" y="6457315"/>
              <a:ext cx="260985" cy="673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683" tIns="40341" rIns="80683" bIns="40341"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24" name="Rectangle 23">
              <a:extLst>
                <a:ext uri="{FF2B5EF4-FFF2-40B4-BE49-F238E27FC236}">
                  <a16:creationId xmlns:a16="http://schemas.microsoft.com/office/drawing/2014/main" id="{4E127BA6-B193-2D10-C293-0AB1319A608F}"/>
                </a:ext>
              </a:extLst>
            </p:cNvPr>
            <p:cNvSpPr>
              <a:spLocks noChangeArrowheads="1"/>
            </p:cNvSpPr>
            <p:nvPr/>
          </p:nvSpPr>
          <p:spPr bwMode="auto">
            <a:xfrm>
              <a:off x="3755708" y="6311265"/>
              <a:ext cx="260985" cy="673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683" tIns="40341" rIns="80683" bIns="40341"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25" name="Rectangle 24">
              <a:extLst>
                <a:ext uri="{FF2B5EF4-FFF2-40B4-BE49-F238E27FC236}">
                  <a16:creationId xmlns:a16="http://schemas.microsoft.com/office/drawing/2014/main" id="{EA35CA1C-EC28-30E6-CC9E-458207F463CA}"/>
                </a:ext>
              </a:extLst>
            </p:cNvPr>
            <p:cNvSpPr>
              <a:spLocks noChangeArrowheads="1"/>
            </p:cNvSpPr>
            <p:nvPr/>
          </p:nvSpPr>
          <p:spPr bwMode="auto">
            <a:xfrm>
              <a:off x="3755708" y="6165215"/>
              <a:ext cx="260985" cy="673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683" tIns="40341" rIns="80683" bIns="40341"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26" name="Rectangle 25">
              <a:extLst>
                <a:ext uri="{FF2B5EF4-FFF2-40B4-BE49-F238E27FC236}">
                  <a16:creationId xmlns:a16="http://schemas.microsoft.com/office/drawing/2014/main" id="{681538A5-1DA3-CD5A-BD1A-0FF6DF322D36}"/>
                </a:ext>
              </a:extLst>
            </p:cNvPr>
            <p:cNvSpPr>
              <a:spLocks noChangeArrowheads="1"/>
            </p:cNvSpPr>
            <p:nvPr/>
          </p:nvSpPr>
          <p:spPr bwMode="auto">
            <a:xfrm>
              <a:off x="3755708" y="6020435"/>
              <a:ext cx="260985" cy="673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683" tIns="40341" rIns="80683" bIns="40341"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27" name="Rectangle 26">
              <a:extLst>
                <a:ext uri="{FF2B5EF4-FFF2-40B4-BE49-F238E27FC236}">
                  <a16:creationId xmlns:a16="http://schemas.microsoft.com/office/drawing/2014/main" id="{3BBE4195-E784-8799-3372-3C4D53C950C3}"/>
                </a:ext>
              </a:extLst>
            </p:cNvPr>
            <p:cNvSpPr>
              <a:spLocks noChangeArrowheads="1"/>
            </p:cNvSpPr>
            <p:nvPr/>
          </p:nvSpPr>
          <p:spPr bwMode="auto">
            <a:xfrm>
              <a:off x="3755708" y="5874385"/>
              <a:ext cx="260985" cy="673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683" tIns="40341" rIns="80683" bIns="40341"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28" name="Rectangle 27">
              <a:extLst>
                <a:ext uri="{FF2B5EF4-FFF2-40B4-BE49-F238E27FC236}">
                  <a16:creationId xmlns:a16="http://schemas.microsoft.com/office/drawing/2014/main" id="{A55B2607-8E18-F65E-CBA0-2FAF331F325B}"/>
                </a:ext>
              </a:extLst>
            </p:cNvPr>
            <p:cNvSpPr>
              <a:spLocks noChangeArrowheads="1"/>
            </p:cNvSpPr>
            <p:nvPr/>
          </p:nvSpPr>
          <p:spPr bwMode="auto">
            <a:xfrm>
              <a:off x="3755708" y="5725795"/>
              <a:ext cx="260985" cy="673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683" tIns="40341" rIns="80683" bIns="40341"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29" name="Rectangle 28">
              <a:extLst>
                <a:ext uri="{FF2B5EF4-FFF2-40B4-BE49-F238E27FC236}">
                  <a16:creationId xmlns:a16="http://schemas.microsoft.com/office/drawing/2014/main" id="{DACF63C6-3B20-3889-3495-7F21E10F7113}"/>
                </a:ext>
              </a:extLst>
            </p:cNvPr>
            <p:cNvSpPr>
              <a:spLocks noChangeArrowheads="1"/>
            </p:cNvSpPr>
            <p:nvPr/>
          </p:nvSpPr>
          <p:spPr bwMode="auto">
            <a:xfrm>
              <a:off x="3755708" y="5579745"/>
              <a:ext cx="260985" cy="673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683" tIns="40341" rIns="80683" bIns="40341"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30" name="Rectangle 29">
              <a:extLst>
                <a:ext uri="{FF2B5EF4-FFF2-40B4-BE49-F238E27FC236}">
                  <a16:creationId xmlns:a16="http://schemas.microsoft.com/office/drawing/2014/main" id="{FA7C1BE3-7D57-BFD0-3E83-3D2FCACF3B00}"/>
                </a:ext>
              </a:extLst>
            </p:cNvPr>
            <p:cNvSpPr>
              <a:spLocks noChangeArrowheads="1"/>
            </p:cNvSpPr>
            <p:nvPr/>
          </p:nvSpPr>
          <p:spPr bwMode="auto">
            <a:xfrm>
              <a:off x="3755708" y="5433695"/>
              <a:ext cx="260985" cy="673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683" tIns="40341" rIns="80683" bIns="40341"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31" name="Rectangle 30">
              <a:extLst>
                <a:ext uri="{FF2B5EF4-FFF2-40B4-BE49-F238E27FC236}">
                  <a16:creationId xmlns:a16="http://schemas.microsoft.com/office/drawing/2014/main" id="{DA643F35-4909-C37C-CD1C-B6716226FD19}"/>
                </a:ext>
              </a:extLst>
            </p:cNvPr>
            <p:cNvSpPr>
              <a:spLocks noChangeArrowheads="1"/>
            </p:cNvSpPr>
            <p:nvPr/>
          </p:nvSpPr>
          <p:spPr bwMode="auto">
            <a:xfrm>
              <a:off x="3755708" y="5288915"/>
              <a:ext cx="260985" cy="673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683" tIns="40341" rIns="80683" bIns="40341"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32" name="Rectangle 31">
              <a:extLst>
                <a:ext uri="{FF2B5EF4-FFF2-40B4-BE49-F238E27FC236}">
                  <a16:creationId xmlns:a16="http://schemas.microsoft.com/office/drawing/2014/main" id="{48E4F85C-0BD1-2B4C-0328-CEF8FADB46C3}"/>
                </a:ext>
              </a:extLst>
            </p:cNvPr>
            <p:cNvSpPr>
              <a:spLocks noChangeArrowheads="1"/>
            </p:cNvSpPr>
            <p:nvPr/>
          </p:nvSpPr>
          <p:spPr bwMode="auto">
            <a:xfrm>
              <a:off x="3755708" y="5142230"/>
              <a:ext cx="260985" cy="673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683" tIns="40341" rIns="80683" bIns="40341"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33" name="Rectangle 32">
              <a:extLst>
                <a:ext uri="{FF2B5EF4-FFF2-40B4-BE49-F238E27FC236}">
                  <a16:creationId xmlns:a16="http://schemas.microsoft.com/office/drawing/2014/main" id="{FCDEE4A0-A377-375A-BF98-CF1655AC64E9}"/>
                </a:ext>
              </a:extLst>
            </p:cNvPr>
            <p:cNvSpPr>
              <a:spLocks noChangeArrowheads="1"/>
            </p:cNvSpPr>
            <p:nvPr/>
          </p:nvSpPr>
          <p:spPr bwMode="auto">
            <a:xfrm>
              <a:off x="3755708" y="4998085"/>
              <a:ext cx="260985"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683" tIns="40341" rIns="80683" bIns="40341"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34" name="Rectangle 33">
              <a:extLst>
                <a:ext uri="{FF2B5EF4-FFF2-40B4-BE49-F238E27FC236}">
                  <a16:creationId xmlns:a16="http://schemas.microsoft.com/office/drawing/2014/main" id="{C9DD4404-86B3-0650-59E7-736C0B62589D}"/>
                </a:ext>
              </a:extLst>
            </p:cNvPr>
            <p:cNvSpPr>
              <a:spLocks noChangeArrowheads="1"/>
            </p:cNvSpPr>
            <p:nvPr/>
          </p:nvSpPr>
          <p:spPr bwMode="auto">
            <a:xfrm>
              <a:off x="3755708" y="4847590"/>
              <a:ext cx="260985" cy="673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683" tIns="40341" rIns="80683" bIns="40341"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35" name="Rectangle 34">
              <a:extLst>
                <a:ext uri="{FF2B5EF4-FFF2-40B4-BE49-F238E27FC236}">
                  <a16:creationId xmlns:a16="http://schemas.microsoft.com/office/drawing/2014/main" id="{9C697AF6-456D-D003-1138-A29323C5E351}"/>
                </a:ext>
              </a:extLst>
            </p:cNvPr>
            <p:cNvSpPr>
              <a:spLocks noChangeArrowheads="1"/>
            </p:cNvSpPr>
            <p:nvPr/>
          </p:nvSpPr>
          <p:spPr bwMode="auto">
            <a:xfrm>
              <a:off x="3755708" y="4702810"/>
              <a:ext cx="260985" cy="660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683" tIns="40341" rIns="80683" bIns="40341"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36" name="Rectangle 35">
              <a:extLst>
                <a:ext uri="{FF2B5EF4-FFF2-40B4-BE49-F238E27FC236}">
                  <a16:creationId xmlns:a16="http://schemas.microsoft.com/office/drawing/2014/main" id="{9093E005-7A8C-FFE6-B486-395E2F9E5D48}"/>
                </a:ext>
              </a:extLst>
            </p:cNvPr>
            <p:cNvSpPr>
              <a:spLocks noChangeArrowheads="1"/>
            </p:cNvSpPr>
            <p:nvPr/>
          </p:nvSpPr>
          <p:spPr bwMode="auto">
            <a:xfrm>
              <a:off x="3755708" y="4556760"/>
              <a:ext cx="260985" cy="673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683" tIns="40341" rIns="80683" bIns="40341"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37" name="Rectangle 36">
              <a:extLst>
                <a:ext uri="{FF2B5EF4-FFF2-40B4-BE49-F238E27FC236}">
                  <a16:creationId xmlns:a16="http://schemas.microsoft.com/office/drawing/2014/main" id="{EAC9B74E-098A-EA39-71B8-AF51357F58AC}"/>
                </a:ext>
              </a:extLst>
            </p:cNvPr>
            <p:cNvSpPr>
              <a:spLocks noChangeArrowheads="1"/>
            </p:cNvSpPr>
            <p:nvPr/>
          </p:nvSpPr>
          <p:spPr bwMode="auto">
            <a:xfrm>
              <a:off x="3755708" y="4410710"/>
              <a:ext cx="260985" cy="673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683" tIns="40341" rIns="80683" bIns="40341"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38" name="Rectangle 37">
              <a:extLst>
                <a:ext uri="{FF2B5EF4-FFF2-40B4-BE49-F238E27FC236}">
                  <a16:creationId xmlns:a16="http://schemas.microsoft.com/office/drawing/2014/main" id="{4E9C54D3-5EC0-6719-A5B9-2BD9B0EA78A9}"/>
                </a:ext>
              </a:extLst>
            </p:cNvPr>
            <p:cNvSpPr>
              <a:spLocks noChangeArrowheads="1"/>
            </p:cNvSpPr>
            <p:nvPr/>
          </p:nvSpPr>
          <p:spPr bwMode="auto">
            <a:xfrm>
              <a:off x="3755708" y="4265930"/>
              <a:ext cx="260985" cy="660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683" tIns="40341" rIns="80683" bIns="40341"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39" name="Rectangle 38">
              <a:extLst>
                <a:ext uri="{FF2B5EF4-FFF2-40B4-BE49-F238E27FC236}">
                  <a16:creationId xmlns:a16="http://schemas.microsoft.com/office/drawing/2014/main" id="{1B343784-5F07-FB40-5610-61A175EAA3F1}"/>
                </a:ext>
              </a:extLst>
            </p:cNvPr>
            <p:cNvSpPr>
              <a:spLocks noChangeArrowheads="1"/>
            </p:cNvSpPr>
            <p:nvPr/>
          </p:nvSpPr>
          <p:spPr bwMode="auto">
            <a:xfrm>
              <a:off x="3755708" y="4116070"/>
              <a:ext cx="260985" cy="673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683" tIns="40341" rIns="80683" bIns="40341"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40" name="Rectangle 39">
              <a:extLst>
                <a:ext uri="{FF2B5EF4-FFF2-40B4-BE49-F238E27FC236}">
                  <a16:creationId xmlns:a16="http://schemas.microsoft.com/office/drawing/2014/main" id="{A5467E8B-84AE-BF5B-94B1-3B52FE08136A}"/>
                </a:ext>
              </a:extLst>
            </p:cNvPr>
            <p:cNvSpPr>
              <a:spLocks noChangeArrowheads="1"/>
            </p:cNvSpPr>
            <p:nvPr/>
          </p:nvSpPr>
          <p:spPr bwMode="auto">
            <a:xfrm>
              <a:off x="3755708" y="3971290"/>
              <a:ext cx="260985" cy="660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683" tIns="40341" rIns="80683" bIns="40341"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41" name="Rectangle 40">
              <a:extLst>
                <a:ext uri="{FF2B5EF4-FFF2-40B4-BE49-F238E27FC236}">
                  <a16:creationId xmlns:a16="http://schemas.microsoft.com/office/drawing/2014/main" id="{A01AD45B-35E2-0F4B-10B9-91CA595D2B7B}"/>
                </a:ext>
              </a:extLst>
            </p:cNvPr>
            <p:cNvSpPr>
              <a:spLocks noChangeArrowheads="1"/>
            </p:cNvSpPr>
            <p:nvPr/>
          </p:nvSpPr>
          <p:spPr bwMode="auto">
            <a:xfrm>
              <a:off x="3755708" y="3825240"/>
              <a:ext cx="260985" cy="673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683" tIns="40341" rIns="80683" bIns="40341"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42" name="Rectangle 41">
              <a:extLst>
                <a:ext uri="{FF2B5EF4-FFF2-40B4-BE49-F238E27FC236}">
                  <a16:creationId xmlns:a16="http://schemas.microsoft.com/office/drawing/2014/main" id="{18FA5014-CD63-B208-D4E7-4036C24C0607}"/>
                </a:ext>
              </a:extLst>
            </p:cNvPr>
            <p:cNvSpPr>
              <a:spLocks noChangeArrowheads="1"/>
            </p:cNvSpPr>
            <p:nvPr/>
          </p:nvSpPr>
          <p:spPr bwMode="auto">
            <a:xfrm>
              <a:off x="3755708" y="3679190"/>
              <a:ext cx="260985" cy="673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683" tIns="40341" rIns="80683" bIns="40341"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43" name="Rectangle 42">
              <a:extLst>
                <a:ext uri="{FF2B5EF4-FFF2-40B4-BE49-F238E27FC236}">
                  <a16:creationId xmlns:a16="http://schemas.microsoft.com/office/drawing/2014/main" id="{0A692BAE-6A9E-3069-BBF2-48EAE49626E0}"/>
                </a:ext>
              </a:extLst>
            </p:cNvPr>
            <p:cNvSpPr>
              <a:spLocks noChangeArrowheads="1"/>
            </p:cNvSpPr>
            <p:nvPr/>
          </p:nvSpPr>
          <p:spPr bwMode="auto">
            <a:xfrm>
              <a:off x="3755708" y="3534410"/>
              <a:ext cx="260985" cy="660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683" tIns="40341" rIns="80683" bIns="40341"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44" name="Rectangle 43">
              <a:extLst>
                <a:ext uri="{FF2B5EF4-FFF2-40B4-BE49-F238E27FC236}">
                  <a16:creationId xmlns:a16="http://schemas.microsoft.com/office/drawing/2014/main" id="{DE2949E9-D564-5F4F-A199-68F2A33DC5EA}"/>
                </a:ext>
              </a:extLst>
            </p:cNvPr>
            <p:cNvSpPr>
              <a:spLocks noChangeArrowheads="1"/>
            </p:cNvSpPr>
            <p:nvPr/>
          </p:nvSpPr>
          <p:spPr bwMode="auto">
            <a:xfrm>
              <a:off x="3755708" y="3383915"/>
              <a:ext cx="260985" cy="673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683" tIns="40341" rIns="80683" bIns="40341"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45" name="Rectangle 44">
              <a:extLst>
                <a:ext uri="{FF2B5EF4-FFF2-40B4-BE49-F238E27FC236}">
                  <a16:creationId xmlns:a16="http://schemas.microsoft.com/office/drawing/2014/main" id="{E98BA64E-0EAF-D928-EDF8-7E996E6CD2ED}"/>
                </a:ext>
              </a:extLst>
            </p:cNvPr>
            <p:cNvSpPr>
              <a:spLocks noChangeArrowheads="1"/>
            </p:cNvSpPr>
            <p:nvPr/>
          </p:nvSpPr>
          <p:spPr bwMode="auto">
            <a:xfrm>
              <a:off x="3755708" y="3239135"/>
              <a:ext cx="260985" cy="660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683" tIns="40341" rIns="80683" bIns="40341"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grpSp>
      <p:sp>
        <p:nvSpPr>
          <p:cNvPr id="52" name="Rectangle 51">
            <a:extLst>
              <a:ext uri="{FF2B5EF4-FFF2-40B4-BE49-F238E27FC236}">
                <a16:creationId xmlns:a16="http://schemas.microsoft.com/office/drawing/2014/main" id="{593C7CB6-AB65-1E61-52F7-0CDB94C4E295}"/>
              </a:ext>
            </a:extLst>
          </p:cNvPr>
          <p:cNvSpPr/>
          <p:nvPr/>
        </p:nvSpPr>
        <p:spPr>
          <a:xfrm>
            <a:off x="2819170" y="5434491"/>
            <a:ext cx="3895802" cy="3709507"/>
          </a:xfrm>
          <a:prstGeom prst="rect">
            <a:avLst/>
          </a:prstGeom>
          <a:solidFill>
            <a:srgbClr val="DBBFC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42048" tIns="242048" rIns="242048" bIns="242048" numCol="1" spcCol="0" rtlCol="0" fromWordArt="0" anchor="t" anchorCtr="0" forceAA="0" compatLnSpc="1">
            <a:prstTxWarp prst="textNoShape">
              <a:avLst/>
            </a:prstTxWarp>
            <a:noAutofit/>
          </a:bodyPr>
          <a:lstStyle/>
          <a:p>
            <a:pPr marR="0" lvl="0" algn="ctr" defTabSz="457200" rtl="0" eaLnBrk="1" fontAlgn="auto" latinLnBrk="0" hangingPunct="1">
              <a:lnSpc>
                <a:spcPct val="115000"/>
              </a:lnSpc>
              <a:spcBef>
                <a:spcPts val="1588"/>
              </a:spcBef>
              <a:spcAft>
                <a:spcPts val="884"/>
              </a:spcAft>
              <a:buClrTx/>
              <a:buSzTx/>
              <a:tabLst/>
              <a:defRPr/>
            </a:pPr>
            <a:r>
              <a:rPr lang="en-US" sz="1050" b="1" i="1" dirty="0">
                <a:solidFill>
                  <a:schemeClr val="tx1"/>
                </a:solidFill>
                <a:latin typeface="Century Gothic" panose="020B0502020202020204" pitchFamily="34" charset="0"/>
                <a:ea typeface="MS Mincho" panose="02020609040205080304" pitchFamily="49" charset="-128"/>
                <a:cs typeface="Calibri"/>
              </a:rPr>
              <a:t>Book Recommendations from our friends at DOC:</a:t>
            </a:r>
            <a:br>
              <a:rPr lang="en-US" sz="1100" i="1" dirty="0">
                <a:solidFill>
                  <a:schemeClr val="tx1"/>
                </a:solidFill>
                <a:latin typeface="Century Gothic" panose="020B0502020202020204" pitchFamily="34" charset="0"/>
                <a:ea typeface="MS Mincho" panose="02020609040205080304" pitchFamily="49" charset="-128"/>
                <a:cs typeface="Calibri"/>
              </a:rPr>
            </a:br>
            <a:r>
              <a:rPr lang="en-US" sz="1100" i="1" dirty="0">
                <a:solidFill>
                  <a:schemeClr val="tx1"/>
                </a:solidFill>
                <a:latin typeface="Century Gothic" panose="020B0502020202020204" pitchFamily="34" charset="0"/>
                <a:ea typeface="MS Mincho" panose="02020609040205080304" pitchFamily="49" charset="-128"/>
                <a:cs typeface="Calibri"/>
              </a:rPr>
              <a:t>* </a:t>
            </a:r>
            <a:r>
              <a:rPr lang="en-US" sz="1100" b="1" dirty="0">
                <a:solidFill>
                  <a:schemeClr val="tx1">
                    <a:lumMod val="95000"/>
                    <a:lumOff val="5000"/>
                  </a:schemeClr>
                </a:solidFill>
                <a:latin typeface="Century Gothic" panose="020B0502020202020204" pitchFamily="34" charset="0"/>
                <a:ea typeface="MS Mincho" panose="02020609040205080304" pitchFamily="49" charset="-128"/>
                <a:cs typeface="Calibri"/>
              </a:rPr>
              <a:t>Called to Care by Dr. Lawrence N Benz </a:t>
            </a:r>
            <a:br>
              <a:rPr lang="en-US" sz="1100" b="1" dirty="0">
                <a:solidFill>
                  <a:schemeClr val="tx1">
                    <a:lumMod val="95000"/>
                    <a:lumOff val="5000"/>
                  </a:schemeClr>
                </a:solidFill>
                <a:latin typeface="Century Gothic" panose="020B0502020202020204" pitchFamily="34" charset="0"/>
                <a:ea typeface="MS Mincho" panose="02020609040205080304" pitchFamily="49" charset="-128"/>
                <a:cs typeface="Calibri"/>
              </a:rPr>
            </a:br>
            <a:r>
              <a:rPr lang="en-US" sz="1100" b="1" dirty="0">
                <a:solidFill>
                  <a:schemeClr val="tx1">
                    <a:lumMod val="95000"/>
                    <a:lumOff val="5000"/>
                  </a:schemeClr>
                </a:solidFill>
                <a:latin typeface="Century Gothic" panose="020B0502020202020204" pitchFamily="34" charset="0"/>
                <a:ea typeface="MS Mincho" panose="02020609040205080304" pitchFamily="49" charset="-128"/>
                <a:cs typeface="Calibri"/>
              </a:rPr>
              <a:t>* The Florence Prescription by Joe Tye</a:t>
            </a:r>
            <a:endParaRPr lang="en-US" sz="1050" b="1" dirty="0">
              <a:solidFill>
                <a:schemeClr val="tx1">
                  <a:lumMod val="95000"/>
                  <a:lumOff val="5000"/>
                </a:schemeClr>
              </a:solidFill>
              <a:latin typeface="Century Gothic" panose="020B0502020202020204" pitchFamily="34" charset="0"/>
              <a:ea typeface="MS Mincho" panose="02020609040205080304" pitchFamily="49" charset="-128"/>
              <a:cs typeface="Calibri"/>
            </a:endParaRPr>
          </a:p>
        </p:txBody>
      </p:sp>
      <p:pic>
        <p:nvPicPr>
          <p:cNvPr id="53" name="Picture 52">
            <a:extLst>
              <a:ext uri="{FF2B5EF4-FFF2-40B4-BE49-F238E27FC236}">
                <a16:creationId xmlns:a16="http://schemas.microsoft.com/office/drawing/2014/main" id="{EAC68B54-8FDB-C2A9-45A1-57BA0E7BF655}"/>
              </a:ext>
              <a:ext uri="{C183D7F6-B498-43B3-948B-1728B52AA6E4}">
                <adec:decorative xmlns:adec="http://schemas.microsoft.com/office/drawing/2017/decorative" val="1"/>
              </a:ext>
            </a:extLst>
          </p:cNvPr>
          <p:cNvPicPr>
            <a:picLocks noChangeAspect="1"/>
          </p:cNvPicPr>
          <p:nvPr/>
        </p:nvPicPr>
        <p:blipFill>
          <a:blip r:embed="rId3">
            <a:duotone>
              <a:schemeClr val="accent3">
                <a:shade val="45000"/>
                <a:satMod val="135000"/>
              </a:schemeClr>
              <a:prstClr val="white"/>
            </a:duotone>
          </a:blip>
          <a:stretch>
            <a:fillRect/>
          </a:stretch>
        </p:blipFill>
        <p:spPr>
          <a:xfrm flipV="1">
            <a:off x="159811" y="5781314"/>
            <a:ext cx="240329" cy="240329"/>
          </a:xfrm>
          <a:prstGeom prst="rect">
            <a:avLst/>
          </a:prstGeom>
        </p:spPr>
      </p:pic>
      <p:pic>
        <p:nvPicPr>
          <p:cNvPr id="1026" name="Picture 2" descr="Backhand index pointing right">
            <a:extLst>
              <a:ext uri="{FF2B5EF4-FFF2-40B4-BE49-F238E27FC236}">
                <a16:creationId xmlns:a16="http://schemas.microsoft.com/office/drawing/2014/main" id="{B0E99140-A896-5334-F0F2-6F4BE7906E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752163">
            <a:off x="5330892" y="4778781"/>
            <a:ext cx="200421" cy="200421"/>
          </a:xfrm>
          <a:prstGeom prst="rect">
            <a:avLst/>
          </a:prstGeom>
          <a:noFill/>
          <a:extLst>
            <a:ext uri="{909E8E84-426E-40DD-AFC4-6F175D3DCCD1}">
              <a14:hiddenFill xmlns:a14="http://schemas.microsoft.com/office/drawing/2010/main">
                <a:solidFill>
                  <a:srgbClr val="FFFFFF"/>
                </a:solidFill>
              </a14:hiddenFill>
            </a:ext>
          </a:extLst>
        </p:spPr>
      </p:pic>
      <p:sp>
        <p:nvSpPr>
          <p:cNvPr id="19" name="Action Button: Go Forward or Next 18" descr="Icon of a play button with recording linked to the icon for viewing.">
            <a:hlinkClick r:id="rId5"/>
            <a:extLst>
              <a:ext uri="{FF2B5EF4-FFF2-40B4-BE49-F238E27FC236}">
                <a16:creationId xmlns:a16="http://schemas.microsoft.com/office/drawing/2014/main" id="{88333DE2-3569-C7B4-4C27-45CEB19E288B}"/>
              </a:ext>
              <a:ext uri="{C183D7F6-B498-43B3-948B-1728B52AA6E4}">
                <adec:decorative xmlns:adec="http://schemas.microsoft.com/office/drawing/2017/decorative" val="0"/>
              </a:ext>
            </a:extLst>
          </p:cNvPr>
          <p:cNvSpPr/>
          <p:nvPr/>
        </p:nvSpPr>
        <p:spPr>
          <a:xfrm>
            <a:off x="5598258" y="4775355"/>
            <a:ext cx="250759" cy="209738"/>
          </a:xfrm>
          <a:prstGeom prst="actionButtonForwardNext">
            <a:avLst/>
          </a:prstGeom>
          <a:solidFill>
            <a:schemeClr val="accent5">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4" name="Rectangle 3">
            <a:extLst>
              <a:ext uri="{FF2B5EF4-FFF2-40B4-BE49-F238E27FC236}">
                <a16:creationId xmlns:a16="http://schemas.microsoft.com/office/drawing/2014/main" id="{F5F8049D-5F8A-4570-8E88-708FC84D52CB}"/>
              </a:ext>
            </a:extLst>
          </p:cNvPr>
          <p:cNvSpPr/>
          <p:nvPr/>
        </p:nvSpPr>
        <p:spPr>
          <a:xfrm>
            <a:off x="-14709" y="415200"/>
            <a:ext cx="4366378" cy="5019291"/>
          </a:xfrm>
          <a:prstGeom prst="rect">
            <a:avLst/>
          </a:prstGeom>
          <a:solidFill>
            <a:srgbClr val="A6B6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42048" tIns="40341" rIns="242048" bIns="40341" numCol="1" spcCol="0" rtlCol="0" fromWordArt="0" anchor="ctr" anchorCtr="0" forceAA="0" compatLnSpc="1">
            <a:prstTxWarp prst="textNoShape">
              <a:avLst/>
            </a:prstTxWarp>
            <a:noAutofit/>
          </a:bodyPr>
          <a:lstStyle/>
          <a:p>
            <a:pPr lvl="0" algn="ctr" defTabSz="457200"/>
            <a:r>
              <a:rPr lang="en-US" sz="1400" b="1" i="0" dirty="0">
                <a:solidFill>
                  <a:schemeClr val="tx1"/>
                </a:solidFill>
                <a:effectLst/>
                <a:latin typeface="Century Gothic" panose="020B0502020202020204" pitchFamily="34" charset="0"/>
              </a:rPr>
              <a:t>Redesigning Quality Indicators to Improve Treatment Outcomes and Job Satisfaction</a:t>
            </a:r>
            <a:br>
              <a:rPr lang="en-US" sz="1400" b="1" i="0" dirty="0">
                <a:solidFill>
                  <a:schemeClr val="tx1"/>
                </a:solidFill>
                <a:effectLst/>
                <a:latin typeface="Century Gothic" panose="020B0502020202020204" pitchFamily="34" charset="0"/>
              </a:rPr>
            </a:br>
            <a:br>
              <a:rPr lang="en-US" sz="1400" b="1" i="0" dirty="0">
                <a:solidFill>
                  <a:schemeClr val="tx1"/>
                </a:solidFill>
                <a:effectLst/>
                <a:latin typeface="Century Gothic" panose="020B0502020202020204" pitchFamily="34" charset="0"/>
              </a:rPr>
            </a:br>
            <a:r>
              <a:rPr lang="en-US" sz="1050" dirty="0">
                <a:solidFill>
                  <a:schemeClr val="tx1"/>
                </a:solidFill>
                <a:latin typeface="Century Gothic" panose="020B0502020202020204" pitchFamily="34" charset="0"/>
                <a:ea typeface="Aptos" panose="020B0004020202020204" pitchFamily="34" charset="0"/>
                <a:cs typeface="Aptos" panose="020B0004020202020204" pitchFamily="34" charset="0"/>
              </a:rPr>
              <a:t>In our final meeting of the year, we had the privilege of hearing from </a:t>
            </a:r>
            <a:r>
              <a:rPr lang="en-US" sz="1050" b="1" dirty="0">
                <a:solidFill>
                  <a:schemeClr val="tx1"/>
                </a:solidFill>
                <a:latin typeface="Century Gothic" panose="020B0502020202020204" pitchFamily="34" charset="0"/>
                <a:ea typeface="Aptos" panose="020B0004020202020204" pitchFamily="34" charset="0"/>
                <a:cs typeface="Aptos" panose="020B0004020202020204" pitchFamily="34" charset="0"/>
              </a:rPr>
              <a:t>Dr. Rain Carei, Kate Morisset, </a:t>
            </a:r>
            <a:r>
              <a:rPr lang="en-US" sz="1050" dirty="0">
                <a:solidFill>
                  <a:schemeClr val="tx1"/>
                </a:solidFill>
                <a:latin typeface="Century Gothic" panose="020B0502020202020204" pitchFamily="34" charset="0"/>
                <a:ea typeface="Aptos" panose="020B0004020202020204" pitchFamily="34" charset="0"/>
                <a:cs typeface="Aptos" panose="020B0004020202020204" pitchFamily="34" charset="0"/>
              </a:rPr>
              <a:t>and</a:t>
            </a:r>
            <a:r>
              <a:rPr lang="en-US" sz="1050" b="1" dirty="0">
                <a:solidFill>
                  <a:schemeClr val="tx1"/>
                </a:solidFill>
                <a:latin typeface="Century Gothic" panose="020B0502020202020204" pitchFamily="34" charset="0"/>
                <a:ea typeface="Aptos" panose="020B0004020202020204" pitchFamily="34" charset="0"/>
                <a:cs typeface="Aptos" panose="020B0004020202020204" pitchFamily="34" charset="0"/>
              </a:rPr>
              <a:t> Dr. MaryAnn Curl</a:t>
            </a:r>
            <a:r>
              <a:rPr lang="en-US" sz="1050" dirty="0">
                <a:solidFill>
                  <a:schemeClr val="tx1"/>
                </a:solidFill>
                <a:latin typeface="Century Gothic" panose="020B0502020202020204" pitchFamily="34" charset="0"/>
                <a:ea typeface="Aptos" panose="020B0004020202020204" pitchFamily="34" charset="0"/>
                <a:cs typeface="Aptos" panose="020B0004020202020204" pitchFamily="34" charset="0"/>
              </a:rPr>
              <a:t> from the Department of Corrections, who delivered a truly impactful presentation that resonated deeply with all of us. They provided a comprehensive look into their groundbreaking work within the women’s correctional facility, showcasing how they are not only transforming the lives of their residents but also enriching the experiences of their staff. Their discussion highlighted the intricate relationship between treatment outcomes and job satisfaction, revealing how improvements on both fronts can foster a healthier, more supportive environment. </a:t>
            </a:r>
            <a:br>
              <a:rPr lang="en-US" sz="1050" dirty="0">
                <a:solidFill>
                  <a:schemeClr val="tx1"/>
                </a:solidFill>
                <a:latin typeface="Century Gothic" panose="020B0502020202020204" pitchFamily="34" charset="0"/>
                <a:ea typeface="Aptos" panose="020B0004020202020204" pitchFamily="34" charset="0"/>
                <a:cs typeface="Aptos" panose="020B0004020202020204" pitchFamily="34" charset="0"/>
              </a:rPr>
            </a:br>
            <a:r>
              <a:rPr lang="en-US" sz="1050" dirty="0">
                <a:solidFill>
                  <a:schemeClr val="tx1"/>
                </a:solidFill>
                <a:latin typeface="Century Gothic" panose="020B0502020202020204" pitchFamily="34" charset="0"/>
                <a:ea typeface="Aptos" panose="020B0004020202020204" pitchFamily="34" charset="0"/>
                <a:cs typeface="Aptos" panose="020B0004020202020204" pitchFamily="34" charset="0"/>
              </a:rPr>
              <a:t>We explored the pathways that lead women to prison, shedding light on the profound impacts of trauma and substance use disorders. The insights into how specific therapeutic approaches are linked to successful outcomes—leading to reduced infractions—were particularly enlightening. Moreover, they emphasized the importance of identifying evidence-based practices and process indicators that have catalyzed a significant culture shift within the facility. This shift has paved the way for meaningful growth for both residents and staff alike, creating a more dynamic and compassionate correctional environment. For those interested in diving deeper into their findings and initiatives, the captivating presentation is available for viewing</a:t>
            </a:r>
            <a:r>
              <a:rPr lang="en-US" sz="1050" dirty="0">
                <a:solidFill>
                  <a:srgbClr val="0000FF"/>
                </a:solidFill>
                <a:latin typeface="Century Gothic" panose="020B0502020202020204" pitchFamily="34" charset="0"/>
                <a:ea typeface="Aptos" panose="020B0004020202020204" pitchFamily="34" charset="0"/>
                <a:cs typeface="Aptos" panose="020B0004020202020204" pitchFamily="34" charset="0"/>
              </a:rPr>
              <a:t> </a:t>
            </a:r>
            <a:r>
              <a:rPr lang="en-US" sz="1050" dirty="0">
                <a:solidFill>
                  <a:srgbClr val="0000FF"/>
                </a:solidFill>
                <a:latin typeface="Century Gothic" panose="020B0502020202020204" pitchFamily="34" charset="0"/>
                <a:ea typeface="Aptos" panose="020B0004020202020204" pitchFamily="34" charset="0"/>
                <a:cs typeface="Aptos" panose="020B0004020202020204" pitchFamily="34" charset="0"/>
                <a:hlinkClick r:id="rId6">
                  <a:extLst>
                    <a:ext uri="{A12FA001-AC4F-418D-AE19-62706E023703}">
                      <ahyp:hlinkClr xmlns:ahyp="http://schemas.microsoft.com/office/drawing/2018/hyperlinkcolor" val="tx"/>
                    </a:ext>
                  </a:extLst>
                </a:hlinkClick>
              </a:rPr>
              <a:t>here</a:t>
            </a:r>
            <a:r>
              <a:rPr lang="en-US" sz="1050" dirty="0">
                <a:solidFill>
                  <a:schemeClr val="tx1"/>
                </a:solidFill>
                <a:latin typeface="Century Gothic" panose="020B0502020202020204" pitchFamily="34" charset="0"/>
                <a:ea typeface="Aptos" panose="020B0004020202020204" pitchFamily="34" charset="0"/>
                <a:cs typeface="Aptos" panose="020B0004020202020204" pitchFamily="34" charset="0"/>
              </a:rPr>
              <a:t>!</a:t>
            </a:r>
            <a:endParaRPr kumimoji="0" lang="en-US" sz="1050" i="0" u="none" strike="noStrike" kern="1200" cap="none" spc="0" normalizeH="0" baseline="0" noProof="0" dirty="0">
              <a:ln>
                <a:noFill/>
              </a:ln>
              <a:solidFill>
                <a:schemeClr val="tx1"/>
              </a:solidFill>
              <a:effectLst/>
              <a:uLnTx/>
              <a:uFillTx/>
              <a:latin typeface="Century Gothic" panose="020B0502020202020204" pitchFamily="34" charset="0"/>
              <a:ea typeface="Aptos" panose="020B0004020202020204" pitchFamily="34" charset="0"/>
              <a:cs typeface="Aptos" panose="020B0004020202020204" pitchFamily="34" charset="0"/>
            </a:endParaRPr>
          </a:p>
        </p:txBody>
      </p:sp>
      <p:pic>
        <p:nvPicPr>
          <p:cNvPr id="5" name="Picture 4">
            <a:extLst>
              <a:ext uri="{FF2B5EF4-FFF2-40B4-BE49-F238E27FC236}">
                <a16:creationId xmlns:a16="http://schemas.microsoft.com/office/drawing/2014/main" id="{9853912C-7B24-6EC3-EE97-F1B36C405788}"/>
              </a:ext>
            </a:extLst>
          </p:cNvPr>
          <p:cNvPicPr>
            <a:picLocks noChangeAspect="1"/>
          </p:cNvPicPr>
          <p:nvPr/>
        </p:nvPicPr>
        <p:blipFill>
          <a:blip r:embed="rId7"/>
          <a:srcRect r="1876"/>
          <a:stretch/>
        </p:blipFill>
        <p:spPr>
          <a:xfrm>
            <a:off x="4351669" y="442422"/>
            <a:ext cx="2435109" cy="3490686"/>
          </a:xfrm>
          <a:prstGeom prst="rect">
            <a:avLst/>
          </a:prstGeom>
        </p:spPr>
      </p:pic>
      <p:pic>
        <p:nvPicPr>
          <p:cNvPr id="21" name="Picture 20">
            <a:extLst>
              <a:ext uri="{FF2B5EF4-FFF2-40B4-BE49-F238E27FC236}">
                <a16:creationId xmlns:a16="http://schemas.microsoft.com/office/drawing/2014/main" id="{D11DA8E3-80DE-1194-B5BF-881A981AFBAF}"/>
              </a:ext>
            </a:extLst>
          </p:cNvPr>
          <p:cNvPicPr>
            <a:picLocks noChangeAspect="1"/>
          </p:cNvPicPr>
          <p:nvPr/>
        </p:nvPicPr>
        <p:blipFill>
          <a:blip r:embed="rId8"/>
          <a:stretch>
            <a:fillRect/>
          </a:stretch>
        </p:blipFill>
        <p:spPr>
          <a:xfrm>
            <a:off x="2923201" y="6304507"/>
            <a:ext cx="3704518" cy="2764871"/>
          </a:xfrm>
          <a:prstGeom prst="rect">
            <a:avLst/>
          </a:prstGeom>
        </p:spPr>
      </p:pic>
    </p:spTree>
    <p:extLst>
      <p:ext uri="{BB962C8B-B14F-4D97-AF65-F5344CB8AC3E}">
        <p14:creationId xmlns:p14="http://schemas.microsoft.com/office/powerpoint/2010/main" val="19355869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6665FD10E6C74AAC5239F30B26F145" ma:contentTypeVersion="15" ma:contentTypeDescription="Create a new document." ma:contentTypeScope="" ma:versionID="cc14d0973f921aa5e9f4d4028867c68e">
  <xsd:schema xmlns:xsd="http://www.w3.org/2001/XMLSchema" xmlns:xs="http://www.w3.org/2001/XMLSchema" xmlns:p="http://schemas.microsoft.com/office/2006/metadata/properties" xmlns:ns2="d631ffd7-4b03-496e-b4fe-ca66fe5d27dc" xmlns:ns3="78dd9db3-f4e6-4da9-9cce-f8d90c483ccd" targetNamespace="http://schemas.microsoft.com/office/2006/metadata/properties" ma:root="true" ma:fieldsID="12d4c3717f84b5f5eceef9e1687a9197" ns2:_="" ns3:_="">
    <xsd:import namespace="d631ffd7-4b03-496e-b4fe-ca66fe5d27dc"/>
    <xsd:import namespace="78dd9db3-f4e6-4da9-9cce-f8d90c483cc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31ffd7-4b03-496e-b4fe-ca66fe5d27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360a6a1c-50a4-4ec0-87e3-f00760ffe76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8dd9db3-f4e6-4da9-9cce-f8d90c483ccd"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212dab55-54f0-4737-9608-c175c1458a9a}" ma:internalName="TaxCatchAll" ma:showField="CatchAllData" ma:web="78dd9db3-f4e6-4da9-9cce-f8d90c483cc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8dd9db3-f4e6-4da9-9cce-f8d90c483ccd" xsi:nil="true"/>
    <lcf76f155ced4ddcb4097134ff3c332f xmlns="d631ffd7-4b03-496e-b4fe-ca66fe5d27d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D5D9015-58F7-49CA-9059-91F7EBBE91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631ffd7-4b03-496e-b4fe-ca66fe5d27dc"/>
    <ds:schemaRef ds:uri="78dd9db3-f4e6-4da9-9cce-f8d90c483c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35C8C47-8A55-44C9-BF7E-09F392E444FF}">
  <ds:schemaRefs>
    <ds:schemaRef ds:uri="http://schemas.microsoft.com/sharepoint/v3/contenttype/forms"/>
  </ds:schemaRefs>
</ds:datastoreItem>
</file>

<file path=customXml/itemProps3.xml><?xml version="1.0" encoding="utf-8"?>
<ds:datastoreItem xmlns:ds="http://schemas.openxmlformats.org/officeDocument/2006/customXml" ds:itemID="{08C1B359-7730-4AC2-BDDC-2B619357B417}">
  <ds:schemaRefs>
    <ds:schemaRef ds:uri="http://purl.org/dc/elements/1.1/"/>
    <ds:schemaRef ds:uri="78dd9db3-f4e6-4da9-9cce-f8d90c483ccd"/>
    <ds:schemaRef ds:uri="http://schemas.microsoft.com/office/2006/documentManagement/types"/>
    <ds:schemaRef ds:uri="http://purl.org/dc/terms/"/>
    <ds:schemaRef ds:uri="http://purl.org/dc/dcmitype/"/>
    <ds:schemaRef ds:uri="d631ffd7-4b03-496e-b4fe-ca66fe5d27dc"/>
    <ds:schemaRef ds:uri="http://schemas.microsoft.com/office/infopath/2007/PartnerControls"/>
    <ds:schemaRef ds:uri="http://www.w3.org/XML/1998/namespace"/>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6845</TotalTime>
  <Words>654</Words>
  <Application>Microsoft Office PowerPoint</Application>
  <PresentationFormat>On-screen Show (4:3)</PresentationFormat>
  <Paragraphs>25</Paragraphs>
  <Slides>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Aptos</vt:lpstr>
      <vt:lpstr>Aptos Display</vt:lpstr>
      <vt:lpstr>Arial</vt:lpstr>
      <vt:lpstr>Cavolini</vt:lpstr>
      <vt:lpstr>Century Gothic</vt:lpstr>
      <vt:lpstr>Office Theme</vt:lpstr>
      <vt:lpstr>The Blast Newsletter</vt:lpstr>
      <vt:lpstr>The Blast Newsletter – Page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Mazzara, Talia (Results)</dc:creator>
  <cp:lastModifiedBy>Dew, Theresa (Results)</cp:lastModifiedBy>
  <cp:revision>2</cp:revision>
  <dcterms:created xsi:type="dcterms:W3CDTF">2024-12-19T22:16:08Z</dcterms:created>
  <dcterms:modified xsi:type="dcterms:W3CDTF">2024-12-24T19:19:17Z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0x010100486665FD10E6C74AAC5239F30B26F145</vt:lpwstr>
  </property>
  <property fmtid="{D5CDD505-2E9C-101B-9397-08002B2CF9AE}" pid="3" name="MediaServiceImageTags">
    <vt:lpwstr/>
  </property>
</Properties>
</file>