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17_483FCD80.xml" ContentType="application/vnd.ms-powerpoint.comments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72" r:id="rId6"/>
    <p:sldId id="270" r:id="rId7"/>
    <p:sldId id="276" r:id="rId8"/>
    <p:sldId id="277" r:id="rId9"/>
    <p:sldId id="292" r:id="rId10"/>
    <p:sldId id="293" r:id="rId11"/>
    <p:sldId id="295" r:id="rId12"/>
    <p:sldId id="299" r:id="rId13"/>
    <p:sldId id="282" r:id="rId14"/>
    <p:sldId id="309" r:id="rId15"/>
    <p:sldId id="310" r:id="rId16"/>
    <p:sldId id="300" r:id="rId17"/>
    <p:sldId id="318" r:id="rId18"/>
    <p:sldId id="302" r:id="rId19"/>
    <p:sldId id="319" r:id="rId20"/>
    <p:sldId id="303" r:id="rId21"/>
    <p:sldId id="320" r:id="rId22"/>
    <p:sldId id="304" r:id="rId23"/>
    <p:sldId id="321" r:id="rId24"/>
    <p:sldId id="305" r:id="rId25"/>
    <p:sldId id="322" r:id="rId26"/>
    <p:sldId id="326" r:id="rId27"/>
    <p:sldId id="323" r:id="rId28"/>
    <p:sldId id="307" r:id="rId29"/>
    <p:sldId id="324" r:id="rId30"/>
    <p:sldId id="325" r:id="rId31"/>
    <p:sldId id="278" r:id="rId32"/>
    <p:sldId id="279" r:id="rId33"/>
    <p:sldId id="280" r:id="rId34"/>
    <p:sldId id="28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B2C239-C2A1-B341-098D-D0282C275142}" name="Madhuri, Sumeda  (DSHS/ALTSA/WACARES)" initials="SM" userId="S::sumeda.madhuri1@dshs.wa.gov::32e1800b-cf42-4990-8908-c374ec11196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5F6B"/>
    <a:srgbClr val="2A4750"/>
    <a:srgbClr val="2F515B"/>
    <a:srgbClr val="3A6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FFD84A-6F20-4F49-BB8D-E3B4E9C7A90A}" v="21" dt="2025-04-05T02:41:37.3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41" autoAdjust="0"/>
  </p:normalViewPr>
  <p:slideViewPr>
    <p:cSldViewPr snapToGrid="0" showGuides="1">
      <p:cViewPr varScale="1">
        <p:scale>
          <a:sx n="93" d="100"/>
          <a:sy n="93" d="100"/>
        </p:scale>
        <p:origin x="1224" y="78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SPRINT</a:t>
            </a:r>
            <a:r>
              <a:rPr lang="en-US" baseline="0" dirty="0"/>
              <a:t> BURN UP CHART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initation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feasibility study </c:v>
                </c:pt>
                <c:pt idx="1">
                  <c:v>foundation </c:v>
                </c:pt>
                <c:pt idx="2">
                  <c:v>understand project variables </c:v>
                </c:pt>
                <c:pt idx="3">
                  <c:v>development teams </c:v>
                </c:pt>
                <c:pt idx="4">
                  <c:v>time boxing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21-4E34-B1DE-91754F1A4E4E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planning 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feasibility study </c:v>
                </c:pt>
                <c:pt idx="1">
                  <c:v>foundation </c:v>
                </c:pt>
                <c:pt idx="2">
                  <c:v>understand project variables </c:v>
                </c:pt>
                <c:pt idx="3">
                  <c:v>development teams </c:v>
                </c:pt>
                <c:pt idx="4">
                  <c:v>time boxing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50</c:v>
                </c:pt>
                <c:pt idx="2">
                  <c:v>60</c:v>
                </c:pt>
                <c:pt idx="3">
                  <c:v>70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F2-45D4-8079-01C6F37CDB7D}"/>
            </c:ext>
          </c:extLst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execution </c:v>
                </c:pt>
              </c:strCache>
            </c:strRef>
          </c:tx>
          <c:spPr>
            <a:ln w="28575" cap="rnd">
              <a:solidFill>
                <a:schemeClr val="tx2">
                  <a:lumMod val="25000"/>
                  <a:lumOff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2">
                    <a:lumMod val="25000"/>
                    <a:lumOff val="75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feasibility study </c:v>
                </c:pt>
                <c:pt idx="1">
                  <c:v>foundation </c:v>
                </c:pt>
                <c:pt idx="2">
                  <c:v>understand project variables </c:v>
                </c:pt>
                <c:pt idx="3">
                  <c:v>development teams </c:v>
                </c:pt>
                <c:pt idx="4">
                  <c:v>time boxing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20</c:v>
                </c:pt>
                <c:pt idx="1">
                  <c:v>30</c:v>
                </c:pt>
                <c:pt idx="2">
                  <c:v>50</c:v>
                </c:pt>
                <c:pt idx="3">
                  <c:v>60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FF2-45D4-8079-01C6F37CD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control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feasibility study </c:v>
                </c:pt>
                <c:pt idx="1">
                  <c:v>foundation </c:v>
                </c:pt>
                <c:pt idx="2">
                  <c:v>understand project variables </c:v>
                </c:pt>
                <c:pt idx="3">
                  <c:v>development teams </c:v>
                </c:pt>
                <c:pt idx="4">
                  <c:v>time boxing 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20</c:v>
                </c:pt>
                <c:pt idx="2">
                  <c:v>70</c:v>
                </c:pt>
                <c:pt idx="3">
                  <c:v>90</c:v>
                </c:pt>
                <c:pt idx="4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FF2-45D4-8079-01C6F37CD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3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Sheet1!$A$2:$A$6</c:f>
              <c:strCache>
                <c:ptCount val="5"/>
                <c:pt idx="0">
                  <c:v>feasibility study </c:v>
                </c:pt>
                <c:pt idx="1">
                  <c:v>foundation </c:v>
                </c:pt>
                <c:pt idx="2">
                  <c:v>understand project variables </c:v>
                </c:pt>
                <c:pt idx="3">
                  <c:v>development teams </c:v>
                </c:pt>
                <c:pt idx="4">
                  <c:v>time boxing 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FF2-45D4-8079-01C6F37CD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086552"/>
        <c:axId val="659085568"/>
      </c:lineChart>
      <c:catAx>
        <c:axId val="65908655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Monthly</a:t>
                </a:r>
                <a:r>
                  <a:rPr lang="en-US" baseline="0" dirty="0"/>
                  <a:t> growth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659085568"/>
        <c:crosses val="autoZero"/>
        <c:auto val="1"/>
        <c:lblAlgn val="ctr"/>
        <c:lblOffset val="100"/>
        <c:noMultiLvlLbl val="0"/>
      </c:catAx>
      <c:valAx>
        <c:axId val="659085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Days to completion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86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val">
        <cx:f>Sheet1!$B$2:$B$5</cx:f>
        <cx:lvl ptCount="4" formatCode="General">
          <cx:pt idx="0">2</cx:pt>
          <cx:pt idx="1">2.5</cx:pt>
          <cx:pt idx="2">3.5</cx:pt>
          <cx:pt idx="3">4.5</cx:pt>
        </cx:lvl>
      </cx:numDim>
    </cx:data>
    <cx:data id="1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val">
        <cx:f>Sheet1!$C$2:$C$5</cx:f>
        <cx:lvl ptCount="4" formatCode="General">
          <cx:pt idx="0">4</cx:pt>
          <cx:pt idx="1">4.4000000000000004</cx:pt>
          <cx:pt idx="2">1.8</cx:pt>
          <cx:pt idx="3">2.7999999999999998</cx:pt>
        </cx:lvl>
      </cx:numDim>
    </cx:data>
    <cx:data id="2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val">
        <cx:f>Sheet1!$D$2:$D$5</cx:f>
        <cx:lvl ptCount="4" formatCode="General">
          <cx:pt idx="0">6</cx:pt>
          <cx:pt idx="1">2</cx:pt>
          <cx:pt idx="2">3</cx:pt>
          <cx:pt idx="3">5</cx:pt>
        </cx:lvl>
      </cx:numDim>
    </cx:data>
    <cx:data id="3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val">
        <cx:f>Sheet1!$E$2:$E$5</cx:f>
        <cx:lvl ptCount="4" formatCode="General">
          <cx:pt idx="0">8</cx:pt>
          <cx:pt idx="1">6</cx:pt>
          <cx:pt idx="2">2</cx:pt>
          <cx:pt idx="3">2</cx:pt>
        </cx:lvl>
      </cx:numDim>
    </cx:data>
    <cx:data id="4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val">
        <cx:f>Sheet1!$F$2:$F$5</cx:f>
        <cx:lvl ptCount="4" formatCode="General">
          <cx:pt idx="0">10</cx:pt>
          <cx:pt idx="1">8</cx:pt>
          <cx:pt idx="2">6</cx:pt>
          <cx:pt idx="3">6</cx:pt>
        </cx:lvl>
      </cx:numDim>
    </cx:data>
    <cx:data id="5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val">
        <cx:f>Sheet1!$G$2:$G$5</cx:f>
        <cx:lvl ptCount="4" formatCode="General">
          <cx:pt idx="0">12</cx:pt>
          <cx:pt idx="1">10</cx:pt>
          <cx:pt idx="2">8</cx:pt>
          <cx:pt idx="3">8</cx:pt>
        </cx:lvl>
      </cx:numDim>
    </cx:data>
    <cx:data id="6">
      <cx:strDim type="cat">
        <cx:f>Sheet1!$A$2:$A$5</cx:f>
        <cx:lvl ptCount="4">
          <cx:pt idx="0">Category 1</cx:pt>
          <cx:pt idx="1">Category 2</cx:pt>
          <cx:pt idx="2">Category 3</cx:pt>
          <cx:pt idx="3">Category 4</cx:pt>
        </cx:lvl>
      </cx:strDim>
      <cx:numDim type="val">
        <cx:f>Sheet1!$H$2:$H$5</cx:f>
        <cx:lvl ptCount="4" formatCode="General">
          <cx:pt idx="0">14</cx:pt>
          <cx:pt idx="1">12</cx:pt>
          <cx:pt idx="2">10</cx:pt>
          <cx:pt idx="3">10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600" b="1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Segoe UI Light"/>
              </a:rPr>
              <a:t>Pareto Project Task Analysis</a:t>
            </a:r>
            <a:endParaRPr lang="en-US" sz="1600" b="1" dirty="0"/>
          </a:p>
        </cx:rich>
      </cx:tx>
    </cx:title>
    <cx:plotArea>
      <cx:plotAreaRegion>
        <cx:series layoutId="clusteredColumn" uniqueId="{A2B735E8-7162-41FA-9816-1267D8DA70BA}" formatIdx="0">
          <cx:tx>
            <cx:txData>
              <cx:f>Sheet1!$B$1</cx:f>
              <cx:v>Series 1</cx:v>
            </cx:txData>
          </cx:tx>
          <cx:spPr>
            <a:solidFill>
              <a:schemeClr val="accent5"/>
            </a:solidFill>
          </cx:spPr>
          <cx:dataId val="0"/>
          <cx:layoutPr>
            <cx:aggregation/>
          </cx:layoutPr>
          <cx:axisId val="1"/>
        </cx:series>
        <cx:series layoutId="paretoLine" ownerIdx="0" uniqueId="{64E764D8-3A5C-4387-B1AC-B705B4E236A1}" formatIdx="1">
          <cx:axisId val="2"/>
        </cx:series>
        <cx:series layoutId="clusteredColumn" hidden="1" uniqueId="{9724F409-5A66-4BC8-AB59-7D7200DDF39B}" formatIdx="2">
          <cx:tx>
            <cx:txData>
              <cx:f/>
              <cx:v>Series 2</cx:v>
            </cx:txData>
          </cx:tx>
          <cx:dataId val="1"/>
          <cx:layoutPr>
            <cx:aggregation/>
          </cx:layoutPr>
          <cx:axisId val="1"/>
        </cx:series>
        <cx:series layoutId="paretoLine" ownerIdx="2" uniqueId="{18B03F26-2BAB-49E2-9CAE-FB5DD5DE84B7}" formatIdx="3">
          <cx:axisId val="2"/>
        </cx:series>
        <cx:series layoutId="clusteredColumn" hidden="1" uniqueId="{1C3A012B-FEAC-4A80-8D6E-C2C08B0E884D}" formatIdx="4">
          <cx:tx>
            <cx:txData>
              <cx:f/>
              <cx:v>Series 3</cx:v>
            </cx:txData>
          </cx:tx>
          <cx:dataId val="2"/>
          <cx:layoutPr>
            <cx:aggregation/>
          </cx:layoutPr>
          <cx:axisId val="1"/>
        </cx:series>
        <cx:series layoutId="paretoLine" ownerIdx="4" uniqueId="{BBE5D796-EC44-43C0-A9E8-514C39F773C4}" formatIdx="5">
          <cx:axisId val="2"/>
        </cx:series>
        <cx:series layoutId="clusteredColumn" hidden="1" uniqueId="{3B47B033-5F03-4D51-A639-18F626C6A20B}" formatIdx="6">
          <cx:tx>
            <cx:txData>
              <cx:f/>
              <cx:v>Series 4</cx:v>
            </cx:txData>
          </cx:tx>
          <cx:dataId val="3"/>
          <cx:layoutPr>
            <cx:aggregation/>
          </cx:layoutPr>
          <cx:axisId val="1"/>
        </cx:series>
        <cx:series layoutId="paretoLine" ownerIdx="6" uniqueId="{AA6E469E-B2AD-40EE-A371-AFB60F639B9F}" formatIdx="7">
          <cx:axisId val="2"/>
        </cx:series>
        <cx:series layoutId="clusteredColumn" hidden="1" uniqueId="{ACB42A31-B186-4EB5-A4F0-72F0D9F7B30E}" formatIdx="8">
          <cx:tx>
            <cx:txData>
              <cx:v>Series 5</cx:v>
            </cx:txData>
          </cx:tx>
          <cx:dataId val="4"/>
          <cx:layoutPr>
            <cx:aggregation/>
          </cx:layoutPr>
          <cx:axisId val="1"/>
        </cx:series>
        <cx:series layoutId="paretoLine" ownerIdx="8" uniqueId="{EF5B0AF7-7CD5-4E97-A0FD-50339FAE2970}" formatIdx="9">
          <cx:axisId val="2"/>
        </cx:series>
        <cx:series layoutId="clusteredColumn" hidden="1" uniqueId="{CA018F98-1DF9-43EE-BA9F-98E5157C530C}" formatIdx="10">
          <cx:tx>
            <cx:txData>
              <cx:v>Series 6</cx:v>
            </cx:txData>
          </cx:tx>
          <cx:dataId val="5"/>
          <cx:layoutPr>
            <cx:aggregation/>
          </cx:layoutPr>
          <cx:axisId val="1"/>
        </cx:series>
        <cx:series layoutId="paretoLine" ownerIdx="10" uniqueId="{395FD85A-82A6-400B-9B65-F8F922A31B1A}" formatIdx="11">
          <cx:axisId val="2"/>
        </cx:series>
        <cx:series layoutId="clusteredColumn" hidden="1" uniqueId="{D9BE7C4A-81E5-4B36-B7F4-01302E969D5C}" formatIdx="12">
          <cx:tx>
            <cx:txData>
              <cx:v>Series 7</cx:v>
            </cx:txData>
          </cx:tx>
          <cx:dataId val="6"/>
          <cx:layoutPr>
            <cx:aggregation/>
          </cx:layoutPr>
          <cx:axisId val="1"/>
        </cx:series>
        <cx:series layoutId="paretoLine" ownerIdx="12" uniqueId="{80698817-D359-46E8-A000-FFBBF583E885}" formatIdx="13">
          <cx:axisId val="2"/>
        </cx:series>
      </cx:plotAreaRegion>
      <cx:axis id="0">
        <cx:catScaling gapWidth="2.19000006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7_483FCD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580119-D8F5-4DD9-961D-8DCEC6AE4A14}" authorId="{1DB2C239-C2A1-B341-098D-D0282C275142}" created="2025-03-31T18:51:36.57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12140928" sldId="279"/>
      <ac:spMk id="46" creationId="{84176128-6116-4C3C-9CC3-394E6E116762}"/>
    </ac:deMkLst>
    <p188:txBody>
      <a:bodyPr/>
      <a:lstStyle/>
      <a:p>
        <a:r>
          <a:rPr lang="en-US"/>
          <a:t>4th category - 
Add quality 
Problem solved? 
Why is OFM getting involved 
Quality rating </a:t>
        </a:r>
      </a:p>
    </p188:txBody>
  </p188:cm>
</p188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0.85619</cdr:x>
      <cdr:y>0.18412</cdr:y>
    </cdr:from>
    <cdr:to>
      <cdr:x>0.91377</cdr:x>
      <cdr:y>0.32255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62AA7EB2-C221-A7BB-3F77-20A55A022F46}"/>
            </a:ext>
          </a:extLst>
        </cdr:cNvPr>
        <cdr:cNvSpPr/>
      </cdr:nvSpPr>
      <cdr:spPr>
        <a:xfrm xmlns:a="http://schemas.openxmlformats.org/drawingml/2006/main">
          <a:off x="9328147" y="615748"/>
          <a:ext cx="627348" cy="462982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65D3EB-CBDD-4100-83B7-3BFE0A8F41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2B4595-A79D-4567-9FE1-DCF31A42B3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5C0719-993D-42E1-80ED-8F01056F36C2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E452F-E862-4273-987C-980229E53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394C-9AD7-48EA-AB0F-18032A3E09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1AD-3AC0-48CB-8727-BB447FD226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159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3BC9C-6C58-464F-B94E-FD73C5FB016E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0DC36-8EFA-4378-9855-E019C55AC4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2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03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51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46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69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65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71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680F-1671-940D-4E76-5501185D9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C1E3C1-3A8B-F8DD-515A-A740E1803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5E039D-E0B6-A109-586E-55661104E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84AB3-4145-478A-7AF7-8FF45FFC82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3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C02C9-4E86-75B2-68F3-D7AA99054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5069AD-F8FD-9D4D-A018-0C84A81BDF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46CBB9-00FA-AFEC-B3F2-B179F2858C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C9E6F-F473-E17A-EA67-595C44AD1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174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71F1B-E412-4BC8-5E86-6BE937A66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A033A-44C9-F9B1-3463-E1593C2C9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26643-2619-7DC1-ABA0-B597C8AF8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Roles in DSDM</a:t>
            </a:r>
          </a:p>
          <a:p>
            <a:pPr algn="l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Building an effective team for successful delivery focuses on four elements</a:t>
            </a:r>
          </a:p>
          <a:p>
            <a:pPr algn="l">
              <a:lnSpc>
                <a:spcPts val="1900"/>
              </a:lnSpc>
            </a:pPr>
            <a:endParaRPr lang="en-US" sz="12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l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Empowerment</a:t>
            </a:r>
          </a:p>
          <a:p>
            <a:pPr algn="l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Stability</a:t>
            </a:r>
          </a:p>
          <a:p>
            <a:pPr algn="l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Skills</a:t>
            </a:r>
          </a:p>
          <a:p>
            <a:pPr algn="l">
              <a:lnSpc>
                <a:spcPts val="1900"/>
              </a:lnSpc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Size.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Business Sponsor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Project Manager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Team Leader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Solution Developer</a:t>
            </a:r>
          </a:p>
          <a:p>
            <a:pPr>
              <a:buNone/>
            </a:pPr>
            <a:r>
              <a:rPr lang="en-US" b="1" dirty="0"/>
              <a:t>Advantages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Flexibility in changing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High stakeholder engagement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 on delivering value</a:t>
            </a:r>
          </a:p>
          <a:p>
            <a:pPr>
              <a:buNone/>
            </a:pPr>
            <a:r>
              <a:rPr lang="en-US" b="1" dirty="0"/>
              <a:t>Slide 8:</a:t>
            </a:r>
            <a:r>
              <a:rPr lang="en-US" dirty="0"/>
              <a:t> </a:t>
            </a:r>
            <a:r>
              <a:rPr lang="en-US" b="1" dirty="0"/>
              <a:t>Challenges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strong collaboration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Timeboxing may lead to scope limitations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Steep learning curve for new teams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7FD93-5B5D-71B8-E317-FA3822B66C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9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D0265-7A85-4C9C-2FF2-6DF3EFFD0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CE8E82-FB44-6178-62D3-DFBF5F914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60EBE-961D-428D-4550-349255EF7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Scope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80/20 principle 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Iterative approach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business requirements will change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Deployment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448CE-5424-BF22-3EA3-B268E6533F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27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5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FEE47-A91B-6BD3-303E-96A37106D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0E777D-5577-7271-B94A-2953CEC45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F2869-D7AB-FC00-84D4-5DC9E3ED6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Scope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80/20 principle 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Iterative approach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business requirements will change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cs typeface="Segoe UI" panose="020B0502040204020203" pitchFamily="34" charset="0"/>
              </a:rPr>
              <a:t>Deployment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01935-F834-6034-5EDD-4D06C0566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0DC36-8EFA-4378-9855-E019C55AC47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0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 dirty="0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75386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le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1071208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algn="ctr"/>
            <a:r>
              <a:rPr lang="en-US" dirty="0">
                <a:solidFill>
                  <a:srgbClr val="4D5BE2"/>
                </a:solidFill>
              </a:rPr>
              <a:t>ADD TITLE HERE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9A330AA-5878-8D5D-D42E-8AD48FB27915}"/>
              </a:ext>
            </a:extLst>
          </p:cNvPr>
          <p:cNvCxnSpPr>
            <a:cxnSpLocks/>
          </p:cNvCxnSpPr>
          <p:nvPr userDrawn="1"/>
        </p:nvCxnSpPr>
        <p:spPr>
          <a:xfrm>
            <a:off x="798616" y="3267400"/>
            <a:ext cx="10641775" cy="0"/>
          </a:xfrm>
          <a:prstGeom prst="line">
            <a:avLst/>
          </a:prstGeom>
          <a:ln w="412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F81950AF-9F44-8F79-3672-CDC47B01BFD7}"/>
              </a:ext>
            </a:extLst>
          </p:cNvPr>
          <p:cNvSpPr/>
          <p:nvPr userDrawn="1"/>
        </p:nvSpPr>
        <p:spPr>
          <a:xfrm>
            <a:off x="711099" y="3166370"/>
            <a:ext cx="198783" cy="1987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03206E1-A4ED-C18D-1A9F-4C775CC6D06E}"/>
              </a:ext>
            </a:extLst>
          </p:cNvPr>
          <p:cNvSpPr/>
          <p:nvPr userDrawn="1"/>
        </p:nvSpPr>
        <p:spPr>
          <a:xfrm>
            <a:off x="11339005" y="3175573"/>
            <a:ext cx="198783" cy="19878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D407CB-B80D-99CA-DDDE-268370F5B364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986455" y="2579624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tx2"/>
            </a:solidFill>
          </a:ln>
        </p:spPr>
        <p:txBody>
          <a:bodyPr wrap="square" lIns="0" tIns="91440" rIns="0" anchor="ctr">
            <a:noAutofit/>
          </a:bodyPr>
          <a:lstStyle>
            <a:lvl1pPr marL="0" indent="0" algn="ctr">
              <a:buNone/>
              <a:defRPr sz="5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X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4A68BDE-729F-6ACA-C709-13AAD3F9E23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293510" y="2739431"/>
            <a:ext cx="75254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12715B7-52DD-7F3A-75F5-06C1119DF71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109511" y="3546257"/>
            <a:ext cx="1125489" cy="573965"/>
          </a:xfrm>
          <a:custGeom>
            <a:avLst/>
            <a:gdLst>
              <a:gd name="connsiteX0" fmla="*/ 431268 w 1125489"/>
              <a:gd name="connsiteY0" fmla="*/ 0 h 573965"/>
              <a:gd name="connsiteX1" fmla="*/ 546201 w 1125489"/>
              <a:gd name="connsiteY1" fmla="*/ 39030 h 573965"/>
              <a:gd name="connsiteX2" fmla="*/ 563677 w 1125489"/>
              <a:gd name="connsiteY2" fmla="*/ 57502 h 573965"/>
              <a:gd name="connsiteX3" fmla="*/ 579289 w 1125489"/>
              <a:gd name="connsiteY3" fmla="*/ 41000 h 573965"/>
              <a:gd name="connsiteX4" fmla="*/ 694222 w 1125489"/>
              <a:gd name="connsiteY4" fmla="*/ 1970 h 573965"/>
              <a:gd name="connsiteX5" fmla="*/ 883529 w 1125489"/>
              <a:gd name="connsiteY5" fmla="*/ 186438 h 573965"/>
              <a:gd name="connsiteX6" fmla="*/ 929627 w 1125489"/>
              <a:gd name="connsiteY6" fmla="*/ 180718 h 573965"/>
              <a:gd name="connsiteX7" fmla="*/ 1125489 w 1125489"/>
              <a:gd name="connsiteY7" fmla="*/ 377342 h 573965"/>
              <a:gd name="connsiteX8" fmla="*/ 929556 w 1125489"/>
              <a:gd name="connsiteY8" fmla="*/ 573965 h 573965"/>
              <a:gd name="connsiteX9" fmla="*/ 203106 w 1125489"/>
              <a:gd name="connsiteY9" fmla="*/ 573965 h 573965"/>
              <a:gd name="connsiteX10" fmla="*/ 190843 w 1125489"/>
              <a:gd name="connsiteY10" fmla="*/ 571480 h 573965"/>
              <a:gd name="connsiteX11" fmla="*/ 156442 w 1125489"/>
              <a:gd name="connsiteY11" fmla="*/ 568001 h 573965"/>
              <a:gd name="connsiteX12" fmla="*/ 1 w 1125489"/>
              <a:gd name="connsiteY12" fmla="*/ 375372 h 573965"/>
              <a:gd name="connsiteX13" fmla="*/ 195863 w 1125489"/>
              <a:gd name="connsiteY13" fmla="*/ 178748 h 573965"/>
              <a:gd name="connsiteX14" fmla="*/ 241961 w 1125489"/>
              <a:gd name="connsiteY14" fmla="*/ 184468 h 573965"/>
              <a:gd name="connsiteX15" fmla="*/ 431268 w 1125489"/>
              <a:gd name="connsiteY15" fmla="*/ 0 h 5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5489" h="573965">
                <a:moveTo>
                  <a:pt x="431268" y="0"/>
                </a:moveTo>
                <a:cubicBezTo>
                  <a:pt x="474516" y="0"/>
                  <a:pt x="514344" y="14550"/>
                  <a:pt x="546201" y="39030"/>
                </a:cubicBezTo>
                <a:lnTo>
                  <a:pt x="563677" y="57502"/>
                </a:lnTo>
                <a:lnTo>
                  <a:pt x="579289" y="41000"/>
                </a:lnTo>
                <a:cubicBezTo>
                  <a:pt x="611146" y="16520"/>
                  <a:pt x="650974" y="1970"/>
                  <a:pt x="694222" y="1970"/>
                </a:cubicBezTo>
                <a:cubicBezTo>
                  <a:pt x="796962" y="1970"/>
                  <a:pt x="880465" y="84051"/>
                  <a:pt x="883529" y="186438"/>
                </a:cubicBezTo>
                <a:cubicBezTo>
                  <a:pt x="898349" y="182792"/>
                  <a:pt x="913738" y="180718"/>
                  <a:pt x="929627" y="180718"/>
                </a:cubicBezTo>
                <a:cubicBezTo>
                  <a:pt x="1037853" y="180718"/>
                  <a:pt x="1125560" y="268734"/>
                  <a:pt x="1125489" y="377342"/>
                </a:cubicBezTo>
                <a:cubicBezTo>
                  <a:pt x="1125489" y="485949"/>
                  <a:pt x="1037782" y="573965"/>
                  <a:pt x="929556" y="573965"/>
                </a:cubicBezTo>
                <a:lnTo>
                  <a:pt x="203106" y="573965"/>
                </a:lnTo>
                <a:lnTo>
                  <a:pt x="190843" y="571480"/>
                </a:lnTo>
                <a:lnTo>
                  <a:pt x="156442" y="568001"/>
                </a:lnTo>
                <a:cubicBezTo>
                  <a:pt x="67152" y="549669"/>
                  <a:pt x="1" y="470403"/>
                  <a:pt x="1" y="375372"/>
                </a:cubicBezTo>
                <a:cubicBezTo>
                  <a:pt x="-70" y="266764"/>
                  <a:pt x="87637" y="178748"/>
                  <a:pt x="195863" y="178748"/>
                </a:cubicBezTo>
                <a:cubicBezTo>
                  <a:pt x="211752" y="178748"/>
                  <a:pt x="227141" y="180822"/>
                  <a:pt x="241961" y="184468"/>
                </a:cubicBezTo>
                <a:cubicBezTo>
                  <a:pt x="245025" y="82081"/>
                  <a:pt x="328528" y="0"/>
                  <a:pt x="43126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noFill/>
              </a:defRPr>
            </a:lvl1pPr>
          </a:lstStyle>
          <a:p>
            <a:pPr lvl="0"/>
            <a:r>
              <a:rPr lang="en-US" dirty="0"/>
              <a:t>N/A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DFDD86D-A319-8E15-DEEF-F1A74BFC931B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754336" y="4512813"/>
            <a:ext cx="1830893" cy="287787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86A4BBA9-4A8A-DFC1-5462-3C7B1D7B7B24}"/>
              </a:ext>
            </a:extLst>
          </p:cNvPr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754336" y="4786745"/>
            <a:ext cx="1830893" cy="616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40F9D-972B-E196-BEFF-34E20BAC0F86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286271" y="2578137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tx2"/>
            </a:solidFill>
          </a:ln>
        </p:spPr>
        <p:txBody>
          <a:bodyPr vert="horz" wrap="square" lIns="0" tIns="91440" rIns="0" bIns="45720" rtlCol="0" anchor="ctr">
            <a:noAutofit/>
          </a:bodyPr>
          <a:lstStyle>
            <a:lvl1pPr marL="0" indent="0" algn="ctr">
              <a:buNone/>
              <a:defRPr lang="en-US" sz="5400" b="1" cap="all" baseline="0" dirty="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X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2AF715E5-429E-2966-2302-1D9698B1853F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4593364" y="2746357"/>
            <a:ext cx="75254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14E574E-1D17-CA27-73EB-8C1330B3FBA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409327" y="3546257"/>
            <a:ext cx="1125489" cy="573965"/>
          </a:xfrm>
          <a:custGeom>
            <a:avLst/>
            <a:gdLst>
              <a:gd name="connsiteX0" fmla="*/ 431268 w 1125489"/>
              <a:gd name="connsiteY0" fmla="*/ 0 h 573965"/>
              <a:gd name="connsiteX1" fmla="*/ 546201 w 1125489"/>
              <a:gd name="connsiteY1" fmla="*/ 39030 h 573965"/>
              <a:gd name="connsiteX2" fmla="*/ 563677 w 1125489"/>
              <a:gd name="connsiteY2" fmla="*/ 57502 h 573965"/>
              <a:gd name="connsiteX3" fmla="*/ 579289 w 1125489"/>
              <a:gd name="connsiteY3" fmla="*/ 41000 h 573965"/>
              <a:gd name="connsiteX4" fmla="*/ 694222 w 1125489"/>
              <a:gd name="connsiteY4" fmla="*/ 1970 h 573965"/>
              <a:gd name="connsiteX5" fmla="*/ 883529 w 1125489"/>
              <a:gd name="connsiteY5" fmla="*/ 186438 h 573965"/>
              <a:gd name="connsiteX6" fmla="*/ 929627 w 1125489"/>
              <a:gd name="connsiteY6" fmla="*/ 180718 h 573965"/>
              <a:gd name="connsiteX7" fmla="*/ 1125489 w 1125489"/>
              <a:gd name="connsiteY7" fmla="*/ 377342 h 573965"/>
              <a:gd name="connsiteX8" fmla="*/ 929556 w 1125489"/>
              <a:gd name="connsiteY8" fmla="*/ 573965 h 573965"/>
              <a:gd name="connsiteX9" fmla="*/ 203106 w 1125489"/>
              <a:gd name="connsiteY9" fmla="*/ 573965 h 573965"/>
              <a:gd name="connsiteX10" fmla="*/ 190843 w 1125489"/>
              <a:gd name="connsiteY10" fmla="*/ 571480 h 573965"/>
              <a:gd name="connsiteX11" fmla="*/ 156442 w 1125489"/>
              <a:gd name="connsiteY11" fmla="*/ 568001 h 573965"/>
              <a:gd name="connsiteX12" fmla="*/ 1 w 1125489"/>
              <a:gd name="connsiteY12" fmla="*/ 375372 h 573965"/>
              <a:gd name="connsiteX13" fmla="*/ 195863 w 1125489"/>
              <a:gd name="connsiteY13" fmla="*/ 178748 h 573965"/>
              <a:gd name="connsiteX14" fmla="*/ 241961 w 1125489"/>
              <a:gd name="connsiteY14" fmla="*/ 184468 h 573965"/>
              <a:gd name="connsiteX15" fmla="*/ 431268 w 1125489"/>
              <a:gd name="connsiteY15" fmla="*/ 0 h 5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5489" h="573965">
                <a:moveTo>
                  <a:pt x="431268" y="0"/>
                </a:moveTo>
                <a:cubicBezTo>
                  <a:pt x="474516" y="0"/>
                  <a:pt x="514344" y="14550"/>
                  <a:pt x="546201" y="39030"/>
                </a:cubicBezTo>
                <a:lnTo>
                  <a:pt x="563677" y="57502"/>
                </a:lnTo>
                <a:lnTo>
                  <a:pt x="579289" y="41000"/>
                </a:lnTo>
                <a:cubicBezTo>
                  <a:pt x="611146" y="16520"/>
                  <a:pt x="650974" y="1970"/>
                  <a:pt x="694222" y="1970"/>
                </a:cubicBezTo>
                <a:cubicBezTo>
                  <a:pt x="796962" y="1970"/>
                  <a:pt x="880465" y="84051"/>
                  <a:pt x="883529" y="186438"/>
                </a:cubicBezTo>
                <a:cubicBezTo>
                  <a:pt x="898349" y="182792"/>
                  <a:pt x="913738" y="180718"/>
                  <a:pt x="929627" y="180718"/>
                </a:cubicBezTo>
                <a:cubicBezTo>
                  <a:pt x="1037853" y="180718"/>
                  <a:pt x="1125560" y="268734"/>
                  <a:pt x="1125489" y="377342"/>
                </a:cubicBezTo>
                <a:cubicBezTo>
                  <a:pt x="1125489" y="485949"/>
                  <a:pt x="1037782" y="573965"/>
                  <a:pt x="929556" y="573965"/>
                </a:cubicBezTo>
                <a:lnTo>
                  <a:pt x="203106" y="573965"/>
                </a:lnTo>
                <a:lnTo>
                  <a:pt x="190843" y="571480"/>
                </a:lnTo>
                <a:lnTo>
                  <a:pt x="156442" y="568001"/>
                </a:lnTo>
                <a:cubicBezTo>
                  <a:pt x="67152" y="549669"/>
                  <a:pt x="1" y="470403"/>
                  <a:pt x="1" y="375372"/>
                </a:cubicBezTo>
                <a:cubicBezTo>
                  <a:pt x="-70" y="266764"/>
                  <a:pt x="87637" y="178748"/>
                  <a:pt x="195863" y="178748"/>
                </a:cubicBezTo>
                <a:cubicBezTo>
                  <a:pt x="211752" y="178748"/>
                  <a:pt x="227141" y="180822"/>
                  <a:pt x="241961" y="184468"/>
                </a:cubicBezTo>
                <a:cubicBezTo>
                  <a:pt x="245025" y="82081"/>
                  <a:pt x="328528" y="0"/>
                  <a:pt x="43126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noFill/>
              </a:defRPr>
            </a:lvl1pPr>
          </a:lstStyle>
          <a:p>
            <a:pPr lvl="0"/>
            <a:r>
              <a:rPr lang="en-US" dirty="0"/>
              <a:t>N/A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36E95F6-AF3B-48BC-9D1E-76681AA30643}"/>
              </a:ext>
            </a:extLst>
          </p:cNvPr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054190" y="4512813"/>
            <a:ext cx="1830893" cy="287787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1BF7226-47B1-B42E-D7BF-768B7C2CA215}"/>
              </a:ext>
            </a:extLst>
          </p:cNvPr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4054190" y="4786745"/>
            <a:ext cx="1830893" cy="616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4EF984-2E1F-2EBD-43C0-9C2A5A8359E7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6565305" y="2576649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tx2"/>
            </a:solidFill>
          </a:ln>
        </p:spPr>
        <p:txBody>
          <a:bodyPr vert="horz" wrap="square" lIns="0" tIns="91440" rIns="0" bIns="45720" rtlCol="0" anchor="ctr">
            <a:noAutofit/>
          </a:bodyPr>
          <a:lstStyle>
            <a:lvl1pPr marL="0" indent="0" algn="ctr">
              <a:buNone/>
              <a:defRPr lang="en-US" sz="5400" b="1" cap="all" baseline="0" dirty="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F871F4-0EA0-DADA-3643-4A75A73170CB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874851" y="2746357"/>
            <a:ext cx="75254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245BB00-C503-A47B-71E5-9FD143CEAE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88361" y="3546257"/>
            <a:ext cx="1125489" cy="573965"/>
          </a:xfrm>
          <a:custGeom>
            <a:avLst/>
            <a:gdLst>
              <a:gd name="connsiteX0" fmla="*/ 431268 w 1125489"/>
              <a:gd name="connsiteY0" fmla="*/ 0 h 573965"/>
              <a:gd name="connsiteX1" fmla="*/ 546201 w 1125489"/>
              <a:gd name="connsiteY1" fmla="*/ 39030 h 573965"/>
              <a:gd name="connsiteX2" fmla="*/ 563677 w 1125489"/>
              <a:gd name="connsiteY2" fmla="*/ 57502 h 573965"/>
              <a:gd name="connsiteX3" fmla="*/ 579289 w 1125489"/>
              <a:gd name="connsiteY3" fmla="*/ 41000 h 573965"/>
              <a:gd name="connsiteX4" fmla="*/ 694222 w 1125489"/>
              <a:gd name="connsiteY4" fmla="*/ 1970 h 573965"/>
              <a:gd name="connsiteX5" fmla="*/ 883529 w 1125489"/>
              <a:gd name="connsiteY5" fmla="*/ 186438 h 573965"/>
              <a:gd name="connsiteX6" fmla="*/ 929627 w 1125489"/>
              <a:gd name="connsiteY6" fmla="*/ 180718 h 573965"/>
              <a:gd name="connsiteX7" fmla="*/ 1125489 w 1125489"/>
              <a:gd name="connsiteY7" fmla="*/ 377342 h 573965"/>
              <a:gd name="connsiteX8" fmla="*/ 929556 w 1125489"/>
              <a:gd name="connsiteY8" fmla="*/ 573965 h 573965"/>
              <a:gd name="connsiteX9" fmla="*/ 203106 w 1125489"/>
              <a:gd name="connsiteY9" fmla="*/ 573965 h 573965"/>
              <a:gd name="connsiteX10" fmla="*/ 190843 w 1125489"/>
              <a:gd name="connsiteY10" fmla="*/ 571480 h 573965"/>
              <a:gd name="connsiteX11" fmla="*/ 156442 w 1125489"/>
              <a:gd name="connsiteY11" fmla="*/ 568001 h 573965"/>
              <a:gd name="connsiteX12" fmla="*/ 1 w 1125489"/>
              <a:gd name="connsiteY12" fmla="*/ 375372 h 573965"/>
              <a:gd name="connsiteX13" fmla="*/ 195863 w 1125489"/>
              <a:gd name="connsiteY13" fmla="*/ 178748 h 573965"/>
              <a:gd name="connsiteX14" fmla="*/ 241961 w 1125489"/>
              <a:gd name="connsiteY14" fmla="*/ 184468 h 573965"/>
              <a:gd name="connsiteX15" fmla="*/ 431268 w 1125489"/>
              <a:gd name="connsiteY15" fmla="*/ 0 h 5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5489" h="573965">
                <a:moveTo>
                  <a:pt x="431268" y="0"/>
                </a:moveTo>
                <a:cubicBezTo>
                  <a:pt x="474516" y="0"/>
                  <a:pt x="514344" y="14550"/>
                  <a:pt x="546201" y="39030"/>
                </a:cubicBezTo>
                <a:lnTo>
                  <a:pt x="563677" y="57502"/>
                </a:lnTo>
                <a:lnTo>
                  <a:pt x="579289" y="41000"/>
                </a:lnTo>
                <a:cubicBezTo>
                  <a:pt x="611146" y="16520"/>
                  <a:pt x="650974" y="1970"/>
                  <a:pt x="694222" y="1970"/>
                </a:cubicBezTo>
                <a:cubicBezTo>
                  <a:pt x="796962" y="1970"/>
                  <a:pt x="880465" y="84051"/>
                  <a:pt x="883529" y="186438"/>
                </a:cubicBezTo>
                <a:cubicBezTo>
                  <a:pt x="898349" y="182792"/>
                  <a:pt x="913738" y="180718"/>
                  <a:pt x="929627" y="180718"/>
                </a:cubicBezTo>
                <a:cubicBezTo>
                  <a:pt x="1037853" y="180718"/>
                  <a:pt x="1125560" y="268734"/>
                  <a:pt x="1125489" y="377342"/>
                </a:cubicBezTo>
                <a:cubicBezTo>
                  <a:pt x="1125489" y="485949"/>
                  <a:pt x="1037782" y="573965"/>
                  <a:pt x="929556" y="573965"/>
                </a:cubicBezTo>
                <a:lnTo>
                  <a:pt x="203106" y="573965"/>
                </a:lnTo>
                <a:lnTo>
                  <a:pt x="190843" y="571480"/>
                </a:lnTo>
                <a:lnTo>
                  <a:pt x="156442" y="568001"/>
                </a:lnTo>
                <a:cubicBezTo>
                  <a:pt x="67152" y="549669"/>
                  <a:pt x="1" y="470403"/>
                  <a:pt x="1" y="375372"/>
                </a:cubicBezTo>
                <a:cubicBezTo>
                  <a:pt x="-70" y="266764"/>
                  <a:pt x="87637" y="178748"/>
                  <a:pt x="195863" y="178748"/>
                </a:cubicBezTo>
                <a:cubicBezTo>
                  <a:pt x="211752" y="178748"/>
                  <a:pt x="227141" y="180822"/>
                  <a:pt x="241961" y="184468"/>
                </a:cubicBezTo>
                <a:cubicBezTo>
                  <a:pt x="245025" y="82081"/>
                  <a:pt x="328528" y="0"/>
                  <a:pt x="43126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noFill/>
              </a:defRPr>
            </a:lvl1pPr>
          </a:lstStyle>
          <a:p>
            <a:pPr lvl="0"/>
            <a:r>
              <a:rPr lang="en-US" dirty="0"/>
              <a:t>N/A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572CB72-265B-1A6E-CB4B-1D54DCA3C9E4}"/>
              </a:ext>
            </a:extLst>
          </p:cNvPr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335677" y="4512813"/>
            <a:ext cx="1830893" cy="287787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D6653FC-DD0E-D272-9249-E5BC7F66D4A6}"/>
              </a:ext>
            </a:extLst>
          </p:cNvPr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6241474" y="4786745"/>
            <a:ext cx="2019298" cy="616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9D9FE5-B2E1-8F66-399D-12509D16150D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854729" y="2573867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tx2"/>
            </a:solidFill>
          </a:ln>
        </p:spPr>
        <p:txBody>
          <a:bodyPr vert="horz" wrap="square" lIns="0" tIns="91440" rIns="0" bIns="45720" rtlCol="0" anchor="ctr">
            <a:noAutofit/>
          </a:bodyPr>
          <a:lstStyle>
            <a:lvl1pPr marL="0" indent="0" algn="ctr">
              <a:buNone/>
              <a:defRPr lang="en-US" sz="5400" b="1" cap="all" baseline="0" dirty="0">
                <a:solidFill>
                  <a:schemeClr val="tx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X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55E618A-EFFF-E485-8AD1-1D28C8E2CAD8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9161899" y="2753283"/>
            <a:ext cx="752544" cy="304800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27FCF8-D283-7038-1C0F-0082367663D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77785" y="3546257"/>
            <a:ext cx="1125489" cy="573965"/>
          </a:xfrm>
          <a:custGeom>
            <a:avLst/>
            <a:gdLst>
              <a:gd name="connsiteX0" fmla="*/ 431268 w 1125489"/>
              <a:gd name="connsiteY0" fmla="*/ 0 h 573965"/>
              <a:gd name="connsiteX1" fmla="*/ 546201 w 1125489"/>
              <a:gd name="connsiteY1" fmla="*/ 39030 h 573965"/>
              <a:gd name="connsiteX2" fmla="*/ 563677 w 1125489"/>
              <a:gd name="connsiteY2" fmla="*/ 57502 h 573965"/>
              <a:gd name="connsiteX3" fmla="*/ 579289 w 1125489"/>
              <a:gd name="connsiteY3" fmla="*/ 41000 h 573965"/>
              <a:gd name="connsiteX4" fmla="*/ 694222 w 1125489"/>
              <a:gd name="connsiteY4" fmla="*/ 1970 h 573965"/>
              <a:gd name="connsiteX5" fmla="*/ 883529 w 1125489"/>
              <a:gd name="connsiteY5" fmla="*/ 186438 h 573965"/>
              <a:gd name="connsiteX6" fmla="*/ 929627 w 1125489"/>
              <a:gd name="connsiteY6" fmla="*/ 180718 h 573965"/>
              <a:gd name="connsiteX7" fmla="*/ 1125489 w 1125489"/>
              <a:gd name="connsiteY7" fmla="*/ 377342 h 573965"/>
              <a:gd name="connsiteX8" fmla="*/ 929556 w 1125489"/>
              <a:gd name="connsiteY8" fmla="*/ 573965 h 573965"/>
              <a:gd name="connsiteX9" fmla="*/ 203106 w 1125489"/>
              <a:gd name="connsiteY9" fmla="*/ 573965 h 573965"/>
              <a:gd name="connsiteX10" fmla="*/ 190843 w 1125489"/>
              <a:gd name="connsiteY10" fmla="*/ 571480 h 573965"/>
              <a:gd name="connsiteX11" fmla="*/ 156442 w 1125489"/>
              <a:gd name="connsiteY11" fmla="*/ 568001 h 573965"/>
              <a:gd name="connsiteX12" fmla="*/ 1 w 1125489"/>
              <a:gd name="connsiteY12" fmla="*/ 375372 h 573965"/>
              <a:gd name="connsiteX13" fmla="*/ 195863 w 1125489"/>
              <a:gd name="connsiteY13" fmla="*/ 178748 h 573965"/>
              <a:gd name="connsiteX14" fmla="*/ 241961 w 1125489"/>
              <a:gd name="connsiteY14" fmla="*/ 184468 h 573965"/>
              <a:gd name="connsiteX15" fmla="*/ 431268 w 1125489"/>
              <a:gd name="connsiteY15" fmla="*/ 0 h 5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25489" h="573965">
                <a:moveTo>
                  <a:pt x="431268" y="0"/>
                </a:moveTo>
                <a:cubicBezTo>
                  <a:pt x="474516" y="0"/>
                  <a:pt x="514344" y="14550"/>
                  <a:pt x="546201" y="39030"/>
                </a:cubicBezTo>
                <a:lnTo>
                  <a:pt x="563677" y="57502"/>
                </a:lnTo>
                <a:lnTo>
                  <a:pt x="579289" y="41000"/>
                </a:lnTo>
                <a:cubicBezTo>
                  <a:pt x="611146" y="16520"/>
                  <a:pt x="650974" y="1970"/>
                  <a:pt x="694222" y="1970"/>
                </a:cubicBezTo>
                <a:cubicBezTo>
                  <a:pt x="796962" y="1970"/>
                  <a:pt x="880465" y="84051"/>
                  <a:pt x="883529" y="186438"/>
                </a:cubicBezTo>
                <a:cubicBezTo>
                  <a:pt x="898349" y="182792"/>
                  <a:pt x="913738" y="180718"/>
                  <a:pt x="929627" y="180718"/>
                </a:cubicBezTo>
                <a:cubicBezTo>
                  <a:pt x="1037853" y="180718"/>
                  <a:pt x="1125560" y="268734"/>
                  <a:pt x="1125489" y="377342"/>
                </a:cubicBezTo>
                <a:cubicBezTo>
                  <a:pt x="1125489" y="485949"/>
                  <a:pt x="1037782" y="573965"/>
                  <a:pt x="929556" y="573965"/>
                </a:cubicBezTo>
                <a:lnTo>
                  <a:pt x="203106" y="573965"/>
                </a:lnTo>
                <a:lnTo>
                  <a:pt x="190843" y="571480"/>
                </a:lnTo>
                <a:lnTo>
                  <a:pt x="156442" y="568001"/>
                </a:lnTo>
                <a:cubicBezTo>
                  <a:pt x="67152" y="549669"/>
                  <a:pt x="1" y="470403"/>
                  <a:pt x="1" y="375372"/>
                </a:cubicBezTo>
                <a:cubicBezTo>
                  <a:pt x="-70" y="266764"/>
                  <a:pt x="87637" y="178748"/>
                  <a:pt x="195863" y="178748"/>
                </a:cubicBezTo>
                <a:cubicBezTo>
                  <a:pt x="211752" y="178748"/>
                  <a:pt x="227141" y="180822"/>
                  <a:pt x="241961" y="184468"/>
                </a:cubicBezTo>
                <a:cubicBezTo>
                  <a:pt x="245025" y="82081"/>
                  <a:pt x="328528" y="0"/>
                  <a:pt x="43126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800">
                <a:noFill/>
              </a:defRPr>
            </a:lvl1pPr>
          </a:lstStyle>
          <a:p>
            <a:pPr lvl="0"/>
            <a:r>
              <a:rPr lang="en-US" dirty="0"/>
              <a:t>N/A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91520171-76AD-DCF6-B7F6-35E395BDFA85}"/>
              </a:ext>
            </a:extLst>
          </p:cNvPr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8622725" y="4512813"/>
            <a:ext cx="1830893" cy="287787"/>
          </a:xfrm>
        </p:spPr>
        <p:txBody>
          <a:bodyPr>
            <a:noAutofit/>
          </a:bodyPr>
          <a:lstStyle>
            <a:lvl1pPr marL="0" indent="0" algn="ctr">
              <a:buNone/>
              <a:defRPr sz="14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08CFEF0A-F0F7-3357-5C21-B15CE89D0CB8}"/>
              </a:ext>
            </a:extLst>
          </p:cNvPr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8622725" y="4786745"/>
            <a:ext cx="1830893" cy="6165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1200" b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Add text here</a:t>
            </a:r>
          </a:p>
        </p:txBody>
      </p:sp>
    </p:spTree>
    <p:extLst>
      <p:ext uri="{BB962C8B-B14F-4D97-AF65-F5344CB8AC3E}">
        <p14:creationId xmlns:p14="http://schemas.microsoft.com/office/powerpoint/2010/main" val="377549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1498-92C7-4E4B-8045-C9195F453964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9.png"/><Relationship Id="rId14" Type="http://schemas.openxmlformats.org/officeDocument/2006/relationships/slide" Target="slide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9.png"/><Relationship Id="rId1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9.png"/><Relationship Id="rId14" Type="http://schemas.openxmlformats.org/officeDocument/2006/relationships/slide" Target="slide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9.png"/><Relationship Id="rId14" Type="http://schemas.openxmlformats.org/officeDocument/2006/relationships/slide" Target="slide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9.png"/><Relationship Id="rId14" Type="http://schemas.openxmlformats.org/officeDocument/2006/relationships/slide" Target="slide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9.png"/><Relationship Id="rId1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9.png"/><Relationship Id="rId1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slide" Target="slide23.xml"/><Relationship Id="rId2" Type="http://schemas.openxmlformats.org/officeDocument/2006/relationships/slide" Target="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slide" Target="slide21.xml"/><Relationship Id="rId4" Type="http://schemas.openxmlformats.org/officeDocument/2006/relationships/slide" Target="slide15.xml"/><Relationship Id="rId9" Type="http://schemas.openxmlformats.org/officeDocument/2006/relationships/image" Target="../media/image9.png"/><Relationship Id="rId1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7_483FCD8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5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2317" y="678691"/>
            <a:ext cx="2607364" cy="2607364"/>
          </a:xfrm>
          <a:prstGeom prst="diamond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5256" y="0"/>
            <a:ext cx="3541486" cy="3541486"/>
          </a:xfrm>
          <a:prstGeom prst="diamond">
            <a:avLst/>
          </a:prstGeom>
          <a:noFill/>
          <a:ln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00AEF-1595-4419-801B-6E36A33B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29372"/>
            <a:ext cx="9144000" cy="2631490"/>
          </a:xfrm>
        </p:spPr>
        <p:txBody>
          <a:bodyPr lIns="0" tIns="0" rIns="0" bIns="0" anchor="t">
            <a:spAutoFit/>
          </a:bodyPr>
          <a:lstStyle/>
          <a:p>
            <a:r>
              <a:rPr lang="en-US" sz="5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Dynamic System Development Methodology (DSDM) and example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Sumeda Madhuri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84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190500"/>
            <a:ext cx="11734800" cy="7755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DSDM is Task focused Focus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4" name="Chart 3" descr="This image is a bar chart. ">
                <a:extLst>
                  <a:ext uri="{FF2B5EF4-FFF2-40B4-BE49-F238E27FC236}">
                    <a16:creationId xmlns:a16="http://schemas.microsoft.com/office/drawing/2014/main" id="{8B833BE5-F2DA-4155-B25C-866FA190EFE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09805082"/>
                  </p:ext>
                </p:extLst>
              </p:nvPr>
            </p:nvGraphicFramePr>
            <p:xfrm>
              <a:off x="522777" y="698818"/>
              <a:ext cx="6551476" cy="436765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4" name="Chart 3" descr="This image is a bar chart. ">
                <a:extLst>
                  <a:ext uri="{FF2B5EF4-FFF2-40B4-BE49-F238E27FC236}">
                    <a16:creationId xmlns:a16="http://schemas.microsoft.com/office/drawing/2014/main" id="{8B833BE5-F2DA-4155-B25C-866FA190EFE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2777" y="698818"/>
                <a:ext cx="6551476" cy="4367651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1A997C66-4ED4-4017-9439-1D07ED31D783}"/>
              </a:ext>
            </a:extLst>
          </p:cNvPr>
          <p:cNvSpPr/>
          <p:nvPr/>
        </p:nvSpPr>
        <p:spPr>
          <a:xfrm>
            <a:off x="7400925" y="972703"/>
            <a:ext cx="4268298" cy="9543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80/20 rule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What’s most important </a:t>
            </a:r>
          </a:p>
          <a:p>
            <a:pPr algn="ctr">
              <a:lnSpc>
                <a:spcPts val="1900"/>
              </a:lnSpc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MoSCoW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 Model for everything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Adapt and Move on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0C1A7A-78BB-48B4-B5CE-2B9C34E5E67B}"/>
              </a:ext>
            </a:extLst>
          </p:cNvPr>
          <p:cNvSpPr/>
          <p:nvPr/>
        </p:nvSpPr>
        <p:spPr>
          <a:xfrm>
            <a:off x="7416006" y="2499214"/>
            <a:ext cx="4268298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Change Acceptable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Risk acceptable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Communication is high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CF038C-66AF-4E81-9068-703EC0088620}"/>
              </a:ext>
            </a:extLst>
          </p:cNvPr>
          <p:cNvSpPr/>
          <p:nvPr/>
        </p:nvSpPr>
        <p:spPr>
          <a:xfrm>
            <a:off x="7368430" y="3958760"/>
            <a:ext cx="4268298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Goal Focused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Customer focused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Plan flexible </a:t>
            </a:r>
          </a:p>
        </p:txBody>
      </p:sp>
      <p:sp>
        <p:nvSpPr>
          <p:cNvPr id="15" name="Freeform 931">
            <a:extLst>
              <a:ext uri="{FF2B5EF4-FFF2-40B4-BE49-F238E27FC236}">
                <a16:creationId xmlns:a16="http://schemas.microsoft.com/office/drawing/2014/main" id="{D6E99607-03B7-41E5-AD6F-79DCFC17E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7757511" y="1025430"/>
            <a:ext cx="219075" cy="285750"/>
          </a:xfrm>
          <a:custGeom>
            <a:avLst/>
            <a:gdLst>
              <a:gd name="T0" fmla="*/ 348 w 553"/>
              <a:gd name="T1" fmla="*/ 11 h 722"/>
              <a:gd name="T2" fmla="*/ 348 w 553"/>
              <a:gd name="T3" fmla="*/ 204 h 722"/>
              <a:gd name="T4" fmla="*/ 108 w 553"/>
              <a:gd name="T5" fmla="*/ 602 h 722"/>
              <a:gd name="T6" fmla="*/ 99 w 553"/>
              <a:gd name="T7" fmla="*/ 599 h 722"/>
              <a:gd name="T8" fmla="*/ 95 w 553"/>
              <a:gd name="T9" fmla="*/ 590 h 722"/>
              <a:gd name="T10" fmla="*/ 96 w 553"/>
              <a:gd name="T11" fmla="*/ 236 h 722"/>
              <a:gd name="T12" fmla="*/ 104 w 553"/>
              <a:gd name="T13" fmla="*/ 230 h 722"/>
              <a:gd name="T14" fmla="*/ 113 w 553"/>
              <a:gd name="T15" fmla="*/ 230 h 722"/>
              <a:gd name="T16" fmla="*/ 119 w 553"/>
              <a:gd name="T17" fmla="*/ 236 h 722"/>
              <a:gd name="T18" fmla="*/ 120 w 553"/>
              <a:gd name="T19" fmla="*/ 467 h 722"/>
              <a:gd name="T20" fmla="*/ 233 w 553"/>
              <a:gd name="T21" fmla="*/ 365 h 722"/>
              <a:gd name="T22" fmla="*/ 241 w 553"/>
              <a:gd name="T23" fmla="*/ 365 h 722"/>
              <a:gd name="T24" fmla="*/ 327 w 553"/>
              <a:gd name="T25" fmla="*/ 421 h 722"/>
              <a:gd name="T26" fmla="*/ 440 w 553"/>
              <a:gd name="T27" fmla="*/ 303 h 722"/>
              <a:gd name="T28" fmla="*/ 447 w 553"/>
              <a:gd name="T29" fmla="*/ 301 h 722"/>
              <a:gd name="T30" fmla="*/ 451 w 553"/>
              <a:gd name="T31" fmla="*/ 303 h 722"/>
              <a:gd name="T32" fmla="*/ 456 w 553"/>
              <a:gd name="T33" fmla="*/ 308 h 722"/>
              <a:gd name="T34" fmla="*/ 456 w 553"/>
              <a:gd name="T35" fmla="*/ 317 h 722"/>
              <a:gd name="T36" fmla="*/ 338 w 553"/>
              <a:gd name="T37" fmla="*/ 446 h 722"/>
              <a:gd name="T38" fmla="*/ 330 w 553"/>
              <a:gd name="T39" fmla="*/ 449 h 722"/>
              <a:gd name="T40" fmla="*/ 322 w 553"/>
              <a:gd name="T41" fmla="*/ 448 h 722"/>
              <a:gd name="T42" fmla="*/ 120 w 553"/>
              <a:gd name="T43" fmla="*/ 500 h 722"/>
              <a:gd name="T44" fmla="*/ 450 w 553"/>
              <a:gd name="T45" fmla="*/ 577 h 722"/>
              <a:gd name="T46" fmla="*/ 458 w 553"/>
              <a:gd name="T47" fmla="*/ 581 h 722"/>
              <a:gd name="T48" fmla="*/ 462 w 553"/>
              <a:gd name="T49" fmla="*/ 590 h 722"/>
              <a:gd name="T50" fmla="*/ 458 w 553"/>
              <a:gd name="T51" fmla="*/ 599 h 722"/>
              <a:gd name="T52" fmla="*/ 450 w 553"/>
              <a:gd name="T53" fmla="*/ 602 h 722"/>
              <a:gd name="T54" fmla="*/ 357 w 553"/>
              <a:gd name="T55" fmla="*/ 3 h 722"/>
              <a:gd name="T56" fmla="*/ 348 w 553"/>
              <a:gd name="T57" fmla="*/ 0 h 722"/>
              <a:gd name="T58" fmla="*/ 7 w 553"/>
              <a:gd name="T59" fmla="*/ 1 h 722"/>
              <a:gd name="T60" fmla="*/ 1 w 553"/>
              <a:gd name="T61" fmla="*/ 7 h 722"/>
              <a:gd name="T62" fmla="*/ 0 w 553"/>
              <a:gd name="T63" fmla="*/ 710 h 722"/>
              <a:gd name="T64" fmla="*/ 3 w 553"/>
              <a:gd name="T65" fmla="*/ 719 h 722"/>
              <a:gd name="T66" fmla="*/ 12 w 553"/>
              <a:gd name="T67" fmla="*/ 722 h 722"/>
              <a:gd name="T68" fmla="*/ 546 w 553"/>
              <a:gd name="T69" fmla="*/ 721 h 722"/>
              <a:gd name="T70" fmla="*/ 552 w 553"/>
              <a:gd name="T71" fmla="*/ 715 h 722"/>
              <a:gd name="T72" fmla="*/ 553 w 553"/>
              <a:gd name="T73" fmla="*/ 204 h 722"/>
              <a:gd name="T74" fmla="*/ 550 w 553"/>
              <a:gd name="T75" fmla="*/ 196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3" h="722">
                <a:moveTo>
                  <a:pt x="348" y="204"/>
                </a:moveTo>
                <a:lnTo>
                  <a:pt x="348" y="11"/>
                </a:lnTo>
                <a:lnTo>
                  <a:pt x="541" y="204"/>
                </a:lnTo>
                <a:lnTo>
                  <a:pt x="348" y="204"/>
                </a:lnTo>
                <a:close/>
                <a:moveTo>
                  <a:pt x="450" y="602"/>
                </a:moveTo>
                <a:lnTo>
                  <a:pt x="108" y="602"/>
                </a:lnTo>
                <a:lnTo>
                  <a:pt x="104" y="601"/>
                </a:lnTo>
                <a:lnTo>
                  <a:pt x="99" y="599"/>
                </a:lnTo>
                <a:lnTo>
                  <a:pt x="96" y="595"/>
                </a:lnTo>
                <a:lnTo>
                  <a:pt x="95" y="590"/>
                </a:lnTo>
                <a:lnTo>
                  <a:pt x="95" y="241"/>
                </a:lnTo>
                <a:lnTo>
                  <a:pt x="96" y="236"/>
                </a:lnTo>
                <a:lnTo>
                  <a:pt x="99" y="232"/>
                </a:lnTo>
                <a:lnTo>
                  <a:pt x="104" y="230"/>
                </a:lnTo>
                <a:lnTo>
                  <a:pt x="108" y="229"/>
                </a:lnTo>
                <a:lnTo>
                  <a:pt x="113" y="230"/>
                </a:lnTo>
                <a:lnTo>
                  <a:pt x="117" y="232"/>
                </a:lnTo>
                <a:lnTo>
                  <a:pt x="119" y="236"/>
                </a:lnTo>
                <a:lnTo>
                  <a:pt x="120" y="241"/>
                </a:lnTo>
                <a:lnTo>
                  <a:pt x="120" y="467"/>
                </a:lnTo>
                <a:lnTo>
                  <a:pt x="230" y="368"/>
                </a:lnTo>
                <a:lnTo>
                  <a:pt x="233" y="365"/>
                </a:lnTo>
                <a:lnTo>
                  <a:pt x="237" y="364"/>
                </a:lnTo>
                <a:lnTo>
                  <a:pt x="241" y="365"/>
                </a:lnTo>
                <a:lnTo>
                  <a:pt x="244" y="367"/>
                </a:lnTo>
                <a:lnTo>
                  <a:pt x="327" y="421"/>
                </a:lnTo>
                <a:lnTo>
                  <a:pt x="436" y="306"/>
                </a:lnTo>
                <a:lnTo>
                  <a:pt x="440" y="303"/>
                </a:lnTo>
                <a:lnTo>
                  <a:pt x="445" y="301"/>
                </a:lnTo>
                <a:lnTo>
                  <a:pt x="447" y="301"/>
                </a:lnTo>
                <a:lnTo>
                  <a:pt x="449" y="302"/>
                </a:lnTo>
                <a:lnTo>
                  <a:pt x="451" y="303"/>
                </a:lnTo>
                <a:lnTo>
                  <a:pt x="453" y="304"/>
                </a:lnTo>
                <a:lnTo>
                  <a:pt x="456" y="308"/>
                </a:lnTo>
                <a:lnTo>
                  <a:pt x="457" y="313"/>
                </a:lnTo>
                <a:lnTo>
                  <a:pt x="456" y="317"/>
                </a:lnTo>
                <a:lnTo>
                  <a:pt x="454" y="321"/>
                </a:lnTo>
                <a:lnTo>
                  <a:pt x="338" y="446"/>
                </a:lnTo>
                <a:lnTo>
                  <a:pt x="334" y="448"/>
                </a:lnTo>
                <a:lnTo>
                  <a:pt x="330" y="449"/>
                </a:lnTo>
                <a:lnTo>
                  <a:pt x="326" y="449"/>
                </a:lnTo>
                <a:lnTo>
                  <a:pt x="322" y="448"/>
                </a:lnTo>
                <a:lnTo>
                  <a:pt x="239" y="393"/>
                </a:lnTo>
                <a:lnTo>
                  <a:pt x="120" y="500"/>
                </a:lnTo>
                <a:lnTo>
                  <a:pt x="120" y="577"/>
                </a:lnTo>
                <a:lnTo>
                  <a:pt x="450" y="577"/>
                </a:lnTo>
                <a:lnTo>
                  <a:pt x="455" y="578"/>
                </a:lnTo>
                <a:lnTo>
                  <a:pt x="458" y="581"/>
                </a:lnTo>
                <a:lnTo>
                  <a:pt x="461" y="585"/>
                </a:lnTo>
                <a:lnTo>
                  <a:pt x="462" y="590"/>
                </a:lnTo>
                <a:lnTo>
                  <a:pt x="461" y="595"/>
                </a:lnTo>
                <a:lnTo>
                  <a:pt x="458" y="599"/>
                </a:lnTo>
                <a:lnTo>
                  <a:pt x="455" y="601"/>
                </a:lnTo>
                <a:lnTo>
                  <a:pt x="450" y="60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0"/>
                </a:lnTo>
                <a:lnTo>
                  <a:pt x="34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710"/>
                </a:lnTo>
                <a:lnTo>
                  <a:pt x="1" y="715"/>
                </a:lnTo>
                <a:lnTo>
                  <a:pt x="3" y="719"/>
                </a:lnTo>
                <a:lnTo>
                  <a:pt x="7" y="721"/>
                </a:lnTo>
                <a:lnTo>
                  <a:pt x="12" y="722"/>
                </a:lnTo>
                <a:lnTo>
                  <a:pt x="541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0"/>
                </a:lnTo>
                <a:lnTo>
                  <a:pt x="553" y="204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71F41E-4B08-43F7-BBE7-4A555CA73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67036" y="4060787"/>
            <a:ext cx="239712" cy="285750"/>
            <a:chOff x="5494338" y="1370013"/>
            <a:chExt cx="239712" cy="285750"/>
          </a:xfrm>
          <a:solidFill>
            <a:schemeClr val="accent4">
              <a:lumMod val="75000"/>
            </a:schemeClr>
          </a:solidFill>
        </p:grpSpPr>
        <p:sp>
          <p:nvSpPr>
            <p:cNvPr id="17" name="Freeform 961">
              <a:extLst>
                <a:ext uri="{FF2B5EF4-FFF2-40B4-BE49-F238E27FC236}">
                  <a16:creationId xmlns:a16="http://schemas.microsoft.com/office/drawing/2014/main" id="{A4A2E5CB-F1CB-4509-8FE7-B24010CB5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370013"/>
              <a:ext cx="104775" cy="133350"/>
            </a:xfrm>
            <a:custGeom>
              <a:avLst/>
              <a:gdLst>
                <a:gd name="T0" fmla="*/ 156 w 265"/>
                <a:gd name="T1" fmla="*/ 108 h 337"/>
                <a:gd name="T2" fmla="*/ 156 w 265"/>
                <a:gd name="T3" fmla="*/ 12 h 337"/>
                <a:gd name="T4" fmla="*/ 252 w 265"/>
                <a:gd name="T5" fmla="*/ 108 h 337"/>
                <a:gd name="T6" fmla="*/ 156 w 265"/>
                <a:gd name="T7" fmla="*/ 108 h 337"/>
                <a:gd name="T8" fmla="*/ 261 w 265"/>
                <a:gd name="T9" fmla="*/ 100 h 337"/>
                <a:gd name="T10" fmla="*/ 165 w 265"/>
                <a:gd name="T11" fmla="*/ 3 h 337"/>
                <a:gd name="T12" fmla="*/ 161 w 265"/>
                <a:gd name="T13" fmla="*/ 1 h 337"/>
                <a:gd name="T14" fmla="*/ 156 w 265"/>
                <a:gd name="T15" fmla="*/ 0 h 337"/>
                <a:gd name="T16" fmla="*/ 12 w 265"/>
                <a:gd name="T17" fmla="*/ 0 h 337"/>
                <a:gd name="T18" fmla="*/ 7 w 265"/>
                <a:gd name="T19" fmla="*/ 1 h 337"/>
                <a:gd name="T20" fmla="*/ 3 w 265"/>
                <a:gd name="T21" fmla="*/ 3 h 337"/>
                <a:gd name="T22" fmla="*/ 1 w 265"/>
                <a:gd name="T23" fmla="*/ 7 h 337"/>
                <a:gd name="T24" fmla="*/ 0 w 265"/>
                <a:gd name="T25" fmla="*/ 12 h 337"/>
                <a:gd name="T26" fmla="*/ 0 w 265"/>
                <a:gd name="T27" fmla="*/ 325 h 337"/>
                <a:gd name="T28" fmla="*/ 1 w 265"/>
                <a:gd name="T29" fmla="*/ 329 h 337"/>
                <a:gd name="T30" fmla="*/ 3 w 265"/>
                <a:gd name="T31" fmla="*/ 334 h 337"/>
                <a:gd name="T32" fmla="*/ 7 w 265"/>
                <a:gd name="T33" fmla="*/ 337 h 337"/>
                <a:gd name="T34" fmla="*/ 12 w 265"/>
                <a:gd name="T35" fmla="*/ 337 h 337"/>
                <a:gd name="T36" fmla="*/ 253 w 265"/>
                <a:gd name="T37" fmla="*/ 337 h 337"/>
                <a:gd name="T38" fmla="*/ 258 w 265"/>
                <a:gd name="T39" fmla="*/ 337 h 337"/>
                <a:gd name="T40" fmla="*/ 261 w 265"/>
                <a:gd name="T41" fmla="*/ 334 h 337"/>
                <a:gd name="T42" fmla="*/ 264 w 265"/>
                <a:gd name="T43" fmla="*/ 329 h 337"/>
                <a:gd name="T44" fmla="*/ 265 w 265"/>
                <a:gd name="T45" fmla="*/ 325 h 337"/>
                <a:gd name="T46" fmla="*/ 265 w 265"/>
                <a:gd name="T47" fmla="*/ 108 h 337"/>
                <a:gd name="T48" fmla="*/ 264 w 265"/>
                <a:gd name="T49" fmla="*/ 104 h 337"/>
                <a:gd name="T50" fmla="*/ 261 w 265"/>
                <a:gd name="T51" fmla="*/ 10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7">
                  <a:moveTo>
                    <a:pt x="156" y="108"/>
                  </a:moveTo>
                  <a:lnTo>
                    <a:pt x="156" y="12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261" y="100"/>
                  </a:moveTo>
                  <a:lnTo>
                    <a:pt x="165" y="3"/>
                  </a:ln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4"/>
                  </a:lnTo>
                  <a:lnTo>
                    <a:pt x="7" y="337"/>
                  </a:lnTo>
                  <a:lnTo>
                    <a:pt x="12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1" y="334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962">
              <a:extLst>
                <a:ext uri="{FF2B5EF4-FFF2-40B4-BE49-F238E27FC236}">
                  <a16:creationId xmlns:a16="http://schemas.microsoft.com/office/drawing/2014/main" id="{644A9833-5FFF-4479-A665-0AEDD8C25D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370013"/>
              <a:ext cx="106363" cy="133350"/>
            </a:xfrm>
            <a:custGeom>
              <a:avLst/>
              <a:gdLst>
                <a:gd name="T0" fmla="*/ 157 w 266"/>
                <a:gd name="T1" fmla="*/ 108 h 337"/>
                <a:gd name="T2" fmla="*/ 157 w 266"/>
                <a:gd name="T3" fmla="*/ 12 h 337"/>
                <a:gd name="T4" fmla="*/ 252 w 266"/>
                <a:gd name="T5" fmla="*/ 108 h 337"/>
                <a:gd name="T6" fmla="*/ 157 w 266"/>
                <a:gd name="T7" fmla="*/ 108 h 337"/>
                <a:gd name="T8" fmla="*/ 166 w 266"/>
                <a:gd name="T9" fmla="*/ 3 h 337"/>
                <a:gd name="T10" fmla="*/ 162 w 266"/>
                <a:gd name="T11" fmla="*/ 1 h 337"/>
                <a:gd name="T12" fmla="*/ 157 w 266"/>
                <a:gd name="T13" fmla="*/ 0 h 337"/>
                <a:gd name="T14" fmla="*/ 13 w 266"/>
                <a:gd name="T15" fmla="*/ 0 h 337"/>
                <a:gd name="T16" fmla="*/ 8 w 266"/>
                <a:gd name="T17" fmla="*/ 1 h 337"/>
                <a:gd name="T18" fmla="*/ 5 w 266"/>
                <a:gd name="T19" fmla="*/ 3 h 337"/>
                <a:gd name="T20" fmla="*/ 1 w 266"/>
                <a:gd name="T21" fmla="*/ 7 h 337"/>
                <a:gd name="T22" fmla="*/ 0 w 266"/>
                <a:gd name="T23" fmla="*/ 12 h 337"/>
                <a:gd name="T24" fmla="*/ 0 w 266"/>
                <a:gd name="T25" fmla="*/ 325 h 337"/>
                <a:gd name="T26" fmla="*/ 1 w 266"/>
                <a:gd name="T27" fmla="*/ 329 h 337"/>
                <a:gd name="T28" fmla="*/ 5 w 266"/>
                <a:gd name="T29" fmla="*/ 334 h 337"/>
                <a:gd name="T30" fmla="*/ 8 w 266"/>
                <a:gd name="T31" fmla="*/ 337 h 337"/>
                <a:gd name="T32" fmla="*/ 13 w 266"/>
                <a:gd name="T33" fmla="*/ 337 h 337"/>
                <a:gd name="T34" fmla="*/ 253 w 266"/>
                <a:gd name="T35" fmla="*/ 337 h 337"/>
                <a:gd name="T36" fmla="*/ 258 w 266"/>
                <a:gd name="T37" fmla="*/ 337 h 337"/>
                <a:gd name="T38" fmla="*/ 263 w 266"/>
                <a:gd name="T39" fmla="*/ 334 h 337"/>
                <a:gd name="T40" fmla="*/ 265 w 266"/>
                <a:gd name="T41" fmla="*/ 329 h 337"/>
                <a:gd name="T42" fmla="*/ 266 w 266"/>
                <a:gd name="T43" fmla="*/ 325 h 337"/>
                <a:gd name="T44" fmla="*/ 266 w 266"/>
                <a:gd name="T45" fmla="*/ 108 h 337"/>
                <a:gd name="T46" fmla="*/ 265 w 266"/>
                <a:gd name="T47" fmla="*/ 104 h 337"/>
                <a:gd name="T48" fmla="*/ 263 w 266"/>
                <a:gd name="T49" fmla="*/ 100 h 337"/>
                <a:gd name="T50" fmla="*/ 166 w 266"/>
                <a:gd name="T51" fmla="*/ 3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7">
                  <a:moveTo>
                    <a:pt x="157" y="108"/>
                  </a:moveTo>
                  <a:lnTo>
                    <a:pt x="157" y="12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4"/>
                  </a:lnTo>
                  <a:lnTo>
                    <a:pt x="8" y="337"/>
                  </a:lnTo>
                  <a:lnTo>
                    <a:pt x="13" y="337"/>
                  </a:lnTo>
                  <a:lnTo>
                    <a:pt x="253" y="337"/>
                  </a:lnTo>
                  <a:lnTo>
                    <a:pt x="258" y="337"/>
                  </a:lnTo>
                  <a:lnTo>
                    <a:pt x="263" y="334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963">
              <a:extLst>
                <a:ext uri="{FF2B5EF4-FFF2-40B4-BE49-F238E27FC236}">
                  <a16:creationId xmlns:a16="http://schemas.microsoft.com/office/drawing/2014/main" id="{A6452485-9CCD-4979-A80D-5838A64ED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9275" y="1522413"/>
              <a:ext cx="104775" cy="133350"/>
            </a:xfrm>
            <a:custGeom>
              <a:avLst/>
              <a:gdLst>
                <a:gd name="T0" fmla="*/ 156 w 265"/>
                <a:gd name="T1" fmla="*/ 108 h 336"/>
                <a:gd name="T2" fmla="*/ 156 w 265"/>
                <a:gd name="T3" fmla="*/ 11 h 336"/>
                <a:gd name="T4" fmla="*/ 252 w 265"/>
                <a:gd name="T5" fmla="*/ 108 h 336"/>
                <a:gd name="T6" fmla="*/ 156 w 265"/>
                <a:gd name="T7" fmla="*/ 108 h 336"/>
                <a:gd name="T8" fmla="*/ 165 w 265"/>
                <a:gd name="T9" fmla="*/ 3 h 336"/>
                <a:gd name="T10" fmla="*/ 161 w 265"/>
                <a:gd name="T11" fmla="*/ 1 h 336"/>
                <a:gd name="T12" fmla="*/ 156 w 265"/>
                <a:gd name="T13" fmla="*/ 0 h 336"/>
                <a:gd name="T14" fmla="*/ 12 w 265"/>
                <a:gd name="T15" fmla="*/ 0 h 336"/>
                <a:gd name="T16" fmla="*/ 7 w 265"/>
                <a:gd name="T17" fmla="*/ 1 h 336"/>
                <a:gd name="T18" fmla="*/ 3 w 265"/>
                <a:gd name="T19" fmla="*/ 3 h 336"/>
                <a:gd name="T20" fmla="*/ 1 w 265"/>
                <a:gd name="T21" fmla="*/ 7 h 336"/>
                <a:gd name="T22" fmla="*/ 0 w 265"/>
                <a:gd name="T23" fmla="*/ 11 h 336"/>
                <a:gd name="T24" fmla="*/ 0 w 265"/>
                <a:gd name="T25" fmla="*/ 325 h 336"/>
                <a:gd name="T26" fmla="*/ 1 w 265"/>
                <a:gd name="T27" fmla="*/ 329 h 336"/>
                <a:gd name="T28" fmla="*/ 3 w 265"/>
                <a:gd name="T29" fmla="*/ 333 h 336"/>
                <a:gd name="T30" fmla="*/ 7 w 265"/>
                <a:gd name="T31" fmla="*/ 335 h 336"/>
                <a:gd name="T32" fmla="*/ 12 w 265"/>
                <a:gd name="T33" fmla="*/ 336 h 336"/>
                <a:gd name="T34" fmla="*/ 253 w 265"/>
                <a:gd name="T35" fmla="*/ 336 h 336"/>
                <a:gd name="T36" fmla="*/ 258 w 265"/>
                <a:gd name="T37" fmla="*/ 335 h 336"/>
                <a:gd name="T38" fmla="*/ 261 w 265"/>
                <a:gd name="T39" fmla="*/ 333 h 336"/>
                <a:gd name="T40" fmla="*/ 264 w 265"/>
                <a:gd name="T41" fmla="*/ 329 h 336"/>
                <a:gd name="T42" fmla="*/ 265 w 265"/>
                <a:gd name="T43" fmla="*/ 325 h 336"/>
                <a:gd name="T44" fmla="*/ 265 w 265"/>
                <a:gd name="T45" fmla="*/ 108 h 336"/>
                <a:gd name="T46" fmla="*/ 264 w 265"/>
                <a:gd name="T47" fmla="*/ 104 h 336"/>
                <a:gd name="T48" fmla="*/ 261 w 265"/>
                <a:gd name="T49" fmla="*/ 100 h 336"/>
                <a:gd name="T50" fmla="*/ 165 w 265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5" h="336">
                  <a:moveTo>
                    <a:pt x="156" y="108"/>
                  </a:moveTo>
                  <a:lnTo>
                    <a:pt x="156" y="11"/>
                  </a:lnTo>
                  <a:lnTo>
                    <a:pt x="252" y="108"/>
                  </a:lnTo>
                  <a:lnTo>
                    <a:pt x="156" y="108"/>
                  </a:lnTo>
                  <a:close/>
                  <a:moveTo>
                    <a:pt x="165" y="3"/>
                  </a:moveTo>
                  <a:lnTo>
                    <a:pt x="161" y="1"/>
                  </a:lnTo>
                  <a:lnTo>
                    <a:pt x="156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3" y="333"/>
                  </a:lnTo>
                  <a:lnTo>
                    <a:pt x="7" y="335"/>
                  </a:lnTo>
                  <a:lnTo>
                    <a:pt x="12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1" y="333"/>
                  </a:lnTo>
                  <a:lnTo>
                    <a:pt x="264" y="329"/>
                  </a:lnTo>
                  <a:lnTo>
                    <a:pt x="265" y="325"/>
                  </a:lnTo>
                  <a:lnTo>
                    <a:pt x="265" y="108"/>
                  </a:lnTo>
                  <a:lnTo>
                    <a:pt x="264" y="104"/>
                  </a:lnTo>
                  <a:lnTo>
                    <a:pt x="261" y="100"/>
                  </a:lnTo>
                  <a:lnTo>
                    <a:pt x="16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964">
              <a:extLst>
                <a:ext uri="{FF2B5EF4-FFF2-40B4-BE49-F238E27FC236}">
                  <a16:creationId xmlns:a16="http://schemas.microsoft.com/office/drawing/2014/main" id="{5FFD2F41-7C2C-45FD-8108-197BFC996F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94338" y="1522413"/>
              <a:ext cx="106363" cy="133350"/>
            </a:xfrm>
            <a:custGeom>
              <a:avLst/>
              <a:gdLst>
                <a:gd name="T0" fmla="*/ 157 w 266"/>
                <a:gd name="T1" fmla="*/ 108 h 336"/>
                <a:gd name="T2" fmla="*/ 157 w 266"/>
                <a:gd name="T3" fmla="*/ 11 h 336"/>
                <a:gd name="T4" fmla="*/ 252 w 266"/>
                <a:gd name="T5" fmla="*/ 108 h 336"/>
                <a:gd name="T6" fmla="*/ 157 w 266"/>
                <a:gd name="T7" fmla="*/ 108 h 336"/>
                <a:gd name="T8" fmla="*/ 166 w 266"/>
                <a:gd name="T9" fmla="*/ 3 h 336"/>
                <a:gd name="T10" fmla="*/ 162 w 266"/>
                <a:gd name="T11" fmla="*/ 1 h 336"/>
                <a:gd name="T12" fmla="*/ 157 w 266"/>
                <a:gd name="T13" fmla="*/ 0 h 336"/>
                <a:gd name="T14" fmla="*/ 13 w 266"/>
                <a:gd name="T15" fmla="*/ 0 h 336"/>
                <a:gd name="T16" fmla="*/ 8 w 266"/>
                <a:gd name="T17" fmla="*/ 1 h 336"/>
                <a:gd name="T18" fmla="*/ 5 w 266"/>
                <a:gd name="T19" fmla="*/ 3 h 336"/>
                <a:gd name="T20" fmla="*/ 1 w 266"/>
                <a:gd name="T21" fmla="*/ 7 h 336"/>
                <a:gd name="T22" fmla="*/ 0 w 266"/>
                <a:gd name="T23" fmla="*/ 11 h 336"/>
                <a:gd name="T24" fmla="*/ 0 w 266"/>
                <a:gd name="T25" fmla="*/ 325 h 336"/>
                <a:gd name="T26" fmla="*/ 1 w 266"/>
                <a:gd name="T27" fmla="*/ 329 h 336"/>
                <a:gd name="T28" fmla="*/ 5 w 266"/>
                <a:gd name="T29" fmla="*/ 333 h 336"/>
                <a:gd name="T30" fmla="*/ 8 w 266"/>
                <a:gd name="T31" fmla="*/ 335 h 336"/>
                <a:gd name="T32" fmla="*/ 13 w 266"/>
                <a:gd name="T33" fmla="*/ 336 h 336"/>
                <a:gd name="T34" fmla="*/ 253 w 266"/>
                <a:gd name="T35" fmla="*/ 336 h 336"/>
                <a:gd name="T36" fmla="*/ 258 w 266"/>
                <a:gd name="T37" fmla="*/ 335 h 336"/>
                <a:gd name="T38" fmla="*/ 263 w 266"/>
                <a:gd name="T39" fmla="*/ 333 h 336"/>
                <a:gd name="T40" fmla="*/ 265 w 266"/>
                <a:gd name="T41" fmla="*/ 329 h 336"/>
                <a:gd name="T42" fmla="*/ 266 w 266"/>
                <a:gd name="T43" fmla="*/ 325 h 336"/>
                <a:gd name="T44" fmla="*/ 266 w 266"/>
                <a:gd name="T45" fmla="*/ 108 h 336"/>
                <a:gd name="T46" fmla="*/ 265 w 266"/>
                <a:gd name="T47" fmla="*/ 104 h 336"/>
                <a:gd name="T48" fmla="*/ 263 w 266"/>
                <a:gd name="T49" fmla="*/ 100 h 336"/>
                <a:gd name="T50" fmla="*/ 166 w 266"/>
                <a:gd name="T51" fmla="*/ 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6" h="336">
                  <a:moveTo>
                    <a:pt x="157" y="108"/>
                  </a:moveTo>
                  <a:lnTo>
                    <a:pt x="157" y="11"/>
                  </a:lnTo>
                  <a:lnTo>
                    <a:pt x="252" y="108"/>
                  </a:lnTo>
                  <a:lnTo>
                    <a:pt x="157" y="108"/>
                  </a:lnTo>
                  <a:close/>
                  <a:moveTo>
                    <a:pt x="166" y="3"/>
                  </a:moveTo>
                  <a:lnTo>
                    <a:pt x="162" y="1"/>
                  </a:lnTo>
                  <a:lnTo>
                    <a:pt x="15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325"/>
                  </a:lnTo>
                  <a:lnTo>
                    <a:pt x="1" y="329"/>
                  </a:lnTo>
                  <a:lnTo>
                    <a:pt x="5" y="333"/>
                  </a:lnTo>
                  <a:lnTo>
                    <a:pt x="8" y="335"/>
                  </a:lnTo>
                  <a:lnTo>
                    <a:pt x="13" y="336"/>
                  </a:lnTo>
                  <a:lnTo>
                    <a:pt x="253" y="336"/>
                  </a:lnTo>
                  <a:lnTo>
                    <a:pt x="258" y="335"/>
                  </a:lnTo>
                  <a:lnTo>
                    <a:pt x="263" y="333"/>
                  </a:lnTo>
                  <a:lnTo>
                    <a:pt x="265" y="329"/>
                  </a:lnTo>
                  <a:lnTo>
                    <a:pt x="266" y="325"/>
                  </a:lnTo>
                  <a:lnTo>
                    <a:pt x="266" y="108"/>
                  </a:lnTo>
                  <a:lnTo>
                    <a:pt x="265" y="104"/>
                  </a:lnTo>
                  <a:lnTo>
                    <a:pt x="263" y="100"/>
                  </a:lnTo>
                  <a:lnTo>
                    <a:pt x="16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1839F8-FB7F-4D1C-9734-BE03FFF89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57511" y="2499214"/>
            <a:ext cx="287338" cy="285750"/>
            <a:chOff x="4319588" y="1370013"/>
            <a:chExt cx="287338" cy="285750"/>
          </a:xfrm>
          <a:solidFill>
            <a:schemeClr val="accent3">
              <a:lumMod val="75000"/>
            </a:schemeClr>
          </a:solidFill>
        </p:grpSpPr>
        <p:sp>
          <p:nvSpPr>
            <p:cNvPr id="22" name="Freeform 1084">
              <a:extLst>
                <a:ext uri="{FF2B5EF4-FFF2-40B4-BE49-F238E27FC236}">
                  <a16:creationId xmlns:a16="http://schemas.microsoft.com/office/drawing/2014/main" id="{07EEFD79-9F4F-4E94-94F0-8CD35D7877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9588" y="1370013"/>
              <a:ext cx="161925" cy="209550"/>
            </a:xfrm>
            <a:custGeom>
              <a:avLst/>
              <a:gdLst>
                <a:gd name="T0" fmla="*/ 278 w 410"/>
                <a:gd name="T1" fmla="*/ 133 h 529"/>
                <a:gd name="T2" fmla="*/ 278 w 410"/>
                <a:gd name="T3" fmla="*/ 12 h 529"/>
                <a:gd name="T4" fmla="*/ 398 w 410"/>
                <a:gd name="T5" fmla="*/ 133 h 529"/>
                <a:gd name="T6" fmla="*/ 278 w 410"/>
                <a:gd name="T7" fmla="*/ 133 h 529"/>
                <a:gd name="T8" fmla="*/ 410 w 410"/>
                <a:gd name="T9" fmla="*/ 133 h 529"/>
                <a:gd name="T10" fmla="*/ 409 w 410"/>
                <a:gd name="T11" fmla="*/ 129 h 529"/>
                <a:gd name="T12" fmla="*/ 406 w 410"/>
                <a:gd name="T13" fmla="*/ 123 h 529"/>
                <a:gd name="T14" fmla="*/ 286 w 410"/>
                <a:gd name="T15" fmla="*/ 3 h 529"/>
                <a:gd name="T16" fmla="*/ 282 w 410"/>
                <a:gd name="T17" fmla="*/ 1 h 529"/>
                <a:gd name="T18" fmla="*/ 278 w 410"/>
                <a:gd name="T19" fmla="*/ 0 h 529"/>
                <a:gd name="T20" fmla="*/ 12 w 410"/>
                <a:gd name="T21" fmla="*/ 0 h 529"/>
                <a:gd name="T22" fmla="*/ 7 w 410"/>
                <a:gd name="T23" fmla="*/ 1 h 529"/>
                <a:gd name="T24" fmla="*/ 4 w 410"/>
                <a:gd name="T25" fmla="*/ 3 h 529"/>
                <a:gd name="T26" fmla="*/ 1 w 410"/>
                <a:gd name="T27" fmla="*/ 7 h 529"/>
                <a:gd name="T28" fmla="*/ 0 w 410"/>
                <a:gd name="T29" fmla="*/ 12 h 529"/>
                <a:gd name="T30" fmla="*/ 0 w 410"/>
                <a:gd name="T31" fmla="*/ 518 h 529"/>
                <a:gd name="T32" fmla="*/ 1 w 410"/>
                <a:gd name="T33" fmla="*/ 522 h 529"/>
                <a:gd name="T34" fmla="*/ 4 w 410"/>
                <a:gd name="T35" fmla="*/ 526 h 529"/>
                <a:gd name="T36" fmla="*/ 7 w 410"/>
                <a:gd name="T37" fmla="*/ 529 h 529"/>
                <a:gd name="T38" fmla="*/ 12 w 410"/>
                <a:gd name="T39" fmla="*/ 529 h 529"/>
                <a:gd name="T40" fmla="*/ 290 w 410"/>
                <a:gd name="T41" fmla="*/ 529 h 529"/>
                <a:gd name="T42" fmla="*/ 290 w 410"/>
                <a:gd name="T43" fmla="*/ 181 h 529"/>
                <a:gd name="T44" fmla="*/ 290 w 410"/>
                <a:gd name="T45" fmla="*/ 177 h 529"/>
                <a:gd name="T46" fmla="*/ 293 w 410"/>
                <a:gd name="T47" fmla="*/ 172 h 529"/>
                <a:gd name="T48" fmla="*/ 297 w 410"/>
                <a:gd name="T49" fmla="*/ 169 h 529"/>
                <a:gd name="T50" fmla="*/ 301 w 410"/>
                <a:gd name="T51" fmla="*/ 168 h 529"/>
                <a:gd name="T52" fmla="*/ 410 w 410"/>
                <a:gd name="T53" fmla="*/ 168 h 529"/>
                <a:gd name="T54" fmla="*/ 410 w 410"/>
                <a:gd name="T55" fmla="*/ 13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10" h="529">
                  <a:moveTo>
                    <a:pt x="278" y="133"/>
                  </a:moveTo>
                  <a:lnTo>
                    <a:pt x="278" y="12"/>
                  </a:lnTo>
                  <a:lnTo>
                    <a:pt x="398" y="133"/>
                  </a:lnTo>
                  <a:lnTo>
                    <a:pt x="278" y="133"/>
                  </a:lnTo>
                  <a:close/>
                  <a:moveTo>
                    <a:pt x="410" y="133"/>
                  </a:moveTo>
                  <a:lnTo>
                    <a:pt x="409" y="129"/>
                  </a:lnTo>
                  <a:lnTo>
                    <a:pt x="406" y="123"/>
                  </a:lnTo>
                  <a:lnTo>
                    <a:pt x="286" y="3"/>
                  </a:lnTo>
                  <a:lnTo>
                    <a:pt x="282" y="1"/>
                  </a:lnTo>
                  <a:lnTo>
                    <a:pt x="27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518"/>
                  </a:lnTo>
                  <a:lnTo>
                    <a:pt x="1" y="522"/>
                  </a:lnTo>
                  <a:lnTo>
                    <a:pt x="4" y="526"/>
                  </a:lnTo>
                  <a:lnTo>
                    <a:pt x="7" y="529"/>
                  </a:lnTo>
                  <a:lnTo>
                    <a:pt x="12" y="529"/>
                  </a:lnTo>
                  <a:lnTo>
                    <a:pt x="290" y="529"/>
                  </a:lnTo>
                  <a:lnTo>
                    <a:pt x="290" y="181"/>
                  </a:lnTo>
                  <a:lnTo>
                    <a:pt x="290" y="177"/>
                  </a:lnTo>
                  <a:lnTo>
                    <a:pt x="293" y="172"/>
                  </a:lnTo>
                  <a:lnTo>
                    <a:pt x="297" y="169"/>
                  </a:lnTo>
                  <a:lnTo>
                    <a:pt x="301" y="168"/>
                  </a:lnTo>
                  <a:lnTo>
                    <a:pt x="410" y="168"/>
                  </a:lnTo>
                  <a:lnTo>
                    <a:pt x="410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085">
              <a:extLst>
                <a:ext uri="{FF2B5EF4-FFF2-40B4-BE49-F238E27FC236}">
                  <a16:creationId xmlns:a16="http://schemas.microsoft.com/office/drawing/2014/main" id="{1EA0DC39-43EE-4E75-8303-A6AAAF344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1374775"/>
              <a:ext cx="90488" cy="66675"/>
            </a:xfrm>
            <a:custGeom>
              <a:avLst/>
              <a:gdLst>
                <a:gd name="T0" fmla="*/ 2 w 229"/>
                <a:gd name="T1" fmla="*/ 80 h 169"/>
                <a:gd name="T2" fmla="*/ 3 w 229"/>
                <a:gd name="T3" fmla="*/ 82 h 169"/>
                <a:gd name="T4" fmla="*/ 64 w 229"/>
                <a:gd name="T5" fmla="*/ 141 h 169"/>
                <a:gd name="T6" fmla="*/ 73 w 229"/>
                <a:gd name="T7" fmla="*/ 144 h 169"/>
                <a:gd name="T8" fmla="*/ 81 w 229"/>
                <a:gd name="T9" fmla="*/ 141 h 169"/>
                <a:gd name="T10" fmla="*/ 84 w 229"/>
                <a:gd name="T11" fmla="*/ 132 h 169"/>
                <a:gd name="T12" fmla="*/ 81 w 229"/>
                <a:gd name="T13" fmla="*/ 124 h 169"/>
                <a:gd name="T14" fmla="*/ 163 w 229"/>
                <a:gd name="T15" fmla="*/ 85 h 169"/>
                <a:gd name="T16" fmla="*/ 179 w 229"/>
                <a:gd name="T17" fmla="*/ 88 h 169"/>
                <a:gd name="T18" fmla="*/ 192 w 229"/>
                <a:gd name="T19" fmla="*/ 96 h 169"/>
                <a:gd name="T20" fmla="*/ 201 w 229"/>
                <a:gd name="T21" fmla="*/ 107 h 169"/>
                <a:gd name="T22" fmla="*/ 204 w 229"/>
                <a:gd name="T23" fmla="*/ 121 h 169"/>
                <a:gd name="T24" fmla="*/ 205 w 229"/>
                <a:gd name="T25" fmla="*/ 161 h 169"/>
                <a:gd name="T26" fmla="*/ 212 w 229"/>
                <a:gd name="T27" fmla="*/ 168 h 169"/>
                <a:gd name="T28" fmla="*/ 222 w 229"/>
                <a:gd name="T29" fmla="*/ 168 h 169"/>
                <a:gd name="T30" fmla="*/ 228 w 229"/>
                <a:gd name="T31" fmla="*/ 161 h 169"/>
                <a:gd name="T32" fmla="*/ 229 w 229"/>
                <a:gd name="T33" fmla="*/ 121 h 169"/>
                <a:gd name="T34" fmla="*/ 228 w 229"/>
                <a:gd name="T35" fmla="*/ 108 h 169"/>
                <a:gd name="T36" fmla="*/ 223 w 229"/>
                <a:gd name="T37" fmla="*/ 97 h 169"/>
                <a:gd name="T38" fmla="*/ 217 w 229"/>
                <a:gd name="T39" fmla="*/ 87 h 169"/>
                <a:gd name="T40" fmla="*/ 207 w 229"/>
                <a:gd name="T41" fmla="*/ 78 h 169"/>
                <a:gd name="T42" fmla="*/ 187 w 229"/>
                <a:gd name="T43" fmla="*/ 66 h 169"/>
                <a:gd name="T44" fmla="*/ 176 w 229"/>
                <a:gd name="T45" fmla="*/ 63 h 169"/>
                <a:gd name="T46" fmla="*/ 163 w 229"/>
                <a:gd name="T47" fmla="*/ 62 h 169"/>
                <a:gd name="T48" fmla="*/ 81 w 229"/>
                <a:gd name="T49" fmla="*/ 21 h 169"/>
                <a:gd name="T50" fmla="*/ 85 w 229"/>
                <a:gd name="T51" fmla="*/ 13 h 169"/>
                <a:gd name="T52" fmla="*/ 81 w 229"/>
                <a:gd name="T53" fmla="*/ 3 h 169"/>
                <a:gd name="T54" fmla="*/ 73 w 229"/>
                <a:gd name="T55" fmla="*/ 0 h 169"/>
                <a:gd name="T56" fmla="*/ 65 w 229"/>
                <a:gd name="T57" fmla="*/ 3 h 169"/>
                <a:gd name="T58" fmla="*/ 2 w 229"/>
                <a:gd name="T59" fmla="*/ 67 h 169"/>
                <a:gd name="T60" fmla="*/ 0 w 229"/>
                <a:gd name="T61" fmla="*/ 71 h 169"/>
                <a:gd name="T62" fmla="*/ 0 w 229"/>
                <a:gd name="T63" fmla="*/ 73 h 169"/>
                <a:gd name="T64" fmla="*/ 0 w 229"/>
                <a:gd name="T65" fmla="*/ 74 h 169"/>
                <a:gd name="T66" fmla="*/ 1 w 229"/>
                <a:gd name="T67" fmla="*/ 7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169">
                  <a:moveTo>
                    <a:pt x="1" y="78"/>
                  </a:moveTo>
                  <a:lnTo>
                    <a:pt x="2" y="80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3" y="82"/>
                  </a:lnTo>
                  <a:lnTo>
                    <a:pt x="64" y="141"/>
                  </a:lnTo>
                  <a:lnTo>
                    <a:pt x="68" y="143"/>
                  </a:lnTo>
                  <a:lnTo>
                    <a:pt x="73" y="144"/>
                  </a:lnTo>
                  <a:lnTo>
                    <a:pt x="77" y="143"/>
                  </a:lnTo>
                  <a:lnTo>
                    <a:pt x="81" y="141"/>
                  </a:lnTo>
                  <a:lnTo>
                    <a:pt x="83" y="137"/>
                  </a:lnTo>
                  <a:lnTo>
                    <a:pt x="84" y="132"/>
                  </a:lnTo>
                  <a:lnTo>
                    <a:pt x="83" y="128"/>
                  </a:lnTo>
                  <a:lnTo>
                    <a:pt x="81" y="124"/>
                  </a:lnTo>
                  <a:lnTo>
                    <a:pt x="41" y="85"/>
                  </a:lnTo>
                  <a:lnTo>
                    <a:pt x="163" y="85"/>
                  </a:lnTo>
                  <a:lnTo>
                    <a:pt x="172" y="86"/>
                  </a:lnTo>
                  <a:lnTo>
                    <a:pt x="179" y="88"/>
                  </a:lnTo>
                  <a:lnTo>
                    <a:pt x="186" y="92"/>
                  </a:lnTo>
                  <a:lnTo>
                    <a:pt x="192" y="96"/>
                  </a:lnTo>
                  <a:lnTo>
                    <a:pt x="197" y="102"/>
                  </a:lnTo>
                  <a:lnTo>
                    <a:pt x="201" y="107"/>
                  </a:lnTo>
                  <a:lnTo>
                    <a:pt x="203" y="114"/>
                  </a:lnTo>
                  <a:lnTo>
                    <a:pt x="204" y="121"/>
                  </a:lnTo>
                  <a:lnTo>
                    <a:pt x="204" y="156"/>
                  </a:lnTo>
                  <a:lnTo>
                    <a:pt x="205" y="161"/>
                  </a:lnTo>
                  <a:lnTo>
                    <a:pt x="208" y="166"/>
                  </a:lnTo>
                  <a:lnTo>
                    <a:pt x="212" y="168"/>
                  </a:lnTo>
                  <a:lnTo>
                    <a:pt x="217" y="169"/>
                  </a:lnTo>
                  <a:lnTo>
                    <a:pt x="222" y="168"/>
                  </a:lnTo>
                  <a:lnTo>
                    <a:pt x="226" y="166"/>
                  </a:lnTo>
                  <a:lnTo>
                    <a:pt x="228" y="161"/>
                  </a:lnTo>
                  <a:lnTo>
                    <a:pt x="229" y="156"/>
                  </a:lnTo>
                  <a:lnTo>
                    <a:pt x="229" y="121"/>
                  </a:lnTo>
                  <a:lnTo>
                    <a:pt x="229" y="115"/>
                  </a:lnTo>
                  <a:lnTo>
                    <a:pt x="228" y="108"/>
                  </a:lnTo>
                  <a:lnTo>
                    <a:pt x="226" y="102"/>
                  </a:lnTo>
                  <a:lnTo>
                    <a:pt x="223" y="97"/>
                  </a:lnTo>
                  <a:lnTo>
                    <a:pt x="220" y="92"/>
                  </a:lnTo>
                  <a:lnTo>
                    <a:pt x="217" y="87"/>
                  </a:lnTo>
                  <a:lnTo>
                    <a:pt x="212" y="82"/>
                  </a:lnTo>
                  <a:lnTo>
                    <a:pt x="207" y="78"/>
                  </a:lnTo>
                  <a:lnTo>
                    <a:pt x="197" y="71"/>
                  </a:lnTo>
                  <a:lnTo>
                    <a:pt x="187" y="66"/>
                  </a:lnTo>
                  <a:lnTo>
                    <a:pt x="181" y="64"/>
                  </a:lnTo>
                  <a:lnTo>
                    <a:pt x="176" y="63"/>
                  </a:lnTo>
                  <a:lnTo>
                    <a:pt x="170" y="62"/>
                  </a:lnTo>
                  <a:lnTo>
                    <a:pt x="163" y="62"/>
                  </a:lnTo>
                  <a:lnTo>
                    <a:pt x="41" y="62"/>
                  </a:lnTo>
                  <a:lnTo>
                    <a:pt x="81" y="21"/>
                  </a:lnTo>
                  <a:lnTo>
                    <a:pt x="84" y="17"/>
                  </a:lnTo>
                  <a:lnTo>
                    <a:pt x="85" y="13"/>
                  </a:lnTo>
                  <a:lnTo>
                    <a:pt x="84" y="7"/>
                  </a:lnTo>
                  <a:lnTo>
                    <a:pt x="81" y="3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5" y="3"/>
                  </a:lnTo>
                  <a:lnTo>
                    <a:pt x="3" y="65"/>
                  </a:lnTo>
                  <a:lnTo>
                    <a:pt x="2" y="67"/>
                  </a:lnTo>
                  <a:lnTo>
                    <a:pt x="1" y="69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086">
              <a:extLst>
                <a:ext uri="{FF2B5EF4-FFF2-40B4-BE49-F238E27FC236}">
                  <a16:creationId xmlns:a16="http://schemas.microsoft.com/office/drawing/2014/main" id="{D8023874-1D0B-4F45-BAF8-7FD883B21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113" y="1593850"/>
              <a:ext cx="90488" cy="58738"/>
            </a:xfrm>
            <a:custGeom>
              <a:avLst/>
              <a:gdLst>
                <a:gd name="T0" fmla="*/ 225 w 228"/>
                <a:gd name="T1" fmla="*/ 65 h 146"/>
                <a:gd name="T2" fmla="*/ 165 w 228"/>
                <a:gd name="T3" fmla="*/ 5 h 146"/>
                <a:gd name="T4" fmla="*/ 161 w 228"/>
                <a:gd name="T5" fmla="*/ 2 h 146"/>
                <a:gd name="T6" fmla="*/ 156 w 228"/>
                <a:gd name="T7" fmla="*/ 1 h 146"/>
                <a:gd name="T8" fmla="*/ 152 w 228"/>
                <a:gd name="T9" fmla="*/ 2 h 146"/>
                <a:gd name="T10" fmla="*/ 148 w 228"/>
                <a:gd name="T11" fmla="*/ 5 h 146"/>
                <a:gd name="T12" fmla="*/ 145 w 228"/>
                <a:gd name="T13" fmla="*/ 8 h 146"/>
                <a:gd name="T14" fmla="*/ 144 w 228"/>
                <a:gd name="T15" fmla="*/ 13 h 146"/>
                <a:gd name="T16" fmla="*/ 145 w 228"/>
                <a:gd name="T17" fmla="*/ 17 h 146"/>
                <a:gd name="T18" fmla="*/ 148 w 228"/>
                <a:gd name="T19" fmla="*/ 21 h 146"/>
                <a:gd name="T20" fmla="*/ 187 w 228"/>
                <a:gd name="T21" fmla="*/ 61 h 146"/>
                <a:gd name="T22" fmla="*/ 64 w 228"/>
                <a:gd name="T23" fmla="*/ 61 h 146"/>
                <a:gd name="T24" fmla="*/ 58 w 228"/>
                <a:gd name="T25" fmla="*/ 61 h 146"/>
                <a:gd name="T26" fmla="*/ 51 w 228"/>
                <a:gd name="T27" fmla="*/ 60 h 146"/>
                <a:gd name="T28" fmla="*/ 45 w 228"/>
                <a:gd name="T29" fmla="*/ 58 h 146"/>
                <a:gd name="T30" fmla="*/ 37 w 228"/>
                <a:gd name="T31" fmla="*/ 55 h 146"/>
                <a:gd name="T32" fmla="*/ 32 w 228"/>
                <a:gd name="T33" fmla="*/ 52 h 146"/>
                <a:gd name="T34" fmla="*/ 27 w 228"/>
                <a:gd name="T35" fmla="*/ 48 h 146"/>
                <a:gd name="T36" fmla="*/ 26 w 228"/>
                <a:gd name="T37" fmla="*/ 45 h 146"/>
                <a:gd name="T38" fmla="*/ 24 w 228"/>
                <a:gd name="T39" fmla="*/ 42 h 146"/>
                <a:gd name="T40" fmla="*/ 24 w 228"/>
                <a:gd name="T41" fmla="*/ 39 h 146"/>
                <a:gd name="T42" fmla="*/ 23 w 228"/>
                <a:gd name="T43" fmla="*/ 36 h 146"/>
                <a:gd name="T44" fmla="*/ 23 w 228"/>
                <a:gd name="T45" fmla="*/ 12 h 146"/>
                <a:gd name="T46" fmla="*/ 22 w 228"/>
                <a:gd name="T47" fmla="*/ 7 h 146"/>
                <a:gd name="T48" fmla="*/ 20 w 228"/>
                <a:gd name="T49" fmla="*/ 4 h 146"/>
                <a:gd name="T50" fmla="*/ 16 w 228"/>
                <a:gd name="T51" fmla="*/ 1 h 146"/>
                <a:gd name="T52" fmla="*/ 12 w 228"/>
                <a:gd name="T53" fmla="*/ 0 h 146"/>
                <a:gd name="T54" fmla="*/ 7 w 228"/>
                <a:gd name="T55" fmla="*/ 1 h 146"/>
                <a:gd name="T56" fmla="*/ 3 w 228"/>
                <a:gd name="T57" fmla="*/ 4 h 146"/>
                <a:gd name="T58" fmla="*/ 1 w 228"/>
                <a:gd name="T59" fmla="*/ 7 h 146"/>
                <a:gd name="T60" fmla="*/ 0 w 228"/>
                <a:gd name="T61" fmla="*/ 12 h 146"/>
                <a:gd name="T62" fmla="*/ 0 w 228"/>
                <a:gd name="T63" fmla="*/ 36 h 146"/>
                <a:gd name="T64" fmla="*/ 0 w 228"/>
                <a:gd name="T65" fmla="*/ 42 h 146"/>
                <a:gd name="T66" fmla="*/ 1 w 228"/>
                <a:gd name="T67" fmla="*/ 48 h 146"/>
                <a:gd name="T68" fmla="*/ 3 w 228"/>
                <a:gd name="T69" fmla="*/ 53 h 146"/>
                <a:gd name="T70" fmla="*/ 5 w 228"/>
                <a:gd name="T71" fmla="*/ 58 h 146"/>
                <a:gd name="T72" fmla="*/ 8 w 228"/>
                <a:gd name="T73" fmla="*/ 62 h 146"/>
                <a:gd name="T74" fmla="*/ 12 w 228"/>
                <a:gd name="T75" fmla="*/ 66 h 146"/>
                <a:gd name="T76" fmla="*/ 16 w 228"/>
                <a:gd name="T77" fmla="*/ 70 h 146"/>
                <a:gd name="T78" fmla="*/ 20 w 228"/>
                <a:gd name="T79" fmla="*/ 73 h 146"/>
                <a:gd name="T80" fmla="*/ 30 w 228"/>
                <a:gd name="T81" fmla="*/ 79 h 146"/>
                <a:gd name="T82" fmla="*/ 41 w 228"/>
                <a:gd name="T83" fmla="*/ 83 h 146"/>
                <a:gd name="T84" fmla="*/ 53 w 228"/>
                <a:gd name="T85" fmla="*/ 85 h 146"/>
                <a:gd name="T86" fmla="*/ 64 w 228"/>
                <a:gd name="T87" fmla="*/ 86 h 146"/>
                <a:gd name="T88" fmla="*/ 187 w 228"/>
                <a:gd name="T89" fmla="*/ 86 h 146"/>
                <a:gd name="T90" fmla="*/ 148 w 228"/>
                <a:gd name="T91" fmla="*/ 125 h 146"/>
                <a:gd name="T92" fmla="*/ 145 w 228"/>
                <a:gd name="T93" fmla="*/ 130 h 146"/>
                <a:gd name="T94" fmla="*/ 144 w 228"/>
                <a:gd name="T95" fmla="*/ 134 h 146"/>
                <a:gd name="T96" fmla="*/ 145 w 228"/>
                <a:gd name="T97" fmla="*/ 138 h 146"/>
                <a:gd name="T98" fmla="*/ 148 w 228"/>
                <a:gd name="T99" fmla="*/ 142 h 146"/>
                <a:gd name="T100" fmla="*/ 152 w 228"/>
                <a:gd name="T101" fmla="*/ 145 h 146"/>
                <a:gd name="T102" fmla="*/ 156 w 228"/>
                <a:gd name="T103" fmla="*/ 146 h 146"/>
                <a:gd name="T104" fmla="*/ 161 w 228"/>
                <a:gd name="T105" fmla="*/ 145 h 146"/>
                <a:gd name="T106" fmla="*/ 165 w 228"/>
                <a:gd name="T107" fmla="*/ 142 h 146"/>
                <a:gd name="T108" fmla="*/ 225 w 228"/>
                <a:gd name="T109" fmla="*/ 82 h 146"/>
                <a:gd name="T110" fmla="*/ 226 w 228"/>
                <a:gd name="T111" fmla="*/ 80 h 146"/>
                <a:gd name="T112" fmla="*/ 227 w 228"/>
                <a:gd name="T113" fmla="*/ 79 h 146"/>
                <a:gd name="T114" fmla="*/ 228 w 228"/>
                <a:gd name="T115" fmla="*/ 72 h 146"/>
                <a:gd name="T116" fmla="*/ 227 w 228"/>
                <a:gd name="T117" fmla="*/ 68 h 146"/>
                <a:gd name="T118" fmla="*/ 226 w 228"/>
                <a:gd name="T119" fmla="*/ 66 h 146"/>
                <a:gd name="T120" fmla="*/ 225 w 228"/>
                <a:gd name="T121" fmla="*/ 6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8" h="146">
                  <a:moveTo>
                    <a:pt x="225" y="65"/>
                  </a:moveTo>
                  <a:lnTo>
                    <a:pt x="165" y="5"/>
                  </a:lnTo>
                  <a:lnTo>
                    <a:pt x="161" y="2"/>
                  </a:lnTo>
                  <a:lnTo>
                    <a:pt x="156" y="1"/>
                  </a:lnTo>
                  <a:lnTo>
                    <a:pt x="152" y="2"/>
                  </a:lnTo>
                  <a:lnTo>
                    <a:pt x="148" y="5"/>
                  </a:lnTo>
                  <a:lnTo>
                    <a:pt x="145" y="8"/>
                  </a:lnTo>
                  <a:lnTo>
                    <a:pt x="144" y="13"/>
                  </a:lnTo>
                  <a:lnTo>
                    <a:pt x="145" y="17"/>
                  </a:lnTo>
                  <a:lnTo>
                    <a:pt x="148" y="21"/>
                  </a:lnTo>
                  <a:lnTo>
                    <a:pt x="187" y="61"/>
                  </a:lnTo>
                  <a:lnTo>
                    <a:pt x="64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5" y="58"/>
                  </a:lnTo>
                  <a:lnTo>
                    <a:pt x="37" y="55"/>
                  </a:lnTo>
                  <a:lnTo>
                    <a:pt x="32" y="52"/>
                  </a:lnTo>
                  <a:lnTo>
                    <a:pt x="27" y="48"/>
                  </a:lnTo>
                  <a:lnTo>
                    <a:pt x="26" y="45"/>
                  </a:lnTo>
                  <a:lnTo>
                    <a:pt x="24" y="42"/>
                  </a:lnTo>
                  <a:lnTo>
                    <a:pt x="24" y="39"/>
                  </a:lnTo>
                  <a:lnTo>
                    <a:pt x="23" y="36"/>
                  </a:lnTo>
                  <a:lnTo>
                    <a:pt x="23" y="12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6" y="1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8"/>
                  </a:lnTo>
                  <a:lnTo>
                    <a:pt x="3" y="53"/>
                  </a:lnTo>
                  <a:lnTo>
                    <a:pt x="5" y="58"/>
                  </a:lnTo>
                  <a:lnTo>
                    <a:pt x="8" y="62"/>
                  </a:lnTo>
                  <a:lnTo>
                    <a:pt x="12" y="66"/>
                  </a:lnTo>
                  <a:lnTo>
                    <a:pt x="16" y="70"/>
                  </a:lnTo>
                  <a:lnTo>
                    <a:pt x="20" y="73"/>
                  </a:lnTo>
                  <a:lnTo>
                    <a:pt x="30" y="79"/>
                  </a:lnTo>
                  <a:lnTo>
                    <a:pt x="41" y="83"/>
                  </a:lnTo>
                  <a:lnTo>
                    <a:pt x="53" y="85"/>
                  </a:lnTo>
                  <a:lnTo>
                    <a:pt x="64" y="86"/>
                  </a:lnTo>
                  <a:lnTo>
                    <a:pt x="187" y="86"/>
                  </a:lnTo>
                  <a:lnTo>
                    <a:pt x="148" y="125"/>
                  </a:lnTo>
                  <a:lnTo>
                    <a:pt x="145" y="130"/>
                  </a:lnTo>
                  <a:lnTo>
                    <a:pt x="144" y="134"/>
                  </a:lnTo>
                  <a:lnTo>
                    <a:pt x="145" y="138"/>
                  </a:lnTo>
                  <a:lnTo>
                    <a:pt x="148" y="142"/>
                  </a:lnTo>
                  <a:lnTo>
                    <a:pt x="152" y="145"/>
                  </a:lnTo>
                  <a:lnTo>
                    <a:pt x="156" y="146"/>
                  </a:lnTo>
                  <a:lnTo>
                    <a:pt x="161" y="145"/>
                  </a:lnTo>
                  <a:lnTo>
                    <a:pt x="165" y="142"/>
                  </a:lnTo>
                  <a:lnTo>
                    <a:pt x="225" y="82"/>
                  </a:lnTo>
                  <a:lnTo>
                    <a:pt x="226" y="80"/>
                  </a:lnTo>
                  <a:lnTo>
                    <a:pt x="227" y="79"/>
                  </a:lnTo>
                  <a:lnTo>
                    <a:pt x="228" y="72"/>
                  </a:lnTo>
                  <a:lnTo>
                    <a:pt x="227" y="68"/>
                  </a:lnTo>
                  <a:lnTo>
                    <a:pt x="226" y="66"/>
                  </a:lnTo>
                  <a:lnTo>
                    <a:pt x="225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087">
              <a:extLst>
                <a:ext uri="{FF2B5EF4-FFF2-40B4-BE49-F238E27FC236}">
                  <a16:creationId xmlns:a16="http://schemas.microsoft.com/office/drawing/2014/main" id="{CA85A1E3-5078-4027-BAFF-0C6D14C74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3413" y="1446213"/>
              <a:ext cx="163513" cy="209550"/>
            </a:xfrm>
            <a:custGeom>
              <a:avLst/>
              <a:gdLst>
                <a:gd name="T0" fmla="*/ 278 w 410"/>
                <a:gd name="T1" fmla="*/ 132 h 529"/>
                <a:gd name="T2" fmla="*/ 278 w 410"/>
                <a:gd name="T3" fmla="*/ 12 h 529"/>
                <a:gd name="T4" fmla="*/ 398 w 410"/>
                <a:gd name="T5" fmla="*/ 132 h 529"/>
                <a:gd name="T6" fmla="*/ 278 w 410"/>
                <a:gd name="T7" fmla="*/ 132 h 529"/>
                <a:gd name="T8" fmla="*/ 406 w 410"/>
                <a:gd name="T9" fmla="*/ 123 h 529"/>
                <a:gd name="T10" fmla="*/ 286 w 410"/>
                <a:gd name="T11" fmla="*/ 3 h 529"/>
                <a:gd name="T12" fmla="*/ 282 w 410"/>
                <a:gd name="T13" fmla="*/ 1 h 529"/>
                <a:gd name="T14" fmla="*/ 278 w 410"/>
                <a:gd name="T15" fmla="*/ 0 h 529"/>
                <a:gd name="T16" fmla="*/ 13 w 410"/>
                <a:gd name="T17" fmla="*/ 0 h 529"/>
                <a:gd name="T18" fmla="*/ 0 w 410"/>
                <a:gd name="T19" fmla="*/ 0 h 529"/>
                <a:gd name="T20" fmla="*/ 0 w 410"/>
                <a:gd name="T21" fmla="*/ 12 h 529"/>
                <a:gd name="T22" fmla="*/ 0 w 410"/>
                <a:gd name="T23" fmla="*/ 518 h 529"/>
                <a:gd name="T24" fmla="*/ 1 w 410"/>
                <a:gd name="T25" fmla="*/ 522 h 529"/>
                <a:gd name="T26" fmla="*/ 4 w 410"/>
                <a:gd name="T27" fmla="*/ 526 h 529"/>
                <a:gd name="T28" fmla="*/ 7 w 410"/>
                <a:gd name="T29" fmla="*/ 528 h 529"/>
                <a:gd name="T30" fmla="*/ 13 w 410"/>
                <a:gd name="T31" fmla="*/ 529 h 529"/>
                <a:gd name="T32" fmla="*/ 398 w 410"/>
                <a:gd name="T33" fmla="*/ 529 h 529"/>
                <a:gd name="T34" fmla="*/ 402 w 410"/>
                <a:gd name="T35" fmla="*/ 528 h 529"/>
                <a:gd name="T36" fmla="*/ 406 w 410"/>
                <a:gd name="T37" fmla="*/ 526 h 529"/>
                <a:gd name="T38" fmla="*/ 409 w 410"/>
                <a:gd name="T39" fmla="*/ 522 h 529"/>
                <a:gd name="T40" fmla="*/ 410 w 410"/>
                <a:gd name="T41" fmla="*/ 518 h 529"/>
                <a:gd name="T42" fmla="*/ 410 w 410"/>
                <a:gd name="T43" fmla="*/ 132 h 529"/>
                <a:gd name="T44" fmla="*/ 409 w 410"/>
                <a:gd name="T45" fmla="*/ 127 h 529"/>
                <a:gd name="T46" fmla="*/ 406 w 410"/>
                <a:gd name="T47" fmla="*/ 123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0" h="529">
                  <a:moveTo>
                    <a:pt x="278" y="132"/>
                  </a:moveTo>
                  <a:lnTo>
                    <a:pt x="278" y="12"/>
                  </a:lnTo>
                  <a:lnTo>
                    <a:pt x="398" y="132"/>
                  </a:lnTo>
                  <a:lnTo>
                    <a:pt x="278" y="132"/>
                  </a:lnTo>
                  <a:close/>
                  <a:moveTo>
                    <a:pt x="406" y="123"/>
                  </a:moveTo>
                  <a:lnTo>
                    <a:pt x="286" y="3"/>
                  </a:lnTo>
                  <a:lnTo>
                    <a:pt x="282" y="1"/>
                  </a:lnTo>
                  <a:lnTo>
                    <a:pt x="278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518"/>
                  </a:lnTo>
                  <a:lnTo>
                    <a:pt x="1" y="522"/>
                  </a:lnTo>
                  <a:lnTo>
                    <a:pt x="4" y="526"/>
                  </a:lnTo>
                  <a:lnTo>
                    <a:pt x="7" y="528"/>
                  </a:lnTo>
                  <a:lnTo>
                    <a:pt x="13" y="529"/>
                  </a:lnTo>
                  <a:lnTo>
                    <a:pt x="398" y="529"/>
                  </a:lnTo>
                  <a:lnTo>
                    <a:pt x="402" y="528"/>
                  </a:lnTo>
                  <a:lnTo>
                    <a:pt x="406" y="526"/>
                  </a:lnTo>
                  <a:lnTo>
                    <a:pt x="409" y="522"/>
                  </a:lnTo>
                  <a:lnTo>
                    <a:pt x="410" y="518"/>
                  </a:lnTo>
                  <a:lnTo>
                    <a:pt x="410" y="132"/>
                  </a:lnTo>
                  <a:lnTo>
                    <a:pt x="409" y="127"/>
                  </a:lnTo>
                  <a:lnTo>
                    <a:pt x="406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02D9EDA-75BE-7945-50CF-8A6CBE9EF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92912" y="6266683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Prioritize Prioritize Prioritize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CCE3624-DBFF-47B2-4F0D-455775FBC5D1}"/>
              </a:ext>
            </a:extLst>
          </p:cNvPr>
          <p:cNvSpPr/>
          <p:nvPr/>
        </p:nvSpPr>
        <p:spPr>
          <a:xfrm>
            <a:off x="522776" y="5418307"/>
            <a:ext cx="11012731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Category 4 Tasks were affecting 80% of the project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0E70C0-F038-ABC7-6B01-5B4D29C1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2777" y="5130691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Task Focused </a:t>
            </a:r>
          </a:p>
        </p:txBody>
      </p:sp>
    </p:spTree>
    <p:extLst>
      <p:ext uri="{BB962C8B-B14F-4D97-AF65-F5344CB8AC3E}">
        <p14:creationId xmlns:p14="http://schemas.microsoft.com/office/powerpoint/2010/main" val="106171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9A55B-BBF8-FCCE-058F-DEF141D71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F2F2489-8DD8-BD30-B089-3D292EDFF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4171" y="266878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4BD20F5-9257-05A7-2C54-7FC59277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8844" y="1067221"/>
            <a:ext cx="11640127" cy="1599238"/>
            <a:chOff x="228600" y="677692"/>
            <a:chExt cx="11640127" cy="1599238"/>
          </a:xfrm>
        </p:grpSpPr>
        <p:sp>
          <p:nvSpPr>
            <p:cNvPr id="6" name="Trapezoid 5">
              <a:extLst>
                <a:ext uri="{FF2B5EF4-FFF2-40B4-BE49-F238E27FC236}">
                  <a16:creationId xmlns:a16="http://schemas.microsoft.com/office/drawing/2014/main" id="{559CB2FA-0C9E-62F5-670E-AC6AC8481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23273" y="677692"/>
              <a:ext cx="11545454" cy="1599238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660C9C3-641D-A583-5484-BFE6F2CCD2A4}"/>
                </a:ext>
              </a:extLst>
            </p:cNvPr>
            <p:cNvSpPr/>
            <p:nvPr/>
          </p:nvSpPr>
          <p:spPr>
            <a:xfrm>
              <a:off x="797855" y="696327"/>
              <a:ext cx="3440122" cy="246221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UNDERSTANDING PROJECT VARIABLES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9104F5-1BF2-06C3-04A1-A99A6FEEE1F8}"/>
                </a:ext>
              </a:extLst>
            </p:cNvPr>
            <p:cNvSpPr/>
            <p:nvPr/>
          </p:nvSpPr>
          <p:spPr>
            <a:xfrm>
              <a:off x="9130913" y="1874373"/>
              <a:ext cx="2223146" cy="246221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6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Post-Project Phase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2E542B4-CD0D-8514-FA4E-734AD9BC26AC}"/>
                </a:ext>
              </a:extLst>
            </p:cNvPr>
            <p:cNvSpPr/>
            <p:nvPr/>
          </p:nvSpPr>
          <p:spPr>
            <a:xfrm>
              <a:off x="902919" y="1009113"/>
              <a:ext cx="3102705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Evolutionary Development Phase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FEA40A-9717-A25C-5A7F-AD1136B9E14F}"/>
                </a:ext>
              </a:extLst>
            </p:cNvPr>
            <p:cNvSpPr/>
            <p:nvPr/>
          </p:nvSpPr>
          <p:spPr>
            <a:xfrm>
              <a:off x="1297403" y="1308886"/>
              <a:ext cx="1752042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Development Phase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433E232-4876-6D64-52E8-BE99150AA5B5}"/>
                </a:ext>
              </a:extLst>
            </p:cNvPr>
            <p:cNvSpPr/>
            <p:nvPr/>
          </p:nvSpPr>
          <p:spPr>
            <a:xfrm>
              <a:off x="9338807" y="1452701"/>
              <a:ext cx="1752042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 Assemble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64A20F-531B-6D60-6F49-D1460A730277}"/>
                </a:ext>
              </a:extLst>
            </p:cNvPr>
            <p:cNvSpPr/>
            <p:nvPr/>
          </p:nvSpPr>
          <p:spPr>
            <a:xfrm>
              <a:off x="5423844" y="1261867"/>
              <a:ext cx="1752042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 ACCOUNTABILITY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EFB1AA6-2833-C499-19B7-8625E7C0FE96}"/>
                </a:ext>
              </a:extLst>
            </p:cNvPr>
            <p:cNvSpPr/>
            <p:nvPr/>
          </p:nvSpPr>
          <p:spPr>
            <a:xfrm>
              <a:off x="9366465" y="976812"/>
              <a:ext cx="1752042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Deploy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CD3FAE-0DA5-3FA5-C2E6-76883B12A733}"/>
                </a:ext>
              </a:extLst>
            </p:cNvPr>
            <p:cNvSpPr/>
            <p:nvPr/>
          </p:nvSpPr>
          <p:spPr>
            <a:xfrm>
              <a:off x="9366465" y="1654128"/>
              <a:ext cx="1752042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Closing the project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6E4035-19BC-218A-FAF5-80C3B08656E3}"/>
                </a:ext>
              </a:extLst>
            </p:cNvPr>
            <p:cNvSpPr/>
            <p:nvPr/>
          </p:nvSpPr>
          <p:spPr>
            <a:xfrm>
              <a:off x="8557125" y="727104"/>
              <a:ext cx="3102705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DEPLOYMENT AND COMPLEXITY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5B0844D-2AFE-502F-064B-CFF78D152F2D}"/>
                </a:ext>
              </a:extLst>
            </p:cNvPr>
            <p:cNvSpPr/>
            <p:nvPr/>
          </p:nvSpPr>
          <p:spPr>
            <a:xfrm>
              <a:off x="9338807" y="1217768"/>
              <a:ext cx="1752042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 Review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BEB899-A7C0-D227-AF09-02E78AE5CF32}"/>
                </a:ext>
              </a:extLst>
            </p:cNvPr>
            <p:cNvSpPr/>
            <p:nvPr/>
          </p:nvSpPr>
          <p:spPr>
            <a:xfrm>
              <a:off x="228600" y="1585642"/>
              <a:ext cx="4394082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400" b="1" i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MoSCoW</a:t>
              </a:r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 prioritization (Must, Should, Could, Won't)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041CAE7-4CAD-3E18-26CE-71D0A34DB4F9}"/>
                </a:ext>
              </a:extLst>
            </p:cNvPr>
            <p:cNvSpPr/>
            <p:nvPr/>
          </p:nvSpPr>
          <p:spPr>
            <a:xfrm>
              <a:off x="981830" y="1860147"/>
              <a:ext cx="3353619" cy="21544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400" b="1" i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 Prototyping and iterative development</a:t>
              </a:r>
            </a:p>
          </p:txBody>
        </p:sp>
      </p:grpSp>
      <p:sp>
        <p:nvSpPr>
          <p:cNvPr id="25" name="Title 24">
            <a:extLst>
              <a:ext uri="{FF2B5EF4-FFF2-40B4-BE49-F238E27FC236}">
                <a16:creationId xmlns:a16="http://schemas.microsoft.com/office/drawing/2014/main" id="{F1401E0A-4A28-D24A-4CE4-D7A088CC35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25953" y="6140915"/>
            <a:ext cx="11735012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the remaining DSDM Phases in the LB project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3C14FB-CB0B-2B85-10E4-4D100B230839}"/>
              </a:ext>
            </a:extLst>
          </p:cNvPr>
          <p:cNvSpPr txBox="1"/>
          <p:nvPr/>
        </p:nvSpPr>
        <p:spPr>
          <a:xfrm>
            <a:off x="456988" y="2924376"/>
            <a:ext cx="3948654" cy="192899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Legislative Mandates and Analysis</a:t>
            </a:r>
          </a:p>
          <a:p>
            <a:r>
              <a:rPr lang="en-US" dirty="0">
                <a:solidFill>
                  <a:schemeClr val="tx1"/>
                </a:solidFill>
              </a:rPr>
              <a:t>Analyzing what might change and what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    needs to change</a:t>
            </a:r>
          </a:p>
          <a:p>
            <a:r>
              <a:rPr lang="en-US" dirty="0">
                <a:solidFill>
                  <a:schemeClr val="tx1"/>
                </a:solidFill>
              </a:rPr>
              <a:t>What can we control and what can be moved?</a:t>
            </a:r>
          </a:p>
          <a:p>
            <a:r>
              <a:rPr lang="en-US" dirty="0">
                <a:solidFill>
                  <a:schemeClr val="tx1"/>
                </a:solidFill>
              </a:rPr>
              <a:t>In tasks, what are the highest priorities? </a:t>
            </a:r>
            <a:r>
              <a:rPr lang="en-US" dirty="0" err="1">
                <a:solidFill>
                  <a:schemeClr val="tx1"/>
                </a:solidFill>
              </a:rPr>
              <a:t>MosCow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Definition of done or Minimum viable product </a:t>
            </a:r>
          </a:p>
          <a:p>
            <a:r>
              <a:rPr lang="en-US" dirty="0">
                <a:solidFill>
                  <a:schemeClr val="tx1"/>
                </a:solidFill>
              </a:rPr>
              <a:t>80/20 Pareto chart analysis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2442D6F-586B-D315-DB70-11BFC50CA833}"/>
              </a:ext>
            </a:extLst>
          </p:cNvPr>
          <p:cNvSpPr txBox="1"/>
          <p:nvPr/>
        </p:nvSpPr>
        <p:spPr>
          <a:xfrm>
            <a:off x="4796204" y="2956840"/>
            <a:ext cx="3083295" cy="192899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Did we meet the Mandates?</a:t>
            </a:r>
          </a:p>
          <a:p>
            <a:r>
              <a:rPr lang="en-US" dirty="0">
                <a:solidFill>
                  <a:schemeClr val="tx1"/>
                </a:solidFill>
              </a:rPr>
              <a:t>Did we manage the controls?</a:t>
            </a:r>
          </a:p>
          <a:p>
            <a:r>
              <a:rPr lang="en-US" dirty="0">
                <a:solidFill>
                  <a:schemeClr val="tx1"/>
                </a:solidFill>
              </a:rPr>
              <a:t>Are we able to manage the change?</a:t>
            </a:r>
          </a:p>
          <a:p>
            <a:r>
              <a:rPr lang="en-US" dirty="0">
                <a:solidFill>
                  <a:schemeClr val="tx1"/>
                </a:solidFill>
              </a:rPr>
              <a:t>Did we meet the must haves? </a:t>
            </a:r>
          </a:p>
          <a:p>
            <a:r>
              <a:rPr lang="en-US" dirty="0">
                <a:solidFill>
                  <a:schemeClr val="tx1"/>
                </a:solidFill>
              </a:rPr>
              <a:t>Is the MVP good?</a:t>
            </a:r>
          </a:p>
          <a:p>
            <a:r>
              <a:rPr lang="en-US" dirty="0">
                <a:solidFill>
                  <a:schemeClr val="tx1"/>
                </a:solidFill>
              </a:rPr>
              <a:t>20% of work that we finalized = 80% of the work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405BF4F-406A-6B24-01EC-8ED89FBA9C62}"/>
              </a:ext>
            </a:extLst>
          </p:cNvPr>
          <p:cNvSpPr txBox="1"/>
          <p:nvPr/>
        </p:nvSpPr>
        <p:spPr>
          <a:xfrm>
            <a:off x="8427300" y="2859679"/>
            <a:ext cx="3325914" cy="217264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20% work Deployment and Change Management </a:t>
            </a:r>
          </a:p>
          <a:p>
            <a:r>
              <a:rPr lang="en-US" dirty="0">
                <a:solidFill>
                  <a:schemeClr val="tx1"/>
                </a:solidFill>
              </a:rPr>
              <a:t>Testing and deployment </a:t>
            </a:r>
          </a:p>
          <a:p>
            <a:r>
              <a:rPr lang="en-US" dirty="0">
                <a:solidFill>
                  <a:schemeClr val="tx1"/>
                </a:solidFill>
              </a:rPr>
              <a:t>Reviews and approvals </a:t>
            </a:r>
          </a:p>
          <a:p>
            <a:r>
              <a:rPr lang="en-US" dirty="0">
                <a:solidFill>
                  <a:schemeClr val="tx1"/>
                </a:solidFill>
              </a:rPr>
              <a:t>Assemble the DOD or the MVP and managing the needs </a:t>
            </a:r>
          </a:p>
          <a:p>
            <a:r>
              <a:rPr lang="en-US" dirty="0">
                <a:solidFill>
                  <a:schemeClr val="tx1"/>
                </a:solidFill>
              </a:rPr>
              <a:t>Closing the Project and lessons learned </a:t>
            </a:r>
          </a:p>
          <a:p>
            <a:r>
              <a:rPr lang="en-US" dirty="0">
                <a:solidFill>
                  <a:schemeClr val="tx1"/>
                </a:solidFill>
              </a:rPr>
              <a:t>Post project phase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AA5619A-146F-0C93-9006-6D00D446A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82926" y="1113184"/>
            <a:ext cx="0" cy="501116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9F30769-3EE9-98D9-37B5-49B56D03E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53399" y="1097123"/>
            <a:ext cx="0" cy="501116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931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EA2875-6080-F459-22D7-10C053A4A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336" y="2703007"/>
            <a:ext cx="108823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BDA0669-31F7-3679-1E8F-503497F87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367" y="2612571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ABBA2C-AF71-B458-98C3-3882BA52B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205802" y="2763297"/>
            <a:ext cx="0" cy="665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E039846-4B16-4CFD-F603-6AE6C9E5C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655" y="2622620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376606-4639-C804-60FB-31C0C177F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12090" y="2773346"/>
            <a:ext cx="0" cy="2542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D04384A-A264-7874-A9BC-BC32EF80D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614" y="2642718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5B88B9-80D7-F00E-C984-B18E2015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4013049" y="2793444"/>
            <a:ext cx="0" cy="635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118B897-367C-9B4F-0023-DB56497F2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444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F97711D-79D5-57D5-86A6-C5E4957FF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694879" y="2783395"/>
            <a:ext cx="0" cy="2526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2BDBA014-A4C0-49C7-7EA1-02BAF7700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081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3D3FD9-BA9E-E47B-BE5D-54F902164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133516" y="2783395"/>
            <a:ext cx="0" cy="78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F2F6DF36-2BE8-F43F-33A8-471DA09C6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950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219667-0B23-EFBA-129C-3601A7B81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45" idx="0"/>
          </p:cNvCxnSpPr>
          <p:nvPr/>
        </p:nvCxnSpPr>
        <p:spPr>
          <a:xfrm>
            <a:off x="8534385" y="2778370"/>
            <a:ext cx="20799" cy="290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97E3966-980B-B379-647A-5F7F97DB0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45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FE5291-151B-9076-7EA2-900D5120E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4"/>
            <a:endCxn id="52" idx="0"/>
          </p:cNvCxnSpPr>
          <p:nvPr/>
        </p:nvCxnSpPr>
        <p:spPr>
          <a:xfrm>
            <a:off x="9860780" y="2778370"/>
            <a:ext cx="12824" cy="1186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45ECBB6-FEEF-C08F-7C5E-DAB9C84C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547" y="2622620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BEB8C7-72C4-2258-B405-CEB8F7007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4"/>
            <a:endCxn id="49" idx="0"/>
          </p:cNvCxnSpPr>
          <p:nvPr/>
        </p:nvCxnSpPr>
        <p:spPr>
          <a:xfrm flipH="1">
            <a:off x="11208327" y="2773346"/>
            <a:ext cx="655" cy="2894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itle 1">
            <a:extLst>
              <a:ext uri="{FF2B5EF4-FFF2-40B4-BE49-F238E27FC236}">
                <a16:creationId xmlns:a16="http://schemas.microsoft.com/office/drawing/2014/main" id="{5ED81D69-D669-3308-F362-3844302363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617" y="323436"/>
            <a:ext cx="10643616" cy="7172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CRITICAL TOOLS </a:t>
            </a: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BB653555-69F5-F7A1-311A-3AF21A531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477" y="3878003"/>
            <a:ext cx="1186179" cy="935240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2DBC8932-6083-49D7-BF10-E62EEFA05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2" y="5679645"/>
            <a:ext cx="2249456" cy="935240"/>
          </a:xfrm>
          <a:prstGeom prst="rect">
            <a:avLst/>
          </a:prstGeom>
        </p:spPr>
      </p:pic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A1E7B104-F037-E39D-8CFB-ED9EA6CBB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77" y="3802252"/>
            <a:ext cx="1483376" cy="1088925"/>
          </a:xfrm>
          <a:prstGeom prst="rect">
            <a:avLst/>
          </a:prstGeom>
        </p:spPr>
      </p:pic>
      <p:pic>
        <p:nvPicPr>
          <p:cNvPr id="40" name="Picture 39">
            <a:hlinkClick r:id="rId8" action="ppaction://hlinksldjump"/>
            <a:extLst>
              <a:ext uri="{FF2B5EF4-FFF2-40B4-BE49-F238E27FC236}">
                <a16:creationId xmlns:a16="http://schemas.microsoft.com/office/drawing/2014/main" id="{86903228-4BF6-AD96-2968-0792F798D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462" y="5698272"/>
            <a:ext cx="1292833" cy="932254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F2BCB1C5-25D9-6A6E-EFFD-446796D52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445" y="3957636"/>
            <a:ext cx="1247170" cy="1221375"/>
          </a:xfrm>
          <a:prstGeom prst="rect">
            <a:avLst/>
          </a:prstGeom>
        </p:spPr>
      </p:pic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id="{7EA49A79-26AF-104D-9432-52CF011A3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8947" y="5679645"/>
            <a:ext cx="1572474" cy="999651"/>
          </a:xfrm>
          <a:prstGeom prst="rect">
            <a:avLst/>
          </a:prstGeom>
        </p:spPr>
      </p:pic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836528A6-306A-DFF1-BE53-73FD4CB57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036" y="4398332"/>
            <a:ext cx="1672586" cy="1088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7CF111B-CB03-07C1-02C6-0A17E092C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0694" y="5668128"/>
            <a:ext cx="1555265" cy="988150"/>
          </a:xfrm>
          <a:prstGeom prst="rect">
            <a:avLst/>
          </a:prstGeom>
        </p:spPr>
      </p:pic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6E739780-2C4F-D378-A7B4-64D0C1640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1872"/>
            <a:ext cx="6837647" cy="10240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Let’s not forget the basic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4BACEAC6-C8CB-C27C-AB74-4C428D2B4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5761"/>
            <a:ext cx="6456623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Basic Project Management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1EDA46-9F75-5997-9855-A5B7E8E86BB8}"/>
              </a:ext>
            </a:extLst>
          </p:cNvPr>
          <p:cNvSpPr txBox="1"/>
          <p:nvPr/>
        </p:nvSpPr>
        <p:spPr>
          <a:xfrm>
            <a:off x="295869" y="3429000"/>
            <a:ext cx="17796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Communication</a:t>
            </a:r>
            <a:r>
              <a:rPr lang="en-US" dirty="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98CF70A-A91F-ABC3-9D5D-F9DE0A91DE63}"/>
              </a:ext>
            </a:extLst>
          </p:cNvPr>
          <p:cNvSpPr txBox="1"/>
          <p:nvPr/>
        </p:nvSpPr>
        <p:spPr>
          <a:xfrm>
            <a:off x="1622263" y="5310313"/>
            <a:ext cx="14895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Decision Log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AB82AC0-A5C9-F350-B5A0-EFF5E058C750}"/>
              </a:ext>
            </a:extLst>
          </p:cNvPr>
          <p:cNvSpPr txBox="1"/>
          <p:nvPr/>
        </p:nvSpPr>
        <p:spPr>
          <a:xfrm>
            <a:off x="3471088" y="3416198"/>
            <a:ext cx="10951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RAID Log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759E45-283F-8B85-EF75-FB31544C9CCB}"/>
              </a:ext>
            </a:extLst>
          </p:cNvPr>
          <p:cNvSpPr txBox="1"/>
          <p:nvPr/>
        </p:nvSpPr>
        <p:spPr>
          <a:xfrm>
            <a:off x="5165234" y="5298796"/>
            <a:ext cx="10390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Staff Log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EC0653-FFEF-384B-D9A7-8D1102E7BFD8}"/>
              </a:ext>
            </a:extLst>
          </p:cNvPr>
          <p:cNvSpPr txBox="1"/>
          <p:nvPr/>
        </p:nvSpPr>
        <p:spPr>
          <a:xfrm>
            <a:off x="6333970" y="3556717"/>
            <a:ext cx="15990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Team Roaster  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F126E4B8-F00C-8E2F-22ED-DF3E8C668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185761"/>
            <a:ext cx="4784423" cy="99996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882657D-0FE6-A68E-C84B-EFAF1F5FE919}"/>
              </a:ext>
            </a:extLst>
          </p:cNvPr>
          <p:cNvSpPr txBox="1"/>
          <p:nvPr/>
        </p:nvSpPr>
        <p:spPr>
          <a:xfrm>
            <a:off x="7665357" y="2239446"/>
            <a:ext cx="13667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Report Card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84CBBE-AE9F-B158-02E2-4A0F34366121}"/>
              </a:ext>
            </a:extLst>
          </p:cNvPr>
          <p:cNvSpPr txBox="1"/>
          <p:nvPr/>
        </p:nvSpPr>
        <p:spPr>
          <a:xfrm>
            <a:off x="9096692" y="3964425"/>
            <a:ext cx="15538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Project Status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FE66E02-8B5F-9D4E-125E-091091E71694}"/>
              </a:ext>
            </a:extLst>
          </p:cNvPr>
          <p:cNvSpPr txBox="1"/>
          <p:nvPr/>
        </p:nvSpPr>
        <p:spPr>
          <a:xfrm>
            <a:off x="10135435" y="2100946"/>
            <a:ext cx="19605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dirty="0"/>
              <a:t>Progress/Planning Status 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D8C5BB34-B3F7-9BB9-3DFB-B8DE4C467DF9}"/>
              </a:ext>
            </a:extLst>
          </p:cNvPr>
          <p:cNvSpPr txBox="1">
            <a:spLocks/>
          </p:cNvSpPr>
          <p:nvPr/>
        </p:nvSpPr>
        <p:spPr>
          <a:xfrm>
            <a:off x="7223950" y="1237737"/>
            <a:ext cx="4762009" cy="264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Some fun DSDM tools </a:t>
            </a:r>
          </a:p>
        </p:txBody>
      </p:sp>
    </p:spTree>
    <p:extLst>
      <p:ext uri="{BB962C8B-B14F-4D97-AF65-F5344CB8AC3E}">
        <p14:creationId xmlns:p14="http://schemas.microsoft.com/office/powerpoint/2010/main" val="358936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4EFB6-552B-9858-AECB-67EEE74D00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Communication Log</a:t>
            </a:r>
          </a:p>
        </p:txBody>
      </p:sp>
      <p:pic>
        <p:nvPicPr>
          <p:cNvPr id="3" name="Picture 2" descr="Image of communication log">
            <a:extLst>
              <a:ext uri="{FF2B5EF4-FFF2-40B4-BE49-F238E27FC236}">
                <a16:creationId xmlns:a16="http://schemas.microsoft.com/office/drawing/2014/main" id="{0B2DA85D-1A0F-2F80-C34A-CACA9C3E7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00" y="0"/>
            <a:ext cx="1057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94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77F27-0CA4-9E78-C599-69F3DA9C0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8A155F-F107-44C8-F7D2-D66D45DD0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336" y="2703007"/>
            <a:ext cx="108823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9159DBD-E2F5-2179-EBA8-0AEBD342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367" y="2612571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BEE823A-A05B-98B2-5416-F5EE5F15B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205802" y="2763297"/>
            <a:ext cx="0" cy="665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3E46EE86-C6C8-A38C-D37B-1B8206980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655" y="2622620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04EC5F-AC6B-5FD1-36F8-CA3ACF001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12090" y="2773346"/>
            <a:ext cx="0" cy="2542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AF66B8FD-EBCB-B188-D4B3-C2FC00388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614" y="2642718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B3556B-679F-4A8A-5F09-B8A3E3CDA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4013049" y="2793444"/>
            <a:ext cx="0" cy="635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3D64D2B-7E3D-DA06-3E80-DADA9E97E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444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134E05-BAAD-7804-0562-F875D05E0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694879" y="2783395"/>
            <a:ext cx="0" cy="2526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6C20E89D-A30D-8CFA-D90B-F9BF926F5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081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BD2D6A-795D-5E6A-45FC-0503C86CD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133516" y="2783395"/>
            <a:ext cx="0" cy="78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40E81E0-4028-96B0-04AE-3EB8DD273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950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B76F44-82C1-BB6D-47F5-A3A411074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45" idx="0"/>
          </p:cNvCxnSpPr>
          <p:nvPr/>
        </p:nvCxnSpPr>
        <p:spPr>
          <a:xfrm>
            <a:off x="8534385" y="2778370"/>
            <a:ext cx="20799" cy="290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A8E96C1-B295-6FC5-2D11-EAB7792A9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45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B1C7F8-837D-885C-B4E4-FE97B092D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4"/>
            <a:endCxn id="52" idx="0"/>
          </p:cNvCxnSpPr>
          <p:nvPr/>
        </p:nvCxnSpPr>
        <p:spPr>
          <a:xfrm>
            <a:off x="9860780" y="2778370"/>
            <a:ext cx="12824" cy="1186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5317C79E-7822-0537-1D8D-CE267FA2C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547" y="2622620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B8E6720-693E-B6B2-EAF3-B78C746EF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4"/>
            <a:endCxn id="49" idx="0"/>
          </p:cNvCxnSpPr>
          <p:nvPr/>
        </p:nvCxnSpPr>
        <p:spPr>
          <a:xfrm flipH="1">
            <a:off x="11208327" y="2773346"/>
            <a:ext cx="655" cy="2894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5342BF4-F348-C544-BEE5-B1DAA5B07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69" y="3429000"/>
            <a:ext cx="17796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69D2D48E-7D65-C895-F4AA-4ADCE05BB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477" y="3878003"/>
            <a:ext cx="1186179" cy="935240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EEA9D49B-A1AB-EF04-05F3-3D458905B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2" y="5679645"/>
            <a:ext cx="2249456" cy="935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085B0B4-32FC-3F20-6EBF-5D77A3F8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22263" y="5310313"/>
            <a:ext cx="14895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Decision Log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98B035-80CC-D452-E3F9-F1AE4C9D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1088" y="3416198"/>
            <a:ext cx="10951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RAID Log</a:t>
            </a: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A37443AF-482A-2CD4-0D4A-9896F835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77" y="3802252"/>
            <a:ext cx="1483376" cy="10889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A79A2F0-F76E-0435-14D6-5ECE89547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5234" y="5298796"/>
            <a:ext cx="10390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Staff Log</a:t>
            </a:r>
          </a:p>
        </p:txBody>
      </p:sp>
      <p:pic>
        <p:nvPicPr>
          <p:cNvPr id="40" name="Picture 39">
            <a:hlinkClick r:id="rId8" action="ppaction://hlinksldjump"/>
            <a:extLst>
              <a:ext uri="{FF2B5EF4-FFF2-40B4-BE49-F238E27FC236}">
                <a16:creationId xmlns:a16="http://schemas.microsoft.com/office/drawing/2014/main" id="{DE9C6D47-44BC-FAB4-43ED-9D4B4B21B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462" y="5698272"/>
            <a:ext cx="1292833" cy="932254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2C22ABA6-0EC3-2041-DE9A-07ABE97E7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445" y="3957636"/>
            <a:ext cx="1247170" cy="12213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7B6ED83-043B-B21E-746C-21EC769A3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970" y="3556717"/>
            <a:ext cx="15990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Team Roaster  </a:t>
            </a:r>
          </a:p>
        </p:txBody>
      </p:sp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id="{745680BE-9E46-9172-8EC1-93AAED92B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8947" y="5679645"/>
            <a:ext cx="1572474" cy="999651"/>
          </a:xfrm>
          <a:prstGeom prst="rect">
            <a:avLst/>
          </a:prstGeom>
        </p:spPr>
      </p:pic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9CE74114-9D55-8D32-4119-022430902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036" y="4398332"/>
            <a:ext cx="1672586" cy="1088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9748BE3-CCDC-0653-DCD3-BB93800D8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0694" y="5668128"/>
            <a:ext cx="1555265" cy="9881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980F736-80E7-127B-B4A8-3D0E34640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5357" y="2239446"/>
            <a:ext cx="13667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Report Card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AF34DE3-1353-FF67-8360-B2180250A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6692" y="3964425"/>
            <a:ext cx="15538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Project Status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ECF635F-50E1-31C3-3929-045C03E26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5435" y="2100946"/>
            <a:ext cx="19605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dirty="0"/>
              <a:t>Progress/Planning Status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1443D526-9405-CB0D-96A6-0D8CBF464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617" y="323436"/>
            <a:ext cx="10643616" cy="7172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CRITICAL TOOLS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DE622504-9C10-1CA3-5A29-DCA936A12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1872"/>
            <a:ext cx="6837647" cy="1398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Let’s not forget the basic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C0FA1CB1-8CF8-F08B-4507-7D7C53E9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5761"/>
            <a:ext cx="6456623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Basic Project Management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6CC545A-E1B9-4832-D317-C5828BA49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185761"/>
            <a:ext cx="4784423" cy="99996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4B256559-35A4-47C6-6CB4-7CF7966E3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237737"/>
            <a:ext cx="4762009" cy="264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Some fun DSDM tools </a:t>
            </a:r>
          </a:p>
        </p:txBody>
      </p:sp>
    </p:spTree>
    <p:extLst>
      <p:ext uri="{BB962C8B-B14F-4D97-AF65-F5344CB8AC3E}">
        <p14:creationId xmlns:p14="http://schemas.microsoft.com/office/powerpoint/2010/main" val="2899450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62C6-BC9E-ACD5-36EA-09ED8817C1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Decision Log</a:t>
            </a:r>
          </a:p>
        </p:txBody>
      </p:sp>
      <p:pic>
        <p:nvPicPr>
          <p:cNvPr id="5" name="Picture 4" descr="Image of a Decision Log">
            <a:extLst>
              <a:ext uri="{FF2B5EF4-FFF2-40B4-BE49-F238E27FC236}">
                <a16:creationId xmlns:a16="http://schemas.microsoft.com/office/drawing/2014/main" id="{A8FB1A69-090F-2E3C-16F0-1CAD1B3D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020" y="4778692"/>
            <a:ext cx="1292860" cy="409575"/>
          </a:xfrm>
          <a:prstGeom prst="rect">
            <a:avLst/>
          </a:prstGeom>
        </p:spPr>
      </p:pic>
      <p:pic>
        <p:nvPicPr>
          <p:cNvPr id="7" name="Picture 6" descr="Image of decision log">
            <a:extLst>
              <a:ext uri="{FF2B5EF4-FFF2-40B4-BE49-F238E27FC236}">
                <a16:creationId xmlns:a16="http://schemas.microsoft.com/office/drawing/2014/main" id="{D2401A16-0C05-F08D-822A-A2E99B582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1201"/>
            <a:ext cx="12263120" cy="50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80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AB8C-7863-39D5-C484-8099567A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C23710-52BE-4BF3-2FEE-F7C5A814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336" y="2703007"/>
            <a:ext cx="108823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5B29576-63EE-AE7F-86ED-B2D8397FA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367" y="2612571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FD5A9E-61D5-B48C-93AC-D6F3A9E9C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205802" y="2763297"/>
            <a:ext cx="0" cy="665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D0E7EB47-43A2-65AF-CBF1-66DB31CEF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655" y="2622620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80C6D1E-2950-127F-6FF6-73E8215C4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12090" y="2773346"/>
            <a:ext cx="0" cy="2542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8CD90BBA-BE5D-F777-5A91-8067610EC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614" y="2642718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1483D9B-4A7C-5F50-F556-5BBBC2FE4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4013049" y="2793444"/>
            <a:ext cx="0" cy="635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5832D9A-CB98-AA24-ADF0-CB730CEFD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444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1506BCA-74AF-3B88-0B9C-B901378C8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694879" y="2783395"/>
            <a:ext cx="0" cy="2526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DD7D3A93-F65C-C4F1-E4F8-C1D16A919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081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8D44C7-3827-C6D5-1209-EE609197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133516" y="2783395"/>
            <a:ext cx="0" cy="78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CDC3D7BA-6C1D-629F-3F2B-505E37B2D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950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A1BA9ED-0FEC-1B9E-C9DE-6D7980F73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45" idx="0"/>
          </p:cNvCxnSpPr>
          <p:nvPr/>
        </p:nvCxnSpPr>
        <p:spPr>
          <a:xfrm>
            <a:off x="8534385" y="2778370"/>
            <a:ext cx="20799" cy="290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2737298-4537-F408-64F0-5EE75C0D8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45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F89149-33AE-829B-6D05-FAE2AD08C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4"/>
            <a:endCxn id="52" idx="0"/>
          </p:cNvCxnSpPr>
          <p:nvPr/>
        </p:nvCxnSpPr>
        <p:spPr>
          <a:xfrm>
            <a:off x="9860780" y="2778370"/>
            <a:ext cx="12824" cy="1186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C93178E-3BD7-1B35-0519-0EB73757D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547" y="2622620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00C834-E413-3398-B808-713C59BF0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4"/>
            <a:endCxn id="49" idx="0"/>
          </p:cNvCxnSpPr>
          <p:nvPr/>
        </p:nvCxnSpPr>
        <p:spPr>
          <a:xfrm flipH="1">
            <a:off x="11208327" y="2773346"/>
            <a:ext cx="655" cy="2894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C2E507D-54E6-22E1-0C85-1AAC46D9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69" y="3429000"/>
            <a:ext cx="17796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1C118E21-A68B-00BB-2229-65B53B345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477" y="3878003"/>
            <a:ext cx="1186179" cy="935240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1BE5FEDE-A239-B253-FEC5-579121EBC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2" y="5679645"/>
            <a:ext cx="2249456" cy="935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608BE05-2B40-B5A9-318C-3FE3A31883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22263" y="5310313"/>
            <a:ext cx="14895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Decision Log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C4DAB-3224-55CA-3C18-7BCEE5495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1088" y="3416198"/>
            <a:ext cx="10951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RAID Log</a:t>
            </a: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AAB6DCF0-1067-3736-8437-5A0FFDB4F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77" y="3802252"/>
            <a:ext cx="1483376" cy="10889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FDA82DD-943F-A51D-276B-747A5A875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5234" y="5298796"/>
            <a:ext cx="10390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Staff Log</a:t>
            </a:r>
          </a:p>
        </p:txBody>
      </p:sp>
      <p:pic>
        <p:nvPicPr>
          <p:cNvPr id="40" name="Picture 39">
            <a:hlinkClick r:id="rId8" action="ppaction://hlinksldjump"/>
            <a:extLst>
              <a:ext uri="{FF2B5EF4-FFF2-40B4-BE49-F238E27FC236}">
                <a16:creationId xmlns:a16="http://schemas.microsoft.com/office/drawing/2014/main" id="{B97523EF-AF5D-F7EF-77E9-DCEE26F0B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462" y="5698272"/>
            <a:ext cx="1292833" cy="932254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96834583-B78E-7EA2-727D-D6A649F42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445" y="3957636"/>
            <a:ext cx="1247170" cy="12213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A3B6EE4-3650-CE83-8DD4-C44AE92E1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970" y="3556717"/>
            <a:ext cx="15990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Team Roaster  </a:t>
            </a:r>
          </a:p>
        </p:txBody>
      </p:sp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id="{466E2D4E-F7B0-A189-C78A-3D1E030AD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8947" y="5679645"/>
            <a:ext cx="1572474" cy="999651"/>
          </a:xfrm>
          <a:prstGeom prst="rect">
            <a:avLst/>
          </a:prstGeom>
        </p:spPr>
      </p:pic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5F553FBE-C0E1-F57E-3704-FB9AF6FE7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036" y="4398332"/>
            <a:ext cx="1672586" cy="1088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0F7FA1E-F5F5-271C-B9B8-F2ABB8CF9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0694" y="5668128"/>
            <a:ext cx="1555265" cy="9881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A671352-4F1E-6065-BB88-AE1F4D819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5357" y="2239446"/>
            <a:ext cx="13667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Report Card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0550062-9741-6C55-87D7-F5EB2CF9E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6692" y="3964425"/>
            <a:ext cx="15538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Project Status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ADDB514-588C-55E7-CA0D-17FFB2FA9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5435" y="2100946"/>
            <a:ext cx="19605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dirty="0"/>
              <a:t>Progress/Planning Status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6127EBFD-389A-4633-08A5-F5748EBC2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617" y="323436"/>
            <a:ext cx="10643616" cy="7172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CRITICAL TOOLS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BEAB51D-6040-D063-A58D-87A587B9C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1872"/>
            <a:ext cx="6837647" cy="1398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Let’s not forget the basic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C5287655-E2C6-5517-5FB8-A730E9754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5761"/>
            <a:ext cx="6456623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Basic Project Management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AC6F103F-1F1E-3A66-8CC0-C7A564672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185761"/>
            <a:ext cx="4784423" cy="99996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8CE55B74-81D6-1CA5-9AF3-44AE2F74F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237737"/>
            <a:ext cx="4762009" cy="264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Some fun DSDM tools </a:t>
            </a:r>
          </a:p>
        </p:txBody>
      </p:sp>
    </p:spTree>
    <p:extLst>
      <p:ext uri="{BB962C8B-B14F-4D97-AF65-F5344CB8AC3E}">
        <p14:creationId xmlns:p14="http://schemas.microsoft.com/office/powerpoint/2010/main" val="1357662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5396E-BCB0-DDAB-C394-A1B4894820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RAID Log</a:t>
            </a:r>
          </a:p>
        </p:txBody>
      </p:sp>
      <p:pic>
        <p:nvPicPr>
          <p:cNvPr id="3" name="Picture 2" descr="Image of RAID log">
            <a:extLst>
              <a:ext uri="{FF2B5EF4-FFF2-40B4-BE49-F238E27FC236}">
                <a16:creationId xmlns:a16="http://schemas.microsoft.com/office/drawing/2014/main" id="{56283123-E2F5-FE89-6CD0-AA5F1F5C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81" y="0"/>
            <a:ext cx="9342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1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5680C-A919-310F-4C1F-BB587215B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D88EC0-169A-DB69-1DA6-55088267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336" y="2703007"/>
            <a:ext cx="108823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41F8728-6816-D310-422F-686AFC47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367" y="2612571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CE5336-E5CE-107C-80B7-8868F0E70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205802" y="2763297"/>
            <a:ext cx="0" cy="665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148A93C-1E33-030B-1825-B4F9ADB97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655" y="2622620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95437E-2305-600A-E072-76703008D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12090" y="2773346"/>
            <a:ext cx="0" cy="2542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A0427EA-378F-214B-725D-90B4EC923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614" y="2642718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ED3FD4C-E24C-4691-E5BB-847F1338A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4013049" y="2793444"/>
            <a:ext cx="0" cy="635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E80FBE41-C1A4-9A29-80BA-D9380B96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444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28B15B3-4F0B-670C-4BD4-1E1FF61F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694879" y="2783395"/>
            <a:ext cx="0" cy="2526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7169E819-111B-91FF-333C-288F75973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081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2BEC20-18D4-F932-3593-8EAFA810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133516" y="2783395"/>
            <a:ext cx="0" cy="78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C767C0B-92C0-E9FE-4576-826EC0375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950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E8B89E-7671-E871-1B83-62C1E5643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45" idx="0"/>
          </p:cNvCxnSpPr>
          <p:nvPr/>
        </p:nvCxnSpPr>
        <p:spPr>
          <a:xfrm>
            <a:off x="8534385" y="2778370"/>
            <a:ext cx="20799" cy="290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928B509-8A65-2D24-4ECB-219A87CA7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45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4087B75-D4D7-2FC2-6F5D-1D633C93A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4"/>
            <a:endCxn id="52" idx="0"/>
          </p:cNvCxnSpPr>
          <p:nvPr/>
        </p:nvCxnSpPr>
        <p:spPr>
          <a:xfrm>
            <a:off x="9860780" y="2778370"/>
            <a:ext cx="12824" cy="1186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13D4567-02D6-4D7F-80AD-1D3A5D356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547" y="2622620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4E5F3F-9528-604C-45F1-5D6195D4A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4"/>
            <a:endCxn id="49" idx="0"/>
          </p:cNvCxnSpPr>
          <p:nvPr/>
        </p:nvCxnSpPr>
        <p:spPr>
          <a:xfrm flipH="1">
            <a:off x="11208327" y="2773346"/>
            <a:ext cx="655" cy="2894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6DFC1F7-DDF3-E31B-1B99-3080B3BD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69" y="3429000"/>
            <a:ext cx="17796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F8C49E5F-D854-A303-5FC5-2650F3A2F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477" y="3878003"/>
            <a:ext cx="1186179" cy="935240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58627CED-2BB6-A13F-B437-487C3638E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2" y="5679645"/>
            <a:ext cx="2249456" cy="935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4B94391-2650-C3C0-BE88-630FFB047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22263" y="5310313"/>
            <a:ext cx="14895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Decision Log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E83E1D-9F4C-2DBF-804C-2352C72F3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1088" y="3416198"/>
            <a:ext cx="10951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RAID Log</a:t>
            </a: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D74710F7-1DB2-9B8C-71A6-D9197284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77" y="3802252"/>
            <a:ext cx="1483376" cy="10889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1B828EB-E47A-8378-A79B-FD57571DB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5234" y="5298796"/>
            <a:ext cx="10390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Staff Log</a:t>
            </a:r>
          </a:p>
        </p:txBody>
      </p:sp>
      <p:pic>
        <p:nvPicPr>
          <p:cNvPr id="40" name="Picture 39">
            <a:hlinkClick r:id="rId8" action="ppaction://hlinksldjump"/>
            <a:extLst>
              <a:ext uri="{FF2B5EF4-FFF2-40B4-BE49-F238E27FC236}">
                <a16:creationId xmlns:a16="http://schemas.microsoft.com/office/drawing/2014/main" id="{7CC784D4-AB0F-29C3-46CA-5A75053C2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462" y="5698272"/>
            <a:ext cx="1292833" cy="932254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C20E3C1E-A31A-030B-69E5-BA8C92B68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445" y="3957636"/>
            <a:ext cx="1247170" cy="12213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8C324F1-4221-35A7-C8A2-333D2ADA0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970" y="3556717"/>
            <a:ext cx="15990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Team Roaster  </a:t>
            </a:r>
          </a:p>
        </p:txBody>
      </p:sp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id="{3E7F96E4-28F6-E235-CCC6-7C8E48208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8947" y="5679645"/>
            <a:ext cx="1572474" cy="999651"/>
          </a:xfrm>
          <a:prstGeom prst="rect">
            <a:avLst/>
          </a:prstGeom>
        </p:spPr>
      </p:pic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60CDD745-3F60-D929-ABB2-562B95A7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036" y="4398332"/>
            <a:ext cx="1672586" cy="1088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E305C3D-55B9-046F-2C71-B57A01A7E3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0694" y="5668128"/>
            <a:ext cx="1555265" cy="9881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C387A3E-9563-EFA7-2922-419105EA6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5357" y="2239446"/>
            <a:ext cx="13667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Report Card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C48ED63-F64D-AC36-04EC-A010B776C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6692" y="3964425"/>
            <a:ext cx="15538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Project Status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EFED59C-44E1-9FB2-AFD7-1D78A9BC8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5435" y="2100946"/>
            <a:ext cx="19605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dirty="0"/>
              <a:t>Progress/Planning Status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DF39D26-E57A-FC2B-14FE-F7919E520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617" y="323436"/>
            <a:ext cx="10643616" cy="7172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CRITICAL TOOLS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8D77215-D417-92B6-C5B9-BF78F7A378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1872"/>
            <a:ext cx="6837647" cy="1398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Let’s not forget the basic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749BE9F4-C37E-A13B-AB71-2E689DA8A8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5761"/>
            <a:ext cx="6456623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Basic Project Management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79E179BB-76AB-863A-AB84-03397358B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185761"/>
            <a:ext cx="4784423" cy="99996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DD4FEBDD-0A7A-06F9-E326-6634B15B1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237737"/>
            <a:ext cx="4762009" cy="264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Some fun DSDM tools </a:t>
            </a:r>
          </a:p>
        </p:txBody>
      </p:sp>
    </p:spTree>
    <p:extLst>
      <p:ext uri="{BB962C8B-B14F-4D97-AF65-F5344CB8AC3E}">
        <p14:creationId xmlns:p14="http://schemas.microsoft.com/office/powerpoint/2010/main" val="2816998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6279-FDEE-ACE8-51B7-1BB8620DB2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Staff Chart</a:t>
            </a:r>
          </a:p>
        </p:txBody>
      </p:sp>
      <p:pic>
        <p:nvPicPr>
          <p:cNvPr id="4" name="Picture 3" descr="Image of staff chart">
            <a:extLst>
              <a:ext uri="{FF2B5EF4-FFF2-40B4-BE49-F238E27FC236}">
                <a16:creationId xmlns:a16="http://schemas.microsoft.com/office/drawing/2014/main" id="{3A72ADDF-AD24-46B1-68F2-BFE6E67AC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742" y="0"/>
            <a:ext cx="10170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8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459D80-41BD-277F-5BD4-0F1C409E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192" y="260325"/>
            <a:ext cx="10643616" cy="717279"/>
          </a:xfrm>
        </p:spPr>
        <p:txBody>
          <a:bodyPr/>
          <a:lstStyle/>
          <a:p>
            <a:pPr algn="ctr"/>
            <a:r>
              <a:rPr lang="en-US" dirty="0"/>
              <a:t>AGENDA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F8C0E-6090-4466-F168-3BD4D1DC3B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986455" y="2579624"/>
            <a:ext cx="1371600" cy="1371600"/>
          </a:xfrm>
        </p:spPr>
        <p:txBody>
          <a:bodyPr/>
          <a:lstStyle/>
          <a:p>
            <a:r>
              <a:rPr lang="en-US" sz="2500" dirty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154" name="Text Placeholder 153">
            <a:extLst>
              <a:ext uri="{FF2B5EF4-FFF2-40B4-BE49-F238E27FC236}">
                <a16:creationId xmlns:a16="http://schemas.microsoft.com/office/drawing/2014/main" id="{83FE843E-1128-0DDC-7060-A4F57DD0709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109511" y="3546257"/>
            <a:ext cx="1125489" cy="573965"/>
          </a:xfrm>
          <a:solidFill>
            <a:schemeClr val="accent3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C05C9F-32C3-E314-52E5-284520FA0F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54336" y="4512813"/>
            <a:ext cx="1830893" cy="527717"/>
          </a:xfrm>
          <a:solidFill>
            <a:schemeClr val="accent3"/>
          </a:solidFill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Project Management</a:t>
            </a:r>
          </a:p>
          <a:p>
            <a:pPr lvl="0"/>
            <a:r>
              <a:rPr lang="en-US" dirty="0">
                <a:solidFill>
                  <a:schemeClr val="accent5"/>
                </a:solidFill>
              </a:rPr>
              <a:t> 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888D1055-CAF4-A676-769B-58F077E5A77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754430" y="5209528"/>
            <a:ext cx="1830893" cy="616527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accent5"/>
                </a:solidFill>
              </a:rPr>
              <a:t>What is project management? </a:t>
            </a: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PM styles </a:t>
            </a: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Government settings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AC68D2-8530-21F6-E487-465630C5F2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86271" y="2578137"/>
            <a:ext cx="1371600" cy="1371600"/>
          </a:xfrm>
        </p:spPr>
        <p:txBody>
          <a:bodyPr/>
          <a:lstStyle/>
          <a:p>
            <a:r>
              <a:rPr lang="en-US" sz="2500" dirty="0">
                <a:solidFill>
                  <a:schemeClr val="bg1"/>
                </a:solidFill>
              </a:rPr>
              <a:t>DSDM</a:t>
            </a:r>
          </a:p>
        </p:txBody>
      </p:sp>
      <p:sp>
        <p:nvSpPr>
          <p:cNvPr id="155" name="Text Placeholder 154">
            <a:extLst>
              <a:ext uri="{FF2B5EF4-FFF2-40B4-BE49-F238E27FC236}">
                <a16:creationId xmlns:a16="http://schemas.microsoft.com/office/drawing/2014/main" id="{514494B9-D95E-F6EC-9A88-52249BC8769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409327" y="3546257"/>
            <a:ext cx="1125489" cy="573965"/>
          </a:xfrm>
          <a:solidFill>
            <a:schemeClr val="accent2">
              <a:lumMod val="75000"/>
              <a:lumOff val="2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E66A93-8A5E-071F-BCEE-D30FB436AF7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054190" y="4512813"/>
            <a:ext cx="1830893" cy="696715"/>
          </a:xfrm>
          <a:solidFill>
            <a:schemeClr val="tx2">
              <a:lumMod val="75000"/>
              <a:lumOff val="25000"/>
            </a:schemeClr>
          </a:solidFill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Dynamic system development method </a:t>
            </a:r>
          </a:p>
        </p:txBody>
      </p:sp>
      <p:sp>
        <p:nvSpPr>
          <p:cNvPr id="25" name="Text Placeholder 54">
            <a:extLst>
              <a:ext uri="{FF2B5EF4-FFF2-40B4-BE49-F238E27FC236}">
                <a16:creationId xmlns:a16="http://schemas.microsoft.com/office/drawing/2014/main" id="{F1084297-5CDC-4A5A-6BDD-C1D16506AECB}"/>
              </a:ext>
            </a:extLst>
          </p:cNvPr>
          <p:cNvSpPr txBox="1">
            <a:spLocks/>
          </p:cNvSpPr>
          <p:nvPr/>
        </p:nvSpPr>
        <p:spPr>
          <a:xfrm>
            <a:off x="4119634" y="5209528"/>
            <a:ext cx="1830893" cy="616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5"/>
                </a:solidFill>
              </a:rPr>
              <a:t>What is DSDM? </a:t>
            </a:r>
          </a:p>
          <a:p>
            <a:r>
              <a:rPr lang="en-US" b="1" dirty="0">
                <a:solidFill>
                  <a:schemeClr val="accent5"/>
                </a:solidFill>
              </a:rPr>
              <a:t>How to use in Government setting? </a:t>
            </a:r>
          </a:p>
          <a:p>
            <a:r>
              <a:rPr lang="en-US" b="1" dirty="0">
                <a:solidFill>
                  <a:schemeClr val="accent5"/>
                </a:solidFill>
              </a:rPr>
              <a:t>Private setting? </a:t>
            </a:r>
          </a:p>
          <a:p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B50977-684F-5031-34D4-AC0C44F6AB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565305" y="2576649"/>
            <a:ext cx="1371600" cy="1371600"/>
          </a:xfrm>
        </p:spPr>
        <p:txBody>
          <a:bodyPr/>
          <a:lstStyle/>
          <a:p>
            <a:r>
              <a:rPr lang="en-US" sz="2500" dirty="0">
                <a:solidFill>
                  <a:schemeClr val="bg1"/>
                </a:solidFill>
              </a:rPr>
              <a:t>LB-TCF</a:t>
            </a:r>
          </a:p>
        </p:txBody>
      </p:sp>
      <p:sp>
        <p:nvSpPr>
          <p:cNvPr id="156" name="Text Placeholder 155">
            <a:extLst>
              <a:ext uri="{FF2B5EF4-FFF2-40B4-BE49-F238E27FC236}">
                <a16:creationId xmlns:a16="http://schemas.microsoft.com/office/drawing/2014/main" id="{A5AFE66B-08BC-84C4-D1AD-B4BC10997D1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688361" y="3546257"/>
            <a:ext cx="1125489" cy="573965"/>
          </a:xfr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B83BFE0-F2F7-F3DD-1744-78C6E76F4B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35677" y="4512813"/>
            <a:ext cx="1830893" cy="287787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Lake Burien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2D92FAE2-F088-F62D-4DF1-29F03652DC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241456" y="5239030"/>
            <a:ext cx="2019298" cy="616527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accent5"/>
                </a:solidFill>
              </a:rPr>
              <a:t>Scope/Strategic Goal</a:t>
            </a: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Dynamic Development </a:t>
            </a: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Early Delivery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FEF21A-095E-B95D-8326-CA157EACAC7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54729" y="2573867"/>
            <a:ext cx="1371600" cy="1371600"/>
          </a:xfrm>
        </p:spPr>
        <p:txBody>
          <a:bodyPr/>
          <a:lstStyle/>
          <a:p>
            <a:r>
              <a:rPr lang="en-US" sz="2500" dirty="0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157" name="Text Placeholder 156">
            <a:extLst>
              <a:ext uri="{FF2B5EF4-FFF2-40B4-BE49-F238E27FC236}">
                <a16:creationId xmlns:a16="http://schemas.microsoft.com/office/drawing/2014/main" id="{D80336FD-CE1A-DED5-BEAF-C43717C06A24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977785" y="3546257"/>
            <a:ext cx="1125489" cy="573965"/>
          </a:xfrm>
          <a:solidFill>
            <a:schemeClr val="accent4"/>
          </a:solidFill>
          <a:ln>
            <a:solidFill>
              <a:schemeClr val="accent2"/>
            </a:solidFill>
          </a:ln>
        </p:spPr>
        <p:txBody>
          <a:bodyPr/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1F5E77F-0DCA-8760-AD3F-26BE970869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622725" y="4512813"/>
            <a:ext cx="1830893" cy="405044"/>
          </a:xfrm>
          <a:solidFill>
            <a:schemeClr val="accent4"/>
          </a:solidFill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Quality and Questions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50CC887C-9AA3-2615-EC99-0262AB6EF9D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622725" y="5269222"/>
            <a:ext cx="1830893" cy="616527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accent5"/>
                </a:solidFill>
              </a:rPr>
              <a:t>DSDM and Quality </a:t>
            </a:r>
          </a:p>
          <a:p>
            <a:pPr lvl="0"/>
            <a:r>
              <a:rPr lang="en-US" b="1" dirty="0">
                <a:solidFill>
                  <a:schemeClr val="accent5"/>
                </a:solidFill>
              </a:rPr>
              <a:t>Pros/Cons </a:t>
            </a:r>
          </a:p>
        </p:txBody>
      </p:sp>
    </p:spTree>
    <p:extLst>
      <p:ext uri="{BB962C8B-B14F-4D97-AF65-F5344CB8AC3E}">
        <p14:creationId xmlns:p14="http://schemas.microsoft.com/office/powerpoint/2010/main" val="2392181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DFF12-DF77-4314-483E-8C70A400B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DA7520-0A8D-E0C1-DA77-A16E5AED6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336" y="2703007"/>
            <a:ext cx="108823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8E7D944-FC66-DFEF-A210-84D57371D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367" y="2612571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A2D624-BA1F-AAA9-E955-043014BF1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205802" y="2763297"/>
            <a:ext cx="0" cy="665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A999E57-1FAE-822A-0821-EA5B59DF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655" y="2622620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886F79-2161-E206-52EC-F5A92F094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12090" y="2773346"/>
            <a:ext cx="0" cy="2542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C2EFFD1-7E52-D5BE-3671-74BEDD945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614" y="2642718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812FB89-7069-7461-3DBD-315A8D991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4013049" y="2793444"/>
            <a:ext cx="0" cy="635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46BDE00-E83E-98AF-95CD-751C18C76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444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0BBF475-683D-7E2E-84AC-5BFCB8BF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694879" y="2783395"/>
            <a:ext cx="0" cy="2526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28F79E2-245D-84A5-5A5A-C408D00B0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081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709431-F140-1119-FF96-9495D21CF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133516" y="2783395"/>
            <a:ext cx="0" cy="78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BA521E17-F3D6-333D-F9AE-C189CE4CD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950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39CC8B-71E7-A4BF-C6EC-49BCB1380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45" idx="0"/>
          </p:cNvCxnSpPr>
          <p:nvPr/>
        </p:nvCxnSpPr>
        <p:spPr>
          <a:xfrm>
            <a:off x="8534385" y="2778370"/>
            <a:ext cx="20799" cy="290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74EE2732-F50B-0F15-EC1F-8DA84F5927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45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483660-BC5D-66E3-A2A6-B7D8EF228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4"/>
            <a:endCxn id="52" idx="0"/>
          </p:cNvCxnSpPr>
          <p:nvPr/>
        </p:nvCxnSpPr>
        <p:spPr>
          <a:xfrm>
            <a:off x="9860780" y="2778370"/>
            <a:ext cx="12824" cy="1186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A7D48A1E-A92A-C241-F74D-666221442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547" y="2622620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027B238-B105-7FB8-4F2D-AA2452A3C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4"/>
            <a:endCxn id="49" idx="0"/>
          </p:cNvCxnSpPr>
          <p:nvPr/>
        </p:nvCxnSpPr>
        <p:spPr>
          <a:xfrm flipH="1">
            <a:off x="11208327" y="2773346"/>
            <a:ext cx="655" cy="2894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045347D-C3A3-1CE1-A7E5-910A81EF2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69" y="3429000"/>
            <a:ext cx="17796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5EAAB3FC-83F5-B330-1023-477F4E1D8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477" y="3878003"/>
            <a:ext cx="1186179" cy="935240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6AF178F4-B67D-D1BC-747B-7058EF5A2B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2" y="5679645"/>
            <a:ext cx="2249456" cy="935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E70F12D-93B2-5DA6-5AA6-03C3C2A15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22263" y="5310313"/>
            <a:ext cx="14895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Decision Log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E79C45-77A8-0190-9625-D232D44FB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1088" y="3416198"/>
            <a:ext cx="10951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RAID Log</a:t>
            </a: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E5CB5413-BF4B-DB52-724A-CF8F13349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77" y="3802252"/>
            <a:ext cx="1483376" cy="10889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7C9A5C21-57E1-F1AA-1719-C3316CA2F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5234" y="5298796"/>
            <a:ext cx="10390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Staff Log</a:t>
            </a:r>
          </a:p>
        </p:txBody>
      </p:sp>
      <p:pic>
        <p:nvPicPr>
          <p:cNvPr id="40" name="Picture 39">
            <a:hlinkClick r:id="rId8" action="ppaction://hlinksldjump"/>
            <a:extLst>
              <a:ext uri="{FF2B5EF4-FFF2-40B4-BE49-F238E27FC236}">
                <a16:creationId xmlns:a16="http://schemas.microsoft.com/office/drawing/2014/main" id="{72DDF5F6-BAD0-E2BA-F4BC-91A70030F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462" y="5698272"/>
            <a:ext cx="1292833" cy="932254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E5FAB59E-38FA-55B1-A1C7-43BEBA793E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445" y="3957636"/>
            <a:ext cx="1247170" cy="12213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6855F0BC-B13D-E9BB-E4E0-03499D2E5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970" y="3556717"/>
            <a:ext cx="15990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Team Roaster  </a:t>
            </a:r>
          </a:p>
        </p:txBody>
      </p:sp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id="{94C5E96D-A4F3-5D91-B404-558A64422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8947" y="5679645"/>
            <a:ext cx="1572474" cy="999651"/>
          </a:xfrm>
          <a:prstGeom prst="rect">
            <a:avLst/>
          </a:prstGeom>
        </p:spPr>
      </p:pic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471357C7-049F-F7E9-C506-A00F59368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036" y="4398332"/>
            <a:ext cx="1672586" cy="1088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55E955B-88F9-0493-EA64-955C16CEA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0694" y="5668128"/>
            <a:ext cx="1555265" cy="9881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3187B35F-A5E8-3CBD-8CA8-22A14BEB9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5357" y="2239446"/>
            <a:ext cx="13667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Report Card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8D6789-160B-4C84-1B17-DD5E6F993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6692" y="3964425"/>
            <a:ext cx="15538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Project Status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E3E1C0-84CB-923F-A80C-6A764DD38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5435" y="2100946"/>
            <a:ext cx="19605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dirty="0"/>
              <a:t>Progress/Planning Status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EB080EBF-9FD9-E3E5-A860-5790E0455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617" y="323436"/>
            <a:ext cx="10643616" cy="7172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CRITICAL TOOLS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A284A010-BE13-7A74-3A7B-63C7A3D18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1872"/>
            <a:ext cx="6837647" cy="1398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Let’s not forget the basic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EFAE8EE-05C0-9736-BA0E-3334B015A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5761"/>
            <a:ext cx="6456623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Basic Project Management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2EEE4AA6-D184-576E-5754-002D11602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185761"/>
            <a:ext cx="4784423" cy="99996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C12F6258-581F-FB45-8546-BEF8C3C59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237737"/>
            <a:ext cx="4762009" cy="264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Some fun DSDM tools </a:t>
            </a:r>
          </a:p>
        </p:txBody>
      </p:sp>
    </p:spTree>
    <p:extLst>
      <p:ext uri="{BB962C8B-B14F-4D97-AF65-F5344CB8AC3E}">
        <p14:creationId xmlns:p14="http://schemas.microsoft.com/office/powerpoint/2010/main" val="1028054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4314-E75F-7E4E-DECF-AABA9B8AFC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Team Roster</a:t>
            </a:r>
          </a:p>
        </p:txBody>
      </p:sp>
      <p:pic>
        <p:nvPicPr>
          <p:cNvPr id="3" name="Picture 2" descr="Image of team roster">
            <a:extLst>
              <a:ext uri="{FF2B5EF4-FFF2-40B4-BE49-F238E27FC236}">
                <a16:creationId xmlns:a16="http://schemas.microsoft.com/office/drawing/2014/main" id="{785F6133-9A50-B6B3-247E-B6A26D88E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581" y="0"/>
            <a:ext cx="7002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83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C59CB-00E2-D732-FD30-C8A7BEAC4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792225-CF6F-9114-D903-BEB666513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336" y="2703007"/>
            <a:ext cx="108823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6837A465-B198-5968-8270-6D75A4F7E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367" y="2612571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01717C-9213-5E0E-591A-6FDA57274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205802" y="2763297"/>
            <a:ext cx="0" cy="665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094F1C3-3422-FFA8-5AC0-112E5107B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655" y="2622620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A78EC94-9D94-70EC-B694-E5B9D46AB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12090" y="2773346"/>
            <a:ext cx="0" cy="2542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F4EA0C08-F89E-1AFC-C1B0-FC4AE3DF8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614" y="2642718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E564D5-022D-BCEC-9844-F77888FA3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4013049" y="2793444"/>
            <a:ext cx="0" cy="635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57EBAFF-36BD-4CBF-5C47-33FD0EED1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444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1832F2-63CA-2983-D3C6-0DE9C27D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694879" y="2783395"/>
            <a:ext cx="0" cy="2526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AF563D72-D54A-4925-0AAA-3558404F1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081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5CCCD4-77EA-B886-5897-74623E960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133516" y="2783395"/>
            <a:ext cx="0" cy="78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20F7722D-6526-1659-2EDA-E90EB0B5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950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7432B7-5A82-5271-A0BD-1AC71AA31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45" idx="0"/>
          </p:cNvCxnSpPr>
          <p:nvPr/>
        </p:nvCxnSpPr>
        <p:spPr>
          <a:xfrm>
            <a:off x="8534385" y="2778370"/>
            <a:ext cx="20799" cy="290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CABEEDC-86B8-A514-2A8C-3B3ACE47E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45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EDF2560-44AE-AADB-87E0-CFDECA778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4"/>
            <a:endCxn id="52" idx="0"/>
          </p:cNvCxnSpPr>
          <p:nvPr/>
        </p:nvCxnSpPr>
        <p:spPr>
          <a:xfrm>
            <a:off x="9860780" y="2778370"/>
            <a:ext cx="12824" cy="1186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19C293-DFF8-D55C-4643-E4FC3BEB1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547" y="2622620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DD87DD0-E6EB-D3EF-7D2D-2B7008938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4"/>
            <a:endCxn id="49" idx="0"/>
          </p:cNvCxnSpPr>
          <p:nvPr/>
        </p:nvCxnSpPr>
        <p:spPr>
          <a:xfrm flipH="1">
            <a:off x="11208327" y="2773346"/>
            <a:ext cx="655" cy="2894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637DC0-FC28-A58A-02D4-0844E6548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69" y="3429000"/>
            <a:ext cx="17796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B7254164-7044-4496-C40A-8A29CE648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477" y="3878003"/>
            <a:ext cx="1186179" cy="935240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52F84DC6-211A-B0E1-08CB-E752AA514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2" y="5679645"/>
            <a:ext cx="2249456" cy="935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45F74B7-9B81-3D54-5DF6-7588FB4C3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22263" y="5310313"/>
            <a:ext cx="14895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Decision Log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906E9F-0DCF-F631-CBA8-B541BFA0A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1088" y="3416198"/>
            <a:ext cx="10951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RAID Log</a:t>
            </a: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050F6794-0A1B-0DFA-E55F-8AF57C18C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77" y="3802252"/>
            <a:ext cx="1483376" cy="10889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8FC581A-FF44-39DD-846D-134A5A935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5234" y="5298796"/>
            <a:ext cx="10390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Staff Log</a:t>
            </a:r>
          </a:p>
        </p:txBody>
      </p:sp>
      <p:pic>
        <p:nvPicPr>
          <p:cNvPr id="40" name="Picture 39">
            <a:hlinkClick r:id="rId8" action="ppaction://hlinksldjump"/>
            <a:extLst>
              <a:ext uri="{FF2B5EF4-FFF2-40B4-BE49-F238E27FC236}">
                <a16:creationId xmlns:a16="http://schemas.microsoft.com/office/drawing/2014/main" id="{6BB00551-0333-1118-2BC3-599775F9C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462" y="5698272"/>
            <a:ext cx="1292833" cy="932254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A008DE1F-6144-AC79-06CD-78BAC5A8C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445" y="3957636"/>
            <a:ext cx="1247170" cy="12213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EE6E625-483D-589C-0590-77D4DBA43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970" y="3556717"/>
            <a:ext cx="15990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Team Roaster  </a:t>
            </a:r>
          </a:p>
        </p:txBody>
      </p:sp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id="{C8AA57EA-FEAF-01F6-A938-A8AE1772C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8947" y="5679645"/>
            <a:ext cx="1572474" cy="999651"/>
          </a:xfrm>
          <a:prstGeom prst="rect">
            <a:avLst/>
          </a:prstGeom>
        </p:spPr>
      </p:pic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6EDE529A-AAE8-0CBE-8620-490E5EC7F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036" y="4398332"/>
            <a:ext cx="1672586" cy="1088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9E1A768-116F-5E90-FCFF-BEDFA1724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0694" y="5668128"/>
            <a:ext cx="1555265" cy="9881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FAC5384-FC5A-A8BC-8D49-73D0C38CF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5357" y="2239446"/>
            <a:ext cx="13667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Report Card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512646B-02D3-A437-7D6B-D66E511DA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6692" y="3964425"/>
            <a:ext cx="15538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Project Status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198AB4-524B-49FD-7E4D-5B212A658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5435" y="2100946"/>
            <a:ext cx="19605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dirty="0"/>
              <a:t>Progress/Planning Status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E0E5A5EE-18B0-B67C-660A-020F2920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617" y="323436"/>
            <a:ext cx="10643616" cy="7172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CRITICAL TOOLS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8D5B77C6-7C6A-32EE-A10E-FA93DBC8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1872"/>
            <a:ext cx="6837647" cy="1398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Let’s not forget the basic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62D3639D-23E4-7752-3FBE-7CFF702A5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5761"/>
            <a:ext cx="6456623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Basic Project Management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D5E85294-2F02-0DEC-C32A-977126FB2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185761"/>
            <a:ext cx="4784423" cy="99996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CDF90630-2052-6749-B501-6B3DB046C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237737"/>
            <a:ext cx="4762009" cy="264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Some fun DSDM tools </a:t>
            </a:r>
          </a:p>
        </p:txBody>
      </p:sp>
    </p:spTree>
    <p:extLst>
      <p:ext uri="{BB962C8B-B14F-4D97-AF65-F5344CB8AC3E}">
        <p14:creationId xmlns:p14="http://schemas.microsoft.com/office/powerpoint/2010/main" val="201399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of weekly report card">
            <a:extLst>
              <a:ext uri="{FF2B5EF4-FFF2-40B4-BE49-F238E27FC236}">
                <a16:creationId xmlns:a16="http://schemas.microsoft.com/office/drawing/2014/main" id="{7B821224-26C0-20DD-15A2-87521686E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33649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A29771-0BE7-8B70-0044-963ABC08CE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Report Card</a:t>
            </a:r>
          </a:p>
        </p:txBody>
      </p:sp>
    </p:spTree>
    <p:extLst>
      <p:ext uri="{BB962C8B-B14F-4D97-AF65-F5344CB8AC3E}">
        <p14:creationId xmlns:p14="http://schemas.microsoft.com/office/powerpoint/2010/main" val="509054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B365B-34DD-0340-7ABA-74508760E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F763B02-0638-A4CC-4E7A-691AF0F4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336" y="2703007"/>
            <a:ext cx="108823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22B34C0-0527-F0E1-628B-14455448F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367" y="2612571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5C15864-9630-17D9-5587-E34C4D0E6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205802" y="2763297"/>
            <a:ext cx="0" cy="665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BA1D4FA-3C95-57E8-6DC9-643E7A8D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655" y="2622620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0F568C-7D65-0714-0AC9-5D0041F69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12090" y="2773346"/>
            <a:ext cx="0" cy="2542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731E4B7-E364-1F6F-3E32-B46F84112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614" y="2642718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406C20-4677-7451-CA4A-2D65B9BD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4013049" y="2793444"/>
            <a:ext cx="0" cy="635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F5CA8E8-423D-6170-D69D-C41B093A9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444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6FDA82-00AC-C22A-3E00-6DE7B728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694879" y="2783395"/>
            <a:ext cx="0" cy="2526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F5DD9D1-A44B-E1A0-D4B4-638C69A21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081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C579A48-FA0C-155C-6FAA-C759857C5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133516" y="2783395"/>
            <a:ext cx="0" cy="78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538EBD0-8C98-8E6A-4546-1E4D89B72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950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9E7036-7204-1342-808D-8FF9BD886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45" idx="0"/>
          </p:cNvCxnSpPr>
          <p:nvPr/>
        </p:nvCxnSpPr>
        <p:spPr>
          <a:xfrm>
            <a:off x="8534385" y="2778370"/>
            <a:ext cx="20799" cy="290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CE7D43A-27F0-36A5-0EFA-0CDB55D3E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45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204F409-92F8-BBBE-E3ED-147D9455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4"/>
            <a:endCxn id="52" idx="0"/>
          </p:cNvCxnSpPr>
          <p:nvPr/>
        </p:nvCxnSpPr>
        <p:spPr>
          <a:xfrm>
            <a:off x="9860780" y="2778370"/>
            <a:ext cx="12824" cy="1186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48A7EA1E-3E12-2EC9-8686-6C761CD5B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547" y="2622620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BA527C-28B5-7E07-6277-5AC2C2222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4"/>
            <a:endCxn id="49" idx="0"/>
          </p:cNvCxnSpPr>
          <p:nvPr/>
        </p:nvCxnSpPr>
        <p:spPr>
          <a:xfrm flipH="1">
            <a:off x="11208327" y="2773346"/>
            <a:ext cx="655" cy="2894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0F0238-7914-5BA9-B30C-EFF9B8A327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69" y="3429000"/>
            <a:ext cx="17796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90CF21E4-9F3D-AA55-C904-280979F20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477" y="3878003"/>
            <a:ext cx="1186179" cy="935240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EC10BCE7-6B97-52BB-3FA7-45B636F12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2" y="5679645"/>
            <a:ext cx="2249456" cy="935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E6834B6-FB50-177D-1F18-89FB346AC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22263" y="5310313"/>
            <a:ext cx="14895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Decision Log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3ECB9F-6318-48F5-A0FC-BB0B25EB6A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1088" y="3416198"/>
            <a:ext cx="10951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RAID Log</a:t>
            </a: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4712452E-EE1E-8779-201D-B2DE655F1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77" y="3802252"/>
            <a:ext cx="1483376" cy="10889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52A303D-8CD9-6382-FD3C-40F05C2A4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5234" y="5298796"/>
            <a:ext cx="10390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Staff Log</a:t>
            </a:r>
          </a:p>
        </p:txBody>
      </p:sp>
      <p:pic>
        <p:nvPicPr>
          <p:cNvPr id="40" name="Picture 39">
            <a:hlinkClick r:id="rId8" action="ppaction://hlinksldjump"/>
            <a:extLst>
              <a:ext uri="{FF2B5EF4-FFF2-40B4-BE49-F238E27FC236}">
                <a16:creationId xmlns:a16="http://schemas.microsoft.com/office/drawing/2014/main" id="{E789FA04-D81F-105C-A192-63DE87E1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462" y="5698272"/>
            <a:ext cx="1292833" cy="932254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146D6046-801B-B9E1-1ACE-B0A9E02B7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445" y="3957636"/>
            <a:ext cx="1247170" cy="12213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D752BAA-4C8B-01D2-D118-9B3A749A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970" y="3556717"/>
            <a:ext cx="15990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Team Roaster  </a:t>
            </a:r>
          </a:p>
        </p:txBody>
      </p:sp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id="{F273102A-B6DB-A6D1-3F62-305607C46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8947" y="5679645"/>
            <a:ext cx="1572474" cy="999651"/>
          </a:xfrm>
          <a:prstGeom prst="rect">
            <a:avLst/>
          </a:prstGeom>
        </p:spPr>
      </p:pic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8B0576CD-6839-744A-5ECA-9244838E6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036" y="4398332"/>
            <a:ext cx="1672586" cy="1088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3D6E7E5-02BC-8150-0F31-A69ED8A2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0694" y="5668128"/>
            <a:ext cx="1555265" cy="9881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79E6128-59AC-8D8D-9651-285B797B0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5357" y="2239446"/>
            <a:ext cx="13667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Report Card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1C56CE9-7C0A-205C-7765-4D6A722FE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6692" y="3964425"/>
            <a:ext cx="15538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Project Status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879905-915D-AD8C-034E-F4D9ECCA7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5435" y="2100946"/>
            <a:ext cx="19605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dirty="0"/>
              <a:t>Progress/Planning Status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05142152-3953-E70A-E005-640ED2D54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617" y="323436"/>
            <a:ext cx="10643616" cy="7172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CRITICAL TOOLS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D2F3D78-5150-EA10-4547-7FD9D44C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1872"/>
            <a:ext cx="6837647" cy="1398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Let’s not forget the basic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1EB4C3FC-F2F8-D4EE-597A-2BE71B6C0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5761"/>
            <a:ext cx="6456623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Basic Project Management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C2E5D6DB-375F-9F05-3628-0D86A74270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185761"/>
            <a:ext cx="4784423" cy="99996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D829EA78-5FBE-3AE2-45E3-A367465AF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237737"/>
            <a:ext cx="4762009" cy="264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Some fun DSDM tools </a:t>
            </a:r>
          </a:p>
        </p:txBody>
      </p:sp>
    </p:spTree>
    <p:extLst>
      <p:ext uri="{BB962C8B-B14F-4D97-AF65-F5344CB8AC3E}">
        <p14:creationId xmlns:p14="http://schemas.microsoft.com/office/powerpoint/2010/main" val="4068953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FCAA683-511C-55E0-171C-5177E864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645" y="5618402"/>
            <a:ext cx="137160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Understanding Project Variables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C17B3D-84A5-3397-343B-DC0356449C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Project Status report</a:t>
            </a:r>
          </a:p>
        </p:txBody>
      </p:sp>
      <p:grpSp>
        <p:nvGrpSpPr>
          <p:cNvPr id="2" name="Group 1" descr="Image of weekly project status reports">
            <a:extLst>
              <a:ext uri="{FF2B5EF4-FFF2-40B4-BE49-F238E27FC236}">
                <a16:creationId xmlns:a16="http://schemas.microsoft.com/office/drawing/2014/main" id="{66262628-E9AE-09C5-D7C4-0B259B3FDBBE}"/>
              </a:ext>
            </a:extLst>
          </p:cNvPr>
          <p:cNvGrpSpPr/>
          <p:nvPr/>
        </p:nvGrpSpPr>
        <p:grpSpPr>
          <a:xfrm>
            <a:off x="0" y="0"/>
            <a:ext cx="11956082" cy="6868137"/>
            <a:chOff x="0" y="0"/>
            <a:chExt cx="11956082" cy="68681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869E5B-C8DC-8778-D9C8-9D7145C6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39838" cy="511061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3639BEB-F007-BCCF-BEA5-B42A1C195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7706" y="1053980"/>
              <a:ext cx="8818879" cy="498356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001D1A9-7D55-8CBB-DFFA-B49A3920F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8173" y="2329841"/>
              <a:ext cx="6147909" cy="3474180"/>
            </a:xfrm>
            <a:prstGeom prst="rect">
              <a:avLst/>
            </a:prstGeom>
          </p:spPr>
        </p:pic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1DD84BEF-BFB1-CB0D-08A9-1E70DB71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799" y="5429352"/>
              <a:ext cx="11545454" cy="1438785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E264A6-653C-1F8E-4BF4-89B38EA4E36A}"/>
                </a:ext>
              </a:extLst>
            </p:cNvPr>
            <p:cNvSpPr/>
            <p:nvPr/>
          </p:nvSpPr>
          <p:spPr>
            <a:xfrm>
              <a:off x="9816227" y="5720381"/>
              <a:ext cx="1371600" cy="492443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Post-Project Phase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FD04648-BE93-0902-3566-0DECD4A887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4183" y="5398286"/>
            <a:ext cx="175204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Evolutionary Development Phase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A89455-5581-AAA8-C296-8261022BF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1383" y="6061247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Development Phase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AD4B9-509E-72FB-25FE-53A9CA6E7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6277" y="5516107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Assemble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EC5345-9410-FDC9-9CB8-AF40A9FA8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4633" y="6063593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/>
              <a:t> </a:t>
            </a:r>
            <a:r>
              <a:rPr lang="en-US" sz="1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Accountability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F050EF-5C76-8926-7A6B-D45F94F42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3508" y="5510820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Deploy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1DD1D0-9BC0-A1D5-8BDE-B8E04BEA7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6937" y="6061247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Closing the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DBB8F9-EC74-A87E-36F4-191428895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1420" y="5410842"/>
            <a:ext cx="175204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Deployment and complexity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9ED6BF-914E-2FC0-B5FC-1138F6BB9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6811" y="6043032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Review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97E60E-F1A3-53A5-2E06-9B203614B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737" y="6478951"/>
            <a:ext cx="439408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b="1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MoSCoW</a:t>
            </a:r>
            <a:r>
              <a:rPr lang="en-US" sz="1400" b="1" i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prioritization (Must, Should, Could, Won't)</a:t>
            </a:r>
          </a:p>
          <a:p>
            <a:pPr algn="ctr"/>
            <a:endParaRPr lang="en-US" sz="1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B7EEC5-B491-F273-77FE-E45000E2C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4579" y="6460994"/>
            <a:ext cx="335361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Prototyping and iterative development</a:t>
            </a:r>
          </a:p>
        </p:txBody>
      </p:sp>
    </p:spTree>
    <p:extLst>
      <p:ext uri="{BB962C8B-B14F-4D97-AF65-F5344CB8AC3E}">
        <p14:creationId xmlns:p14="http://schemas.microsoft.com/office/powerpoint/2010/main" val="1157829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A8F85-C0B3-2939-3BEC-6FD5FC2BB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8D97A3-C90D-AF0A-54E8-888A21C91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93336" y="2703007"/>
            <a:ext cx="1088236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129D8071-92F9-961B-D37B-12E983F2D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5367" y="2612571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E93303-937F-A6B4-7E26-464F12237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1205802" y="2763297"/>
            <a:ext cx="0" cy="6657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046FEAB1-A034-8D52-5791-99B09202E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1655" y="2622620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F25F6FF-5200-52D1-625B-04413CDAF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4"/>
          </p:cNvCxnSpPr>
          <p:nvPr/>
        </p:nvCxnSpPr>
        <p:spPr>
          <a:xfrm>
            <a:off x="2512090" y="2773346"/>
            <a:ext cx="0" cy="2542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6D4AC14E-3ED1-121F-1A32-B85EC5D2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2614" y="2642718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8833A87-959F-C52F-BA36-19BEFE57C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4013049" y="2793444"/>
            <a:ext cx="0" cy="6355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C76BCEE-A751-FFF5-EEF6-3718D1AB3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04444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7777A14-4809-4485-6139-F2D41953D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5694879" y="2783395"/>
            <a:ext cx="0" cy="2526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A514F60-91A6-02EC-0FBC-23E1B3808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43081" y="2632669"/>
            <a:ext cx="180870" cy="1507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78229F-246A-EA2D-B5E4-4DA4BC857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7133516" y="2783395"/>
            <a:ext cx="0" cy="783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7B7E7BC-CD56-D0FF-F739-A1C924C04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43950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8E2AFBF-5E5F-49AE-3403-E4862025F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4"/>
            <a:endCxn id="45" idx="0"/>
          </p:cNvCxnSpPr>
          <p:nvPr/>
        </p:nvCxnSpPr>
        <p:spPr>
          <a:xfrm>
            <a:off x="8534385" y="2778370"/>
            <a:ext cx="20799" cy="290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093AAFF-C18E-5591-E5A0-7D79EC452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70345" y="2627644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8E3B9F-4FD8-DB99-B013-9A226A27D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5" idx="4"/>
            <a:endCxn id="52" idx="0"/>
          </p:cNvCxnSpPr>
          <p:nvPr/>
        </p:nvCxnSpPr>
        <p:spPr>
          <a:xfrm>
            <a:off x="9860780" y="2778370"/>
            <a:ext cx="12824" cy="11860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3CC39C7F-6B8F-DC59-9C30-A0996D574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18547" y="2622620"/>
            <a:ext cx="180870" cy="15072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84585B-0AC1-C448-3A1E-0469E9E37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7" idx="4"/>
            <a:endCxn id="49" idx="0"/>
          </p:cNvCxnSpPr>
          <p:nvPr/>
        </p:nvCxnSpPr>
        <p:spPr>
          <a:xfrm flipH="1">
            <a:off x="11208327" y="2773346"/>
            <a:ext cx="655" cy="2894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811F7E54-477F-A390-D8FF-334D38C4F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69" y="3429000"/>
            <a:ext cx="177965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Communication</a:t>
            </a:r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27BF7D13-C538-AAEA-9C3C-A148C3561A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477" y="3878003"/>
            <a:ext cx="1186179" cy="935240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C6C2B87C-E3BD-A5D5-33AA-A3712FBB1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362" y="5679645"/>
            <a:ext cx="2249456" cy="9352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E3A1571-964E-0A92-DDF1-BED5E812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22263" y="5310313"/>
            <a:ext cx="14895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Decision Log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1C6B5B4-03EC-C5E7-6022-50D0FF960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71088" y="3416198"/>
            <a:ext cx="10951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RAID Log</a:t>
            </a:r>
          </a:p>
        </p:txBody>
      </p:sp>
      <p:pic>
        <p:nvPicPr>
          <p:cNvPr id="38" name="Picture 37">
            <a:hlinkClick r:id="rId6" action="ppaction://hlinksldjump"/>
            <a:extLst>
              <a:ext uri="{FF2B5EF4-FFF2-40B4-BE49-F238E27FC236}">
                <a16:creationId xmlns:a16="http://schemas.microsoft.com/office/drawing/2014/main" id="{0AD20101-9D3F-6204-3F3F-4EF148AEF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1677" y="3802252"/>
            <a:ext cx="1483376" cy="108892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189B347-746A-F063-9F2B-0FD11B07B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5234" y="5298796"/>
            <a:ext cx="103906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Staff Log</a:t>
            </a:r>
          </a:p>
        </p:txBody>
      </p:sp>
      <p:pic>
        <p:nvPicPr>
          <p:cNvPr id="40" name="Picture 39">
            <a:hlinkClick r:id="rId8" action="ppaction://hlinksldjump"/>
            <a:extLst>
              <a:ext uri="{FF2B5EF4-FFF2-40B4-BE49-F238E27FC236}">
                <a16:creationId xmlns:a16="http://schemas.microsoft.com/office/drawing/2014/main" id="{C8A777C2-87A9-286E-7AC4-037F572DA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8462" y="5698272"/>
            <a:ext cx="1292833" cy="932254"/>
          </a:xfrm>
          <a:prstGeom prst="rect">
            <a:avLst/>
          </a:prstGeom>
        </p:spPr>
      </p:pic>
      <p:pic>
        <p:nvPicPr>
          <p:cNvPr id="43" name="Picture 42">
            <a:hlinkClick r:id="rId10" action="ppaction://hlinksldjump"/>
            <a:extLst>
              <a:ext uri="{FF2B5EF4-FFF2-40B4-BE49-F238E27FC236}">
                <a16:creationId xmlns:a16="http://schemas.microsoft.com/office/drawing/2014/main" id="{2798D2C6-EE13-E349-19CE-F9903B6C4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8445" y="3957636"/>
            <a:ext cx="1247170" cy="122137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4C0E429-83CB-B862-F5D2-5F6ACD44C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33970" y="3556717"/>
            <a:ext cx="15990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Team Roaster  </a:t>
            </a:r>
          </a:p>
        </p:txBody>
      </p:sp>
      <p:pic>
        <p:nvPicPr>
          <p:cNvPr id="45" name="Picture 44">
            <a:hlinkClick r:id="rId12" action="ppaction://hlinksldjump"/>
            <a:extLst>
              <a:ext uri="{FF2B5EF4-FFF2-40B4-BE49-F238E27FC236}">
                <a16:creationId xmlns:a16="http://schemas.microsoft.com/office/drawing/2014/main" id="{3858AB6E-7321-5CB8-BF7E-F09DF5D9D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68947" y="5679645"/>
            <a:ext cx="1572474" cy="999651"/>
          </a:xfrm>
          <a:prstGeom prst="rect">
            <a:avLst/>
          </a:prstGeom>
        </p:spPr>
      </p:pic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CAFB3B79-41BC-0A57-5067-007C01FD1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55036" y="4398332"/>
            <a:ext cx="1672586" cy="108892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08C575C-BB3C-C836-75F1-05BC6FFB6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30694" y="5668128"/>
            <a:ext cx="1555265" cy="98815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B3C2904-E656-7650-DB1C-4D65FEF6D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5357" y="2239446"/>
            <a:ext cx="1366784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Report Card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FA4DEB8-1D93-DF01-0B68-C4964D8E14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96692" y="3964425"/>
            <a:ext cx="1553823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Project Status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809A9B-8F59-5CA0-19A9-499E9C9D6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35435" y="2100946"/>
            <a:ext cx="1960576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750" dirty="0">
                <a:highlight>
                  <a:srgbClr val="FFFF00"/>
                </a:highlight>
              </a:rPr>
              <a:t>Progress/Planning Status </a:t>
            </a: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521A8B37-747E-1552-6135-E0A5B5454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9617" y="323436"/>
            <a:ext cx="10643616" cy="7172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CRITICAL TOOLS 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5D8AD626-CCAA-16BA-8D63-4CFDDE494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1872"/>
            <a:ext cx="6837647" cy="13982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</a:rPr>
              <a:t>Let’s not forget the basic 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36D96DB9-BB49-948A-87F9-3CCB2BC80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95869" y="1185761"/>
            <a:ext cx="6456623" cy="30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000" dirty="0">
                <a:solidFill>
                  <a:schemeClr val="bg1"/>
                </a:solidFill>
              </a:rPr>
              <a:t>Basic Project Management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4D330F30-78C2-D83A-EFC9-3D095C59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185761"/>
            <a:ext cx="4784423" cy="999960"/>
          </a:xfrm>
          <a:prstGeom prst="rect">
            <a:avLst/>
          </a:prstGeom>
          <a:solidFill>
            <a:schemeClr val="accent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dirty="0">
                <a:solidFill>
                  <a:schemeClr val="bg1"/>
                </a:solidFill>
              </a:rPr>
              <a:t>New tools</a:t>
            </a:r>
          </a:p>
        </p:txBody>
      </p:sp>
      <p:sp>
        <p:nvSpPr>
          <p:cNvPr id="60" name="Text Placeholder 5">
            <a:extLst>
              <a:ext uri="{FF2B5EF4-FFF2-40B4-BE49-F238E27FC236}">
                <a16:creationId xmlns:a16="http://schemas.microsoft.com/office/drawing/2014/main" id="{811AE18D-73C1-ED07-4A3D-C400002C4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7223950" y="1237737"/>
            <a:ext cx="4762009" cy="2640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Some fun DSDM tools </a:t>
            </a:r>
          </a:p>
        </p:txBody>
      </p:sp>
    </p:spTree>
    <p:extLst>
      <p:ext uri="{BB962C8B-B14F-4D97-AF65-F5344CB8AC3E}">
        <p14:creationId xmlns:p14="http://schemas.microsoft.com/office/powerpoint/2010/main" val="3137849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28351D-6E37-EC40-99E0-24A6A1D6CB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Progress Report</a:t>
            </a:r>
          </a:p>
        </p:txBody>
      </p:sp>
      <p:pic>
        <p:nvPicPr>
          <p:cNvPr id="3" name="Picture 2" descr="Image of progress report">
            <a:extLst>
              <a:ext uri="{FF2B5EF4-FFF2-40B4-BE49-F238E27FC236}">
                <a16:creationId xmlns:a16="http://schemas.microsoft.com/office/drawing/2014/main" id="{FA968478-D3EB-DEF8-A4EE-5834481EA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" y="0"/>
            <a:ext cx="12003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382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0110" y="259947"/>
            <a:ext cx="11434148" cy="8863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WORKED WITH LBTCF?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23A462-D581-4451-A275-D8FA412E1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3232" y="1786303"/>
            <a:ext cx="1587500" cy="158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FAD125B-9A3B-49A4-B9EC-C8A6D3CF9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3232" y="4071326"/>
            <a:ext cx="1587500" cy="1587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33E4AB5-6FC1-4454-9421-850EF5A4AD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9244" y="2928814"/>
            <a:ext cx="1587500" cy="15875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0123448-0B37-4226-B26C-A3081E614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5256" y="2928814"/>
            <a:ext cx="1587500" cy="15875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55211EE-8286-42CD-A4AF-EDD1186B2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1268" y="2928814"/>
            <a:ext cx="1587500" cy="158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3287700-63E7-4098-B825-B123C1113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1268" y="1107833"/>
            <a:ext cx="1587500" cy="158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9943F00-C6CB-4F10-A02B-801F37984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1268" y="4749795"/>
            <a:ext cx="1587500" cy="158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8C71AAC-D0D2-4BBF-B302-54163A284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" idx="6"/>
            <a:endCxn id="41" idx="6"/>
          </p:cNvCxnSpPr>
          <p:nvPr/>
        </p:nvCxnSpPr>
        <p:spPr>
          <a:xfrm>
            <a:off x="3310732" y="2580053"/>
            <a:ext cx="12700" cy="2285023"/>
          </a:xfrm>
          <a:prstGeom prst="bentConnector3">
            <a:avLst>
              <a:gd name="adj1" fmla="val 1800000"/>
            </a:avLst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1AB5AC-284A-472B-B8E5-2F198F4E9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2" idx="2"/>
          </p:cNvCxnSpPr>
          <p:nvPr/>
        </p:nvCxnSpPr>
        <p:spPr>
          <a:xfrm>
            <a:off x="3540125" y="3722564"/>
            <a:ext cx="569119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1394D4E-BC7A-418D-B233-6C374456A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2" idx="6"/>
            <a:endCxn id="73" idx="2"/>
          </p:cNvCxnSpPr>
          <p:nvPr/>
        </p:nvCxnSpPr>
        <p:spPr>
          <a:xfrm>
            <a:off x="5696744" y="3722564"/>
            <a:ext cx="798512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1AAA85B-D8C7-43BE-844A-625265015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3" idx="6"/>
            <a:endCxn id="75" idx="2"/>
          </p:cNvCxnSpPr>
          <p:nvPr/>
        </p:nvCxnSpPr>
        <p:spPr>
          <a:xfrm>
            <a:off x="8082756" y="3722564"/>
            <a:ext cx="798512" cy="0"/>
          </a:xfrm>
          <a:prstGeom prst="straightConnector1">
            <a:avLst/>
          </a:prstGeom>
          <a:ln w="2222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741AA56-D9ED-492E-8385-5CB8274B1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76" idx="2"/>
            <a:endCxn id="77" idx="2"/>
          </p:cNvCxnSpPr>
          <p:nvPr/>
        </p:nvCxnSpPr>
        <p:spPr>
          <a:xfrm rot="10800000" flipV="1">
            <a:off x="8881268" y="1901583"/>
            <a:ext cx="12700" cy="3641962"/>
          </a:xfrm>
          <a:prstGeom prst="bentConnector3">
            <a:avLst>
              <a:gd name="adj1" fmla="val 1800000"/>
            </a:avLst>
          </a:prstGeom>
          <a:ln w="22225">
            <a:solidFill>
              <a:schemeClr val="tx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6BEBF752-C33D-4EC4-8210-F7B1D3A10097}"/>
              </a:ext>
            </a:extLst>
          </p:cNvPr>
          <p:cNvSpPr/>
          <p:nvPr/>
        </p:nvSpPr>
        <p:spPr>
          <a:xfrm>
            <a:off x="1831182" y="2333832"/>
            <a:ext cx="13716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Management Objectives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69BDC62-882D-49FD-B60A-05F493B04723}"/>
              </a:ext>
            </a:extLst>
          </p:cNvPr>
          <p:cNvSpPr/>
          <p:nvPr/>
        </p:nvSpPr>
        <p:spPr>
          <a:xfrm>
            <a:off x="266700" y="2468356"/>
            <a:ext cx="1348582" cy="22339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85% met.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4EC02E4-F054-4111-9038-AE0BDA4C8060}"/>
              </a:ext>
            </a:extLst>
          </p:cNvPr>
          <p:cNvSpPr/>
          <p:nvPr/>
        </p:nvSpPr>
        <p:spPr>
          <a:xfrm>
            <a:off x="1831182" y="4618854"/>
            <a:ext cx="13716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Customer Objectives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C109BEC-95E0-4EA0-B65C-A8353481F394}"/>
              </a:ext>
            </a:extLst>
          </p:cNvPr>
          <p:cNvSpPr/>
          <p:nvPr/>
        </p:nvSpPr>
        <p:spPr>
          <a:xfrm>
            <a:off x="266700" y="4753379"/>
            <a:ext cx="1348582" cy="22339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100% met.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71041D-83B6-4693-BC25-25AABB3CE3BF}"/>
              </a:ext>
            </a:extLst>
          </p:cNvPr>
          <p:cNvSpPr/>
          <p:nvPr/>
        </p:nvSpPr>
        <p:spPr>
          <a:xfrm>
            <a:off x="4217194" y="3476343"/>
            <a:ext cx="13716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Project Objectives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F8D1DEA-0363-4C10-925D-1D68E14CCEF4}"/>
              </a:ext>
            </a:extLst>
          </p:cNvPr>
          <p:cNvSpPr/>
          <p:nvPr/>
        </p:nvSpPr>
        <p:spPr>
          <a:xfrm>
            <a:off x="4228703" y="4753377"/>
            <a:ext cx="1348582" cy="22339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100% met 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F6EE26A-3174-49AD-900E-08C045755F3C}"/>
              </a:ext>
            </a:extLst>
          </p:cNvPr>
          <p:cNvSpPr/>
          <p:nvPr/>
        </p:nvSpPr>
        <p:spPr>
          <a:xfrm>
            <a:off x="6607968" y="3476343"/>
            <a:ext cx="137160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Implementation Plan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9B46693-ED1F-429F-9B11-2794939E3B99}"/>
              </a:ext>
            </a:extLst>
          </p:cNvPr>
          <p:cNvSpPr/>
          <p:nvPr/>
        </p:nvSpPr>
        <p:spPr>
          <a:xfrm>
            <a:off x="6614715" y="4753377"/>
            <a:ext cx="1348582" cy="22339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80% met.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7CFAFBF-6B2A-49A8-ADCE-FD94A08C87B3}"/>
              </a:ext>
            </a:extLst>
          </p:cNvPr>
          <p:cNvSpPr/>
          <p:nvPr/>
        </p:nvSpPr>
        <p:spPr>
          <a:xfrm>
            <a:off x="8989218" y="1778472"/>
            <a:ext cx="137160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Tasks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27301F-4FAD-47A6-987B-1D9C411B7CC1}"/>
              </a:ext>
            </a:extLst>
          </p:cNvPr>
          <p:cNvSpPr/>
          <p:nvPr/>
        </p:nvSpPr>
        <p:spPr>
          <a:xfrm>
            <a:off x="10576718" y="1668058"/>
            <a:ext cx="1348582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80% complete on time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B69453F-B845-4467-8C29-7A6677641EC0}"/>
              </a:ext>
            </a:extLst>
          </p:cNvPr>
          <p:cNvSpPr/>
          <p:nvPr/>
        </p:nvSpPr>
        <p:spPr>
          <a:xfrm>
            <a:off x="8989218" y="3599454"/>
            <a:ext cx="137160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Schedules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81D58D3-87D7-4D40-B59F-7F751F117F96}"/>
              </a:ext>
            </a:extLst>
          </p:cNvPr>
          <p:cNvSpPr/>
          <p:nvPr/>
        </p:nvSpPr>
        <p:spPr>
          <a:xfrm>
            <a:off x="10576718" y="3610867"/>
            <a:ext cx="1348582" cy="22339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One week delay.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B499F5E-706B-4272-818B-C87149038662}"/>
              </a:ext>
            </a:extLst>
          </p:cNvPr>
          <p:cNvSpPr/>
          <p:nvPr/>
        </p:nvSpPr>
        <p:spPr>
          <a:xfrm>
            <a:off x="8989218" y="5420435"/>
            <a:ext cx="137160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AC2972F-490F-4F2F-8A08-930B8C850374}"/>
              </a:ext>
            </a:extLst>
          </p:cNvPr>
          <p:cNvSpPr/>
          <p:nvPr/>
        </p:nvSpPr>
        <p:spPr>
          <a:xfrm>
            <a:off x="10576718" y="5310019"/>
            <a:ext cx="1348582" cy="46705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Needed external help</a:t>
            </a:r>
          </a:p>
        </p:txBody>
      </p:sp>
    </p:spTree>
    <p:extLst>
      <p:ext uri="{BB962C8B-B14F-4D97-AF65-F5344CB8AC3E}">
        <p14:creationId xmlns:p14="http://schemas.microsoft.com/office/powerpoint/2010/main" val="8437681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673A57-8C07-453C-8611-1D99E8CDE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990601"/>
            <a:ext cx="12192000" cy="3513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190500"/>
            <a:ext cx="11734800" cy="138499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PROGRESS TO COMPLETION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90-DAY TIMELINE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 descr="Chart.">
            <a:extLst>
              <a:ext uri="{FF2B5EF4-FFF2-40B4-BE49-F238E27FC236}">
                <a16:creationId xmlns:a16="http://schemas.microsoft.com/office/drawing/2014/main" id="{686C4999-06C3-490E-B7B9-866B1D0D97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911144"/>
              </p:ext>
            </p:extLst>
          </p:nvPr>
        </p:nvGraphicFramePr>
        <p:xfrm>
          <a:off x="654050" y="1075266"/>
          <a:ext cx="10894947" cy="334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16ABC0-EF46-4159-B4CF-45B14EA9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158115" y="4917757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1E755E2-4A99-478A-BBEF-ACE16BEBF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310783" y="4889458"/>
            <a:ext cx="0" cy="120650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9F7E025-DDEC-4748-AAE9-9FA2A4BF1E49}"/>
              </a:ext>
            </a:extLst>
          </p:cNvPr>
          <p:cNvSpPr/>
          <p:nvPr/>
        </p:nvSpPr>
        <p:spPr>
          <a:xfrm>
            <a:off x="838205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accent3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Time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1E47AC8-8358-4724-91F8-0D1B21FC5F47}"/>
              </a:ext>
            </a:extLst>
          </p:cNvPr>
          <p:cNvSpPr/>
          <p:nvPr/>
        </p:nvSpPr>
        <p:spPr>
          <a:xfrm>
            <a:off x="838206" y="5000266"/>
            <a:ext cx="2171692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  <a:cs typeface="Segoe UI" panose="020B0502040204020203" pitchFamily="34" charset="0"/>
              </a:rPr>
              <a:t>Exceeded by 10 days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1613421-44EB-4EA7-89AE-D8972D473414}"/>
              </a:ext>
            </a:extLst>
          </p:cNvPr>
          <p:cNvSpPr/>
          <p:nvPr/>
        </p:nvSpPr>
        <p:spPr>
          <a:xfrm>
            <a:off x="838202" y="60709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Cabling strike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DDB637A-4822-4FE9-8AEA-11DEA7859049}"/>
              </a:ext>
            </a:extLst>
          </p:cNvPr>
          <p:cNvSpPr/>
          <p:nvPr/>
        </p:nvSpPr>
        <p:spPr>
          <a:xfrm>
            <a:off x="3428165" y="4748574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Segoe UI" panose="020B0502040204020203" pitchFamily="34" charset="0"/>
              </a:rPr>
              <a:t>Growth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39BCDE9-6CF8-45EE-BFA1-6E32ED5C240E}"/>
              </a:ext>
            </a:extLst>
          </p:cNvPr>
          <p:cNvSpPr/>
          <p:nvPr/>
        </p:nvSpPr>
        <p:spPr>
          <a:xfrm>
            <a:off x="3428165" y="4988252"/>
            <a:ext cx="2743195" cy="98488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 dirty="0">
                <a:solidFill>
                  <a:schemeClr val="accent4">
                    <a:lumMod val="75000"/>
                  </a:schemeClr>
                </a:solidFill>
                <a:cs typeface="Segoe UI" panose="020B0502040204020203" pitchFamily="34" charset="0"/>
              </a:rPr>
              <a:t>Growth rate 5-25%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176128-6116-4C3C-9CC3-394E6E116762}"/>
              </a:ext>
            </a:extLst>
          </p:cNvPr>
          <p:cNvSpPr/>
          <p:nvPr/>
        </p:nvSpPr>
        <p:spPr>
          <a:xfrm>
            <a:off x="3428164" y="5973137"/>
            <a:ext cx="2743195" cy="467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Burn up chart were used to assess growth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A4B18CA-09B5-4584-8D25-60B58EF68413}"/>
              </a:ext>
            </a:extLst>
          </p:cNvPr>
          <p:cNvSpPr/>
          <p:nvPr/>
        </p:nvSpPr>
        <p:spPr>
          <a:xfrm>
            <a:off x="6557384" y="4777761"/>
            <a:ext cx="274319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" panose="020B0502040204020203" pitchFamily="34" charset="0"/>
              </a:rPr>
              <a:t>Total cost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164A1DA-19AA-4A0C-9ED2-92A9346B807A}"/>
              </a:ext>
            </a:extLst>
          </p:cNvPr>
          <p:cNvSpPr/>
          <p:nvPr/>
        </p:nvSpPr>
        <p:spPr>
          <a:xfrm>
            <a:off x="6580830" y="5210497"/>
            <a:ext cx="2743195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$12 Million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FA68D61-8BDC-4C14-9F0D-CF0C946CD30A}"/>
              </a:ext>
            </a:extLst>
          </p:cNvPr>
          <p:cNvSpPr/>
          <p:nvPr/>
        </p:nvSpPr>
        <p:spPr>
          <a:xfrm>
            <a:off x="6580831" y="5851308"/>
            <a:ext cx="2743195" cy="71070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OFM managed funding 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Cost model were created </a:t>
            </a:r>
          </a:p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No BAC or CAC created </a:t>
            </a:r>
          </a:p>
        </p:txBody>
      </p:sp>
    </p:spTree>
    <p:extLst>
      <p:ext uri="{BB962C8B-B14F-4D97-AF65-F5344CB8AC3E}">
        <p14:creationId xmlns:p14="http://schemas.microsoft.com/office/powerpoint/2010/main" val="12121409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319C-2CE8-2D03-F274-E19F185FFE8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Project Management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4750A-DF0D-DF50-7709-E6A52CB915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1022" y="1181873"/>
            <a:ext cx="2865943" cy="1154112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Effectively plan, execute, and oversee a goal to success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D8DAAE-07DF-E088-8EFA-78573522DA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6161" y="1181873"/>
            <a:ext cx="2265363" cy="304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Project Management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D117B3-6E24-85B2-E567-9957DB0789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37610" y="1181873"/>
            <a:ext cx="4103801" cy="1154112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Pursue scalable customer service through sustainable strategies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51029BB-D140-C153-A407-284C2DCDE0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09877" y="1205088"/>
            <a:ext cx="3115118" cy="304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Traditional and Agile Methods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76236-58B3-8708-A45C-3CFCD460A8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926059" y="1181873"/>
            <a:ext cx="3508579" cy="1154112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Cultivate one-to-one customer service with robust ideas​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823F9F-44C8-9426-0356-040D62C93C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02111" y="1194891"/>
            <a:ext cx="2780665" cy="3048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Dynamic system development methodology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2835657-5DA0-1A6D-5167-12F6EB432C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Improved Project Success Rates</a:t>
            </a:r>
          </a:p>
          <a:p>
            <a:endParaRPr lang="en-US" dirty="0"/>
          </a:p>
          <a:p>
            <a:r>
              <a:rPr lang="en-US" dirty="0"/>
              <a:t>Increased Efficiency and Productivity</a:t>
            </a:r>
          </a:p>
          <a:p>
            <a:endParaRPr lang="en-US" dirty="0"/>
          </a:p>
          <a:p>
            <a:r>
              <a:rPr lang="en-US" dirty="0"/>
              <a:t>Enhanced Problem-Solving Skills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B0A2FA-5D96-215B-CC72-FB61D8525A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54120" y="2744409"/>
            <a:ext cx="1554480" cy="3345840"/>
          </a:xfrm>
        </p:spPr>
        <p:txBody>
          <a:bodyPr/>
          <a:lstStyle/>
          <a:p>
            <a:r>
              <a:rPr lang="en-US" dirty="0"/>
              <a:t>Structure </a:t>
            </a:r>
          </a:p>
          <a:p>
            <a:endParaRPr lang="en-US" dirty="0"/>
          </a:p>
          <a:p>
            <a:r>
              <a:rPr lang="en-US" dirty="0"/>
              <a:t>Goal/Objective </a:t>
            </a:r>
          </a:p>
          <a:p>
            <a:endParaRPr lang="en-US" dirty="0"/>
          </a:p>
          <a:p>
            <a:r>
              <a:rPr lang="en-US" dirty="0"/>
              <a:t>Responsible </a:t>
            </a:r>
          </a:p>
          <a:p>
            <a:endParaRPr lang="en-US" dirty="0"/>
          </a:p>
          <a:p>
            <a:r>
              <a:rPr lang="en-US" dirty="0"/>
              <a:t>Team accountability </a:t>
            </a:r>
          </a:p>
          <a:p>
            <a:endParaRPr lang="en-US" dirty="0"/>
          </a:p>
          <a:p>
            <a:r>
              <a:rPr lang="en-US" dirty="0"/>
              <a:t>Changes </a:t>
            </a:r>
          </a:p>
          <a:p>
            <a:endParaRPr lang="en-US" dirty="0"/>
          </a:p>
          <a:p>
            <a:r>
              <a:rPr lang="en-US" dirty="0"/>
              <a:t>Risk </a:t>
            </a:r>
          </a:p>
          <a:p>
            <a:endParaRPr lang="en-US" dirty="0"/>
          </a:p>
          <a:p>
            <a:r>
              <a:rPr lang="en-US" dirty="0"/>
              <a:t>Monitor progress</a:t>
            </a:r>
          </a:p>
          <a:p>
            <a:endParaRPr lang="en-US" dirty="0"/>
          </a:p>
          <a:p>
            <a:r>
              <a:rPr lang="en-US" dirty="0"/>
              <a:t>Performance</a:t>
            </a:r>
          </a:p>
          <a:p>
            <a:endParaRPr lang="en-US" dirty="0"/>
          </a:p>
          <a:p>
            <a:r>
              <a:rPr lang="en-US" dirty="0"/>
              <a:t>Effective value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948CEE70-39A4-44B7-C3E9-34D19AB5B88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b="1" dirty="0"/>
              <a:t>Traditional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Linear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Sequential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after another </a:t>
            </a:r>
          </a:p>
          <a:p>
            <a:endParaRPr lang="en-US" dirty="0"/>
          </a:p>
          <a:p>
            <a:r>
              <a:rPr lang="en-US" b="1" dirty="0"/>
              <a:t>Agile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Iterative approach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manageable phases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Incorporating feedback</a:t>
            </a:r>
          </a:p>
          <a:p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30255E1E-52F3-FD18-1B19-D42D6870D7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Rapid Application Development</a:t>
            </a:r>
          </a:p>
          <a:p>
            <a:endParaRPr lang="en-US" dirty="0"/>
          </a:p>
          <a:p>
            <a:r>
              <a:rPr lang="en-US" dirty="0"/>
              <a:t>Agile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E12194B4-7038-6077-795A-394B86080A4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strategic goals and focus upon early delivery </a:t>
            </a:r>
          </a:p>
          <a:p>
            <a:endParaRPr lang="en-US" dirty="0"/>
          </a:p>
          <a:p>
            <a:r>
              <a:rPr lang="en-US" dirty="0"/>
              <a:t>Eight Principles </a:t>
            </a:r>
          </a:p>
          <a:p>
            <a:endParaRPr lang="en-US" dirty="0"/>
          </a:p>
          <a:p>
            <a:r>
              <a:rPr lang="en-US" dirty="0"/>
              <a:t>Backbone to </a:t>
            </a:r>
            <a:r>
              <a:rPr lang="en-US" dirty="0" err="1"/>
              <a:t>AgilePM</a:t>
            </a:r>
            <a:r>
              <a:rPr lang="en-US" dirty="0"/>
              <a:t>® </a:t>
            </a:r>
          </a:p>
          <a:p>
            <a:endParaRPr lang="en-US" dirty="0"/>
          </a:p>
          <a:p>
            <a:r>
              <a:rPr lang="en-US" dirty="0"/>
              <a:t>World’s leading Agile Project management method ​</a:t>
            </a:r>
          </a:p>
          <a:p>
            <a:endParaRPr lang="en-US" dirty="0"/>
          </a:p>
        </p:txBody>
      </p: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4B15B48F-323D-D53A-284E-ECFCF1B477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10991830-5611-7EA5-5C05-EB305E105A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5D75CF1C-89C8-3658-E1C1-3B208B1E7D7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028BE212-50F0-A359-7C63-B91DE555EB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19F7CB68-3005-C3CF-3A55-43B3FA72542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158" name="Picture Placeholder 157" descr="Isometric drawing person climbing a mountain">
            <a:extLst>
              <a:ext uri="{FF2B5EF4-FFF2-40B4-BE49-F238E27FC236}">
                <a16:creationId xmlns:a16="http://schemas.microsoft.com/office/drawing/2014/main" id="{5AEC4904-7638-57CD-130D-B0230284BC5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124" b="8124"/>
          <a:stretch/>
        </p:blipFill>
        <p:spPr>
          <a:xfrm>
            <a:off x="6606164" y="4770036"/>
            <a:ext cx="4828474" cy="2087963"/>
          </a:xfrm>
        </p:spPr>
      </p:pic>
    </p:spTree>
    <p:extLst>
      <p:ext uri="{BB962C8B-B14F-4D97-AF65-F5344CB8AC3E}">
        <p14:creationId xmlns:p14="http://schemas.microsoft.com/office/powerpoint/2010/main" val="769332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190500"/>
            <a:ext cx="11734800" cy="8863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TOOLS USED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8DC8DEBA-4D8D-4704-A04E-32A1E0BF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6828" y="2296212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Circle: Hollow 21">
            <a:extLst>
              <a:ext uri="{FF2B5EF4-FFF2-40B4-BE49-F238E27FC236}">
                <a16:creationId xmlns:a16="http://schemas.microsoft.com/office/drawing/2014/main" id="{769CE3F0-8651-4FF1-8CAF-1E986C383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6623" y="2296212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solidFill>
              <a:srgbClr val="395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ircle: Hollow 22">
            <a:extLst>
              <a:ext uri="{FF2B5EF4-FFF2-40B4-BE49-F238E27FC236}">
                <a16:creationId xmlns:a16="http://schemas.microsoft.com/office/drawing/2014/main" id="{59423939-1DC9-4306-AA5D-6C0111336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6419" y="2296212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>
            <a:solidFill>
              <a:srgbClr val="395F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A838DD0B-E018-44D0-A4C0-13DF2FD0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1725" y="3501330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B5265A05-9A0F-4DEC-9382-F51EEE742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1521" y="3501330"/>
            <a:ext cx="1593858" cy="1593858"/>
          </a:xfrm>
          <a:prstGeom prst="donut">
            <a:avLst>
              <a:gd name="adj" fmla="val 12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Circle: Hollow 28">
            <a:extLst>
              <a:ext uri="{FF2B5EF4-FFF2-40B4-BE49-F238E27FC236}">
                <a16:creationId xmlns:a16="http://schemas.microsoft.com/office/drawing/2014/main" id="{8770E695-5D11-488D-931B-4C4259EC2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1316" y="3501330"/>
            <a:ext cx="1593858" cy="1593858"/>
          </a:xfrm>
          <a:prstGeom prst="donut">
            <a:avLst>
              <a:gd name="adj" fmla="val 12255"/>
            </a:avLst>
          </a:prstGeom>
          <a:solidFill>
            <a:srgbClr val="395F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0785-0013-474B-B959-F2CC8F4C0C1E}"/>
              </a:ext>
            </a:extLst>
          </p:cNvPr>
          <p:cNvSpPr/>
          <p:nvPr/>
        </p:nvSpPr>
        <p:spPr>
          <a:xfrm>
            <a:off x="1107952" y="2227045"/>
            <a:ext cx="242887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Dynamic planning 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13AB221-FD8D-4664-9B4C-AE1B1660ECAA}"/>
              </a:ext>
            </a:extLst>
          </p:cNvPr>
          <p:cNvSpPr/>
          <p:nvPr/>
        </p:nvSpPr>
        <p:spPr>
          <a:xfrm>
            <a:off x="4445652" y="1834581"/>
            <a:ext cx="242887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Dynamic report out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3F5EDC0-C02E-4790-A681-CA7AB9133338}"/>
              </a:ext>
            </a:extLst>
          </p:cNvPr>
          <p:cNvSpPr/>
          <p:nvPr/>
        </p:nvSpPr>
        <p:spPr>
          <a:xfrm>
            <a:off x="7950276" y="2148761"/>
            <a:ext cx="2428875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Staff planning/ staff charts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57F5370-BF8E-406B-BEAE-B1224615626A}"/>
              </a:ext>
            </a:extLst>
          </p:cNvPr>
          <p:cNvSpPr/>
          <p:nvPr/>
        </p:nvSpPr>
        <p:spPr>
          <a:xfrm>
            <a:off x="1871791" y="4753134"/>
            <a:ext cx="2428875" cy="467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RAID log /Decision log/ Project plan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F5A313-1C6C-4AEE-8556-576074B1BF06}"/>
              </a:ext>
            </a:extLst>
          </p:cNvPr>
          <p:cNvSpPr/>
          <p:nvPr/>
        </p:nvSpPr>
        <p:spPr>
          <a:xfrm>
            <a:off x="5233965" y="5332295"/>
            <a:ext cx="2428875" cy="467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Communication plan/sprint communication log.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310CC8-6624-4352-A642-89EF6FA7DCE6}"/>
              </a:ext>
            </a:extLst>
          </p:cNvPr>
          <p:cNvSpPr/>
          <p:nvPr/>
        </p:nvSpPr>
        <p:spPr>
          <a:xfrm>
            <a:off x="8771690" y="4518211"/>
            <a:ext cx="2428875" cy="467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rPr>
              <a:t>External Documents/Road Maps/ Policy and Procedure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9B9D0B7-66BB-408F-A1CC-EA2209284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44646" y="2903628"/>
            <a:ext cx="378221" cy="380335"/>
            <a:chOff x="3171788" y="779462"/>
            <a:chExt cx="284163" cy="285751"/>
          </a:xfrm>
          <a:solidFill>
            <a:schemeClr val="accent3">
              <a:lumMod val="75000"/>
            </a:schemeClr>
          </a:solidFill>
        </p:grpSpPr>
        <p:sp>
          <p:nvSpPr>
            <p:cNvPr id="42" name="Freeform 2993">
              <a:extLst>
                <a:ext uri="{FF2B5EF4-FFF2-40B4-BE49-F238E27FC236}">
                  <a16:creationId xmlns:a16="http://schemas.microsoft.com/office/drawing/2014/main" id="{214A5167-4E01-4042-851A-88AFE72AE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0851" y="779462"/>
              <a:ext cx="165100" cy="196850"/>
            </a:xfrm>
            <a:custGeom>
              <a:avLst/>
              <a:gdLst>
                <a:gd name="T0" fmla="*/ 291 w 416"/>
                <a:gd name="T1" fmla="*/ 221 h 493"/>
                <a:gd name="T2" fmla="*/ 339 w 416"/>
                <a:gd name="T3" fmla="*/ 173 h 493"/>
                <a:gd name="T4" fmla="*/ 242 w 416"/>
                <a:gd name="T5" fmla="*/ 221 h 493"/>
                <a:gd name="T6" fmla="*/ 195 w 416"/>
                <a:gd name="T7" fmla="*/ 173 h 493"/>
                <a:gd name="T8" fmla="*/ 242 w 416"/>
                <a:gd name="T9" fmla="*/ 221 h 493"/>
                <a:gd name="T10" fmla="*/ 99 w 416"/>
                <a:gd name="T11" fmla="*/ 221 h 493"/>
                <a:gd name="T12" fmla="*/ 147 w 416"/>
                <a:gd name="T13" fmla="*/ 173 h 493"/>
                <a:gd name="T14" fmla="*/ 208 w 416"/>
                <a:gd name="T15" fmla="*/ 0 h 493"/>
                <a:gd name="T16" fmla="*/ 166 w 416"/>
                <a:gd name="T17" fmla="*/ 3 h 493"/>
                <a:gd name="T18" fmla="*/ 127 w 416"/>
                <a:gd name="T19" fmla="*/ 15 h 493"/>
                <a:gd name="T20" fmla="*/ 92 w 416"/>
                <a:gd name="T21" fmla="*/ 33 h 493"/>
                <a:gd name="T22" fmla="*/ 61 w 416"/>
                <a:gd name="T23" fmla="*/ 57 h 493"/>
                <a:gd name="T24" fmla="*/ 35 w 416"/>
                <a:gd name="T25" fmla="*/ 85 h 493"/>
                <a:gd name="T26" fmla="*/ 16 w 416"/>
                <a:gd name="T27" fmla="*/ 117 h 493"/>
                <a:gd name="T28" fmla="*/ 4 w 416"/>
                <a:gd name="T29" fmla="*/ 153 h 493"/>
                <a:gd name="T30" fmla="*/ 0 w 416"/>
                <a:gd name="T31" fmla="*/ 192 h 493"/>
                <a:gd name="T32" fmla="*/ 0 w 416"/>
                <a:gd name="T33" fmla="*/ 194 h 493"/>
                <a:gd name="T34" fmla="*/ 26 w 416"/>
                <a:gd name="T35" fmla="*/ 204 h 493"/>
                <a:gd name="T36" fmla="*/ 47 w 416"/>
                <a:gd name="T37" fmla="*/ 220 h 493"/>
                <a:gd name="T38" fmla="*/ 64 w 416"/>
                <a:gd name="T39" fmla="*/ 238 h 493"/>
                <a:gd name="T40" fmla="*/ 72 w 416"/>
                <a:gd name="T41" fmla="*/ 260 h 493"/>
                <a:gd name="T42" fmla="*/ 76 w 416"/>
                <a:gd name="T43" fmla="*/ 277 h 493"/>
                <a:gd name="T44" fmla="*/ 76 w 416"/>
                <a:gd name="T45" fmla="*/ 293 h 493"/>
                <a:gd name="T46" fmla="*/ 73 w 416"/>
                <a:gd name="T47" fmla="*/ 311 h 493"/>
                <a:gd name="T48" fmla="*/ 67 w 416"/>
                <a:gd name="T49" fmla="*/ 330 h 493"/>
                <a:gd name="T50" fmla="*/ 70 w 416"/>
                <a:gd name="T51" fmla="*/ 333 h 493"/>
                <a:gd name="T52" fmla="*/ 77 w 416"/>
                <a:gd name="T53" fmla="*/ 349 h 493"/>
                <a:gd name="T54" fmla="*/ 94 w 416"/>
                <a:gd name="T55" fmla="*/ 361 h 493"/>
                <a:gd name="T56" fmla="*/ 114 w 416"/>
                <a:gd name="T57" fmla="*/ 371 h 493"/>
                <a:gd name="T58" fmla="*/ 132 w 416"/>
                <a:gd name="T59" fmla="*/ 378 h 493"/>
                <a:gd name="T60" fmla="*/ 153 w 416"/>
                <a:gd name="T61" fmla="*/ 383 h 493"/>
                <a:gd name="T62" fmla="*/ 153 w 416"/>
                <a:gd name="T63" fmla="*/ 428 h 493"/>
                <a:gd name="T64" fmla="*/ 153 w 416"/>
                <a:gd name="T65" fmla="*/ 465 h 493"/>
                <a:gd name="T66" fmla="*/ 173 w 416"/>
                <a:gd name="T67" fmla="*/ 473 h 493"/>
                <a:gd name="T68" fmla="*/ 203 w 416"/>
                <a:gd name="T69" fmla="*/ 446 h 493"/>
                <a:gd name="T70" fmla="*/ 249 w 416"/>
                <a:gd name="T71" fmla="*/ 406 h 493"/>
                <a:gd name="T72" fmla="*/ 274 w 416"/>
                <a:gd name="T73" fmla="*/ 385 h 493"/>
                <a:gd name="T74" fmla="*/ 290 w 416"/>
                <a:gd name="T75" fmla="*/ 371 h 493"/>
                <a:gd name="T76" fmla="*/ 317 w 416"/>
                <a:gd name="T77" fmla="*/ 358 h 493"/>
                <a:gd name="T78" fmla="*/ 342 w 416"/>
                <a:gd name="T79" fmla="*/ 341 h 493"/>
                <a:gd name="T80" fmla="*/ 364 w 416"/>
                <a:gd name="T81" fmla="*/ 321 h 493"/>
                <a:gd name="T82" fmla="*/ 383 w 416"/>
                <a:gd name="T83" fmla="*/ 299 h 493"/>
                <a:gd name="T84" fmla="*/ 397 w 416"/>
                <a:gd name="T85" fmla="*/ 276 h 493"/>
                <a:gd name="T86" fmla="*/ 408 w 416"/>
                <a:gd name="T87" fmla="*/ 249 h 493"/>
                <a:gd name="T88" fmla="*/ 415 w 416"/>
                <a:gd name="T89" fmla="*/ 222 h 493"/>
                <a:gd name="T90" fmla="*/ 416 w 416"/>
                <a:gd name="T91" fmla="*/ 192 h 493"/>
                <a:gd name="T92" fmla="*/ 412 w 416"/>
                <a:gd name="T93" fmla="*/ 154 h 493"/>
                <a:gd name="T94" fmla="*/ 400 w 416"/>
                <a:gd name="T95" fmla="*/ 117 h 493"/>
                <a:gd name="T96" fmla="*/ 381 w 416"/>
                <a:gd name="T97" fmla="*/ 85 h 493"/>
                <a:gd name="T98" fmla="*/ 355 w 416"/>
                <a:gd name="T99" fmla="*/ 57 h 493"/>
                <a:gd name="T100" fmla="*/ 324 w 416"/>
                <a:gd name="T101" fmla="*/ 33 h 493"/>
                <a:gd name="T102" fmla="*/ 289 w 416"/>
                <a:gd name="T103" fmla="*/ 15 h 493"/>
                <a:gd name="T104" fmla="*/ 251 w 416"/>
                <a:gd name="T105" fmla="*/ 3 h 493"/>
                <a:gd name="T106" fmla="*/ 208 w 416"/>
                <a:gd name="T10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6" h="493">
                  <a:moveTo>
                    <a:pt x="339" y="221"/>
                  </a:moveTo>
                  <a:lnTo>
                    <a:pt x="291" y="221"/>
                  </a:lnTo>
                  <a:lnTo>
                    <a:pt x="291" y="173"/>
                  </a:lnTo>
                  <a:lnTo>
                    <a:pt x="339" y="173"/>
                  </a:lnTo>
                  <a:lnTo>
                    <a:pt x="339" y="221"/>
                  </a:lnTo>
                  <a:close/>
                  <a:moveTo>
                    <a:pt x="242" y="221"/>
                  </a:moveTo>
                  <a:lnTo>
                    <a:pt x="195" y="221"/>
                  </a:lnTo>
                  <a:lnTo>
                    <a:pt x="195" y="173"/>
                  </a:lnTo>
                  <a:lnTo>
                    <a:pt x="242" y="173"/>
                  </a:lnTo>
                  <a:lnTo>
                    <a:pt x="242" y="221"/>
                  </a:lnTo>
                  <a:close/>
                  <a:moveTo>
                    <a:pt x="147" y="221"/>
                  </a:moveTo>
                  <a:lnTo>
                    <a:pt x="99" y="221"/>
                  </a:lnTo>
                  <a:lnTo>
                    <a:pt x="99" y="173"/>
                  </a:lnTo>
                  <a:lnTo>
                    <a:pt x="147" y="173"/>
                  </a:lnTo>
                  <a:lnTo>
                    <a:pt x="147" y="221"/>
                  </a:lnTo>
                  <a:close/>
                  <a:moveTo>
                    <a:pt x="208" y="0"/>
                  </a:moveTo>
                  <a:lnTo>
                    <a:pt x="186" y="1"/>
                  </a:lnTo>
                  <a:lnTo>
                    <a:pt x="166" y="3"/>
                  </a:lnTo>
                  <a:lnTo>
                    <a:pt x="146" y="8"/>
                  </a:lnTo>
                  <a:lnTo>
                    <a:pt x="127" y="15"/>
                  </a:lnTo>
                  <a:lnTo>
                    <a:pt x="109" y="23"/>
                  </a:lnTo>
                  <a:lnTo>
                    <a:pt x="92" y="33"/>
                  </a:lnTo>
                  <a:lnTo>
                    <a:pt x="76" y="44"/>
                  </a:lnTo>
                  <a:lnTo>
                    <a:pt x="61" y="57"/>
                  </a:lnTo>
                  <a:lnTo>
                    <a:pt x="47" y="70"/>
                  </a:lnTo>
                  <a:lnTo>
                    <a:pt x="35" y="85"/>
                  </a:lnTo>
                  <a:lnTo>
                    <a:pt x="25" y="101"/>
                  </a:lnTo>
                  <a:lnTo>
                    <a:pt x="16" y="117"/>
                  </a:lnTo>
                  <a:lnTo>
                    <a:pt x="9" y="135"/>
                  </a:lnTo>
                  <a:lnTo>
                    <a:pt x="4" y="153"/>
                  </a:lnTo>
                  <a:lnTo>
                    <a:pt x="1" y="173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14" y="198"/>
                  </a:lnTo>
                  <a:lnTo>
                    <a:pt x="26" y="204"/>
                  </a:lnTo>
                  <a:lnTo>
                    <a:pt x="38" y="211"/>
                  </a:lnTo>
                  <a:lnTo>
                    <a:pt x="47" y="220"/>
                  </a:lnTo>
                  <a:lnTo>
                    <a:pt x="57" y="228"/>
                  </a:lnTo>
                  <a:lnTo>
                    <a:pt x="64" y="238"/>
                  </a:lnTo>
                  <a:lnTo>
                    <a:pt x="69" y="248"/>
                  </a:lnTo>
                  <a:lnTo>
                    <a:pt x="72" y="260"/>
                  </a:lnTo>
                  <a:lnTo>
                    <a:pt x="74" y="268"/>
                  </a:lnTo>
                  <a:lnTo>
                    <a:pt x="76" y="277"/>
                  </a:lnTo>
                  <a:lnTo>
                    <a:pt x="76" y="285"/>
                  </a:lnTo>
                  <a:lnTo>
                    <a:pt x="76" y="293"/>
                  </a:lnTo>
                  <a:lnTo>
                    <a:pt x="74" y="303"/>
                  </a:lnTo>
                  <a:lnTo>
                    <a:pt x="73" y="311"/>
                  </a:lnTo>
                  <a:lnTo>
                    <a:pt x="71" y="321"/>
                  </a:lnTo>
                  <a:lnTo>
                    <a:pt x="67" y="330"/>
                  </a:lnTo>
                  <a:lnTo>
                    <a:pt x="69" y="332"/>
                  </a:lnTo>
                  <a:lnTo>
                    <a:pt x="70" y="333"/>
                  </a:lnTo>
                  <a:lnTo>
                    <a:pt x="73" y="341"/>
                  </a:lnTo>
                  <a:lnTo>
                    <a:pt x="77" y="349"/>
                  </a:lnTo>
                  <a:lnTo>
                    <a:pt x="85" y="355"/>
                  </a:lnTo>
                  <a:lnTo>
                    <a:pt x="94" y="361"/>
                  </a:lnTo>
                  <a:lnTo>
                    <a:pt x="104" y="366"/>
                  </a:lnTo>
                  <a:lnTo>
                    <a:pt x="114" y="371"/>
                  </a:lnTo>
                  <a:lnTo>
                    <a:pt x="123" y="374"/>
                  </a:lnTo>
                  <a:lnTo>
                    <a:pt x="132" y="378"/>
                  </a:lnTo>
                  <a:lnTo>
                    <a:pt x="142" y="380"/>
                  </a:lnTo>
                  <a:lnTo>
                    <a:pt x="153" y="383"/>
                  </a:lnTo>
                  <a:lnTo>
                    <a:pt x="153" y="403"/>
                  </a:lnTo>
                  <a:lnTo>
                    <a:pt x="153" y="428"/>
                  </a:lnTo>
                  <a:lnTo>
                    <a:pt x="153" y="449"/>
                  </a:lnTo>
                  <a:lnTo>
                    <a:pt x="153" y="465"/>
                  </a:lnTo>
                  <a:lnTo>
                    <a:pt x="153" y="493"/>
                  </a:lnTo>
                  <a:lnTo>
                    <a:pt x="173" y="473"/>
                  </a:lnTo>
                  <a:lnTo>
                    <a:pt x="185" y="462"/>
                  </a:lnTo>
                  <a:lnTo>
                    <a:pt x="203" y="446"/>
                  </a:lnTo>
                  <a:lnTo>
                    <a:pt x="227" y="427"/>
                  </a:lnTo>
                  <a:lnTo>
                    <a:pt x="249" y="406"/>
                  </a:lnTo>
                  <a:lnTo>
                    <a:pt x="262" y="395"/>
                  </a:lnTo>
                  <a:lnTo>
                    <a:pt x="274" y="385"/>
                  </a:lnTo>
                  <a:lnTo>
                    <a:pt x="284" y="377"/>
                  </a:lnTo>
                  <a:lnTo>
                    <a:pt x="290" y="371"/>
                  </a:lnTo>
                  <a:lnTo>
                    <a:pt x="304" y="365"/>
                  </a:lnTo>
                  <a:lnTo>
                    <a:pt x="317" y="358"/>
                  </a:lnTo>
                  <a:lnTo>
                    <a:pt x="330" y="349"/>
                  </a:lnTo>
                  <a:lnTo>
                    <a:pt x="342" y="341"/>
                  </a:lnTo>
                  <a:lnTo>
                    <a:pt x="353" y="332"/>
                  </a:lnTo>
                  <a:lnTo>
                    <a:pt x="364" y="321"/>
                  </a:lnTo>
                  <a:lnTo>
                    <a:pt x="373" y="310"/>
                  </a:lnTo>
                  <a:lnTo>
                    <a:pt x="383" y="299"/>
                  </a:lnTo>
                  <a:lnTo>
                    <a:pt x="390" y="288"/>
                  </a:lnTo>
                  <a:lnTo>
                    <a:pt x="397" y="276"/>
                  </a:lnTo>
                  <a:lnTo>
                    <a:pt x="403" y="263"/>
                  </a:lnTo>
                  <a:lnTo>
                    <a:pt x="408" y="249"/>
                  </a:lnTo>
                  <a:lnTo>
                    <a:pt x="411" y="235"/>
                  </a:lnTo>
                  <a:lnTo>
                    <a:pt x="415" y="222"/>
                  </a:lnTo>
                  <a:lnTo>
                    <a:pt x="416" y="208"/>
                  </a:lnTo>
                  <a:lnTo>
                    <a:pt x="416" y="192"/>
                  </a:lnTo>
                  <a:lnTo>
                    <a:pt x="416" y="173"/>
                  </a:lnTo>
                  <a:lnTo>
                    <a:pt x="412" y="154"/>
                  </a:lnTo>
                  <a:lnTo>
                    <a:pt x="408" y="135"/>
                  </a:lnTo>
                  <a:lnTo>
                    <a:pt x="400" y="117"/>
                  </a:lnTo>
                  <a:lnTo>
                    <a:pt x="391" y="101"/>
                  </a:lnTo>
                  <a:lnTo>
                    <a:pt x="381" y="85"/>
                  </a:lnTo>
                  <a:lnTo>
                    <a:pt x="368" y="70"/>
                  </a:lnTo>
                  <a:lnTo>
                    <a:pt x="355" y="57"/>
                  </a:lnTo>
                  <a:lnTo>
                    <a:pt x="341" y="44"/>
                  </a:lnTo>
                  <a:lnTo>
                    <a:pt x="324" y="33"/>
                  </a:lnTo>
                  <a:lnTo>
                    <a:pt x="308" y="23"/>
                  </a:lnTo>
                  <a:lnTo>
                    <a:pt x="289" y="15"/>
                  </a:lnTo>
                  <a:lnTo>
                    <a:pt x="270" y="8"/>
                  </a:lnTo>
                  <a:lnTo>
                    <a:pt x="251" y="3"/>
                  </a:lnTo>
                  <a:lnTo>
                    <a:pt x="229" y="1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2994">
              <a:extLst>
                <a:ext uri="{FF2B5EF4-FFF2-40B4-BE49-F238E27FC236}">
                  <a16:creationId xmlns:a16="http://schemas.microsoft.com/office/drawing/2014/main" id="{EF3D2201-62FC-4C65-ADA0-327F68113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788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0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4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5 w 480"/>
                <a:gd name="T37" fmla="*/ 84 h 507"/>
                <a:gd name="T38" fmla="*/ 353 w 480"/>
                <a:gd name="T39" fmla="*/ 54 h 507"/>
                <a:gd name="T40" fmla="*/ 336 w 480"/>
                <a:gd name="T41" fmla="*/ 28 h 507"/>
                <a:gd name="T42" fmla="*/ 305 w 480"/>
                <a:gd name="T43" fmla="*/ 9 h 507"/>
                <a:gd name="T44" fmla="*/ 286 w 480"/>
                <a:gd name="T45" fmla="*/ 4 h 507"/>
                <a:gd name="T46" fmla="*/ 267 w 480"/>
                <a:gd name="T47" fmla="*/ 0 h 507"/>
                <a:gd name="T48" fmla="*/ 251 w 480"/>
                <a:gd name="T49" fmla="*/ 0 h 507"/>
                <a:gd name="T50" fmla="*/ 232 w 480"/>
                <a:gd name="T51" fmla="*/ 2 h 507"/>
                <a:gd name="T52" fmla="*/ 217 w 480"/>
                <a:gd name="T53" fmla="*/ 4 h 507"/>
                <a:gd name="T54" fmla="*/ 203 w 480"/>
                <a:gd name="T55" fmla="*/ 8 h 507"/>
                <a:gd name="T56" fmla="*/ 192 w 480"/>
                <a:gd name="T57" fmla="*/ 11 h 507"/>
                <a:gd name="T58" fmla="*/ 157 w 480"/>
                <a:gd name="T59" fmla="*/ 38 h 507"/>
                <a:gd name="T60" fmla="*/ 154 w 480"/>
                <a:gd name="T61" fmla="*/ 44 h 507"/>
                <a:gd name="T62" fmla="*/ 140 w 480"/>
                <a:gd name="T63" fmla="*/ 46 h 507"/>
                <a:gd name="T64" fmla="*/ 131 w 480"/>
                <a:gd name="T65" fmla="*/ 48 h 507"/>
                <a:gd name="T66" fmla="*/ 126 w 480"/>
                <a:gd name="T67" fmla="*/ 53 h 507"/>
                <a:gd name="T68" fmla="*/ 123 w 480"/>
                <a:gd name="T69" fmla="*/ 56 h 507"/>
                <a:gd name="T70" fmla="*/ 118 w 480"/>
                <a:gd name="T71" fmla="*/ 66 h 507"/>
                <a:gd name="T72" fmla="*/ 118 w 480"/>
                <a:gd name="T73" fmla="*/ 75 h 507"/>
                <a:gd name="T74" fmla="*/ 118 w 480"/>
                <a:gd name="T75" fmla="*/ 84 h 507"/>
                <a:gd name="T76" fmla="*/ 121 w 480"/>
                <a:gd name="T77" fmla="*/ 92 h 507"/>
                <a:gd name="T78" fmla="*/ 123 w 480"/>
                <a:gd name="T79" fmla="*/ 100 h 507"/>
                <a:gd name="T80" fmla="*/ 125 w 480"/>
                <a:gd name="T81" fmla="*/ 109 h 507"/>
                <a:gd name="T82" fmla="*/ 132 w 480"/>
                <a:gd name="T83" fmla="*/ 125 h 507"/>
                <a:gd name="T84" fmla="*/ 116 w 480"/>
                <a:gd name="T85" fmla="*/ 148 h 507"/>
                <a:gd name="T86" fmla="*/ 115 w 480"/>
                <a:gd name="T87" fmla="*/ 174 h 507"/>
                <a:gd name="T88" fmla="*/ 118 w 480"/>
                <a:gd name="T89" fmla="*/ 185 h 507"/>
                <a:gd name="T90" fmla="*/ 124 w 480"/>
                <a:gd name="T91" fmla="*/ 193 h 507"/>
                <a:gd name="T92" fmla="*/ 130 w 480"/>
                <a:gd name="T93" fmla="*/ 199 h 507"/>
                <a:gd name="T94" fmla="*/ 138 w 480"/>
                <a:gd name="T95" fmla="*/ 216 h 507"/>
                <a:gd name="T96" fmla="*/ 144 w 480"/>
                <a:gd name="T97" fmla="*/ 242 h 507"/>
                <a:gd name="T98" fmla="*/ 161 w 480"/>
                <a:gd name="T99" fmla="*/ 268 h 507"/>
                <a:gd name="T100" fmla="*/ 168 w 480"/>
                <a:gd name="T101" fmla="*/ 312 h 507"/>
                <a:gd name="T102" fmla="*/ 87 w 480"/>
                <a:gd name="T103" fmla="*/ 357 h 507"/>
                <a:gd name="T104" fmla="*/ 19 w 480"/>
                <a:gd name="T105" fmla="*/ 399 h 507"/>
                <a:gd name="T106" fmla="*/ 2 w 480"/>
                <a:gd name="T107" fmla="*/ 420 h 507"/>
                <a:gd name="T108" fmla="*/ 4 w 480"/>
                <a:gd name="T109" fmla="*/ 504 h 507"/>
                <a:gd name="T110" fmla="*/ 473 w 480"/>
                <a:gd name="T111" fmla="*/ 506 h 507"/>
                <a:gd name="T112" fmla="*/ 480 w 480"/>
                <a:gd name="T113" fmla="*/ 424 h 507"/>
                <a:gd name="T114" fmla="*/ 471 w 480"/>
                <a:gd name="T115" fmla="*/ 40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6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0" y="191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3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5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4" y="140"/>
                  </a:lnTo>
                  <a:lnTo>
                    <a:pt x="354" y="138"/>
                  </a:lnTo>
                  <a:lnTo>
                    <a:pt x="354" y="138"/>
                  </a:lnTo>
                  <a:lnTo>
                    <a:pt x="353" y="135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51" y="100"/>
                  </a:lnTo>
                  <a:lnTo>
                    <a:pt x="355" y="84"/>
                  </a:lnTo>
                  <a:lnTo>
                    <a:pt x="355" y="77"/>
                  </a:lnTo>
                  <a:lnTo>
                    <a:pt x="355" y="69"/>
                  </a:lnTo>
                  <a:lnTo>
                    <a:pt x="354" y="61"/>
                  </a:lnTo>
                  <a:lnTo>
                    <a:pt x="353" y="54"/>
                  </a:lnTo>
                  <a:lnTo>
                    <a:pt x="350" y="47"/>
                  </a:lnTo>
                  <a:lnTo>
                    <a:pt x="347" y="40"/>
                  </a:lnTo>
                  <a:lnTo>
                    <a:pt x="342" y="34"/>
                  </a:lnTo>
                  <a:lnTo>
                    <a:pt x="336" y="28"/>
                  </a:lnTo>
                  <a:lnTo>
                    <a:pt x="330" y="22"/>
                  </a:lnTo>
                  <a:lnTo>
                    <a:pt x="323" y="17"/>
                  </a:lnTo>
                  <a:lnTo>
                    <a:pt x="314" y="12"/>
                  </a:lnTo>
                  <a:lnTo>
                    <a:pt x="305" y="9"/>
                  </a:lnTo>
                  <a:lnTo>
                    <a:pt x="305" y="9"/>
                  </a:lnTo>
                  <a:lnTo>
                    <a:pt x="305" y="9"/>
                  </a:lnTo>
                  <a:lnTo>
                    <a:pt x="295" y="6"/>
                  </a:lnTo>
                  <a:lnTo>
                    <a:pt x="286" y="4"/>
                  </a:lnTo>
                  <a:lnTo>
                    <a:pt x="276" y="2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3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3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6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8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19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2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9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5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5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1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8" y="506"/>
                  </a:lnTo>
                  <a:lnTo>
                    <a:pt x="12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7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67F01D-3435-4405-B8A9-9C2446E04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71346" y="2901918"/>
            <a:ext cx="344413" cy="382447"/>
            <a:chOff x="2608263" y="1920875"/>
            <a:chExt cx="258763" cy="287338"/>
          </a:xfrm>
          <a:solidFill>
            <a:schemeClr val="accent4">
              <a:lumMod val="75000"/>
            </a:schemeClr>
          </a:solidFill>
        </p:grpSpPr>
        <p:sp>
          <p:nvSpPr>
            <p:cNvPr id="54" name="Rectangle 705">
              <a:extLst>
                <a:ext uri="{FF2B5EF4-FFF2-40B4-BE49-F238E27FC236}">
                  <a16:creationId xmlns:a16="http://schemas.microsoft.com/office/drawing/2014/main" id="{D0A6A593-47E4-4B49-AA6D-52F8874CB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8288" y="2122488"/>
              <a:ext cx="5873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706">
              <a:extLst>
                <a:ext uri="{FF2B5EF4-FFF2-40B4-BE49-F238E27FC236}">
                  <a16:creationId xmlns:a16="http://schemas.microsoft.com/office/drawing/2014/main" id="{B6E4140A-62C5-4AC5-9815-F2E1EC98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1920875"/>
              <a:ext cx="58738" cy="192088"/>
            </a:xfrm>
            <a:custGeom>
              <a:avLst/>
              <a:gdLst>
                <a:gd name="T0" fmla="*/ 163 w 181"/>
                <a:gd name="T1" fmla="*/ 0 h 602"/>
                <a:gd name="T2" fmla="*/ 158 w 181"/>
                <a:gd name="T3" fmla="*/ 3 h 602"/>
                <a:gd name="T4" fmla="*/ 154 w 181"/>
                <a:gd name="T5" fmla="*/ 7 h 602"/>
                <a:gd name="T6" fmla="*/ 151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1 w 181"/>
                <a:gd name="T15" fmla="*/ 245 h 602"/>
                <a:gd name="T16" fmla="*/ 133 w 181"/>
                <a:gd name="T17" fmla="*/ 254 h 602"/>
                <a:gd name="T18" fmla="*/ 125 w 181"/>
                <a:gd name="T19" fmla="*/ 261 h 602"/>
                <a:gd name="T20" fmla="*/ 114 w 181"/>
                <a:gd name="T21" fmla="*/ 266 h 602"/>
                <a:gd name="T22" fmla="*/ 103 w 181"/>
                <a:gd name="T23" fmla="*/ 270 h 602"/>
                <a:gd name="T24" fmla="*/ 91 w 181"/>
                <a:gd name="T25" fmla="*/ 271 h 602"/>
                <a:gd name="T26" fmla="*/ 78 w 181"/>
                <a:gd name="T27" fmla="*/ 270 h 602"/>
                <a:gd name="T28" fmla="*/ 68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1 w 181"/>
                <a:gd name="T35" fmla="*/ 245 h 602"/>
                <a:gd name="T36" fmla="*/ 36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4 w 181"/>
                <a:gd name="T47" fmla="*/ 3 h 602"/>
                <a:gd name="T48" fmla="*/ 18 w 181"/>
                <a:gd name="T49" fmla="*/ 0 h 602"/>
                <a:gd name="T50" fmla="*/ 13 w 181"/>
                <a:gd name="T51" fmla="*/ 0 h 602"/>
                <a:gd name="T52" fmla="*/ 8 w 181"/>
                <a:gd name="T53" fmla="*/ 3 h 602"/>
                <a:gd name="T54" fmla="*/ 3 w 181"/>
                <a:gd name="T55" fmla="*/ 7 h 602"/>
                <a:gd name="T56" fmla="*/ 1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7 w 181"/>
                <a:gd name="T67" fmla="*/ 5 h 602"/>
                <a:gd name="T68" fmla="*/ 172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3" y="0"/>
                  </a:lnTo>
                  <a:lnTo>
                    <a:pt x="160" y="2"/>
                  </a:lnTo>
                  <a:lnTo>
                    <a:pt x="158" y="3"/>
                  </a:lnTo>
                  <a:lnTo>
                    <a:pt x="156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0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4" y="240"/>
                  </a:lnTo>
                  <a:lnTo>
                    <a:pt x="141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5" y="261"/>
                  </a:lnTo>
                  <a:lnTo>
                    <a:pt x="119" y="264"/>
                  </a:lnTo>
                  <a:lnTo>
                    <a:pt x="114" y="266"/>
                  </a:lnTo>
                  <a:lnTo>
                    <a:pt x="108" y="269"/>
                  </a:lnTo>
                  <a:lnTo>
                    <a:pt x="103" y="270"/>
                  </a:lnTo>
                  <a:lnTo>
                    <a:pt x="97" y="271"/>
                  </a:lnTo>
                  <a:lnTo>
                    <a:pt x="91" y="271"/>
                  </a:lnTo>
                  <a:lnTo>
                    <a:pt x="85" y="271"/>
                  </a:lnTo>
                  <a:lnTo>
                    <a:pt x="78" y="270"/>
                  </a:lnTo>
                  <a:lnTo>
                    <a:pt x="73" y="269"/>
                  </a:lnTo>
                  <a:lnTo>
                    <a:pt x="68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3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8" y="240"/>
                  </a:lnTo>
                  <a:lnTo>
                    <a:pt x="36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1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7" y="5"/>
                  </a:lnTo>
                  <a:lnTo>
                    <a:pt x="175" y="3"/>
                  </a:lnTo>
                  <a:lnTo>
                    <a:pt x="172" y="2"/>
                  </a:lnTo>
                  <a:lnTo>
                    <a:pt x="170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707">
              <a:extLst>
                <a:ext uri="{FF2B5EF4-FFF2-40B4-BE49-F238E27FC236}">
                  <a16:creationId xmlns:a16="http://schemas.microsoft.com/office/drawing/2014/main" id="{2BB05B54-8B23-444D-95F1-028389DEF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288" y="2151063"/>
              <a:ext cx="58738" cy="57150"/>
            </a:xfrm>
            <a:custGeom>
              <a:avLst/>
              <a:gdLst>
                <a:gd name="T0" fmla="*/ 0 w 181"/>
                <a:gd name="T1" fmla="*/ 91 h 182"/>
                <a:gd name="T2" fmla="*/ 1 w 181"/>
                <a:gd name="T3" fmla="*/ 100 h 182"/>
                <a:gd name="T4" fmla="*/ 2 w 181"/>
                <a:gd name="T5" fmla="*/ 110 h 182"/>
                <a:gd name="T6" fmla="*/ 4 w 181"/>
                <a:gd name="T7" fmla="*/ 118 h 182"/>
                <a:gd name="T8" fmla="*/ 8 w 181"/>
                <a:gd name="T9" fmla="*/ 126 h 182"/>
                <a:gd name="T10" fmla="*/ 12 w 181"/>
                <a:gd name="T11" fmla="*/ 134 h 182"/>
                <a:gd name="T12" fmla="*/ 16 w 181"/>
                <a:gd name="T13" fmla="*/ 142 h 182"/>
                <a:gd name="T14" fmla="*/ 22 w 181"/>
                <a:gd name="T15" fmla="*/ 148 h 182"/>
                <a:gd name="T16" fmla="*/ 27 w 181"/>
                <a:gd name="T17" fmla="*/ 155 h 182"/>
                <a:gd name="T18" fmla="*/ 33 w 181"/>
                <a:gd name="T19" fmla="*/ 161 h 182"/>
                <a:gd name="T20" fmla="*/ 41 w 181"/>
                <a:gd name="T21" fmla="*/ 165 h 182"/>
                <a:gd name="T22" fmla="*/ 47 w 181"/>
                <a:gd name="T23" fmla="*/ 171 h 182"/>
                <a:gd name="T24" fmla="*/ 56 w 181"/>
                <a:gd name="T25" fmla="*/ 174 h 182"/>
                <a:gd name="T26" fmla="*/ 65 w 181"/>
                <a:gd name="T27" fmla="*/ 177 h 182"/>
                <a:gd name="T28" fmla="*/ 73 w 181"/>
                <a:gd name="T29" fmla="*/ 179 h 182"/>
                <a:gd name="T30" fmla="*/ 82 w 181"/>
                <a:gd name="T31" fmla="*/ 181 h 182"/>
                <a:gd name="T32" fmla="*/ 91 w 181"/>
                <a:gd name="T33" fmla="*/ 182 h 182"/>
                <a:gd name="T34" fmla="*/ 100 w 181"/>
                <a:gd name="T35" fmla="*/ 181 h 182"/>
                <a:gd name="T36" fmla="*/ 110 w 181"/>
                <a:gd name="T37" fmla="*/ 179 h 182"/>
                <a:gd name="T38" fmla="*/ 118 w 181"/>
                <a:gd name="T39" fmla="*/ 177 h 182"/>
                <a:gd name="T40" fmla="*/ 126 w 181"/>
                <a:gd name="T41" fmla="*/ 174 h 182"/>
                <a:gd name="T42" fmla="*/ 134 w 181"/>
                <a:gd name="T43" fmla="*/ 171 h 182"/>
                <a:gd name="T44" fmla="*/ 142 w 181"/>
                <a:gd name="T45" fmla="*/ 165 h 182"/>
                <a:gd name="T46" fmla="*/ 148 w 181"/>
                <a:gd name="T47" fmla="*/ 161 h 182"/>
                <a:gd name="T48" fmla="*/ 155 w 181"/>
                <a:gd name="T49" fmla="*/ 155 h 182"/>
                <a:gd name="T50" fmla="*/ 161 w 181"/>
                <a:gd name="T51" fmla="*/ 148 h 182"/>
                <a:gd name="T52" fmla="*/ 165 w 181"/>
                <a:gd name="T53" fmla="*/ 142 h 182"/>
                <a:gd name="T54" fmla="*/ 171 w 181"/>
                <a:gd name="T55" fmla="*/ 134 h 182"/>
                <a:gd name="T56" fmla="*/ 174 w 181"/>
                <a:gd name="T57" fmla="*/ 126 h 182"/>
                <a:gd name="T58" fmla="*/ 177 w 181"/>
                <a:gd name="T59" fmla="*/ 118 h 182"/>
                <a:gd name="T60" fmla="*/ 179 w 181"/>
                <a:gd name="T61" fmla="*/ 110 h 182"/>
                <a:gd name="T62" fmla="*/ 180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1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8" y="126"/>
                  </a:lnTo>
                  <a:lnTo>
                    <a:pt x="12" y="134"/>
                  </a:lnTo>
                  <a:lnTo>
                    <a:pt x="16" y="142"/>
                  </a:lnTo>
                  <a:lnTo>
                    <a:pt x="22" y="148"/>
                  </a:lnTo>
                  <a:lnTo>
                    <a:pt x="27" y="155"/>
                  </a:lnTo>
                  <a:lnTo>
                    <a:pt x="33" y="161"/>
                  </a:lnTo>
                  <a:lnTo>
                    <a:pt x="41" y="165"/>
                  </a:lnTo>
                  <a:lnTo>
                    <a:pt x="47" y="171"/>
                  </a:lnTo>
                  <a:lnTo>
                    <a:pt x="56" y="174"/>
                  </a:lnTo>
                  <a:lnTo>
                    <a:pt x="65" y="177"/>
                  </a:lnTo>
                  <a:lnTo>
                    <a:pt x="73" y="179"/>
                  </a:lnTo>
                  <a:lnTo>
                    <a:pt x="82" y="181"/>
                  </a:lnTo>
                  <a:lnTo>
                    <a:pt x="91" y="182"/>
                  </a:lnTo>
                  <a:lnTo>
                    <a:pt x="100" y="181"/>
                  </a:lnTo>
                  <a:lnTo>
                    <a:pt x="110" y="179"/>
                  </a:lnTo>
                  <a:lnTo>
                    <a:pt x="118" y="177"/>
                  </a:lnTo>
                  <a:lnTo>
                    <a:pt x="126" y="174"/>
                  </a:lnTo>
                  <a:lnTo>
                    <a:pt x="134" y="171"/>
                  </a:lnTo>
                  <a:lnTo>
                    <a:pt x="142" y="165"/>
                  </a:lnTo>
                  <a:lnTo>
                    <a:pt x="148" y="161"/>
                  </a:lnTo>
                  <a:lnTo>
                    <a:pt x="155" y="155"/>
                  </a:lnTo>
                  <a:lnTo>
                    <a:pt x="161" y="148"/>
                  </a:lnTo>
                  <a:lnTo>
                    <a:pt x="165" y="142"/>
                  </a:lnTo>
                  <a:lnTo>
                    <a:pt x="171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708">
              <a:extLst>
                <a:ext uri="{FF2B5EF4-FFF2-40B4-BE49-F238E27FC236}">
                  <a16:creationId xmlns:a16="http://schemas.microsoft.com/office/drawing/2014/main" id="{FCD192F6-CF13-4B1C-AF7D-85317A2D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688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7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29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29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7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9 w 30"/>
                <a:gd name="T39" fmla="*/ 2 h 181"/>
                <a:gd name="T40" fmla="*/ 7 w 30"/>
                <a:gd name="T41" fmla="*/ 3 h 181"/>
                <a:gd name="T42" fmla="*/ 5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5 w 30"/>
                <a:gd name="T61" fmla="*/ 176 h 181"/>
                <a:gd name="T62" fmla="*/ 7 w 30"/>
                <a:gd name="T63" fmla="*/ 179 h 181"/>
                <a:gd name="T64" fmla="*/ 9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7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5" y="176"/>
                  </a:lnTo>
                  <a:lnTo>
                    <a:pt x="7" y="179"/>
                  </a:lnTo>
                  <a:lnTo>
                    <a:pt x="9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709">
              <a:extLst>
                <a:ext uri="{FF2B5EF4-FFF2-40B4-BE49-F238E27FC236}">
                  <a16:creationId xmlns:a16="http://schemas.microsoft.com/office/drawing/2014/main" id="{01062624-ADFC-42E8-A6C7-0C7AF44A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1920875"/>
              <a:ext cx="57150" cy="192088"/>
            </a:xfrm>
            <a:custGeom>
              <a:avLst/>
              <a:gdLst>
                <a:gd name="T0" fmla="*/ 162 w 180"/>
                <a:gd name="T1" fmla="*/ 0 h 602"/>
                <a:gd name="T2" fmla="*/ 157 w 180"/>
                <a:gd name="T3" fmla="*/ 3 h 602"/>
                <a:gd name="T4" fmla="*/ 153 w 180"/>
                <a:gd name="T5" fmla="*/ 7 h 602"/>
                <a:gd name="T6" fmla="*/ 151 w 180"/>
                <a:gd name="T7" fmla="*/ 12 h 602"/>
                <a:gd name="T8" fmla="*/ 150 w 180"/>
                <a:gd name="T9" fmla="*/ 211 h 602"/>
                <a:gd name="T10" fmla="*/ 149 w 180"/>
                <a:gd name="T11" fmla="*/ 222 h 602"/>
                <a:gd name="T12" fmla="*/ 146 w 180"/>
                <a:gd name="T13" fmla="*/ 234 h 602"/>
                <a:gd name="T14" fmla="*/ 140 w 180"/>
                <a:gd name="T15" fmla="*/ 245 h 602"/>
                <a:gd name="T16" fmla="*/ 133 w 180"/>
                <a:gd name="T17" fmla="*/ 254 h 602"/>
                <a:gd name="T18" fmla="*/ 123 w 180"/>
                <a:gd name="T19" fmla="*/ 261 h 602"/>
                <a:gd name="T20" fmla="*/ 114 w 180"/>
                <a:gd name="T21" fmla="*/ 266 h 602"/>
                <a:gd name="T22" fmla="*/ 102 w 180"/>
                <a:gd name="T23" fmla="*/ 270 h 602"/>
                <a:gd name="T24" fmla="*/ 90 w 180"/>
                <a:gd name="T25" fmla="*/ 271 h 602"/>
                <a:gd name="T26" fmla="*/ 78 w 180"/>
                <a:gd name="T27" fmla="*/ 270 h 602"/>
                <a:gd name="T28" fmla="*/ 66 w 180"/>
                <a:gd name="T29" fmla="*/ 266 h 602"/>
                <a:gd name="T30" fmla="*/ 57 w 180"/>
                <a:gd name="T31" fmla="*/ 261 h 602"/>
                <a:gd name="T32" fmla="*/ 47 w 180"/>
                <a:gd name="T33" fmla="*/ 254 h 602"/>
                <a:gd name="T34" fmla="*/ 41 w 180"/>
                <a:gd name="T35" fmla="*/ 245 h 602"/>
                <a:gd name="T36" fmla="*/ 34 w 180"/>
                <a:gd name="T37" fmla="*/ 234 h 602"/>
                <a:gd name="T38" fmla="*/ 31 w 180"/>
                <a:gd name="T39" fmla="*/ 224 h 602"/>
                <a:gd name="T40" fmla="*/ 30 w 180"/>
                <a:gd name="T41" fmla="*/ 211 h 602"/>
                <a:gd name="T42" fmla="*/ 30 w 180"/>
                <a:gd name="T43" fmla="*/ 12 h 602"/>
                <a:gd name="T44" fmla="*/ 28 w 180"/>
                <a:gd name="T45" fmla="*/ 7 h 602"/>
                <a:gd name="T46" fmla="*/ 24 w 180"/>
                <a:gd name="T47" fmla="*/ 3 h 602"/>
                <a:gd name="T48" fmla="*/ 18 w 180"/>
                <a:gd name="T49" fmla="*/ 0 h 602"/>
                <a:gd name="T50" fmla="*/ 12 w 180"/>
                <a:gd name="T51" fmla="*/ 0 h 602"/>
                <a:gd name="T52" fmla="*/ 6 w 180"/>
                <a:gd name="T53" fmla="*/ 3 h 602"/>
                <a:gd name="T54" fmla="*/ 2 w 180"/>
                <a:gd name="T55" fmla="*/ 7 h 602"/>
                <a:gd name="T56" fmla="*/ 0 w 180"/>
                <a:gd name="T57" fmla="*/ 12 h 602"/>
                <a:gd name="T58" fmla="*/ 0 w 180"/>
                <a:gd name="T59" fmla="*/ 211 h 602"/>
                <a:gd name="T60" fmla="*/ 180 w 180"/>
                <a:gd name="T61" fmla="*/ 602 h 602"/>
                <a:gd name="T62" fmla="*/ 180 w 180"/>
                <a:gd name="T63" fmla="*/ 15 h 602"/>
                <a:gd name="T64" fmla="*/ 179 w 180"/>
                <a:gd name="T65" fmla="*/ 9 h 602"/>
                <a:gd name="T66" fmla="*/ 176 w 180"/>
                <a:gd name="T67" fmla="*/ 5 h 602"/>
                <a:gd name="T68" fmla="*/ 172 w 180"/>
                <a:gd name="T69" fmla="*/ 2 h 602"/>
                <a:gd name="T70" fmla="*/ 165 w 180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602">
                  <a:moveTo>
                    <a:pt x="165" y="0"/>
                  </a:moveTo>
                  <a:lnTo>
                    <a:pt x="162" y="0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4" y="5"/>
                  </a:lnTo>
                  <a:lnTo>
                    <a:pt x="153" y="7"/>
                  </a:lnTo>
                  <a:lnTo>
                    <a:pt x="151" y="9"/>
                  </a:lnTo>
                  <a:lnTo>
                    <a:pt x="151" y="12"/>
                  </a:lnTo>
                  <a:lnTo>
                    <a:pt x="150" y="15"/>
                  </a:lnTo>
                  <a:lnTo>
                    <a:pt x="150" y="211"/>
                  </a:lnTo>
                  <a:lnTo>
                    <a:pt x="150" y="217"/>
                  </a:lnTo>
                  <a:lnTo>
                    <a:pt x="149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0" y="245"/>
                  </a:lnTo>
                  <a:lnTo>
                    <a:pt x="136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3" y="261"/>
                  </a:lnTo>
                  <a:lnTo>
                    <a:pt x="119" y="264"/>
                  </a:lnTo>
                  <a:lnTo>
                    <a:pt x="114" y="266"/>
                  </a:lnTo>
                  <a:lnTo>
                    <a:pt x="108" y="269"/>
                  </a:lnTo>
                  <a:lnTo>
                    <a:pt x="102" y="270"/>
                  </a:lnTo>
                  <a:lnTo>
                    <a:pt x="96" y="271"/>
                  </a:lnTo>
                  <a:lnTo>
                    <a:pt x="90" y="271"/>
                  </a:lnTo>
                  <a:lnTo>
                    <a:pt x="84" y="271"/>
                  </a:lnTo>
                  <a:lnTo>
                    <a:pt x="78" y="270"/>
                  </a:lnTo>
                  <a:lnTo>
                    <a:pt x="72" y="269"/>
                  </a:lnTo>
                  <a:lnTo>
                    <a:pt x="66" y="266"/>
                  </a:lnTo>
                  <a:lnTo>
                    <a:pt x="61" y="264"/>
                  </a:lnTo>
                  <a:lnTo>
                    <a:pt x="57" y="261"/>
                  </a:lnTo>
                  <a:lnTo>
                    <a:pt x="51" y="258"/>
                  </a:lnTo>
                  <a:lnTo>
                    <a:pt x="47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7" y="240"/>
                  </a:lnTo>
                  <a:lnTo>
                    <a:pt x="34" y="234"/>
                  </a:lnTo>
                  <a:lnTo>
                    <a:pt x="32" y="229"/>
                  </a:lnTo>
                  <a:lnTo>
                    <a:pt x="31" y="224"/>
                  </a:lnTo>
                  <a:lnTo>
                    <a:pt x="30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0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0" y="602"/>
                  </a:lnTo>
                  <a:lnTo>
                    <a:pt x="180" y="211"/>
                  </a:lnTo>
                  <a:lnTo>
                    <a:pt x="180" y="15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710">
              <a:extLst>
                <a:ext uri="{FF2B5EF4-FFF2-40B4-BE49-F238E27FC236}">
                  <a16:creationId xmlns:a16="http://schemas.microsoft.com/office/drawing/2014/main" id="{8AA6F9D2-5C11-4285-A4B0-23EFFF22B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13" y="2151063"/>
              <a:ext cx="57150" cy="57150"/>
            </a:xfrm>
            <a:custGeom>
              <a:avLst/>
              <a:gdLst>
                <a:gd name="T0" fmla="*/ 0 w 180"/>
                <a:gd name="T1" fmla="*/ 91 h 182"/>
                <a:gd name="T2" fmla="*/ 0 w 180"/>
                <a:gd name="T3" fmla="*/ 100 h 182"/>
                <a:gd name="T4" fmla="*/ 2 w 180"/>
                <a:gd name="T5" fmla="*/ 110 h 182"/>
                <a:gd name="T6" fmla="*/ 4 w 180"/>
                <a:gd name="T7" fmla="*/ 118 h 182"/>
                <a:gd name="T8" fmla="*/ 7 w 180"/>
                <a:gd name="T9" fmla="*/ 126 h 182"/>
                <a:gd name="T10" fmla="*/ 11 w 180"/>
                <a:gd name="T11" fmla="*/ 134 h 182"/>
                <a:gd name="T12" fmla="*/ 15 w 180"/>
                <a:gd name="T13" fmla="*/ 142 h 182"/>
                <a:gd name="T14" fmla="*/ 20 w 180"/>
                <a:gd name="T15" fmla="*/ 148 h 182"/>
                <a:gd name="T16" fmla="*/ 27 w 180"/>
                <a:gd name="T17" fmla="*/ 155 h 182"/>
                <a:gd name="T18" fmla="*/ 33 w 180"/>
                <a:gd name="T19" fmla="*/ 161 h 182"/>
                <a:gd name="T20" fmla="*/ 40 w 180"/>
                <a:gd name="T21" fmla="*/ 165 h 182"/>
                <a:gd name="T22" fmla="*/ 47 w 180"/>
                <a:gd name="T23" fmla="*/ 171 h 182"/>
                <a:gd name="T24" fmla="*/ 55 w 180"/>
                <a:gd name="T25" fmla="*/ 174 h 182"/>
                <a:gd name="T26" fmla="*/ 63 w 180"/>
                <a:gd name="T27" fmla="*/ 177 h 182"/>
                <a:gd name="T28" fmla="*/ 72 w 180"/>
                <a:gd name="T29" fmla="*/ 179 h 182"/>
                <a:gd name="T30" fmla="*/ 80 w 180"/>
                <a:gd name="T31" fmla="*/ 181 h 182"/>
                <a:gd name="T32" fmla="*/ 90 w 180"/>
                <a:gd name="T33" fmla="*/ 182 h 182"/>
                <a:gd name="T34" fmla="*/ 100 w 180"/>
                <a:gd name="T35" fmla="*/ 181 h 182"/>
                <a:gd name="T36" fmla="*/ 108 w 180"/>
                <a:gd name="T37" fmla="*/ 179 h 182"/>
                <a:gd name="T38" fmla="*/ 117 w 180"/>
                <a:gd name="T39" fmla="*/ 177 h 182"/>
                <a:gd name="T40" fmla="*/ 125 w 180"/>
                <a:gd name="T41" fmla="*/ 174 h 182"/>
                <a:gd name="T42" fmla="*/ 133 w 180"/>
                <a:gd name="T43" fmla="*/ 171 h 182"/>
                <a:gd name="T44" fmla="*/ 140 w 180"/>
                <a:gd name="T45" fmla="*/ 165 h 182"/>
                <a:gd name="T46" fmla="*/ 148 w 180"/>
                <a:gd name="T47" fmla="*/ 161 h 182"/>
                <a:gd name="T48" fmla="*/ 154 w 180"/>
                <a:gd name="T49" fmla="*/ 155 h 182"/>
                <a:gd name="T50" fmla="*/ 160 w 180"/>
                <a:gd name="T51" fmla="*/ 148 h 182"/>
                <a:gd name="T52" fmla="*/ 165 w 180"/>
                <a:gd name="T53" fmla="*/ 142 h 182"/>
                <a:gd name="T54" fmla="*/ 169 w 180"/>
                <a:gd name="T55" fmla="*/ 134 h 182"/>
                <a:gd name="T56" fmla="*/ 174 w 180"/>
                <a:gd name="T57" fmla="*/ 126 h 182"/>
                <a:gd name="T58" fmla="*/ 177 w 180"/>
                <a:gd name="T59" fmla="*/ 118 h 182"/>
                <a:gd name="T60" fmla="*/ 179 w 180"/>
                <a:gd name="T61" fmla="*/ 110 h 182"/>
                <a:gd name="T62" fmla="*/ 180 w 180"/>
                <a:gd name="T63" fmla="*/ 100 h 182"/>
                <a:gd name="T64" fmla="*/ 180 w 180"/>
                <a:gd name="T65" fmla="*/ 91 h 182"/>
                <a:gd name="T66" fmla="*/ 180 w 180"/>
                <a:gd name="T67" fmla="*/ 0 h 182"/>
                <a:gd name="T68" fmla="*/ 0 w 180"/>
                <a:gd name="T69" fmla="*/ 0 h 182"/>
                <a:gd name="T70" fmla="*/ 0 w 180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0" h="182">
                  <a:moveTo>
                    <a:pt x="0" y="91"/>
                  </a:moveTo>
                  <a:lnTo>
                    <a:pt x="0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0" y="148"/>
                  </a:lnTo>
                  <a:lnTo>
                    <a:pt x="27" y="155"/>
                  </a:lnTo>
                  <a:lnTo>
                    <a:pt x="33" y="161"/>
                  </a:lnTo>
                  <a:lnTo>
                    <a:pt x="40" y="165"/>
                  </a:lnTo>
                  <a:lnTo>
                    <a:pt x="47" y="171"/>
                  </a:lnTo>
                  <a:lnTo>
                    <a:pt x="55" y="174"/>
                  </a:lnTo>
                  <a:lnTo>
                    <a:pt x="63" y="177"/>
                  </a:lnTo>
                  <a:lnTo>
                    <a:pt x="72" y="179"/>
                  </a:lnTo>
                  <a:lnTo>
                    <a:pt x="80" y="181"/>
                  </a:lnTo>
                  <a:lnTo>
                    <a:pt x="90" y="182"/>
                  </a:lnTo>
                  <a:lnTo>
                    <a:pt x="100" y="181"/>
                  </a:lnTo>
                  <a:lnTo>
                    <a:pt x="108" y="179"/>
                  </a:lnTo>
                  <a:lnTo>
                    <a:pt x="117" y="177"/>
                  </a:lnTo>
                  <a:lnTo>
                    <a:pt x="125" y="174"/>
                  </a:lnTo>
                  <a:lnTo>
                    <a:pt x="133" y="171"/>
                  </a:lnTo>
                  <a:lnTo>
                    <a:pt x="140" y="165"/>
                  </a:lnTo>
                  <a:lnTo>
                    <a:pt x="148" y="161"/>
                  </a:lnTo>
                  <a:lnTo>
                    <a:pt x="154" y="155"/>
                  </a:lnTo>
                  <a:lnTo>
                    <a:pt x="160" y="148"/>
                  </a:lnTo>
                  <a:lnTo>
                    <a:pt x="165" y="142"/>
                  </a:lnTo>
                  <a:lnTo>
                    <a:pt x="169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0" y="91"/>
                  </a:lnTo>
                  <a:lnTo>
                    <a:pt x="180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711">
              <a:extLst>
                <a:ext uri="{FF2B5EF4-FFF2-40B4-BE49-F238E27FC236}">
                  <a16:creationId xmlns:a16="http://schemas.microsoft.com/office/drawing/2014/main" id="{972C0779-96D7-4A7C-B110-5886B8B5D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1613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712">
              <a:extLst>
                <a:ext uri="{FF2B5EF4-FFF2-40B4-BE49-F238E27FC236}">
                  <a16:creationId xmlns:a16="http://schemas.microsoft.com/office/drawing/2014/main" id="{4533D40B-18F2-4A93-B829-E6C6A0AC5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4 w 30"/>
                <a:gd name="T7" fmla="*/ 179 h 181"/>
                <a:gd name="T8" fmla="*/ 26 w 30"/>
                <a:gd name="T9" fmla="*/ 176 h 181"/>
                <a:gd name="T10" fmla="*/ 28 w 30"/>
                <a:gd name="T11" fmla="*/ 174 h 181"/>
                <a:gd name="T12" fmla="*/ 29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9 w 30"/>
                <a:gd name="T23" fmla="*/ 9 h 181"/>
                <a:gd name="T24" fmla="*/ 28 w 30"/>
                <a:gd name="T25" fmla="*/ 7 h 181"/>
                <a:gd name="T26" fmla="*/ 26 w 30"/>
                <a:gd name="T27" fmla="*/ 5 h 181"/>
                <a:gd name="T28" fmla="*/ 24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10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10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4" y="179"/>
                  </a:lnTo>
                  <a:lnTo>
                    <a:pt x="26" y="176"/>
                  </a:lnTo>
                  <a:lnTo>
                    <a:pt x="28" y="174"/>
                  </a:lnTo>
                  <a:lnTo>
                    <a:pt x="29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10" y="180"/>
                  </a:lnTo>
                  <a:lnTo>
                    <a:pt x="12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713">
              <a:extLst>
                <a:ext uri="{FF2B5EF4-FFF2-40B4-BE49-F238E27FC236}">
                  <a16:creationId xmlns:a16="http://schemas.microsoft.com/office/drawing/2014/main" id="{0B3AC97E-B521-48C2-8635-E6E2BFE55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2151063"/>
              <a:ext cx="57150" cy="57150"/>
            </a:xfrm>
            <a:custGeom>
              <a:avLst/>
              <a:gdLst>
                <a:gd name="T0" fmla="*/ 0 w 181"/>
                <a:gd name="T1" fmla="*/ 91 h 182"/>
                <a:gd name="T2" fmla="*/ 1 w 181"/>
                <a:gd name="T3" fmla="*/ 100 h 182"/>
                <a:gd name="T4" fmla="*/ 2 w 181"/>
                <a:gd name="T5" fmla="*/ 110 h 182"/>
                <a:gd name="T6" fmla="*/ 4 w 181"/>
                <a:gd name="T7" fmla="*/ 118 h 182"/>
                <a:gd name="T8" fmla="*/ 7 w 181"/>
                <a:gd name="T9" fmla="*/ 126 h 182"/>
                <a:gd name="T10" fmla="*/ 11 w 181"/>
                <a:gd name="T11" fmla="*/ 134 h 182"/>
                <a:gd name="T12" fmla="*/ 16 w 181"/>
                <a:gd name="T13" fmla="*/ 142 h 182"/>
                <a:gd name="T14" fmla="*/ 21 w 181"/>
                <a:gd name="T15" fmla="*/ 148 h 182"/>
                <a:gd name="T16" fmla="*/ 26 w 181"/>
                <a:gd name="T17" fmla="*/ 155 h 182"/>
                <a:gd name="T18" fmla="*/ 33 w 181"/>
                <a:gd name="T19" fmla="*/ 161 h 182"/>
                <a:gd name="T20" fmla="*/ 40 w 181"/>
                <a:gd name="T21" fmla="*/ 165 h 182"/>
                <a:gd name="T22" fmla="*/ 47 w 181"/>
                <a:gd name="T23" fmla="*/ 171 h 182"/>
                <a:gd name="T24" fmla="*/ 55 w 181"/>
                <a:gd name="T25" fmla="*/ 174 h 182"/>
                <a:gd name="T26" fmla="*/ 64 w 181"/>
                <a:gd name="T27" fmla="*/ 177 h 182"/>
                <a:gd name="T28" fmla="*/ 73 w 181"/>
                <a:gd name="T29" fmla="*/ 179 h 182"/>
                <a:gd name="T30" fmla="*/ 81 w 181"/>
                <a:gd name="T31" fmla="*/ 181 h 182"/>
                <a:gd name="T32" fmla="*/ 91 w 181"/>
                <a:gd name="T33" fmla="*/ 182 h 182"/>
                <a:gd name="T34" fmla="*/ 99 w 181"/>
                <a:gd name="T35" fmla="*/ 181 h 182"/>
                <a:gd name="T36" fmla="*/ 109 w 181"/>
                <a:gd name="T37" fmla="*/ 179 h 182"/>
                <a:gd name="T38" fmla="*/ 118 w 181"/>
                <a:gd name="T39" fmla="*/ 177 h 182"/>
                <a:gd name="T40" fmla="*/ 125 w 181"/>
                <a:gd name="T41" fmla="*/ 174 h 182"/>
                <a:gd name="T42" fmla="*/ 134 w 181"/>
                <a:gd name="T43" fmla="*/ 171 h 182"/>
                <a:gd name="T44" fmla="*/ 141 w 181"/>
                <a:gd name="T45" fmla="*/ 165 h 182"/>
                <a:gd name="T46" fmla="*/ 148 w 181"/>
                <a:gd name="T47" fmla="*/ 161 h 182"/>
                <a:gd name="T48" fmla="*/ 154 w 181"/>
                <a:gd name="T49" fmla="*/ 155 h 182"/>
                <a:gd name="T50" fmla="*/ 161 w 181"/>
                <a:gd name="T51" fmla="*/ 148 h 182"/>
                <a:gd name="T52" fmla="*/ 165 w 181"/>
                <a:gd name="T53" fmla="*/ 142 h 182"/>
                <a:gd name="T54" fmla="*/ 170 w 181"/>
                <a:gd name="T55" fmla="*/ 134 h 182"/>
                <a:gd name="T56" fmla="*/ 173 w 181"/>
                <a:gd name="T57" fmla="*/ 126 h 182"/>
                <a:gd name="T58" fmla="*/ 177 w 181"/>
                <a:gd name="T59" fmla="*/ 118 h 182"/>
                <a:gd name="T60" fmla="*/ 179 w 181"/>
                <a:gd name="T61" fmla="*/ 110 h 182"/>
                <a:gd name="T62" fmla="*/ 180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1" y="100"/>
                  </a:lnTo>
                  <a:lnTo>
                    <a:pt x="2" y="110"/>
                  </a:lnTo>
                  <a:lnTo>
                    <a:pt x="4" y="118"/>
                  </a:lnTo>
                  <a:lnTo>
                    <a:pt x="7" y="126"/>
                  </a:lnTo>
                  <a:lnTo>
                    <a:pt x="11" y="134"/>
                  </a:lnTo>
                  <a:lnTo>
                    <a:pt x="16" y="142"/>
                  </a:lnTo>
                  <a:lnTo>
                    <a:pt x="21" y="148"/>
                  </a:lnTo>
                  <a:lnTo>
                    <a:pt x="26" y="155"/>
                  </a:lnTo>
                  <a:lnTo>
                    <a:pt x="33" y="161"/>
                  </a:lnTo>
                  <a:lnTo>
                    <a:pt x="40" y="165"/>
                  </a:lnTo>
                  <a:lnTo>
                    <a:pt x="47" y="171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3" y="179"/>
                  </a:lnTo>
                  <a:lnTo>
                    <a:pt x="81" y="181"/>
                  </a:lnTo>
                  <a:lnTo>
                    <a:pt x="91" y="182"/>
                  </a:lnTo>
                  <a:lnTo>
                    <a:pt x="99" y="181"/>
                  </a:lnTo>
                  <a:lnTo>
                    <a:pt x="109" y="179"/>
                  </a:lnTo>
                  <a:lnTo>
                    <a:pt x="118" y="177"/>
                  </a:lnTo>
                  <a:lnTo>
                    <a:pt x="125" y="174"/>
                  </a:lnTo>
                  <a:lnTo>
                    <a:pt x="134" y="171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4" y="155"/>
                  </a:lnTo>
                  <a:lnTo>
                    <a:pt x="161" y="148"/>
                  </a:lnTo>
                  <a:lnTo>
                    <a:pt x="165" y="142"/>
                  </a:lnTo>
                  <a:lnTo>
                    <a:pt x="170" y="134"/>
                  </a:lnTo>
                  <a:lnTo>
                    <a:pt x="173" y="126"/>
                  </a:lnTo>
                  <a:lnTo>
                    <a:pt x="177" y="118"/>
                  </a:lnTo>
                  <a:lnTo>
                    <a:pt x="179" y="110"/>
                  </a:lnTo>
                  <a:lnTo>
                    <a:pt x="180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714">
              <a:extLst>
                <a:ext uri="{FF2B5EF4-FFF2-40B4-BE49-F238E27FC236}">
                  <a16:creationId xmlns:a16="http://schemas.microsoft.com/office/drawing/2014/main" id="{7F864FC8-AB3C-49D8-83BB-14DA02564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1920875"/>
              <a:ext cx="57150" cy="192088"/>
            </a:xfrm>
            <a:custGeom>
              <a:avLst/>
              <a:gdLst>
                <a:gd name="T0" fmla="*/ 163 w 181"/>
                <a:gd name="T1" fmla="*/ 0 h 602"/>
                <a:gd name="T2" fmla="*/ 157 w 181"/>
                <a:gd name="T3" fmla="*/ 3 h 602"/>
                <a:gd name="T4" fmla="*/ 153 w 181"/>
                <a:gd name="T5" fmla="*/ 7 h 602"/>
                <a:gd name="T6" fmla="*/ 151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0 w 181"/>
                <a:gd name="T15" fmla="*/ 245 h 602"/>
                <a:gd name="T16" fmla="*/ 133 w 181"/>
                <a:gd name="T17" fmla="*/ 254 h 602"/>
                <a:gd name="T18" fmla="*/ 124 w 181"/>
                <a:gd name="T19" fmla="*/ 261 h 602"/>
                <a:gd name="T20" fmla="*/ 113 w 181"/>
                <a:gd name="T21" fmla="*/ 266 h 602"/>
                <a:gd name="T22" fmla="*/ 103 w 181"/>
                <a:gd name="T23" fmla="*/ 270 h 602"/>
                <a:gd name="T24" fmla="*/ 91 w 181"/>
                <a:gd name="T25" fmla="*/ 271 h 602"/>
                <a:gd name="T26" fmla="*/ 78 w 181"/>
                <a:gd name="T27" fmla="*/ 270 h 602"/>
                <a:gd name="T28" fmla="*/ 67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0 w 181"/>
                <a:gd name="T35" fmla="*/ 245 h 602"/>
                <a:gd name="T36" fmla="*/ 35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3 w 181"/>
                <a:gd name="T47" fmla="*/ 3 h 602"/>
                <a:gd name="T48" fmla="*/ 18 w 181"/>
                <a:gd name="T49" fmla="*/ 0 h 602"/>
                <a:gd name="T50" fmla="*/ 13 w 181"/>
                <a:gd name="T51" fmla="*/ 0 h 602"/>
                <a:gd name="T52" fmla="*/ 7 w 181"/>
                <a:gd name="T53" fmla="*/ 3 h 602"/>
                <a:gd name="T54" fmla="*/ 3 w 181"/>
                <a:gd name="T55" fmla="*/ 7 h 602"/>
                <a:gd name="T56" fmla="*/ 1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7 w 181"/>
                <a:gd name="T67" fmla="*/ 5 h 602"/>
                <a:gd name="T68" fmla="*/ 171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3" y="0"/>
                  </a:lnTo>
                  <a:lnTo>
                    <a:pt x="159" y="2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3" y="7"/>
                  </a:lnTo>
                  <a:lnTo>
                    <a:pt x="152" y="9"/>
                  </a:lnTo>
                  <a:lnTo>
                    <a:pt x="151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0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0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8" y="258"/>
                  </a:lnTo>
                  <a:lnTo>
                    <a:pt x="124" y="261"/>
                  </a:lnTo>
                  <a:lnTo>
                    <a:pt x="119" y="264"/>
                  </a:lnTo>
                  <a:lnTo>
                    <a:pt x="113" y="266"/>
                  </a:lnTo>
                  <a:lnTo>
                    <a:pt x="108" y="269"/>
                  </a:lnTo>
                  <a:lnTo>
                    <a:pt x="103" y="270"/>
                  </a:lnTo>
                  <a:lnTo>
                    <a:pt x="96" y="271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8" y="270"/>
                  </a:lnTo>
                  <a:lnTo>
                    <a:pt x="73" y="269"/>
                  </a:lnTo>
                  <a:lnTo>
                    <a:pt x="67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2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0" y="245"/>
                  </a:lnTo>
                  <a:lnTo>
                    <a:pt x="37" y="240"/>
                  </a:lnTo>
                  <a:lnTo>
                    <a:pt x="35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1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7" y="5"/>
                  </a:lnTo>
                  <a:lnTo>
                    <a:pt x="174" y="3"/>
                  </a:lnTo>
                  <a:lnTo>
                    <a:pt x="171" y="2"/>
                  </a:lnTo>
                  <a:lnTo>
                    <a:pt x="169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715">
              <a:extLst>
                <a:ext uri="{FF2B5EF4-FFF2-40B4-BE49-F238E27FC236}">
                  <a16:creationId xmlns:a16="http://schemas.microsoft.com/office/drawing/2014/main" id="{F62F4F23-3E58-4391-99F6-14D56BFAA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4938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16">
              <a:extLst>
                <a:ext uri="{FF2B5EF4-FFF2-40B4-BE49-F238E27FC236}">
                  <a16:creationId xmlns:a16="http://schemas.microsoft.com/office/drawing/2014/main" id="{66455EB6-E255-40C5-AFB5-4353F104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8750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7 w 30"/>
                <a:gd name="T3" fmla="*/ 181 h 181"/>
                <a:gd name="T4" fmla="*/ 20 w 30"/>
                <a:gd name="T5" fmla="*/ 180 h 181"/>
                <a:gd name="T6" fmla="*/ 22 w 30"/>
                <a:gd name="T7" fmla="*/ 179 h 181"/>
                <a:gd name="T8" fmla="*/ 26 w 30"/>
                <a:gd name="T9" fmla="*/ 176 h 181"/>
                <a:gd name="T10" fmla="*/ 27 w 30"/>
                <a:gd name="T11" fmla="*/ 174 h 181"/>
                <a:gd name="T12" fmla="*/ 29 w 30"/>
                <a:gd name="T13" fmla="*/ 172 h 181"/>
                <a:gd name="T14" fmla="*/ 29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29 w 30"/>
                <a:gd name="T21" fmla="*/ 12 h 181"/>
                <a:gd name="T22" fmla="*/ 29 w 30"/>
                <a:gd name="T23" fmla="*/ 9 h 181"/>
                <a:gd name="T24" fmla="*/ 27 w 30"/>
                <a:gd name="T25" fmla="*/ 7 h 181"/>
                <a:gd name="T26" fmla="*/ 26 w 30"/>
                <a:gd name="T27" fmla="*/ 5 h 181"/>
                <a:gd name="T28" fmla="*/ 22 w 30"/>
                <a:gd name="T29" fmla="*/ 3 h 181"/>
                <a:gd name="T30" fmla="*/ 20 w 30"/>
                <a:gd name="T31" fmla="*/ 2 h 181"/>
                <a:gd name="T32" fmla="*/ 17 w 30"/>
                <a:gd name="T33" fmla="*/ 0 h 181"/>
                <a:gd name="T34" fmla="*/ 15 w 30"/>
                <a:gd name="T35" fmla="*/ 0 h 181"/>
                <a:gd name="T36" fmla="*/ 12 w 30"/>
                <a:gd name="T37" fmla="*/ 0 h 181"/>
                <a:gd name="T38" fmla="*/ 8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8 w 30"/>
                <a:gd name="T65" fmla="*/ 180 h 181"/>
                <a:gd name="T66" fmla="*/ 12 w 30"/>
                <a:gd name="T67" fmla="*/ 181 h 181"/>
                <a:gd name="T68" fmla="*/ 15 w 30"/>
                <a:gd name="T69" fmla="*/ 181 h 181"/>
                <a:gd name="T70" fmla="*/ 15 w 30"/>
                <a:gd name="T71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7" y="181"/>
                  </a:lnTo>
                  <a:lnTo>
                    <a:pt x="20" y="180"/>
                  </a:lnTo>
                  <a:lnTo>
                    <a:pt x="22" y="179"/>
                  </a:lnTo>
                  <a:lnTo>
                    <a:pt x="26" y="176"/>
                  </a:lnTo>
                  <a:lnTo>
                    <a:pt x="27" y="174"/>
                  </a:lnTo>
                  <a:lnTo>
                    <a:pt x="29" y="172"/>
                  </a:lnTo>
                  <a:lnTo>
                    <a:pt x="29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29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8" y="180"/>
                  </a:lnTo>
                  <a:lnTo>
                    <a:pt x="12" y="181"/>
                  </a:lnTo>
                  <a:lnTo>
                    <a:pt x="15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717">
              <a:extLst>
                <a:ext uri="{FF2B5EF4-FFF2-40B4-BE49-F238E27FC236}">
                  <a16:creationId xmlns:a16="http://schemas.microsoft.com/office/drawing/2014/main" id="{ACB7783E-196C-43E0-BB10-D454ACB8E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1920875"/>
              <a:ext cx="57150" cy="192088"/>
            </a:xfrm>
            <a:custGeom>
              <a:avLst/>
              <a:gdLst>
                <a:gd name="T0" fmla="*/ 162 w 181"/>
                <a:gd name="T1" fmla="*/ 0 h 602"/>
                <a:gd name="T2" fmla="*/ 157 w 181"/>
                <a:gd name="T3" fmla="*/ 3 h 602"/>
                <a:gd name="T4" fmla="*/ 154 w 181"/>
                <a:gd name="T5" fmla="*/ 7 h 602"/>
                <a:gd name="T6" fmla="*/ 152 w 181"/>
                <a:gd name="T7" fmla="*/ 12 h 602"/>
                <a:gd name="T8" fmla="*/ 151 w 181"/>
                <a:gd name="T9" fmla="*/ 211 h 602"/>
                <a:gd name="T10" fmla="*/ 150 w 181"/>
                <a:gd name="T11" fmla="*/ 222 h 602"/>
                <a:gd name="T12" fmla="*/ 146 w 181"/>
                <a:gd name="T13" fmla="*/ 234 h 602"/>
                <a:gd name="T14" fmla="*/ 141 w 181"/>
                <a:gd name="T15" fmla="*/ 245 h 602"/>
                <a:gd name="T16" fmla="*/ 133 w 181"/>
                <a:gd name="T17" fmla="*/ 254 h 602"/>
                <a:gd name="T18" fmla="*/ 125 w 181"/>
                <a:gd name="T19" fmla="*/ 261 h 602"/>
                <a:gd name="T20" fmla="*/ 114 w 181"/>
                <a:gd name="T21" fmla="*/ 266 h 602"/>
                <a:gd name="T22" fmla="*/ 102 w 181"/>
                <a:gd name="T23" fmla="*/ 270 h 602"/>
                <a:gd name="T24" fmla="*/ 91 w 181"/>
                <a:gd name="T25" fmla="*/ 271 h 602"/>
                <a:gd name="T26" fmla="*/ 79 w 181"/>
                <a:gd name="T27" fmla="*/ 270 h 602"/>
                <a:gd name="T28" fmla="*/ 67 w 181"/>
                <a:gd name="T29" fmla="*/ 266 h 602"/>
                <a:gd name="T30" fmla="*/ 57 w 181"/>
                <a:gd name="T31" fmla="*/ 261 h 602"/>
                <a:gd name="T32" fmla="*/ 48 w 181"/>
                <a:gd name="T33" fmla="*/ 254 h 602"/>
                <a:gd name="T34" fmla="*/ 41 w 181"/>
                <a:gd name="T35" fmla="*/ 245 h 602"/>
                <a:gd name="T36" fmla="*/ 35 w 181"/>
                <a:gd name="T37" fmla="*/ 234 h 602"/>
                <a:gd name="T38" fmla="*/ 32 w 181"/>
                <a:gd name="T39" fmla="*/ 224 h 602"/>
                <a:gd name="T40" fmla="*/ 30 w 181"/>
                <a:gd name="T41" fmla="*/ 211 h 602"/>
                <a:gd name="T42" fmla="*/ 30 w 181"/>
                <a:gd name="T43" fmla="*/ 12 h 602"/>
                <a:gd name="T44" fmla="*/ 28 w 181"/>
                <a:gd name="T45" fmla="*/ 7 h 602"/>
                <a:gd name="T46" fmla="*/ 24 w 181"/>
                <a:gd name="T47" fmla="*/ 3 h 602"/>
                <a:gd name="T48" fmla="*/ 19 w 181"/>
                <a:gd name="T49" fmla="*/ 0 h 602"/>
                <a:gd name="T50" fmla="*/ 12 w 181"/>
                <a:gd name="T51" fmla="*/ 0 h 602"/>
                <a:gd name="T52" fmla="*/ 7 w 181"/>
                <a:gd name="T53" fmla="*/ 3 h 602"/>
                <a:gd name="T54" fmla="*/ 3 w 181"/>
                <a:gd name="T55" fmla="*/ 7 h 602"/>
                <a:gd name="T56" fmla="*/ 0 w 181"/>
                <a:gd name="T57" fmla="*/ 12 h 602"/>
                <a:gd name="T58" fmla="*/ 0 w 181"/>
                <a:gd name="T59" fmla="*/ 211 h 602"/>
                <a:gd name="T60" fmla="*/ 181 w 181"/>
                <a:gd name="T61" fmla="*/ 602 h 602"/>
                <a:gd name="T62" fmla="*/ 181 w 181"/>
                <a:gd name="T63" fmla="*/ 15 h 602"/>
                <a:gd name="T64" fmla="*/ 180 w 181"/>
                <a:gd name="T65" fmla="*/ 9 h 602"/>
                <a:gd name="T66" fmla="*/ 176 w 181"/>
                <a:gd name="T67" fmla="*/ 5 h 602"/>
                <a:gd name="T68" fmla="*/ 172 w 181"/>
                <a:gd name="T69" fmla="*/ 2 h 602"/>
                <a:gd name="T70" fmla="*/ 166 w 181"/>
                <a:gd name="T71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602">
                  <a:moveTo>
                    <a:pt x="166" y="0"/>
                  </a:moveTo>
                  <a:lnTo>
                    <a:pt x="162" y="0"/>
                  </a:lnTo>
                  <a:lnTo>
                    <a:pt x="160" y="2"/>
                  </a:lnTo>
                  <a:lnTo>
                    <a:pt x="157" y="3"/>
                  </a:lnTo>
                  <a:lnTo>
                    <a:pt x="155" y="5"/>
                  </a:lnTo>
                  <a:lnTo>
                    <a:pt x="154" y="7"/>
                  </a:lnTo>
                  <a:lnTo>
                    <a:pt x="152" y="9"/>
                  </a:lnTo>
                  <a:lnTo>
                    <a:pt x="152" y="12"/>
                  </a:lnTo>
                  <a:lnTo>
                    <a:pt x="151" y="15"/>
                  </a:lnTo>
                  <a:lnTo>
                    <a:pt x="151" y="211"/>
                  </a:lnTo>
                  <a:lnTo>
                    <a:pt x="151" y="217"/>
                  </a:lnTo>
                  <a:lnTo>
                    <a:pt x="150" y="222"/>
                  </a:lnTo>
                  <a:lnTo>
                    <a:pt x="148" y="229"/>
                  </a:lnTo>
                  <a:lnTo>
                    <a:pt x="146" y="234"/>
                  </a:lnTo>
                  <a:lnTo>
                    <a:pt x="143" y="240"/>
                  </a:lnTo>
                  <a:lnTo>
                    <a:pt x="141" y="245"/>
                  </a:lnTo>
                  <a:lnTo>
                    <a:pt x="137" y="249"/>
                  </a:lnTo>
                  <a:lnTo>
                    <a:pt x="133" y="254"/>
                  </a:lnTo>
                  <a:lnTo>
                    <a:pt x="129" y="258"/>
                  </a:lnTo>
                  <a:lnTo>
                    <a:pt x="125" y="261"/>
                  </a:lnTo>
                  <a:lnTo>
                    <a:pt x="120" y="264"/>
                  </a:lnTo>
                  <a:lnTo>
                    <a:pt x="114" y="266"/>
                  </a:lnTo>
                  <a:lnTo>
                    <a:pt x="109" y="269"/>
                  </a:lnTo>
                  <a:lnTo>
                    <a:pt x="102" y="270"/>
                  </a:lnTo>
                  <a:lnTo>
                    <a:pt x="97" y="271"/>
                  </a:lnTo>
                  <a:lnTo>
                    <a:pt x="91" y="271"/>
                  </a:lnTo>
                  <a:lnTo>
                    <a:pt x="84" y="271"/>
                  </a:lnTo>
                  <a:lnTo>
                    <a:pt x="79" y="270"/>
                  </a:lnTo>
                  <a:lnTo>
                    <a:pt x="72" y="269"/>
                  </a:lnTo>
                  <a:lnTo>
                    <a:pt x="67" y="266"/>
                  </a:lnTo>
                  <a:lnTo>
                    <a:pt x="62" y="264"/>
                  </a:lnTo>
                  <a:lnTo>
                    <a:pt x="57" y="261"/>
                  </a:lnTo>
                  <a:lnTo>
                    <a:pt x="52" y="258"/>
                  </a:lnTo>
                  <a:lnTo>
                    <a:pt x="48" y="254"/>
                  </a:lnTo>
                  <a:lnTo>
                    <a:pt x="44" y="249"/>
                  </a:lnTo>
                  <a:lnTo>
                    <a:pt x="41" y="245"/>
                  </a:lnTo>
                  <a:lnTo>
                    <a:pt x="38" y="240"/>
                  </a:lnTo>
                  <a:lnTo>
                    <a:pt x="35" y="234"/>
                  </a:lnTo>
                  <a:lnTo>
                    <a:pt x="33" y="229"/>
                  </a:lnTo>
                  <a:lnTo>
                    <a:pt x="32" y="224"/>
                  </a:lnTo>
                  <a:lnTo>
                    <a:pt x="30" y="217"/>
                  </a:lnTo>
                  <a:lnTo>
                    <a:pt x="30" y="211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11"/>
                  </a:lnTo>
                  <a:lnTo>
                    <a:pt x="0" y="602"/>
                  </a:lnTo>
                  <a:lnTo>
                    <a:pt x="181" y="602"/>
                  </a:lnTo>
                  <a:lnTo>
                    <a:pt x="181" y="211"/>
                  </a:lnTo>
                  <a:lnTo>
                    <a:pt x="181" y="15"/>
                  </a:lnTo>
                  <a:lnTo>
                    <a:pt x="181" y="12"/>
                  </a:lnTo>
                  <a:lnTo>
                    <a:pt x="180" y="9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9" y="0"/>
                  </a:lnTo>
                  <a:lnTo>
                    <a:pt x="1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718">
              <a:extLst>
                <a:ext uri="{FF2B5EF4-FFF2-40B4-BE49-F238E27FC236}">
                  <a16:creationId xmlns:a16="http://schemas.microsoft.com/office/drawing/2014/main" id="{CB587A79-A690-4BE1-9A7B-D4D179008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8263" y="2122488"/>
              <a:ext cx="5715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719">
              <a:extLst>
                <a:ext uri="{FF2B5EF4-FFF2-40B4-BE49-F238E27FC236}">
                  <a16:creationId xmlns:a16="http://schemas.microsoft.com/office/drawing/2014/main" id="{9B27E552-9858-46C0-912C-43657887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263" y="2151063"/>
              <a:ext cx="57150" cy="57150"/>
            </a:xfrm>
            <a:custGeom>
              <a:avLst/>
              <a:gdLst>
                <a:gd name="T0" fmla="*/ 0 w 181"/>
                <a:gd name="T1" fmla="*/ 91 h 182"/>
                <a:gd name="T2" fmla="*/ 0 w 181"/>
                <a:gd name="T3" fmla="*/ 100 h 182"/>
                <a:gd name="T4" fmla="*/ 3 w 181"/>
                <a:gd name="T5" fmla="*/ 110 h 182"/>
                <a:gd name="T6" fmla="*/ 5 w 181"/>
                <a:gd name="T7" fmla="*/ 118 h 182"/>
                <a:gd name="T8" fmla="*/ 8 w 181"/>
                <a:gd name="T9" fmla="*/ 126 h 182"/>
                <a:gd name="T10" fmla="*/ 11 w 181"/>
                <a:gd name="T11" fmla="*/ 134 h 182"/>
                <a:gd name="T12" fmla="*/ 15 w 181"/>
                <a:gd name="T13" fmla="*/ 142 h 182"/>
                <a:gd name="T14" fmla="*/ 21 w 181"/>
                <a:gd name="T15" fmla="*/ 148 h 182"/>
                <a:gd name="T16" fmla="*/ 27 w 181"/>
                <a:gd name="T17" fmla="*/ 155 h 182"/>
                <a:gd name="T18" fmla="*/ 34 w 181"/>
                <a:gd name="T19" fmla="*/ 161 h 182"/>
                <a:gd name="T20" fmla="*/ 40 w 181"/>
                <a:gd name="T21" fmla="*/ 165 h 182"/>
                <a:gd name="T22" fmla="*/ 48 w 181"/>
                <a:gd name="T23" fmla="*/ 171 h 182"/>
                <a:gd name="T24" fmla="*/ 55 w 181"/>
                <a:gd name="T25" fmla="*/ 174 h 182"/>
                <a:gd name="T26" fmla="*/ 64 w 181"/>
                <a:gd name="T27" fmla="*/ 177 h 182"/>
                <a:gd name="T28" fmla="*/ 72 w 181"/>
                <a:gd name="T29" fmla="*/ 179 h 182"/>
                <a:gd name="T30" fmla="*/ 82 w 181"/>
                <a:gd name="T31" fmla="*/ 181 h 182"/>
                <a:gd name="T32" fmla="*/ 91 w 181"/>
                <a:gd name="T33" fmla="*/ 182 h 182"/>
                <a:gd name="T34" fmla="*/ 100 w 181"/>
                <a:gd name="T35" fmla="*/ 181 h 182"/>
                <a:gd name="T36" fmla="*/ 109 w 181"/>
                <a:gd name="T37" fmla="*/ 179 h 182"/>
                <a:gd name="T38" fmla="*/ 117 w 181"/>
                <a:gd name="T39" fmla="*/ 177 h 182"/>
                <a:gd name="T40" fmla="*/ 126 w 181"/>
                <a:gd name="T41" fmla="*/ 174 h 182"/>
                <a:gd name="T42" fmla="*/ 133 w 181"/>
                <a:gd name="T43" fmla="*/ 171 h 182"/>
                <a:gd name="T44" fmla="*/ 141 w 181"/>
                <a:gd name="T45" fmla="*/ 165 h 182"/>
                <a:gd name="T46" fmla="*/ 148 w 181"/>
                <a:gd name="T47" fmla="*/ 161 h 182"/>
                <a:gd name="T48" fmla="*/ 155 w 181"/>
                <a:gd name="T49" fmla="*/ 155 h 182"/>
                <a:gd name="T50" fmla="*/ 160 w 181"/>
                <a:gd name="T51" fmla="*/ 148 h 182"/>
                <a:gd name="T52" fmla="*/ 166 w 181"/>
                <a:gd name="T53" fmla="*/ 142 h 182"/>
                <a:gd name="T54" fmla="*/ 170 w 181"/>
                <a:gd name="T55" fmla="*/ 134 h 182"/>
                <a:gd name="T56" fmla="*/ 174 w 181"/>
                <a:gd name="T57" fmla="*/ 126 h 182"/>
                <a:gd name="T58" fmla="*/ 177 w 181"/>
                <a:gd name="T59" fmla="*/ 118 h 182"/>
                <a:gd name="T60" fmla="*/ 180 w 181"/>
                <a:gd name="T61" fmla="*/ 110 h 182"/>
                <a:gd name="T62" fmla="*/ 181 w 181"/>
                <a:gd name="T63" fmla="*/ 100 h 182"/>
                <a:gd name="T64" fmla="*/ 181 w 181"/>
                <a:gd name="T65" fmla="*/ 91 h 182"/>
                <a:gd name="T66" fmla="*/ 181 w 181"/>
                <a:gd name="T67" fmla="*/ 0 h 182"/>
                <a:gd name="T68" fmla="*/ 0 w 181"/>
                <a:gd name="T69" fmla="*/ 0 h 182"/>
                <a:gd name="T70" fmla="*/ 0 w 181"/>
                <a:gd name="T71" fmla="*/ 9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182">
                  <a:moveTo>
                    <a:pt x="0" y="91"/>
                  </a:moveTo>
                  <a:lnTo>
                    <a:pt x="0" y="100"/>
                  </a:lnTo>
                  <a:lnTo>
                    <a:pt x="3" y="110"/>
                  </a:lnTo>
                  <a:lnTo>
                    <a:pt x="5" y="118"/>
                  </a:lnTo>
                  <a:lnTo>
                    <a:pt x="8" y="126"/>
                  </a:lnTo>
                  <a:lnTo>
                    <a:pt x="11" y="134"/>
                  </a:lnTo>
                  <a:lnTo>
                    <a:pt x="15" y="142"/>
                  </a:lnTo>
                  <a:lnTo>
                    <a:pt x="21" y="148"/>
                  </a:lnTo>
                  <a:lnTo>
                    <a:pt x="27" y="155"/>
                  </a:lnTo>
                  <a:lnTo>
                    <a:pt x="34" y="161"/>
                  </a:lnTo>
                  <a:lnTo>
                    <a:pt x="40" y="165"/>
                  </a:lnTo>
                  <a:lnTo>
                    <a:pt x="48" y="171"/>
                  </a:lnTo>
                  <a:lnTo>
                    <a:pt x="55" y="174"/>
                  </a:lnTo>
                  <a:lnTo>
                    <a:pt x="64" y="177"/>
                  </a:lnTo>
                  <a:lnTo>
                    <a:pt x="72" y="179"/>
                  </a:lnTo>
                  <a:lnTo>
                    <a:pt x="82" y="181"/>
                  </a:lnTo>
                  <a:lnTo>
                    <a:pt x="91" y="182"/>
                  </a:lnTo>
                  <a:lnTo>
                    <a:pt x="100" y="181"/>
                  </a:lnTo>
                  <a:lnTo>
                    <a:pt x="109" y="179"/>
                  </a:lnTo>
                  <a:lnTo>
                    <a:pt x="117" y="177"/>
                  </a:lnTo>
                  <a:lnTo>
                    <a:pt x="126" y="174"/>
                  </a:lnTo>
                  <a:lnTo>
                    <a:pt x="133" y="171"/>
                  </a:lnTo>
                  <a:lnTo>
                    <a:pt x="141" y="165"/>
                  </a:lnTo>
                  <a:lnTo>
                    <a:pt x="148" y="161"/>
                  </a:lnTo>
                  <a:lnTo>
                    <a:pt x="155" y="155"/>
                  </a:lnTo>
                  <a:lnTo>
                    <a:pt x="160" y="148"/>
                  </a:lnTo>
                  <a:lnTo>
                    <a:pt x="166" y="142"/>
                  </a:lnTo>
                  <a:lnTo>
                    <a:pt x="170" y="134"/>
                  </a:lnTo>
                  <a:lnTo>
                    <a:pt x="174" y="126"/>
                  </a:lnTo>
                  <a:lnTo>
                    <a:pt x="177" y="118"/>
                  </a:lnTo>
                  <a:lnTo>
                    <a:pt x="180" y="110"/>
                  </a:lnTo>
                  <a:lnTo>
                    <a:pt x="181" y="100"/>
                  </a:lnTo>
                  <a:lnTo>
                    <a:pt x="181" y="91"/>
                  </a:lnTo>
                  <a:lnTo>
                    <a:pt x="181" y="0"/>
                  </a:lnTo>
                  <a:lnTo>
                    <a:pt x="0" y="0"/>
                  </a:lnTo>
                  <a:lnTo>
                    <a:pt x="0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720">
              <a:extLst>
                <a:ext uri="{FF2B5EF4-FFF2-40B4-BE49-F238E27FC236}">
                  <a16:creationId xmlns:a16="http://schemas.microsoft.com/office/drawing/2014/main" id="{445A4A3C-20C5-4624-9209-D11A75CEC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5" y="1930400"/>
              <a:ext cx="9525" cy="57150"/>
            </a:xfrm>
            <a:custGeom>
              <a:avLst/>
              <a:gdLst>
                <a:gd name="T0" fmla="*/ 15 w 30"/>
                <a:gd name="T1" fmla="*/ 181 h 181"/>
                <a:gd name="T2" fmla="*/ 18 w 30"/>
                <a:gd name="T3" fmla="*/ 181 h 181"/>
                <a:gd name="T4" fmla="*/ 21 w 30"/>
                <a:gd name="T5" fmla="*/ 180 h 181"/>
                <a:gd name="T6" fmla="*/ 23 w 30"/>
                <a:gd name="T7" fmla="*/ 179 h 181"/>
                <a:gd name="T8" fmla="*/ 25 w 30"/>
                <a:gd name="T9" fmla="*/ 176 h 181"/>
                <a:gd name="T10" fmla="*/ 27 w 30"/>
                <a:gd name="T11" fmla="*/ 174 h 181"/>
                <a:gd name="T12" fmla="*/ 28 w 30"/>
                <a:gd name="T13" fmla="*/ 172 h 181"/>
                <a:gd name="T14" fmla="*/ 30 w 30"/>
                <a:gd name="T15" fmla="*/ 169 h 181"/>
                <a:gd name="T16" fmla="*/ 30 w 30"/>
                <a:gd name="T17" fmla="*/ 166 h 181"/>
                <a:gd name="T18" fmla="*/ 30 w 30"/>
                <a:gd name="T19" fmla="*/ 16 h 181"/>
                <a:gd name="T20" fmla="*/ 30 w 30"/>
                <a:gd name="T21" fmla="*/ 12 h 181"/>
                <a:gd name="T22" fmla="*/ 28 w 30"/>
                <a:gd name="T23" fmla="*/ 9 h 181"/>
                <a:gd name="T24" fmla="*/ 27 w 30"/>
                <a:gd name="T25" fmla="*/ 7 h 181"/>
                <a:gd name="T26" fmla="*/ 25 w 30"/>
                <a:gd name="T27" fmla="*/ 5 h 181"/>
                <a:gd name="T28" fmla="*/ 23 w 30"/>
                <a:gd name="T29" fmla="*/ 3 h 181"/>
                <a:gd name="T30" fmla="*/ 21 w 30"/>
                <a:gd name="T31" fmla="*/ 2 h 181"/>
                <a:gd name="T32" fmla="*/ 18 w 30"/>
                <a:gd name="T33" fmla="*/ 0 h 181"/>
                <a:gd name="T34" fmla="*/ 15 w 30"/>
                <a:gd name="T35" fmla="*/ 0 h 181"/>
                <a:gd name="T36" fmla="*/ 11 w 30"/>
                <a:gd name="T37" fmla="*/ 0 h 181"/>
                <a:gd name="T38" fmla="*/ 9 w 30"/>
                <a:gd name="T39" fmla="*/ 2 h 181"/>
                <a:gd name="T40" fmla="*/ 6 w 30"/>
                <a:gd name="T41" fmla="*/ 3 h 181"/>
                <a:gd name="T42" fmla="*/ 4 w 30"/>
                <a:gd name="T43" fmla="*/ 5 h 181"/>
                <a:gd name="T44" fmla="*/ 2 w 30"/>
                <a:gd name="T45" fmla="*/ 7 h 181"/>
                <a:gd name="T46" fmla="*/ 1 w 30"/>
                <a:gd name="T47" fmla="*/ 9 h 181"/>
                <a:gd name="T48" fmla="*/ 0 w 30"/>
                <a:gd name="T49" fmla="*/ 12 h 181"/>
                <a:gd name="T50" fmla="*/ 0 w 30"/>
                <a:gd name="T51" fmla="*/ 16 h 181"/>
                <a:gd name="T52" fmla="*/ 0 w 30"/>
                <a:gd name="T53" fmla="*/ 166 h 181"/>
                <a:gd name="T54" fmla="*/ 0 w 30"/>
                <a:gd name="T55" fmla="*/ 169 h 181"/>
                <a:gd name="T56" fmla="*/ 1 w 30"/>
                <a:gd name="T57" fmla="*/ 172 h 181"/>
                <a:gd name="T58" fmla="*/ 2 w 30"/>
                <a:gd name="T59" fmla="*/ 174 h 181"/>
                <a:gd name="T60" fmla="*/ 4 w 30"/>
                <a:gd name="T61" fmla="*/ 176 h 181"/>
                <a:gd name="T62" fmla="*/ 6 w 30"/>
                <a:gd name="T63" fmla="*/ 179 h 181"/>
                <a:gd name="T64" fmla="*/ 9 w 30"/>
                <a:gd name="T65" fmla="*/ 180 h 181"/>
                <a:gd name="T66" fmla="*/ 11 w 30"/>
                <a:gd name="T67" fmla="*/ 181 h 181"/>
                <a:gd name="T68" fmla="*/ 15 w 30"/>
                <a:gd name="T6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" h="181">
                  <a:moveTo>
                    <a:pt x="15" y="181"/>
                  </a:moveTo>
                  <a:lnTo>
                    <a:pt x="18" y="181"/>
                  </a:lnTo>
                  <a:lnTo>
                    <a:pt x="21" y="180"/>
                  </a:lnTo>
                  <a:lnTo>
                    <a:pt x="23" y="179"/>
                  </a:lnTo>
                  <a:lnTo>
                    <a:pt x="25" y="176"/>
                  </a:lnTo>
                  <a:lnTo>
                    <a:pt x="27" y="174"/>
                  </a:lnTo>
                  <a:lnTo>
                    <a:pt x="28" y="172"/>
                  </a:lnTo>
                  <a:lnTo>
                    <a:pt x="30" y="169"/>
                  </a:lnTo>
                  <a:lnTo>
                    <a:pt x="30" y="16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6"/>
                  </a:lnTo>
                  <a:lnTo>
                    <a:pt x="0" y="169"/>
                  </a:lnTo>
                  <a:lnTo>
                    <a:pt x="1" y="172"/>
                  </a:lnTo>
                  <a:lnTo>
                    <a:pt x="2" y="174"/>
                  </a:lnTo>
                  <a:lnTo>
                    <a:pt x="4" y="176"/>
                  </a:lnTo>
                  <a:lnTo>
                    <a:pt x="6" y="179"/>
                  </a:lnTo>
                  <a:lnTo>
                    <a:pt x="9" y="180"/>
                  </a:lnTo>
                  <a:lnTo>
                    <a:pt x="11" y="181"/>
                  </a:lnTo>
                  <a:lnTo>
                    <a:pt x="15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0" name="Freeform 1671">
            <a:extLst>
              <a:ext uri="{FF2B5EF4-FFF2-40B4-BE49-F238E27FC236}">
                <a16:creationId xmlns:a16="http://schemas.microsoft.com/office/drawing/2014/main" id="{1A4AFC64-5C16-40F4-BDFA-E62EE3AAE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963181" y="2902974"/>
            <a:ext cx="380334" cy="380334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3850">
            <a:extLst>
              <a:ext uri="{FF2B5EF4-FFF2-40B4-BE49-F238E27FC236}">
                <a16:creationId xmlns:a16="http://schemas.microsoft.com/office/drawing/2014/main" id="{4F438411-AB3F-41D1-B7B0-3BD67465A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4904481" y="4108092"/>
            <a:ext cx="268346" cy="380334"/>
          </a:xfrm>
          <a:custGeom>
            <a:avLst/>
            <a:gdLst>
              <a:gd name="T0" fmla="*/ 635 w 636"/>
              <a:gd name="T1" fmla="*/ 369 h 901"/>
              <a:gd name="T2" fmla="*/ 632 w 636"/>
              <a:gd name="T3" fmla="*/ 365 h 901"/>
              <a:gd name="T4" fmla="*/ 629 w 636"/>
              <a:gd name="T5" fmla="*/ 362 h 901"/>
              <a:gd name="T6" fmla="*/ 625 w 636"/>
              <a:gd name="T7" fmla="*/ 360 h 901"/>
              <a:gd name="T8" fmla="*/ 621 w 636"/>
              <a:gd name="T9" fmla="*/ 360 h 901"/>
              <a:gd name="T10" fmla="*/ 337 w 636"/>
              <a:gd name="T11" fmla="*/ 360 h 901"/>
              <a:gd name="T12" fmla="*/ 409 w 636"/>
              <a:gd name="T13" fmla="*/ 17 h 901"/>
              <a:gd name="T14" fmla="*/ 409 w 636"/>
              <a:gd name="T15" fmla="*/ 13 h 901"/>
              <a:gd name="T16" fmla="*/ 408 w 636"/>
              <a:gd name="T17" fmla="*/ 7 h 901"/>
              <a:gd name="T18" fmla="*/ 405 w 636"/>
              <a:gd name="T19" fmla="*/ 3 h 901"/>
              <a:gd name="T20" fmla="*/ 400 w 636"/>
              <a:gd name="T21" fmla="*/ 1 h 901"/>
              <a:gd name="T22" fmla="*/ 395 w 636"/>
              <a:gd name="T23" fmla="*/ 0 h 901"/>
              <a:gd name="T24" fmla="*/ 390 w 636"/>
              <a:gd name="T25" fmla="*/ 0 h 901"/>
              <a:gd name="T26" fmla="*/ 385 w 636"/>
              <a:gd name="T27" fmla="*/ 2 h 901"/>
              <a:gd name="T28" fmla="*/ 382 w 636"/>
              <a:gd name="T29" fmla="*/ 6 h 901"/>
              <a:gd name="T30" fmla="*/ 2 w 636"/>
              <a:gd name="T31" fmla="*/ 547 h 901"/>
              <a:gd name="T32" fmla="*/ 1 w 636"/>
              <a:gd name="T33" fmla="*/ 550 h 901"/>
              <a:gd name="T34" fmla="*/ 0 w 636"/>
              <a:gd name="T35" fmla="*/ 554 h 901"/>
              <a:gd name="T36" fmla="*/ 0 w 636"/>
              <a:gd name="T37" fmla="*/ 559 h 901"/>
              <a:gd name="T38" fmla="*/ 1 w 636"/>
              <a:gd name="T39" fmla="*/ 562 h 901"/>
              <a:gd name="T40" fmla="*/ 4 w 636"/>
              <a:gd name="T41" fmla="*/ 566 h 901"/>
              <a:gd name="T42" fmla="*/ 8 w 636"/>
              <a:gd name="T43" fmla="*/ 568 h 901"/>
              <a:gd name="T44" fmla="*/ 11 w 636"/>
              <a:gd name="T45" fmla="*/ 569 h 901"/>
              <a:gd name="T46" fmla="*/ 15 w 636"/>
              <a:gd name="T47" fmla="*/ 570 h 901"/>
              <a:gd name="T48" fmla="*/ 299 w 636"/>
              <a:gd name="T49" fmla="*/ 570 h 901"/>
              <a:gd name="T50" fmla="*/ 228 w 636"/>
              <a:gd name="T51" fmla="*/ 882 h 901"/>
              <a:gd name="T52" fmla="*/ 228 w 636"/>
              <a:gd name="T53" fmla="*/ 888 h 901"/>
              <a:gd name="T54" fmla="*/ 229 w 636"/>
              <a:gd name="T55" fmla="*/ 892 h 901"/>
              <a:gd name="T56" fmla="*/ 232 w 636"/>
              <a:gd name="T57" fmla="*/ 896 h 901"/>
              <a:gd name="T58" fmla="*/ 236 w 636"/>
              <a:gd name="T59" fmla="*/ 900 h 901"/>
              <a:gd name="T60" fmla="*/ 239 w 636"/>
              <a:gd name="T61" fmla="*/ 901 h 901"/>
              <a:gd name="T62" fmla="*/ 243 w 636"/>
              <a:gd name="T63" fmla="*/ 901 h 901"/>
              <a:gd name="T64" fmla="*/ 246 w 636"/>
              <a:gd name="T65" fmla="*/ 901 h 901"/>
              <a:gd name="T66" fmla="*/ 249 w 636"/>
              <a:gd name="T67" fmla="*/ 900 h 901"/>
              <a:gd name="T68" fmla="*/ 252 w 636"/>
              <a:gd name="T69" fmla="*/ 897 h 901"/>
              <a:gd name="T70" fmla="*/ 254 w 636"/>
              <a:gd name="T71" fmla="*/ 895 h 901"/>
              <a:gd name="T72" fmla="*/ 633 w 636"/>
              <a:gd name="T73" fmla="*/ 384 h 901"/>
              <a:gd name="T74" fmla="*/ 635 w 636"/>
              <a:gd name="T75" fmla="*/ 381 h 901"/>
              <a:gd name="T76" fmla="*/ 636 w 636"/>
              <a:gd name="T77" fmla="*/ 376 h 901"/>
              <a:gd name="T78" fmla="*/ 636 w 636"/>
              <a:gd name="T79" fmla="*/ 372 h 901"/>
              <a:gd name="T80" fmla="*/ 635 w 636"/>
              <a:gd name="T81" fmla="*/ 369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6" h="901">
                <a:moveTo>
                  <a:pt x="635" y="369"/>
                </a:moveTo>
                <a:lnTo>
                  <a:pt x="632" y="365"/>
                </a:lnTo>
                <a:lnTo>
                  <a:pt x="629" y="362"/>
                </a:lnTo>
                <a:lnTo>
                  <a:pt x="625" y="360"/>
                </a:lnTo>
                <a:lnTo>
                  <a:pt x="621" y="360"/>
                </a:lnTo>
                <a:lnTo>
                  <a:pt x="337" y="360"/>
                </a:lnTo>
                <a:lnTo>
                  <a:pt x="409" y="17"/>
                </a:lnTo>
                <a:lnTo>
                  <a:pt x="409" y="13"/>
                </a:lnTo>
                <a:lnTo>
                  <a:pt x="408" y="7"/>
                </a:lnTo>
                <a:lnTo>
                  <a:pt x="405" y="3"/>
                </a:lnTo>
                <a:lnTo>
                  <a:pt x="400" y="1"/>
                </a:lnTo>
                <a:lnTo>
                  <a:pt x="395" y="0"/>
                </a:lnTo>
                <a:lnTo>
                  <a:pt x="390" y="0"/>
                </a:lnTo>
                <a:lnTo>
                  <a:pt x="385" y="2"/>
                </a:lnTo>
                <a:lnTo>
                  <a:pt x="382" y="6"/>
                </a:lnTo>
                <a:lnTo>
                  <a:pt x="2" y="547"/>
                </a:lnTo>
                <a:lnTo>
                  <a:pt x="1" y="550"/>
                </a:lnTo>
                <a:lnTo>
                  <a:pt x="0" y="554"/>
                </a:lnTo>
                <a:lnTo>
                  <a:pt x="0" y="559"/>
                </a:lnTo>
                <a:lnTo>
                  <a:pt x="1" y="562"/>
                </a:lnTo>
                <a:lnTo>
                  <a:pt x="4" y="566"/>
                </a:lnTo>
                <a:lnTo>
                  <a:pt x="8" y="568"/>
                </a:lnTo>
                <a:lnTo>
                  <a:pt x="11" y="569"/>
                </a:lnTo>
                <a:lnTo>
                  <a:pt x="15" y="570"/>
                </a:lnTo>
                <a:lnTo>
                  <a:pt x="299" y="570"/>
                </a:lnTo>
                <a:lnTo>
                  <a:pt x="228" y="882"/>
                </a:lnTo>
                <a:lnTo>
                  <a:pt x="228" y="888"/>
                </a:lnTo>
                <a:lnTo>
                  <a:pt x="229" y="892"/>
                </a:lnTo>
                <a:lnTo>
                  <a:pt x="232" y="896"/>
                </a:lnTo>
                <a:lnTo>
                  <a:pt x="236" y="900"/>
                </a:lnTo>
                <a:lnTo>
                  <a:pt x="239" y="901"/>
                </a:lnTo>
                <a:lnTo>
                  <a:pt x="243" y="901"/>
                </a:lnTo>
                <a:lnTo>
                  <a:pt x="246" y="901"/>
                </a:lnTo>
                <a:lnTo>
                  <a:pt x="249" y="900"/>
                </a:lnTo>
                <a:lnTo>
                  <a:pt x="252" y="897"/>
                </a:lnTo>
                <a:lnTo>
                  <a:pt x="254" y="895"/>
                </a:lnTo>
                <a:lnTo>
                  <a:pt x="633" y="384"/>
                </a:lnTo>
                <a:lnTo>
                  <a:pt x="635" y="381"/>
                </a:lnTo>
                <a:lnTo>
                  <a:pt x="636" y="376"/>
                </a:lnTo>
                <a:lnTo>
                  <a:pt x="636" y="372"/>
                </a:lnTo>
                <a:lnTo>
                  <a:pt x="635" y="36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2" name="Freeform 3886">
            <a:extLst>
              <a:ext uri="{FF2B5EF4-FFF2-40B4-BE49-F238E27FC236}">
                <a16:creationId xmlns:a16="http://schemas.microsoft.com/office/drawing/2014/main" id="{EC8E95A8-22FE-44FA-B5A6-2AA2D47A5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6257227" y="4108092"/>
            <a:ext cx="382447" cy="38033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6C60D8E2-BC37-4164-84A8-5B32D836B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67022" y="4107036"/>
            <a:ext cx="382447" cy="382446"/>
            <a:chOff x="879475" y="5100638"/>
            <a:chExt cx="287338" cy="287337"/>
          </a:xfrm>
          <a:solidFill>
            <a:schemeClr val="accent4">
              <a:lumMod val="75000"/>
            </a:schemeClr>
          </a:solidFill>
        </p:grpSpPr>
        <p:sp>
          <p:nvSpPr>
            <p:cNvPr id="74" name="Freeform 1636">
              <a:extLst>
                <a:ext uri="{FF2B5EF4-FFF2-40B4-BE49-F238E27FC236}">
                  <a16:creationId xmlns:a16="http://schemas.microsoft.com/office/drawing/2014/main" id="{69FF00E7-041A-4CE9-A6E6-F43110659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" y="5233988"/>
              <a:ext cx="38100" cy="9525"/>
            </a:xfrm>
            <a:custGeom>
              <a:avLst/>
              <a:gdLst>
                <a:gd name="T0" fmla="*/ 105 w 121"/>
                <a:gd name="T1" fmla="*/ 0 h 30"/>
                <a:gd name="T2" fmla="*/ 15 w 121"/>
                <a:gd name="T3" fmla="*/ 0 h 30"/>
                <a:gd name="T4" fmla="*/ 13 w 121"/>
                <a:gd name="T5" fmla="*/ 0 h 30"/>
                <a:gd name="T6" fmla="*/ 9 w 121"/>
                <a:gd name="T7" fmla="*/ 1 h 30"/>
                <a:gd name="T8" fmla="*/ 7 w 121"/>
                <a:gd name="T9" fmla="*/ 2 h 30"/>
                <a:gd name="T10" fmla="*/ 5 w 121"/>
                <a:gd name="T11" fmla="*/ 4 h 30"/>
                <a:gd name="T12" fmla="*/ 3 w 121"/>
                <a:gd name="T13" fmla="*/ 6 h 30"/>
                <a:gd name="T14" fmla="*/ 2 w 121"/>
                <a:gd name="T15" fmla="*/ 9 h 30"/>
                <a:gd name="T16" fmla="*/ 0 w 121"/>
                <a:gd name="T17" fmla="*/ 12 h 30"/>
                <a:gd name="T18" fmla="*/ 0 w 121"/>
                <a:gd name="T19" fmla="*/ 14 h 30"/>
                <a:gd name="T20" fmla="*/ 0 w 121"/>
                <a:gd name="T21" fmla="*/ 17 h 30"/>
                <a:gd name="T22" fmla="*/ 2 w 121"/>
                <a:gd name="T23" fmla="*/ 21 h 30"/>
                <a:gd name="T24" fmla="*/ 3 w 121"/>
                <a:gd name="T25" fmla="*/ 23 h 30"/>
                <a:gd name="T26" fmla="*/ 5 w 121"/>
                <a:gd name="T27" fmla="*/ 25 h 30"/>
                <a:gd name="T28" fmla="*/ 7 w 121"/>
                <a:gd name="T29" fmla="*/ 27 h 30"/>
                <a:gd name="T30" fmla="*/ 9 w 121"/>
                <a:gd name="T31" fmla="*/ 29 h 30"/>
                <a:gd name="T32" fmla="*/ 13 w 121"/>
                <a:gd name="T33" fmla="*/ 30 h 30"/>
                <a:gd name="T34" fmla="*/ 15 w 121"/>
                <a:gd name="T35" fmla="*/ 30 h 30"/>
                <a:gd name="T36" fmla="*/ 105 w 121"/>
                <a:gd name="T37" fmla="*/ 30 h 30"/>
                <a:gd name="T38" fmla="*/ 109 w 121"/>
                <a:gd name="T39" fmla="*/ 30 h 30"/>
                <a:gd name="T40" fmla="*/ 111 w 121"/>
                <a:gd name="T41" fmla="*/ 29 h 30"/>
                <a:gd name="T42" fmla="*/ 114 w 121"/>
                <a:gd name="T43" fmla="*/ 27 h 30"/>
                <a:gd name="T44" fmla="*/ 117 w 121"/>
                <a:gd name="T45" fmla="*/ 25 h 30"/>
                <a:gd name="T46" fmla="*/ 118 w 121"/>
                <a:gd name="T47" fmla="*/ 23 h 30"/>
                <a:gd name="T48" fmla="*/ 120 w 121"/>
                <a:gd name="T49" fmla="*/ 21 h 30"/>
                <a:gd name="T50" fmla="*/ 121 w 121"/>
                <a:gd name="T51" fmla="*/ 17 h 30"/>
                <a:gd name="T52" fmla="*/ 121 w 121"/>
                <a:gd name="T53" fmla="*/ 14 h 30"/>
                <a:gd name="T54" fmla="*/ 121 w 121"/>
                <a:gd name="T55" fmla="*/ 12 h 30"/>
                <a:gd name="T56" fmla="*/ 120 w 121"/>
                <a:gd name="T57" fmla="*/ 9 h 30"/>
                <a:gd name="T58" fmla="*/ 118 w 121"/>
                <a:gd name="T59" fmla="*/ 6 h 30"/>
                <a:gd name="T60" fmla="*/ 117 w 121"/>
                <a:gd name="T61" fmla="*/ 4 h 30"/>
                <a:gd name="T62" fmla="*/ 114 w 121"/>
                <a:gd name="T63" fmla="*/ 2 h 30"/>
                <a:gd name="T64" fmla="*/ 111 w 121"/>
                <a:gd name="T65" fmla="*/ 1 h 30"/>
                <a:gd name="T66" fmla="*/ 109 w 121"/>
                <a:gd name="T67" fmla="*/ 0 h 30"/>
                <a:gd name="T68" fmla="*/ 105 w 12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30">
                  <a:moveTo>
                    <a:pt x="105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30"/>
                  </a:lnTo>
                  <a:lnTo>
                    <a:pt x="111" y="29"/>
                  </a:lnTo>
                  <a:lnTo>
                    <a:pt x="114" y="27"/>
                  </a:lnTo>
                  <a:lnTo>
                    <a:pt x="117" y="25"/>
                  </a:lnTo>
                  <a:lnTo>
                    <a:pt x="118" y="23"/>
                  </a:lnTo>
                  <a:lnTo>
                    <a:pt x="120" y="21"/>
                  </a:lnTo>
                  <a:lnTo>
                    <a:pt x="121" y="17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0" y="9"/>
                  </a:lnTo>
                  <a:lnTo>
                    <a:pt x="118" y="6"/>
                  </a:lnTo>
                  <a:lnTo>
                    <a:pt x="117" y="4"/>
                  </a:lnTo>
                  <a:lnTo>
                    <a:pt x="114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637">
              <a:extLst>
                <a:ext uri="{FF2B5EF4-FFF2-40B4-BE49-F238E27FC236}">
                  <a16:creationId xmlns:a16="http://schemas.microsoft.com/office/drawing/2014/main" id="{81654380-670A-482D-81FB-A4FFEA610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5100638"/>
              <a:ext cx="153988" cy="85725"/>
            </a:xfrm>
            <a:custGeom>
              <a:avLst/>
              <a:gdLst>
                <a:gd name="T0" fmla="*/ 482 w 482"/>
                <a:gd name="T1" fmla="*/ 60 h 271"/>
                <a:gd name="T2" fmla="*/ 482 w 482"/>
                <a:gd name="T3" fmla="*/ 54 h 271"/>
                <a:gd name="T4" fmla="*/ 481 w 482"/>
                <a:gd name="T5" fmla="*/ 48 h 271"/>
                <a:gd name="T6" fmla="*/ 480 w 482"/>
                <a:gd name="T7" fmla="*/ 42 h 271"/>
                <a:gd name="T8" fmla="*/ 478 w 482"/>
                <a:gd name="T9" fmla="*/ 37 h 271"/>
                <a:gd name="T10" fmla="*/ 475 w 482"/>
                <a:gd name="T11" fmla="*/ 31 h 271"/>
                <a:gd name="T12" fmla="*/ 472 w 482"/>
                <a:gd name="T13" fmla="*/ 27 h 271"/>
                <a:gd name="T14" fmla="*/ 469 w 482"/>
                <a:gd name="T15" fmla="*/ 22 h 271"/>
                <a:gd name="T16" fmla="*/ 464 w 482"/>
                <a:gd name="T17" fmla="*/ 18 h 271"/>
                <a:gd name="T18" fmla="*/ 460 w 482"/>
                <a:gd name="T19" fmla="*/ 13 h 271"/>
                <a:gd name="T20" fmla="*/ 455 w 482"/>
                <a:gd name="T21" fmla="*/ 10 h 271"/>
                <a:gd name="T22" fmla="*/ 451 w 482"/>
                <a:gd name="T23" fmla="*/ 7 h 271"/>
                <a:gd name="T24" fmla="*/ 445 w 482"/>
                <a:gd name="T25" fmla="*/ 5 h 271"/>
                <a:gd name="T26" fmla="*/ 440 w 482"/>
                <a:gd name="T27" fmla="*/ 2 h 271"/>
                <a:gd name="T28" fmla="*/ 434 w 482"/>
                <a:gd name="T29" fmla="*/ 1 h 271"/>
                <a:gd name="T30" fmla="*/ 428 w 482"/>
                <a:gd name="T31" fmla="*/ 0 h 271"/>
                <a:gd name="T32" fmla="*/ 422 w 482"/>
                <a:gd name="T33" fmla="*/ 0 h 271"/>
                <a:gd name="T34" fmla="*/ 59 w 482"/>
                <a:gd name="T35" fmla="*/ 0 h 271"/>
                <a:gd name="T36" fmla="*/ 54 w 482"/>
                <a:gd name="T37" fmla="*/ 0 h 271"/>
                <a:gd name="T38" fmla="*/ 47 w 482"/>
                <a:gd name="T39" fmla="*/ 1 h 271"/>
                <a:gd name="T40" fmla="*/ 42 w 482"/>
                <a:gd name="T41" fmla="*/ 2 h 271"/>
                <a:gd name="T42" fmla="*/ 36 w 482"/>
                <a:gd name="T43" fmla="*/ 5 h 271"/>
                <a:gd name="T44" fmla="*/ 31 w 482"/>
                <a:gd name="T45" fmla="*/ 7 h 271"/>
                <a:gd name="T46" fmla="*/ 26 w 482"/>
                <a:gd name="T47" fmla="*/ 10 h 271"/>
                <a:gd name="T48" fmla="*/ 22 w 482"/>
                <a:gd name="T49" fmla="*/ 13 h 271"/>
                <a:gd name="T50" fmla="*/ 17 w 482"/>
                <a:gd name="T51" fmla="*/ 18 h 271"/>
                <a:gd name="T52" fmla="*/ 13 w 482"/>
                <a:gd name="T53" fmla="*/ 22 h 271"/>
                <a:gd name="T54" fmla="*/ 10 w 482"/>
                <a:gd name="T55" fmla="*/ 27 h 271"/>
                <a:gd name="T56" fmla="*/ 6 w 482"/>
                <a:gd name="T57" fmla="*/ 31 h 271"/>
                <a:gd name="T58" fmla="*/ 4 w 482"/>
                <a:gd name="T59" fmla="*/ 37 h 271"/>
                <a:gd name="T60" fmla="*/ 2 w 482"/>
                <a:gd name="T61" fmla="*/ 42 h 271"/>
                <a:gd name="T62" fmla="*/ 1 w 482"/>
                <a:gd name="T63" fmla="*/ 48 h 271"/>
                <a:gd name="T64" fmla="*/ 0 w 482"/>
                <a:gd name="T65" fmla="*/ 54 h 271"/>
                <a:gd name="T66" fmla="*/ 0 w 482"/>
                <a:gd name="T67" fmla="*/ 60 h 271"/>
                <a:gd name="T68" fmla="*/ 0 w 482"/>
                <a:gd name="T69" fmla="*/ 271 h 271"/>
                <a:gd name="T70" fmla="*/ 482 w 482"/>
                <a:gd name="T71" fmla="*/ 271 h 271"/>
                <a:gd name="T72" fmla="*/ 482 w 482"/>
                <a:gd name="T73" fmla="*/ 6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2" h="271">
                  <a:moveTo>
                    <a:pt x="482" y="60"/>
                  </a:moveTo>
                  <a:lnTo>
                    <a:pt x="482" y="54"/>
                  </a:lnTo>
                  <a:lnTo>
                    <a:pt x="481" y="48"/>
                  </a:lnTo>
                  <a:lnTo>
                    <a:pt x="480" y="42"/>
                  </a:lnTo>
                  <a:lnTo>
                    <a:pt x="478" y="37"/>
                  </a:lnTo>
                  <a:lnTo>
                    <a:pt x="475" y="31"/>
                  </a:lnTo>
                  <a:lnTo>
                    <a:pt x="472" y="27"/>
                  </a:lnTo>
                  <a:lnTo>
                    <a:pt x="469" y="22"/>
                  </a:lnTo>
                  <a:lnTo>
                    <a:pt x="464" y="18"/>
                  </a:lnTo>
                  <a:lnTo>
                    <a:pt x="460" y="13"/>
                  </a:lnTo>
                  <a:lnTo>
                    <a:pt x="455" y="10"/>
                  </a:lnTo>
                  <a:lnTo>
                    <a:pt x="451" y="7"/>
                  </a:lnTo>
                  <a:lnTo>
                    <a:pt x="445" y="5"/>
                  </a:lnTo>
                  <a:lnTo>
                    <a:pt x="440" y="2"/>
                  </a:lnTo>
                  <a:lnTo>
                    <a:pt x="434" y="1"/>
                  </a:lnTo>
                  <a:lnTo>
                    <a:pt x="428" y="0"/>
                  </a:lnTo>
                  <a:lnTo>
                    <a:pt x="422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42" y="2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2" y="13"/>
                  </a:lnTo>
                  <a:lnTo>
                    <a:pt x="17" y="18"/>
                  </a:lnTo>
                  <a:lnTo>
                    <a:pt x="13" y="22"/>
                  </a:lnTo>
                  <a:lnTo>
                    <a:pt x="10" y="27"/>
                  </a:lnTo>
                  <a:lnTo>
                    <a:pt x="6" y="31"/>
                  </a:lnTo>
                  <a:lnTo>
                    <a:pt x="4" y="37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271"/>
                  </a:lnTo>
                  <a:lnTo>
                    <a:pt x="482" y="271"/>
                  </a:lnTo>
                  <a:lnTo>
                    <a:pt x="48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638">
              <a:extLst>
                <a:ext uri="{FF2B5EF4-FFF2-40B4-BE49-F238E27FC236}">
                  <a16:creationId xmlns:a16="http://schemas.microsoft.com/office/drawing/2014/main" id="{FB01E3B0-9770-4D5C-9138-8D07EBC83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5195888"/>
              <a:ext cx="153988" cy="19050"/>
            </a:xfrm>
            <a:custGeom>
              <a:avLst/>
              <a:gdLst>
                <a:gd name="T0" fmla="*/ 361 w 482"/>
                <a:gd name="T1" fmla="*/ 30 h 60"/>
                <a:gd name="T2" fmla="*/ 424 w 482"/>
                <a:gd name="T3" fmla="*/ 30 h 60"/>
                <a:gd name="T4" fmla="*/ 475 w 482"/>
                <a:gd name="T5" fmla="*/ 30 h 60"/>
                <a:gd name="T6" fmla="*/ 478 w 482"/>
                <a:gd name="T7" fmla="*/ 23 h 60"/>
                <a:gd name="T8" fmla="*/ 481 w 482"/>
                <a:gd name="T9" fmla="*/ 17 h 60"/>
                <a:gd name="T10" fmla="*/ 482 w 482"/>
                <a:gd name="T11" fmla="*/ 9 h 60"/>
                <a:gd name="T12" fmla="*/ 482 w 482"/>
                <a:gd name="T13" fmla="*/ 2 h 60"/>
                <a:gd name="T14" fmla="*/ 482 w 482"/>
                <a:gd name="T15" fmla="*/ 0 h 60"/>
                <a:gd name="T16" fmla="*/ 0 w 482"/>
                <a:gd name="T17" fmla="*/ 0 h 60"/>
                <a:gd name="T18" fmla="*/ 0 w 482"/>
                <a:gd name="T19" fmla="*/ 6 h 60"/>
                <a:gd name="T20" fmla="*/ 1 w 482"/>
                <a:gd name="T21" fmla="*/ 11 h 60"/>
                <a:gd name="T22" fmla="*/ 2 w 482"/>
                <a:gd name="T23" fmla="*/ 18 h 60"/>
                <a:gd name="T24" fmla="*/ 4 w 482"/>
                <a:gd name="T25" fmla="*/ 23 h 60"/>
                <a:gd name="T26" fmla="*/ 6 w 482"/>
                <a:gd name="T27" fmla="*/ 28 h 60"/>
                <a:gd name="T28" fmla="*/ 10 w 482"/>
                <a:gd name="T29" fmla="*/ 33 h 60"/>
                <a:gd name="T30" fmla="*/ 13 w 482"/>
                <a:gd name="T31" fmla="*/ 38 h 60"/>
                <a:gd name="T32" fmla="*/ 17 w 482"/>
                <a:gd name="T33" fmla="*/ 42 h 60"/>
                <a:gd name="T34" fmla="*/ 22 w 482"/>
                <a:gd name="T35" fmla="*/ 47 h 60"/>
                <a:gd name="T36" fmla="*/ 26 w 482"/>
                <a:gd name="T37" fmla="*/ 50 h 60"/>
                <a:gd name="T38" fmla="*/ 31 w 482"/>
                <a:gd name="T39" fmla="*/ 53 h 60"/>
                <a:gd name="T40" fmla="*/ 36 w 482"/>
                <a:gd name="T41" fmla="*/ 55 h 60"/>
                <a:gd name="T42" fmla="*/ 42 w 482"/>
                <a:gd name="T43" fmla="*/ 58 h 60"/>
                <a:gd name="T44" fmla="*/ 47 w 482"/>
                <a:gd name="T45" fmla="*/ 59 h 60"/>
                <a:gd name="T46" fmla="*/ 54 w 482"/>
                <a:gd name="T47" fmla="*/ 60 h 60"/>
                <a:gd name="T48" fmla="*/ 59 w 482"/>
                <a:gd name="T49" fmla="*/ 60 h 60"/>
                <a:gd name="T50" fmla="*/ 282 w 482"/>
                <a:gd name="T51" fmla="*/ 60 h 60"/>
                <a:gd name="T52" fmla="*/ 291 w 482"/>
                <a:gd name="T53" fmla="*/ 53 h 60"/>
                <a:gd name="T54" fmla="*/ 299 w 482"/>
                <a:gd name="T55" fmla="*/ 48 h 60"/>
                <a:gd name="T56" fmla="*/ 308 w 482"/>
                <a:gd name="T57" fmla="*/ 42 h 60"/>
                <a:gd name="T58" fmla="*/ 318 w 482"/>
                <a:gd name="T59" fmla="*/ 38 h 60"/>
                <a:gd name="T60" fmla="*/ 328 w 482"/>
                <a:gd name="T61" fmla="*/ 34 h 60"/>
                <a:gd name="T62" fmla="*/ 339 w 482"/>
                <a:gd name="T63" fmla="*/ 32 h 60"/>
                <a:gd name="T64" fmla="*/ 350 w 482"/>
                <a:gd name="T65" fmla="*/ 30 h 60"/>
                <a:gd name="T66" fmla="*/ 361 w 482"/>
                <a:gd name="T6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60">
                  <a:moveTo>
                    <a:pt x="361" y="30"/>
                  </a:moveTo>
                  <a:lnTo>
                    <a:pt x="424" y="30"/>
                  </a:lnTo>
                  <a:lnTo>
                    <a:pt x="475" y="30"/>
                  </a:lnTo>
                  <a:lnTo>
                    <a:pt x="478" y="23"/>
                  </a:lnTo>
                  <a:lnTo>
                    <a:pt x="481" y="17"/>
                  </a:lnTo>
                  <a:lnTo>
                    <a:pt x="482" y="9"/>
                  </a:lnTo>
                  <a:lnTo>
                    <a:pt x="482" y="2"/>
                  </a:lnTo>
                  <a:lnTo>
                    <a:pt x="48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3" y="38"/>
                  </a:lnTo>
                  <a:lnTo>
                    <a:pt x="17" y="42"/>
                  </a:lnTo>
                  <a:lnTo>
                    <a:pt x="22" y="47"/>
                  </a:lnTo>
                  <a:lnTo>
                    <a:pt x="26" y="50"/>
                  </a:lnTo>
                  <a:lnTo>
                    <a:pt x="31" y="53"/>
                  </a:lnTo>
                  <a:lnTo>
                    <a:pt x="36" y="55"/>
                  </a:lnTo>
                  <a:lnTo>
                    <a:pt x="42" y="58"/>
                  </a:lnTo>
                  <a:lnTo>
                    <a:pt x="47" y="59"/>
                  </a:lnTo>
                  <a:lnTo>
                    <a:pt x="54" y="60"/>
                  </a:lnTo>
                  <a:lnTo>
                    <a:pt x="59" y="60"/>
                  </a:lnTo>
                  <a:lnTo>
                    <a:pt x="282" y="60"/>
                  </a:lnTo>
                  <a:lnTo>
                    <a:pt x="291" y="53"/>
                  </a:lnTo>
                  <a:lnTo>
                    <a:pt x="299" y="48"/>
                  </a:lnTo>
                  <a:lnTo>
                    <a:pt x="308" y="42"/>
                  </a:lnTo>
                  <a:lnTo>
                    <a:pt x="318" y="38"/>
                  </a:lnTo>
                  <a:lnTo>
                    <a:pt x="328" y="34"/>
                  </a:lnTo>
                  <a:lnTo>
                    <a:pt x="339" y="32"/>
                  </a:lnTo>
                  <a:lnTo>
                    <a:pt x="350" y="30"/>
                  </a:lnTo>
                  <a:lnTo>
                    <a:pt x="3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639">
              <a:extLst>
                <a:ext uri="{FF2B5EF4-FFF2-40B4-BE49-F238E27FC236}">
                  <a16:creationId xmlns:a16="http://schemas.microsoft.com/office/drawing/2014/main" id="{B5E3BED9-C2BD-4A86-AB16-4FB4F8651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" y="5214938"/>
              <a:ext cx="201613" cy="106363"/>
            </a:xfrm>
            <a:custGeom>
              <a:avLst/>
              <a:gdLst>
                <a:gd name="T0" fmla="*/ 543 w 633"/>
                <a:gd name="T1" fmla="*/ 0 h 332"/>
                <a:gd name="T2" fmla="*/ 153 w 633"/>
                <a:gd name="T3" fmla="*/ 0 h 332"/>
                <a:gd name="T4" fmla="*/ 90 w 633"/>
                <a:gd name="T5" fmla="*/ 0 h 332"/>
                <a:gd name="T6" fmla="*/ 82 w 633"/>
                <a:gd name="T7" fmla="*/ 1 h 332"/>
                <a:gd name="T8" fmla="*/ 73 w 633"/>
                <a:gd name="T9" fmla="*/ 2 h 332"/>
                <a:gd name="T10" fmla="*/ 64 w 633"/>
                <a:gd name="T11" fmla="*/ 4 h 332"/>
                <a:gd name="T12" fmla="*/ 55 w 633"/>
                <a:gd name="T13" fmla="*/ 8 h 332"/>
                <a:gd name="T14" fmla="*/ 47 w 633"/>
                <a:gd name="T15" fmla="*/ 11 h 332"/>
                <a:gd name="T16" fmla="*/ 40 w 633"/>
                <a:gd name="T17" fmla="*/ 15 h 332"/>
                <a:gd name="T18" fmla="*/ 33 w 633"/>
                <a:gd name="T19" fmla="*/ 21 h 332"/>
                <a:gd name="T20" fmla="*/ 26 w 633"/>
                <a:gd name="T21" fmla="*/ 26 h 332"/>
                <a:gd name="T22" fmla="*/ 21 w 633"/>
                <a:gd name="T23" fmla="*/ 33 h 332"/>
                <a:gd name="T24" fmla="*/ 15 w 633"/>
                <a:gd name="T25" fmla="*/ 40 h 332"/>
                <a:gd name="T26" fmla="*/ 11 w 633"/>
                <a:gd name="T27" fmla="*/ 47 h 332"/>
                <a:gd name="T28" fmla="*/ 7 w 633"/>
                <a:gd name="T29" fmla="*/ 55 h 332"/>
                <a:gd name="T30" fmla="*/ 4 w 633"/>
                <a:gd name="T31" fmla="*/ 64 h 332"/>
                <a:gd name="T32" fmla="*/ 2 w 633"/>
                <a:gd name="T33" fmla="*/ 72 h 332"/>
                <a:gd name="T34" fmla="*/ 1 w 633"/>
                <a:gd name="T35" fmla="*/ 82 h 332"/>
                <a:gd name="T36" fmla="*/ 0 w 633"/>
                <a:gd name="T37" fmla="*/ 91 h 332"/>
                <a:gd name="T38" fmla="*/ 0 w 633"/>
                <a:gd name="T39" fmla="*/ 332 h 332"/>
                <a:gd name="T40" fmla="*/ 633 w 633"/>
                <a:gd name="T41" fmla="*/ 332 h 332"/>
                <a:gd name="T42" fmla="*/ 633 w 633"/>
                <a:gd name="T43" fmla="*/ 91 h 332"/>
                <a:gd name="T44" fmla="*/ 633 w 633"/>
                <a:gd name="T45" fmla="*/ 82 h 332"/>
                <a:gd name="T46" fmla="*/ 632 w 633"/>
                <a:gd name="T47" fmla="*/ 72 h 332"/>
                <a:gd name="T48" fmla="*/ 630 w 633"/>
                <a:gd name="T49" fmla="*/ 64 h 332"/>
                <a:gd name="T50" fmla="*/ 627 w 633"/>
                <a:gd name="T51" fmla="*/ 55 h 332"/>
                <a:gd name="T52" fmla="*/ 622 w 633"/>
                <a:gd name="T53" fmla="*/ 47 h 332"/>
                <a:gd name="T54" fmla="*/ 618 w 633"/>
                <a:gd name="T55" fmla="*/ 40 h 332"/>
                <a:gd name="T56" fmla="*/ 614 w 633"/>
                <a:gd name="T57" fmla="*/ 33 h 332"/>
                <a:gd name="T58" fmla="*/ 607 w 633"/>
                <a:gd name="T59" fmla="*/ 26 h 332"/>
                <a:gd name="T60" fmla="*/ 600 w 633"/>
                <a:gd name="T61" fmla="*/ 21 h 332"/>
                <a:gd name="T62" fmla="*/ 594 w 633"/>
                <a:gd name="T63" fmla="*/ 15 h 332"/>
                <a:gd name="T64" fmla="*/ 586 w 633"/>
                <a:gd name="T65" fmla="*/ 11 h 332"/>
                <a:gd name="T66" fmla="*/ 578 w 633"/>
                <a:gd name="T67" fmla="*/ 8 h 332"/>
                <a:gd name="T68" fmla="*/ 570 w 633"/>
                <a:gd name="T69" fmla="*/ 4 h 332"/>
                <a:gd name="T70" fmla="*/ 562 w 633"/>
                <a:gd name="T71" fmla="*/ 2 h 332"/>
                <a:gd name="T72" fmla="*/ 553 w 633"/>
                <a:gd name="T73" fmla="*/ 1 h 332"/>
                <a:gd name="T74" fmla="*/ 543 w 633"/>
                <a:gd name="T7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332">
                  <a:moveTo>
                    <a:pt x="543" y="0"/>
                  </a:moveTo>
                  <a:lnTo>
                    <a:pt x="153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332"/>
                  </a:lnTo>
                  <a:lnTo>
                    <a:pt x="633" y="332"/>
                  </a:lnTo>
                  <a:lnTo>
                    <a:pt x="633" y="91"/>
                  </a:lnTo>
                  <a:lnTo>
                    <a:pt x="633" y="82"/>
                  </a:lnTo>
                  <a:lnTo>
                    <a:pt x="632" y="72"/>
                  </a:lnTo>
                  <a:lnTo>
                    <a:pt x="630" y="64"/>
                  </a:lnTo>
                  <a:lnTo>
                    <a:pt x="627" y="55"/>
                  </a:lnTo>
                  <a:lnTo>
                    <a:pt x="622" y="47"/>
                  </a:lnTo>
                  <a:lnTo>
                    <a:pt x="618" y="40"/>
                  </a:lnTo>
                  <a:lnTo>
                    <a:pt x="614" y="33"/>
                  </a:lnTo>
                  <a:lnTo>
                    <a:pt x="607" y="26"/>
                  </a:lnTo>
                  <a:lnTo>
                    <a:pt x="600" y="21"/>
                  </a:lnTo>
                  <a:lnTo>
                    <a:pt x="594" y="15"/>
                  </a:lnTo>
                  <a:lnTo>
                    <a:pt x="586" y="11"/>
                  </a:lnTo>
                  <a:lnTo>
                    <a:pt x="578" y="8"/>
                  </a:lnTo>
                  <a:lnTo>
                    <a:pt x="570" y="4"/>
                  </a:lnTo>
                  <a:lnTo>
                    <a:pt x="562" y="2"/>
                  </a:lnTo>
                  <a:lnTo>
                    <a:pt x="553" y="1"/>
                  </a:lnTo>
                  <a:lnTo>
                    <a:pt x="5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640">
              <a:extLst>
                <a:ext uri="{FF2B5EF4-FFF2-40B4-BE49-F238E27FC236}">
                  <a16:creationId xmlns:a16="http://schemas.microsoft.com/office/drawing/2014/main" id="{8A8D0C73-A5C6-464E-846B-C5C294BF2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5330825"/>
              <a:ext cx="201613" cy="57150"/>
            </a:xfrm>
            <a:custGeom>
              <a:avLst/>
              <a:gdLst>
                <a:gd name="T0" fmla="*/ 322 w 633"/>
                <a:gd name="T1" fmla="*/ 23 h 181"/>
                <a:gd name="T2" fmla="*/ 329 w 633"/>
                <a:gd name="T3" fmla="*/ 26 h 181"/>
                <a:gd name="T4" fmla="*/ 336 w 633"/>
                <a:gd name="T5" fmla="*/ 33 h 181"/>
                <a:gd name="T6" fmla="*/ 339 w 633"/>
                <a:gd name="T7" fmla="*/ 41 h 181"/>
                <a:gd name="T8" fmla="*/ 339 w 633"/>
                <a:gd name="T9" fmla="*/ 51 h 181"/>
                <a:gd name="T10" fmla="*/ 336 w 633"/>
                <a:gd name="T11" fmla="*/ 58 h 181"/>
                <a:gd name="T12" fmla="*/ 329 w 633"/>
                <a:gd name="T13" fmla="*/ 64 h 181"/>
                <a:gd name="T14" fmla="*/ 322 w 633"/>
                <a:gd name="T15" fmla="*/ 67 h 181"/>
                <a:gd name="T16" fmla="*/ 313 w 633"/>
                <a:gd name="T17" fmla="*/ 67 h 181"/>
                <a:gd name="T18" fmla="*/ 304 w 633"/>
                <a:gd name="T19" fmla="*/ 64 h 181"/>
                <a:gd name="T20" fmla="*/ 298 w 633"/>
                <a:gd name="T21" fmla="*/ 58 h 181"/>
                <a:gd name="T22" fmla="*/ 295 w 633"/>
                <a:gd name="T23" fmla="*/ 51 h 181"/>
                <a:gd name="T24" fmla="*/ 295 w 633"/>
                <a:gd name="T25" fmla="*/ 41 h 181"/>
                <a:gd name="T26" fmla="*/ 298 w 633"/>
                <a:gd name="T27" fmla="*/ 33 h 181"/>
                <a:gd name="T28" fmla="*/ 304 w 633"/>
                <a:gd name="T29" fmla="*/ 26 h 181"/>
                <a:gd name="T30" fmla="*/ 313 w 633"/>
                <a:gd name="T31" fmla="*/ 23 h 181"/>
                <a:gd name="T32" fmla="*/ 0 w 633"/>
                <a:gd name="T33" fmla="*/ 31 h 181"/>
                <a:gd name="T34" fmla="*/ 2 w 633"/>
                <a:gd name="T35" fmla="*/ 48 h 181"/>
                <a:gd name="T36" fmla="*/ 7 w 633"/>
                <a:gd name="T37" fmla="*/ 66 h 181"/>
                <a:gd name="T38" fmla="*/ 15 w 633"/>
                <a:gd name="T39" fmla="*/ 80 h 181"/>
                <a:gd name="T40" fmla="*/ 26 w 633"/>
                <a:gd name="T41" fmla="*/ 95 h 181"/>
                <a:gd name="T42" fmla="*/ 40 w 633"/>
                <a:gd name="T43" fmla="*/ 106 h 181"/>
                <a:gd name="T44" fmla="*/ 55 w 633"/>
                <a:gd name="T45" fmla="*/ 114 h 181"/>
                <a:gd name="T46" fmla="*/ 73 w 633"/>
                <a:gd name="T47" fmla="*/ 119 h 181"/>
                <a:gd name="T48" fmla="*/ 90 w 633"/>
                <a:gd name="T49" fmla="*/ 121 h 181"/>
                <a:gd name="T50" fmla="*/ 302 w 633"/>
                <a:gd name="T51" fmla="*/ 151 h 181"/>
                <a:gd name="T52" fmla="*/ 163 w 633"/>
                <a:gd name="T53" fmla="*/ 151 h 181"/>
                <a:gd name="T54" fmla="*/ 158 w 633"/>
                <a:gd name="T55" fmla="*/ 153 h 181"/>
                <a:gd name="T56" fmla="*/ 153 w 633"/>
                <a:gd name="T57" fmla="*/ 158 h 181"/>
                <a:gd name="T58" fmla="*/ 151 w 633"/>
                <a:gd name="T59" fmla="*/ 163 h 181"/>
                <a:gd name="T60" fmla="*/ 151 w 633"/>
                <a:gd name="T61" fmla="*/ 169 h 181"/>
                <a:gd name="T62" fmla="*/ 153 w 633"/>
                <a:gd name="T63" fmla="*/ 174 h 181"/>
                <a:gd name="T64" fmla="*/ 158 w 633"/>
                <a:gd name="T65" fmla="*/ 179 h 181"/>
                <a:gd name="T66" fmla="*/ 163 w 633"/>
                <a:gd name="T67" fmla="*/ 181 h 181"/>
                <a:gd name="T68" fmla="*/ 468 w 633"/>
                <a:gd name="T69" fmla="*/ 181 h 181"/>
                <a:gd name="T70" fmla="*/ 474 w 633"/>
                <a:gd name="T71" fmla="*/ 180 h 181"/>
                <a:gd name="T72" fmla="*/ 479 w 633"/>
                <a:gd name="T73" fmla="*/ 177 h 181"/>
                <a:gd name="T74" fmla="*/ 482 w 633"/>
                <a:gd name="T75" fmla="*/ 172 h 181"/>
                <a:gd name="T76" fmla="*/ 483 w 633"/>
                <a:gd name="T77" fmla="*/ 167 h 181"/>
                <a:gd name="T78" fmla="*/ 482 w 633"/>
                <a:gd name="T79" fmla="*/ 160 h 181"/>
                <a:gd name="T80" fmla="*/ 479 w 633"/>
                <a:gd name="T81" fmla="*/ 156 h 181"/>
                <a:gd name="T82" fmla="*/ 474 w 633"/>
                <a:gd name="T83" fmla="*/ 152 h 181"/>
                <a:gd name="T84" fmla="*/ 468 w 633"/>
                <a:gd name="T85" fmla="*/ 151 h 181"/>
                <a:gd name="T86" fmla="*/ 332 w 633"/>
                <a:gd name="T87" fmla="*/ 121 h 181"/>
                <a:gd name="T88" fmla="*/ 553 w 633"/>
                <a:gd name="T89" fmla="*/ 120 h 181"/>
                <a:gd name="T90" fmla="*/ 570 w 633"/>
                <a:gd name="T91" fmla="*/ 117 h 181"/>
                <a:gd name="T92" fmla="*/ 586 w 633"/>
                <a:gd name="T93" fmla="*/ 110 h 181"/>
                <a:gd name="T94" fmla="*/ 600 w 633"/>
                <a:gd name="T95" fmla="*/ 100 h 181"/>
                <a:gd name="T96" fmla="*/ 614 w 633"/>
                <a:gd name="T97" fmla="*/ 88 h 181"/>
                <a:gd name="T98" fmla="*/ 622 w 633"/>
                <a:gd name="T99" fmla="*/ 74 h 181"/>
                <a:gd name="T100" fmla="*/ 630 w 633"/>
                <a:gd name="T101" fmla="*/ 57 h 181"/>
                <a:gd name="T102" fmla="*/ 633 w 633"/>
                <a:gd name="T103" fmla="*/ 39 h 181"/>
                <a:gd name="T104" fmla="*/ 633 w 633"/>
                <a:gd name="T105" fmla="*/ 0 h 181"/>
                <a:gd name="T106" fmla="*/ 0 w 633"/>
                <a:gd name="T10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3" h="181">
                  <a:moveTo>
                    <a:pt x="317" y="23"/>
                  </a:moveTo>
                  <a:lnTo>
                    <a:pt x="322" y="23"/>
                  </a:lnTo>
                  <a:lnTo>
                    <a:pt x="326" y="25"/>
                  </a:lnTo>
                  <a:lnTo>
                    <a:pt x="329" y="26"/>
                  </a:lnTo>
                  <a:lnTo>
                    <a:pt x="333" y="30"/>
                  </a:lnTo>
                  <a:lnTo>
                    <a:pt x="336" y="33"/>
                  </a:lnTo>
                  <a:lnTo>
                    <a:pt x="338" y="36"/>
                  </a:lnTo>
                  <a:lnTo>
                    <a:pt x="339" y="41"/>
                  </a:lnTo>
                  <a:lnTo>
                    <a:pt x="339" y="45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6" y="58"/>
                  </a:lnTo>
                  <a:lnTo>
                    <a:pt x="333" y="62"/>
                  </a:lnTo>
                  <a:lnTo>
                    <a:pt x="329" y="64"/>
                  </a:lnTo>
                  <a:lnTo>
                    <a:pt x="326" y="66"/>
                  </a:lnTo>
                  <a:lnTo>
                    <a:pt x="322" y="67"/>
                  </a:lnTo>
                  <a:lnTo>
                    <a:pt x="317" y="68"/>
                  </a:lnTo>
                  <a:lnTo>
                    <a:pt x="313" y="67"/>
                  </a:lnTo>
                  <a:lnTo>
                    <a:pt x="308" y="66"/>
                  </a:lnTo>
                  <a:lnTo>
                    <a:pt x="304" y="64"/>
                  </a:lnTo>
                  <a:lnTo>
                    <a:pt x="301" y="62"/>
                  </a:lnTo>
                  <a:lnTo>
                    <a:pt x="298" y="58"/>
                  </a:lnTo>
                  <a:lnTo>
                    <a:pt x="296" y="54"/>
                  </a:lnTo>
                  <a:lnTo>
                    <a:pt x="295" y="51"/>
                  </a:lnTo>
                  <a:lnTo>
                    <a:pt x="294" y="45"/>
                  </a:lnTo>
                  <a:lnTo>
                    <a:pt x="295" y="41"/>
                  </a:lnTo>
                  <a:lnTo>
                    <a:pt x="296" y="36"/>
                  </a:lnTo>
                  <a:lnTo>
                    <a:pt x="298" y="33"/>
                  </a:lnTo>
                  <a:lnTo>
                    <a:pt x="301" y="30"/>
                  </a:lnTo>
                  <a:lnTo>
                    <a:pt x="304" y="26"/>
                  </a:lnTo>
                  <a:lnTo>
                    <a:pt x="308" y="25"/>
                  </a:lnTo>
                  <a:lnTo>
                    <a:pt x="313" y="23"/>
                  </a:lnTo>
                  <a:lnTo>
                    <a:pt x="317" y="23"/>
                  </a:lnTo>
                  <a:close/>
                  <a:moveTo>
                    <a:pt x="0" y="31"/>
                  </a:moveTo>
                  <a:lnTo>
                    <a:pt x="1" y="39"/>
                  </a:lnTo>
                  <a:lnTo>
                    <a:pt x="2" y="48"/>
                  </a:lnTo>
                  <a:lnTo>
                    <a:pt x="4" y="57"/>
                  </a:lnTo>
                  <a:lnTo>
                    <a:pt x="7" y="66"/>
                  </a:lnTo>
                  <a:lnTo>
                    <a:pt x="11" y="74"/>
                  </a:lnTo>
                  <a:lnTo>
                    <a:pt x="15" y="80"/>
                  </a:lnTo>
                  <a:lnTo>
                    <a:pt x="21" y="88"/>
                  </a:lnTo>
                  <a:lnTo>
                    <a:pt x="26" y="95"/>
                  </a:lnTo>
                  <a:lnTo>
                    <a:pt x="33" y="100"/>
                  </a:lnTo>
                  <a:lnTo>
                    <a:pt x="40" y="106"/>
                  </a:lnTo>
                  <a:lnTo>
                    <a:pt x="47" y="110"/>
                  </a:lnTo>
                  <a:lnTo>
                    <a:pt x="55" y="114"/>
                  </a:lnTo>
                  <a:lnTo>
                    <a:pt x="64" y="117"/>
                  </a:lnTo>
                  <a:lnTo>
                    <a:pt x="73" y="119"/>
                  </a:lnTo>
                  <a:lnTo>
                    <a:pt x="82" y="120"/>
                  </a:lnTo>
                  <a:lnTo>
                    <a:pt x="90" y="121"/>
                  </a:lnTo>
                  <a:lnTo>
                    <a:pt x="302" y="121"/>
                  </a:lnTo>
                  <a:lnTo>
                    <a:pt x="302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0" y="152"/>
                  </a:lnTo>
                  <a:lnTo>
                    <a:pt x="158" y="153"/>
                  </a:lnTo>
                  <a:lnTo>
                    <a:pt x="156" y="156"/>
                  </a:lnTo>
                  <a:lnTo>
                    <a:pt x="153" y="158"/>
                  </a:lnTo>
                  <a:lnTo>
                    <a:pt x="152" y="160"/>
                  </a:lnTo>
                  <a:lnTo>
                    <a:pt x="151" y="163"/>
                  </a:lnTo>
                  <a:lnTo>
                    <a:pt x="151" y="167"/>
                  </a:lnTo>
                  <a:lnTo>
                    <a:pt x="151" y="169"/>
                  </a:lnTo>
                  <a:lnTo>
                    <a:pt x="152" y="172"/>
                  </a:lnTo>
                  <a:lnTo>
                    <a:pt x="153" y="174"/>
                  </a:lnTo>
                  <a:lnTo>
                    <a:pt x="156" y="177"/>
                  </a:lnTo>
                  <a:lnTo>
                    <a:pt x="158" y="179"/>
                  </a:lnTo>
                  <a:lnTo>
                    <a:pt x="160" y="180"/>
                  </a:lnTo>
                  <a:lnTo>
                    <a:pt x="163" y="181"/>
                  </a:lnTo>
                  <a:lnTo>
                    <a:pt x="166" y="181"/>
                  </a:lnTo>
                  <a:lnTo>
                    <a:pt x="468" y="181"/>
                  </a:lnTo>
                  <a:lnTo>
                    <a:pt x="471" y="181"/>
                  </a:lnTo>
                  <a:lnTo>
                    <a:pt x="474" y="180"/>
                  </a:lnTo>
                  <a:lnTo>
                    <a:pt x="476" y="179"/>
                  </a:lnTo>
                  <a:lnTo>
                    <a:pt x="479" y="177"/>
                  </a:lnTo>
                  <a:lnTo>
                    <a:pt x="481" y="174"/>
                  </a:lnTo>
                  <a:lnTo>
                    <a:pt x="482" y="172"/>
                  </a:lnTo>
                  <a:lnTo>
                    <a:pt x="483" y="169"/>
                  </a:lnTo>
                  <a:lnTo>
                    <a:pt x="483" y="167"/>
                  </a:lnTo>
                  <a:lnTo>
                    <a:pt x="483" y="163"/>
                  </a:lnTo>
                  <a:lnTo>
                    <a:pt x="482" y="160"/>
                  </a:lnTo>
                  <a:lnTo>
                    <a:pt x="481" y="158"/>
                  </a:lnTo>
                  <a:lnTo>
                    <a:pt x="479" y="156"/>
                  </a:lnTo>
                  <a:lnTo>
                    <a:pt x="476" y="153"/>
                  </a:lnTo>
                  <a:lnTo>
                    <a:pt x="474" y="152"/>
                  </a:lnTo>
                  <a:lnTo>
                    <a:pt x="471" y="151"/>
                  </a:lnTo>
                  <a:lnTo>
                    <a:pt x="468" y="151"/>
                  </a:lnTo>
                  <a:lnTo>
                    <a:pt x="332" y="151"/>
                  </a:lnTo>
                  <a:lnTo>
                    <a:pt x="332" y="121"/>
                  </a:lnTo>
                  <a:lnTo>
                    <a:pt x="543" y="121"/>
                  </a:lnTo>
                  <a:lnTo>
                    <a:pt x="553" y="120"/>
                  </a:lnTo>
                  <a:lnTo>
                    <a:pt x="562" y="119"/>
                  </a:lnTo>
                  <a:lnTo>
                    <a:pt x="570" y="117"/>
                  </a:lnTo>
                  <a:lnTo>
                    <a:pt x="578" y="114"/>
                  </a:lnTo>
                  <a:lnTo>
                    <a:pt x="586" y="110"/>
                  </a:lnTo>
                  <a:lnTo>
                    <a:pt x="594" y="106"/>
                  </a:lnTo>
                  <a:lnTo>
                    <a:pt x="600" y="100"/>
                  </a:lnTo>
                  <a:lnTo>
                    <a:pt x="607" y="95"/>
                  </a:lnTo>
                  <a:lnTo>
                    <a:pt x="614" y="88"/>
                  </a:lnTo>
                  <a:lnTo>
                    <a:pt x="618" y="80"/>
                  </a:lnTo>
                  <a:lnTo>
                    <a:pt x="622" y="74"/>
                  </a:lnTo>
                  <a:lnTo>
                    <a:pt x="627" y="66"/>
                  </a:lnTo>
                  <a:lnTo>
                    <a:pt x="630" y="57"/>
                  </a:lnTo>
                  <a:lnTo>
                    <a:pt x="632" y="48"/>
                  </a:lnTo>
                  <a:lnTo>
                    <a:pt x="633" y="39"/>
                  </a:lnTo>
                  <a:lnTo>
                    <a:pt x="633" y="31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75798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5"/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1665-C64F-4BDA-B2DE-442D706057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0403"/>
            <a:ext cx="9144000" cy="997196"/>
          </a:xfrm>
        </p:spPr>
        <p:txBody>
          <a:bodyPr lIns="0" tIns="0" rIns="0" bIns="0" anchor="ctr">
            <a:spAutoFit/>
          </a:bodyPr>
          <a:lstStyle/>
          <a:p>
            <a:r>
              <a:rPr lang="en-US" sz="7200" b="1" dirty="0">
                <a:solidFill>
                  <a:srgbClr val="FFC000"/>
                </a:solidFill>
              </a:rPr>
              <a:t>Thank You</a:t>
            </a:r>
            <a:endParaRPr 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364CFD90-D0E1-4BC3-9D8B-7503E2632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600" y="190500"/>
            <a:ext cx="11734800" cy="498598"/>
          </a:xfrm>
          <a:prstGeom prst="rect">
            <a:avLst/>
          </a:prstGeom>
          <a:solidFill>
            <a:schemeClr val="accent2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 DSDM PRINCIPLES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A75A79-A67A-4A23-8588-7FC5EB9A51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587500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/>
              <a:t>Focus on the business need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1BB375D-5EE6-4428-9817-2C7DB6B943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905753" y="2721622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Deliver on time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A9D61D-BA14-B84B-9962-2526DA9513B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179432" y="3968310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Collaborate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D7D4B6-62C2-45AB-89A5-3A41DA021F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593209" y="5063856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Never compromise quality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6178536-4D8A-4FF2-BBDC-4B3E7E0FCF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943725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Build incrementally from firm foundations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B7F2E37-0ACF-4E8A-9C1D-EC5B65BA290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449939" y="269313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Develop iteratively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2C5002-7E64-4069-ACA0-6876E54A9B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566406" y="4008803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Communicate continuously and clearly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173B325-A998-FA47-F1C6-2F0C8B2AEA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832600" y="5089550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/>
              <a:t>Demonstrate control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ECCC05-FF78-40FA-84FF-172821D8B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DSDM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6F1356-9015-4B5C-9C64-3C1D963E5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1514475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F812F5-70AF-4FBD-80D9-D59B3C456D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47178" y="2593736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9C5F3A-6F0D-4A0F-AE6E-92F342C22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26129" y="3868908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C62739-FA35-49F8-8929-743B31F55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3A511B7-C7F3-4107-9962-1E10D2E0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86013" y="2633744"/>
            <a:ext cx="939800" cy="9398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3902602-D4BC-4D44-AC14-BB55A86C5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7425" y="4949104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44C3643-8A0E-47C1-BEB8-C73203B5E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reeform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4" name="Freeform 1676">
            <a:extLst>
              <a:ext uri="{FF2B5EF4-FFF2-40B4-BE49-F238E27FC236}">
                <a16:creationId xmlns:a16="http://schemas.microsoft.com/office/drawing/2014/main" id="{6FB02354-C73F-4DCF-8004-E9CCA6696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4665">
            <a:extLst>
              <a:ext uri="{FF2B5EF4-FFF2-40B4-BE49-F238E27FC236}">
                <a16:creationId xmlns:a16="http://schemas.microsoft.com/office/drawing/2014/main" id="{557E39B2-E017-4E5C-B53E-DDE3B9D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634875" y="2889797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CC5F635-1712-4572-A9EC-F94E2199D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26993" y="4168810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reeform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2" name="Freeform 4346">
            <a:extLst>
              <a:ext uri="{FF2B5EF4-FFF2-40B4-BE49-F238E27FC236}">
                <a16:creationId xmlns:a16="http://schemas.microsoft.com/office/drawing/2014/main" id="{D131817A-5B27-4718-8BAC-45C9CEDA4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4306691" y="2868098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83C3B2F-F994-2A90-E85D-F5DAC8614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33260" y="3881270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BC0E3F0-447D-4721-AB1F-C8243BA36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61130" y="4196664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reeform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40C150A-04E8-2416-D83A-79494B803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7278" y="4985957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4665">
            <a:extLst>
              <a:ext uri="{FF2B5EF4-FFF2-40B4-BE49-F238E27FC236}">
                <a16:creationId xmlns:a16="http://schemas.microsoft.com/office/drawing/2014/main" id="{66ED5D9F-646E-C141-FAE0-09BBC812D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017536" y="5286209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0126" y="139178"/>
            <a:ext cx="11658601" cy="4985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DSDM PHASES </a:t>
            </a:r>
          </a:p>
        </p:txBody>
      </p:sp>
      <p:sp>
        <p:nvSpPr>
          <p:cNvPr id="43" name="Trapezoid 42">
            <a:extLst>
              <a:ext uri="{FF2B5EF4-FFF2-40B4-BE49-F238E27FC236}">
                <a16:creationId xmlns:a16="http://schemas.microsoft.com/office/drawing/2014/main" id="{0092C447-C8E1-4B12-B012-E6D21CBB1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194717" y="2065535"/>
            <a:ext cx="3618255" cy="204468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7E139379-1914-4446-8D6D-984A470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361515" y="2065535"/>
            <a:ext cx="3618255" cy="204468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5" name="Trapezoid 44">
            <a:extLst>
              <a:ext uri="{FF2B5EF4-FFF2-40B4-BE49-F238E27FC236}">
                <a16:creationId xmlns:a16="http://schemas.microsoft.com/office/drawing/2014/main" id="{F79B51BB-1B30-4ED8-B26D-21EE8BC6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528313" y="2023439"/>
            <a:ext cx="3618255" cy="204468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89DA262E-0502-4E65-8ABA-E063880EA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696519" y="2027569"/>
            <a:ext cx="3618256" cy="204468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751D31D-3535-411D-8BAC-95CCC90AB185}"/>
              </a:ext>
            </a:extLst>
          </p:cNvPr>
          <p:cNvSpPr/>
          <p:nvPr/>
        </p:nvSpPr>
        <p:spPr>
          <a:xfrm>
            <a:off x="3216686" y="1996580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Foundations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8534162-B6E2-4579-9DAD-AD8DE07459BC}"/>
              </a:ext>
            </a:extLst>
          </p:cNvPr>
          <p:cNvSpPr/>
          <p:nvPr/>
        </p:nvSpPr>
        <p:spPr>
          <a:xfrm>
            <a:off x="3123453" y="2323582"/>
            <a:ext cx="1752042" cy="14416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feel ownership of the solution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Process 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People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Products 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Practices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A4D735A-8F75-4E2A-8F1A-CC303B0718BA}"/>
              </a:ext>
            </a:extLst>
          </p:cNvPr>
          <p:cNvSpPr/>
          <p:nvPr/>
        </p:nvSpPr>
        <p:spPr>
          <a:xfrm>
            <a:off x="5464100" y="1804982"/>
            <a:ext cx="137160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Understanding Project Variables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4AB9282-0505-49EB-AABF-998083225E3A}"/>
              </a:ext>
            </a:extLst>
          </p:cNvPr>
          <p:cNvSpPr/>
          <p:nvPr/>
        </p:nvSpPr>
        <p:spPr>
          <a:xfrm>
            <a:off x="7518322" y="1820859"/>
            <a:ext cx="1371600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Development Team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668C4B5-BCEC-465A-ADA5-6A054B15F7A3}"/>
              </a:ext>
            </a:extLst>
          </p:cNvPr>
          <p:cNvSpPr/>
          <p:nvPr/>
        </p:nvSpPr>
        <p:spPr>
          <a:xfrm>
            <a:off x="9712508" y="2023112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Time Boxing</a:t>
            </a: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5B804E9F-B6B5-41F9-9B63-9AF435FD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27166" y="2027568"/>
            <a:ext cx="3618257" cy="204468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9BFA5-D0CA-4CF0-8499-504D956B6563}"/>
              </a:ext>
            </a:extLst>
          </p:cNvPr>
          <p:cNvSpPr/>
          <p:nvPr/>
        </p:nvSpPr>
        <p:spPr>
          <a:xfrm>
            <a:off x="1107892" y="2252625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Feasibility study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AA18108-5B8B-4147-84A7-D30A16BEC4EA}"/>
              </a:ext>
            </a:extLst>
          </p:cNvPr>
          <p:cNvSpPr/>
          <p:nvPr/>
        </p:nvSpPr>
        <p:spPr>
          <a:xfrm>
            <a:off x="940002" y="2674442"/>
            <a:ext cx="1752042" cy="19289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Scope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80/20 principle 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Iterative approach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business requirements will change Deployment</a:t>
            </a:r>
          </a:p>
          <a:p>
            <a:pPr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1535E1C-6EBC-45D8-BCE1-D5B947A61FB6}"/>
              </a:ext>
            </a:extLst>
          </p:cNvPr>
          <p:cNvSpPr/>
          <p:nvPr/>
        </p:nvSpPr>
        <p:spPr>
          <a:xfrm>
            <a:off x="5290250" y="2323582"/>
            <a:ext cx="1752042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8FF18A5-7B4E-4493-B38D-E732E033F82F}"/>
              </a:ext>
            </a:extLst>
          </p:cNvPr>
          <p:cNvSpPr/>
          <p:nvPr/>
        </p:nvSpPr>
        <p:spPr>
          <a:xfrm>
            <a:off x="7457050" y="2323582"/>
            <a:ext cx="1752042" cy="19289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Building an effective team for successful delivery focuses on four elements: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Empowerment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Stability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Skills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Size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BCD242F-9A97-473E-8E17-3F6C3C75CE68}"/>
              </a:ext>
            </a:extLst>
          </p:cNvPr>
          <p:cNvSpPr/>
          <p:nvPr/>
        </p:nvSpPr>
        <p:spPr>
          <a:xfrm>
            <a:off x="9626006" y="2323582"/>
            <a:ext cx="1752042" cy="19289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sprints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time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cost </a:t>
            </a: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Variable features </a:t>
            </a: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Quality to not compromise  </a:t>
            </a:r>
          </a:p>
        </p:txBody>
      </p:sp>
      <p:sp>
        <p:nvSpPr>
          <p:cNvPr id="56" name="Freeform 4197">
            <a:extLst>
              <a:ext uri="{FF2B5EF4-FFF2-40B4-BE49-F238E27FC236}">
                <a16:creationId xmlns:a16="http://schemas.microsoft.com/office/drawing/2014/main" id="{DEC447B3-FDD1-438D-A671-84CC56DF3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107892" y="1816187"/>
            <a:ext cx="380334" cy="348640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4344">
            <a:extLst>
              <a:ext uri="{FF2B5EF4-FFF2-40B4-BE49-F238E27FC236}">
                <a16:creationId xmlns:a16="http://schemas.microsoft.com/office/drawing/2014/main" id="{C131659B-1A41-4821-9349-1E69BBBB5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194479" y="1597740"/>
            <a:ext cx="373996" cy="373996"/>
          </a:xfrm>
          <a:custGeom>
            <a:avLst/>
            <a:gdLst>
              <a:gd name="T0" fmla="*/ 853 w 886"/>
              <a:gd name="T1" fmla="*/ 137 h 886"/>
              <a:gd name="T2" fmla="*/ 842 w 886"/>
              <a:gd name="T3" fmla="*/ 134 h 886"/>
              <a:gd name="T4" fmla="*/ 833 w 886"/>
              <a:gd name="T5" fmla="*/ 138 h 886"/>
              <a:gd name="T6" fmla="*/ 646 w 886"/>
              <a:gd name="T7" fmla="*/ 172 h 886"/>
              <a:gd name="T8" fmla="*/ 754 w 886"/>
              <a:gd name="T9" fmla="*/ 46 h 886"/>
              <a:gd name="T10" fmla="*/ 754 w 886"/>
              <a:gd name="T11" fmla="*/ 37 h 886"/>
              <a:gd name="T12" fmla="*/ 747 w 886"/>
              <a:gd name="T13" fmla="*/ 29 h 886"/>
              <a:gd name="T14" fmla="*/ 704 w 886"/>
              <a:gd name="T15" fmla="*/ 12 h 886"/>
              <a:gd name="T16" fmla="*/ 659 w 886"/>
              <a:gd name="T17" fmla="*/ 2 h 886"/>
              <a:gd name="T18" fmla="*/ 615 w 886"/>
              <a:gd name="T19" fmla="*/ 0 h 886"/>
              <a:gd name="T20" fmla="*/ 577 w 886"/>
              <a:gd name="T21" fmla="*/ 6 h 886"/>
              <a:gd name="T22" fmla="*/ 539 w 886"/>
              <a:gd name="T23" fmla="*/ 15 h 886"/>
              <a:gd name="T24" fmla="*/ 505 w 886"/>
              <a:gd name="T25" fmla="*/ 31 h 886"/>
              <a:gd name="T26" fmla="*/ 473 w 886"/>
              <a:gd name="T27" fmla="*/ 52 h 886"/>
              <a:gd name="T28" fmla="*/ 443 w 886"/>
              <a:gd name="T29" fmla="*/ 76 h 886"/>
              <a:gd name="T30" fmla="*/ 405 w 886"/>
              <a:gd name="T31" fmla="*/ 124 h 886"/>
              <a:gd name="T32" fmla="*/ 380 w 886"/>
              <a:gd name="T33" fmla="*/ 178 h 886"/>
              <a:gd name="T34" fmla="*/ 368 w 886"/>
              <a:gd name="T35" fmla="*/ 235 h 886"/>
              <a:gd name="T36" fmla="*/ 368 w 886"/>
              <a:gd name="T37" fmla="*/ 293 h 886"/>
              <a:gd name="T38" fmla="*/ 382 w 886"/>
              <a:gd name="T39" fmla="*/ 351 h 886"/>
              <a:gd name="T40" fmla="*/ 21 w 886"/>
              <a:gd name="T41" fmla="*/ 738 h 886"/>
              <a:gd name="T42" fmla="*/ 7 w 886"/>
              <a:gd name="T43" fmla="*/ 762 h 886"/>
              <a:gd name="T44" fmla="*/ 1 w 886"/>
              <a:gd name="T45" fmla="*/ 787 h 886"/>
              <a:gd name="T46" fmla="*/ 2 w 886"/>
              <a:gd name="T47" fmla="*/ 813 h 886"/>
              <a:gd name="T48" fmla="*/ 11 w 886"/>
              <a:gd name="T49" fmla="*/ 838 h 886"/>
              <a:gd name="T50" fmla="*/ 27 w 886"/>
              <a:gd name="T51" fmla="*/ 860 h 886"/>
              <a:gd name="T52" fmla="*/ 48 w 886"/>
              <a:gd name="T53" fmla="*/ 875 h 886"/>
              <a:gd name="T54" fmla="*/ 73 w 886"/>
              <a:gd name="T55" fmla="*/ 884 h 886"/>
              <a:gd name="T56" fmla="*/ 99 w 886"/>
              <a:gd name="T57" fmla="*/ 885 h 886"/>
              <a:gd name="T58" fmla="*/ 125 w 886"/>
              <a:gd name="T59" fmla="*/ 879 h 886"/>
              <a:gd name="T60" fmla="*/ 148 w 886"/>
              <a:gd name="T61" fmla="*/ 866 h 886"/>
              <a:gd name="T62" fmla="*/ 530 w 886"/>
              <a:gd name="T63" fmla="*/ 502 h 886"/>
              <a:gd name="T64" fmla="*/ 570 w 886"/>
              <a:gd name="T65" fmla="*/ 515 h 886"/>
              <a:gd name="T66" fmla="*/ 612 w 886"/>
              <a:gd name="T67" fmla="*/ 520 h 886"/>
              <a:gd name="T68" fmla="*/ 626 w 886"/>
              <a:gd name="T69" fmla="*/ 520 h 886"/>
              <a:gd name="T70" fmla="*/ 664 w 886"/>
              <a:gd name="T71" fmla="*/ 518 h 886"/>
              <a:gd name="T72" fmla="*/ 702 w 886"/>
              <a:gd name="T73" fmla="*/ 509 h 886"/>
              <a:gd name="T74" fmla="*/ 737 w 886"/>
              <a:gd name="T75" fmla="*/ 496 h 886"/>
              <a:gd name="T76" fmla="*/ 769 w 886"/>
              <a:gd name="T77" fmla="*/ 477 h 886"/>
              <a:gd name="T78" fmla="*/ 800 w 886"/>
              <a:gd name="T79" fmla="*/ 454 h 886"/>
              <a:gd name="T80" fmla="*/ 837 w 886"/>
              <a:gd name="T81" fmla="*/ 413 h 886"/>
              <a:gd name="T82" fmla="*/ 867 w 886"/>
              <a:gd name="T83" fmla="*/ 360 h 886"/>
              <a:gd name="T84" fmla="*/ 883 w 886"/>
              <a:gd name="T85" fmla="*/ 301 h 886"/>
              <a:gd name="T86" fmla="*/ 885 w 886"/>
              <a:gd name="T87" fmla="*/ 241 h 886"/>
              <a:gd name="T88" fmla="*/ 873 w 886"/>
              <a:gd name="T89" fmla="*/ 181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6" h="886">
                <a:moveTo>
                  <a:pt x="857" y="143"/>
                </a:moveTo>
                <a:lnTo>
                  <a:pt x="855" y="139"/>
                </a:lnTo>
                <a:lnTo>
                  <a:pt x="853" y="137"/>
                </a:lnTo>
                <a:lnTo>
                  <a:pt x="849" y="135"/>
                </a:lnTo>
                <a:lnTo>
                  <a:pt x="846" y="133"/>
                </a:lnTo>
                <a:lnTo>
                  <a:pt x="842" y="134"/>
                </a:lnTo>
                <a:lnTo>
                  <a:pt x="839" y="135"/>
                </a:lnTo>
                <a:lnTo>
                  <a:pt x="836" y="136"/>
                </a:lnTo>
                <a:lnTo>
                  <a:pt x="833" y="138"/>
                </a:lnTo>
                <a:lnTo>
                  <a:pt x="712" y="259"/>
                </a:lnTo>
                <a:lnTo>
                  <a:pt x="646" y="259"/>
                </a:lnTo>
                <a:lnTo>
                  <a:pt x="646" y="172"/>
                </a:lnTo>
                <a:lnTo>
                  <a:pt x="751" y="53"/>
                </a:lnTo>
                <a:lnTo>
                  <a:pt x="753" y="49"/>
                </a:lnTo>
                <a:lnTo>
                  <a:pt x="754" y="46"/>
                </a:lnTo>
                <a:lnTo>
                  <a:pt x="755" y="43"/>
                </a:lnTo>
                <a:lnTo>
                  <a:pt x="755" y="39"/>
                </a:lnTo>
                <a:lnTo>
                  <a:pt x="754" y="37"/>
                </a:lnTo>
                <a:lnTo>
                  <a:pt x="752" y="33"/>
                </a:lnTo>
                <a:lnTo>
                  <a:pt x="750" y="31"/>
                </a:lnTo>
                <a:lnTo>
                  <a:pt x="747" y="29"/>
                </a:lnTo>
                <a:lnTo>
                  <a:pt x="733" y="23"/>
                </a:lnTo>
                <a:lnTo>
                  <a:pt x="719" y="16"/>
                </a:lnTo>
                <a:lnTo>
                  <a:pt x="704" y="12"/>
                </a:lnTo>
                <a:lnTo>
                  <a:pt x="689" y="8"/>
                </a:lnTo>
                <a:lnTo>
                  <a:pt x="674" y="5"/>
                </a:lnTo>
                <a:lnTo>
                  <a:pt x="659" y="2"/>
                </a:lnTo>
                <a:lnTo>
                  <a:pt x="643" y="1"/>
                </a:lnTo>
                <a:lnTo>
                  <a:pt x="628" y="0"/>
                </a:lnTo>
                <a:lnTo>
                  <a:pt x="615" y="0"/>
                </a:lnTo>
                <a:lnTo>
                  <a:pt x="602" y="1"/>
                </a:lnTo>
                <a:lnTo>
                  <a:pt x="589" y="3"/>
                </a:lnTo>
                <a:lnTo>
                  <a:pt x="577" y="6"/>
                </a:lnTo>
                <a:lnTo>
                  <a:pt x="564" y="8"/>
                </a:lnTo>
                <a:lnTo>
                  <a:pt x="552" y="11"/>
                </a:lnTo>
                <a:lnTo>
                  <a:pt x="539" y="15"/>
                </a:lnTo>
                <a:lnTo>
                  <a:pt x="527" y="19"/>
                </a:lnTo>
                <a:lnTo>
                  <a:pt x="516" y="25"/>
                </a:lnTo>
                <a:lnTo>
                  <a:pt x="505" y="31"/>
                </a:lnTo>
                <a:lnTo>
                  <a:pt x="493" y="37"/>
                </a:lnTo>
                <a:lnTo>
                  <a:pt x="482" y="44"/>
                </a:lnTo>
                <a:lnTo>
                  <a:pt x="473" y="52"/>
                </a:lnTo>
                <a:lnTo>
                  <a:pt x="462" y="59"/>
                </a:lnTo>
                <a:lnTo>
                  <a:pt x="452" y="68"/>
                </a:lnTo>
                <a:lnTo>
                  <a:pt x="443" y="76"/>
                </a:lnTo>
                <a:lnTo>
                  <a:pt x="429" y="91"/>
                </a:lnTo>
                <a:lnTo>
                  <a:pt x="416" y="107"/>
                </a:lnTo>
                <a:lnTo>
                  <a:pt x="405" y="124"/>
                </a:lnTo>
                <a:lnTo>
                  <a:pt x="396" y="141"/>
                </a:lnTo>
                <a:lnTo>
                  <a:pt x="387" y="160"/>
                </a:lnTo>
                <a:lnTo>
                  <a:pt x="380" y="178"/>
                </a:lnTo>
                <a:lnTo>
                  <a:pt x="374" y="196"/>
                </a:lnTo>
                <a:lnTo>
                  <a:pt x="370" y="215"/>
                </a:lnTo>
                <a:lnTo>
                  <a:pt x="368" y="235"/>
                </a:lnTo>
                <a:lnTo>
                  <a:pt x="366" y="254"/>
                </a:lnTo>
                <a:lnTo>
                  <a:pt x="367" y="274"/>
                </a:lnTo>
                <a:lnTo>
                  <a:pt x="368" y="293"/>
                </a:lnTo>
                <a:lnTo>
                  <a:pt x="371" y="313"/>
                </a:lnTo>
                <a:lnTo>
                  <a:pt x="376" y="332"/>
                </a:lnTo>
                <a:lnTo>
                  <a:pt x="382" y="351"/>
                </a:lnTo>
                <a:lnTo>
                  <a:pt x="390" y="369"/>
                </a:lnTo>
                <a:lnTo>
                  <a:pt x="27" y="732"/>
                </a:lnTo>
                <a:lnTo>
                  <a:pt x="21" y="738"/>
                </a:lnTo>
                <a:lnTo>
                  <a:pt x="16" y="746"/>
                </a:lnTo>
                <a:lnTo>
                  <a:pt x="11" y="753"/>
                </a:lnTo>
                <a:lnTo>
                  <a:pt x="7" y="762"/>
                </a:lnTo>
                <a:lnTo>
                  <a:pt x="4" y="769"/>
                </a:lnTo>
                <a:lnTo>
                  <a:pt x="2" y="778"/>
                </a:lnTo>
                <a:lnTo>
                  <a:pt x="1" y="787"/>
                </a:lnTo>
                <a:lnTo>
                  <a:pt x="0" y="796"/>
                </a:lnTo>
                <a:lnTo>
                  <a:pt x="1" y="805"/>
                </a:lnTo>
                <a:lnTo>
                  <a:pt x="2" y="813"/>
                </a:lnTo>
                <a:lnTo>
                  <a:pt x="4" y="822"/>
                </a:lnTo>
                <a:lnTo>
                  <a:pt x="7" y="830"/>
                </a:lnTo>
                <a:lnTo>
                  <a:pt x="11" y="838"/>
                </a:lnTo>
                <a:lnTo>
                  <a:pt x="15" y="845"/>
                </a:lnTo>
                <a:lnTo>
                  <a:pt x="20" y="853"/>
                </a:lnTo>
                <a:lnTo>
                  <a:pt x="27" y="860"/>
                </a:lnTo>
                <a:lnTo>
                  <a:pt x="33" y="866"/>
                </a:lnTo>
                <a:lnTo>
                  <a:pt x="41" y="871"/>
                </a:lnTo>
                <a:lnTo>
                  <a:pt x="48" y="875"/>
                </a:lnTo>
                <a:lnTo>
                  <a:pt x="55" y="879"/>
                </a:lnTo>
                <a:lnTo>
                  <a:pt x="64" y="882"/>
                </a:lnTo>
                <a:lnTo>
                  <a:pt x="73" y="884"/>
                </a:lnTo>
                <a:lnTo>
                  <a:pt x="81" y="885"/>
                </a:lnTo>
                <a:lnTo>
                  <a:pt x="91" y="886"/>
                </a:lnTo>
                <a:lnTo>
                  <a:pt x="99" y="885"/>
                </a:lnTo>
                <a:lnTo>
                  <a:pt x="108" y="884"/>
                </a:lnTo>
                <a:lnTo>
                  <a:pt x="116" y="882"/>
                </a:lnTo>
                <a:lnTo>
                  <a:pt x="125" y="879"/>
                </a:lnTo>
                <a:lnTo>
                  <a:pt x="133" y="875"/>
                </a:lnTo>
                <a:lnTo>
                  <a:pt x="140" y="871"/>
                </a:lnTo>
                <a:lnTo>
                  <a:pt x="148" y="866"/>
                </a:lnTo>
                <a:lnTo>
                  <a:pt x="154" y="860"/>
                </a:lnTo>
                <a:lnTo>
                  <a:pt x="517" y="497"/>
                </a:lnTo>
                <a:lnTo>
                  <a:pt x="530" y="502"/>
                </a:lnTo>
                <a:lnTo>
                  <a:pt x="543" y="507"/>
                </a:lnTo>
                <a:lnTo>
                  <a:pt x="556" y="512"/>
                </a:lnTo>
                <a:lnTo>
                  <a:pt x="570" y="515"/>
                </a:lnTo>
                <a:lnTo>
                  <a:pt x="584" y="517"/>
                </a:lnTo>
                <a:lnTo>
                  <a:pt x="598" y="519"/>
                </a:lnTo>
                <a:lnTo>
                  <a:pt x="612" y="520"/>
                </a:lnTo>
                <a:lnTo>
                  <a:pt x="626" y="520"/>
                </a:lnTo>
                <a:lnTo>
                  <a:pt x="626" y="520"/>
                </a:lnTo>
                <a:lnTo>
                  <a:pt x="626" y="520"/>
                </a:lnTo>
                <a:lnTo>
                  <a:pt x="639" y="520"/>
                </a:lnTo>
                <a:lnTo>
                  <a:pt x="651" y="519"/>
                </a:lnTo>
                <a:lnTo>
                  <a:pt x="664" y="518"/>
                </a:lnTo>
                <a:lnTo>
                  <a:pt x="677" y="516"/>
                </a:lnTo>
                <a:lnTo>
                  <a:pt x="689" y="513"/>
                </a:lnTo>
                <a:lnTo>
                  <a:pt x="702" y="509"/>
                </a:lnTo>
                <a:lnTo>
                  <a:pt x="714" y="505"/>
                </a:lnTo>
                <a:lnTo>
                  <a:pt x="725" y="501"/>
                </a:lnTo>
                <a:lnTo>
                  <a:pt x="737" y="496"/>
                </a:lnTo>
                <a:lnTo>
                  <a:pt x="748" y="490"/>
                </a:lnTo>
                <a:lnTo>
                  <a:pt x="758" y="484"/>
                </a:lnTo>
                <a:lnTo>
                  <a:pt x="769" y="477"/>
                </a:lnTo>
                <a:lnTo>
                  <a:pt x="780" y="470"/>
                </a:lnTo>
                <a:lnTo>
                  <a:pt x="791" y="462"/>
                </a:lnTo>
                <a:lnTo>
                  <a:pt x="800" y="454"/>
                </a:lnTo>
                <a:lnTo>
                  <a:pt x="810" y="444"/>
                </a:lnTo>
                <a:lnTo>
                  <a:pt x="824" y="429"/>
                </a:lnTo>
                <a:lnTo>
                  <a:pt x="837" y="413"/>
                </a:lnTo>
                <a:lnTo>
                  <a:pt x="848" y="396"/>
                </a:lnTo>
                <a:lnTo>
                  <a:pt x="858" y="378"/>
                </a:lnTo>
                <a:lnTo>
                  <a:pt x="867" y="360"/>
                </a:lnTo>
                <a:lnTo>
                  <a:pt x="873" y="340"/>
                </a:lnTo>
                <a:lnTo>
                  <a:pt x="878" y="321"/>
                </a:lnTo>
                <a:lnTo>
                  <a:pt x="883" y="301"/>
                </a:lnTo>
                <a:lnTo>
                  <a:pt x="885" y="282"/>
                </a:lnTo>
                <a:lnTo>
                  <a:pt x="886" y="261"/>
                </a:lnTo>
                <a:lnTo>
                  <a:pt x="885" y="241"/>
                </a:lnTo>
                <a:lnTo>
                  <a:pt x="883" y="221"/>
                </a:lnTo>
                <a:lnTo>
                  <a:pt x="878" y="200"/>
                </a:lnTo>
                <a:lnTo>
                  <a:pt x="873" y="181"/>
                </a:lnTo>
                <a:lnTo>
                  <a:pt x="865" y="162"/>
                </a:lnTo>
                <a:lnTo>
                  <a:pt x="857" y="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FB81822-E09C-4A9F-BCD2-4BB20E38D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39164" y="1456333"/>
            <a:ext cx="380334" cy="382447"/>
            <a:chOff x="3746500" y="1344613"/>
            <a:chExt cx="285750" cy="287338"/>
          </a:xfrm>
          <a:solidFill>
            <a:schemeClr val="bg1"/>
          </a:solidFill>
        </p:grpSpPr>
        <p:sp>
          <p:nvSpPr>
            <p:cNvPr id="59" name="Freeform 497">
              <a:extLst>
                <a:ext uri="{FF2B5EF4-FFF2-40B4-BE49-F238E27FC236}">
                  <a16:creationId xmlns:a16="http://schemas.microsoft.com/office/drawing/2014/main" id="{4325703C-49C2-4EC8-BBAF-CE488FCB0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498">
              <a:extLst>
                <a:ext uri="{FF2B5EF4-FFF2-40B4-BE49-F238E27FC236}">
                  <a16:creationId xmlns:a16="http://schemas.microsoft.com/office/drawing/2014/main" id="{A721923B-8DD3-47E1-B174-6D9950E778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499">
              <a:extLst>
                <a:ext uri="{FF2B5EF4-FFF2-40B4-BE49-F238E27FC236}">
                  <a16:creationId xmlns:a16="http://schemas.microsoft.com/office/drawing/2014/main" id="{A8E6691B-D48E-4F27-BFB8-39275098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00">
              <a:extLst>
                <a:ext uri="{FF2B5EF4-FFF2-40B4-BE49-F238E27FC236}">
                  <a16:creationId xmlns:a16="http://schemas.microsoft.com/office/drawing/2014/main" id="{5839F0C0-A423-4156-855A-E09BBC0F1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501">
              <a:extLst>
                <a:ext uri="{FF2B5EF4-FFF2-40B4-BE49-F238E27FC236}">
                  <a16:creationId xmlns:a16="http://schemas.microsoft.com/office/drawing/2014/main" id="{DBE218E2-EA47-43F9-AF50-BC58701E5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502">
              <a:extLst>
                <a:ext uri="{FF2B5EF4-FFF2-40B4-BE49-F238E27FC236}">
                  <a16:creationId xmlns:a16="http://schemas.microsoft.com/office/drawing/2014/main" id="{FB53FF3C-7C81-42D7-820B-328F8351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503">
              <a:extLst>
                <a:ext uri="{FF2B5EF4-FFF2-40B4-BE49-F238E27FC236}">
                  <a16:creationId xmlns:a16="http://schemas.microsoft.com/office/drawing/2014/main" id="{B2AFC166-3690-491C-BE8E-D33917F47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504">
              <a:extLst>
                <a:ext uri="{FF2B5EF4-FFF2-40B4-BE49-F238E27FC236}">
                  <a16:creationId xmlns:a16="http://schemas.microsoft.com/office/drawing/2014/main" id="{9740A41F-89FD-44D8-9D1F-332E7D538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01B668C-AA5F-454E-8E64-CEA32A839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06058" y="1428578"/>
            <a:ext cx="382447" cy="382447"/>
            <a:chOff x="877888" y="771525"/>
            <a:chExt cx="287338" cy="287338"/>
          </a:xfrm>
          <a:solidFill>
            <a:schemeClr val="bg1"/>
          </a:solidFill>
        </p:grpSpPr>
        <p:sp>
          <p:nvSpPr>
            <p:cNvPr id="68" name="Freeform 324">
              <a:extLst>
                <a:ext uri="{FF2B5EF4-FFF2-40B4-BE49-F238E27FC236}">
                  <a16:creationId xmlns:a16="http://schemas.microsoft.com/office/drawing/2014/main" id="{EEBBB4D9-8AD5-4868-B9F5-568F0C326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771525"/>
              <a:ext cx="61913" cy="287338"/>
            </a:xfrm>
            <a:custGeom>
              <a:avLst/>
              <a:gdLst>
                <a:gd name="T0" fmla="*/ 0 w 196"/>
                <a:gd name="T1" fmla="*/ 888 h 903"/>
                <a:gd name="T2" fmla="*/ 1 w 196"/>
                <a:gd name="T3" fmla="*/ 895 h 903"/>
                <a:gd name="T4" fmla="*/ 4 w 196"/>
                <a:gd name="T5" fmla="*/ 899 h 903"/>
                <a:gd name="T6" fmla="*/ 10 w 196"/>
                <a:gd name="T7" fmla="*/ 902 h 903"/>
                <a:gd name="T8" fmla="*/ 15 w 196"/>
                <a:gd name="T9" fmla="*/ 903 h 903"/>
                <a:gd name="T10" fmla="*/ 196 w 196"/>
                <a:gd name="T11" fmla="*/ 798 h 903"/>
                <a:gd name="T12" fmla="*/ 160 w 196"/>
                <a:gd name="T13" fmla="*/ 797 h 903"/>
                <a:gd name="T14" fmla="*/ 149 w 196"/>
                <a:gd name="T15" fmla="*/ 793 h 903"/>
                <a:gd name="T16" fmla="*/ 141 w 196"/>
                <a:gd name="T17" fmla="*/ 785 h 903"/>
                <a:gd name="T18" fmla="*/ 136 w 196"/>
                <a:gd name="T19" fmla="*/ 774 h 903"/>
                <a:gd name="T20" fmla="*/ 136 w 196"/>
                <a:gd name="T21" fmla="*/ 738 h 903"/>
                <a:gd name="T22" fmla="*/ 138 w 196"/>
                <a:gd name="T23" fmla="*/ 726 h 903"/>
                <a:gd name="T24" fmla="*/ 145 w 196"/>
                <a:gd name="T25" fmla="*/ 717 h 903"/>
                <a:gd name="T26" fmla="*/ 155 w 196"/>
                <a:gd name="T27" fmla="*/ 710 h 903"/>
                <a:gd name="T28" fmla="*/ 166 w 196"/>
                <a:gd name="T29" fmla="*/ 708 h 903"/>
                <a:gd name="T30" fmla="*/ 196 w 196"/>
                <a:gd name="T31" fmla="*/ 346 h 903"/>
                <a:gd name="T32" fmla="*/ 160 w 196"/>
                <a:gd name="T33" fmla="*/ 345 h 903"/>
                <a:gd name="T34" fmla="*/ 149 w 196"/>
                <a:gd name="T35" fmla="*/ 341 h 903"/>
                <a:gd name="T36" fmla="*/ 141 w 196"/>
                <a:gd name="T37" fmla="*/ 333 h 903"/>
                <a:gd name="T38" fmla="*/ 136 w 196"/>
                <a:gd name="T39" fmla="*/ 322 h 903"/>
                <a:gd name="T40" fmla="*/ 136 w 196"/>
                <a:gd name="T41" fmla="*/ 286 h 903"/>
                <a:gd name="T42" fmla="*/ 138 w 196"/>
                <a:gd name="T43" fmla="*/ 275 h 903"/>
                <a:gd name="T44" fmla="*/ 145 w 196"/>
                <a:gd name="T45" fmla="*/ 265 h 903"/>
                <a:gd name="T46" fmla="*/ 155 w 196"/>
                <a:gd name="T47" fmla="*/ 259 h 903"/>
                <a:gd name="T48" fmla="*/ 166 w 196"/>
                <a:gd name="T49" fmla="*/ 256 h 903"/>
                <a:gd name="T50" fmla="*/ 196 w 196"/>
                <a:gd name="T51" fmla="*/ 196 h 903"/>
                <a:gd name="T52" fmla="*/ 160 w 196"/>
                <a:gd name="T53" fmla="*/ 195 h 903"/>
                <a:gd name="T54" fmla="*/ 149 w 196"/>
                <a:gd name="T55" fmla="*/ 191 h 903"/>
                <a:gd name="T56" fmla="*/ 141 w 196"/>
                <a:gd name="T57" fmla="*/ 182 h 903"/>
                <a:gd name="T58" fmla="*/ 136 w 196"/>
                <a:gd name="T59" fmla="*/ 172 h 903"/>
                <a:gd name="T60" fmla="*/ 136 w 196"/>
                <a:gd name="T61" fmla="*/ 135 h 903"/>
                <a:gd name="T62" fmla="*/ 138 w 196"/>
                <a:gd name="T63" fmla="*/ 123 h 903"/>
                <a:gd name="T64" fmla="*/ 145 w 196"/>
                <a:gd name="T65" fmla="*/ 115 h 903"/>
                <a:gd name="T66" fmla="*/ 155 w 196"/>
                <a:gd name="T67" fmla="*/ 108 h 903"/>
                <a:gd name="T68" fmla="*/ 166 w 196"/>
                <a:gd name="T69" fmla="*/ 105 h 903"/>
                <a:gd name="T70" fmla="*/ 196 w 196"/>
                <a:gd name="T71" fmla="*/ 0 h 903"/>
                <a:gd name="T72" fmla="*/ 12 w 196"/>
                <a:gd name="T73" fmla="*/ 0 h 903"/>
                <a:gd name="T74" fmla="*/ 7 w 196"/>
                <a:gd name="T75" fmla="*/ 2 h 903"/>
                <a:gd name="T76" fmla="*/ 3 w 196"/>
                <a:gd name="T77" fmla="*/ 6 h 903"/>
                <a:gd name="T78" fmla="*/ 1 w 196"/>
                <a:gd name="T79" fmla="*/ 12 h 903"/>
                <a:gd name="T80" fmla="*/ 0 w 196"/>
                <a:gd name="T81" fmla="*/ 1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903">
                  <a:moveTo>
                    <a:pt x="0" y="15"/>
                  </a:moveTo>
                  <a:lnTo>
                    <a:pt x="0" y="888"/>
                  </a:lnTo>
                  <a:lnTo>
                    <a:pt x="1" y="891"/>
                  </a:lnTo>
                  <a:lnTo>
                    <a:pt x="1" y="895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7" y="901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3"/>
                  </a:lnTo>
                  <a:lnTo>
                    <a:pt x="196" y="903"/>
                  </a:lnTo>
                  <a:lnTo>
                    <a:pt x="196" y="798"/>
                  </a:lnTo>
                  <a:lnTo>
                    <a:pt x="166" y="798"/>
                  </a:lnTo>
                  <a:lnTo>
                    <a:pt x="160" y="797"/>
                  </a:lnTo>
                  <a:lnTo>
                    <a:pt x="155" y="796"/>
                  </a:lnTo>
                  <a:lnTo>
                    <a:pt x="149" y="793"/>
                  </a:lnTo>
                  <a:lnTo>
                    <a:pt x="145" y="789"/>
                  </a:lnTo>
                  <a:lnTo>
                    <a:pt x="141" y="785"/>
                  </a:lnTo>
                  <a:lnTo>
                    <a:pt x="138" y="780"/>
                  </a:lnTo>
                  <a:lnTo>
                    <a:pt x="136" y="774"/>
                  </a:lnTo>
                  <a:lnTo>
                    <a:pt x="136" y="768"/>
                  </a:lnTo>
                  <a:lnTo>
                    <a:pt x="136" y="738"/>
                  </a:lnTo>
                  <a:lnTo>
                    <a:pt x="136" y="732"/>
                  </a:lnTo>
                  <a:lnTo>
                    <a:pt x="138" y="726"/>
                  </a:lnTo>
                  <a:lnTo>
                    <a:pt x="141" y="721"/>
                  </a:lnTo>
                  <a:lnTo>
                    <a:pt x="145" y="717"/>
                  </a:lnTo>
                  <a:lnTo>
                    <a:pt x="149" y="713"/>
                  </a:lnTo>
                  <a:lnTo>
                    <a:pt x="155" y="710"/>
                  </a:lnTo>
                  <a:lnTo>
                    <a:pt x="160" y="708"/>
                  </a:lnTo>
                  <a:lnTo>
                    <a:pt x="166" y="708"/>
                  </a:lnTo>
                  <a:lnTo>
                    <a:pt x="196" y="708"/>
                  </a:lnTo>
                  <a:lnTo>
                    <a:pt x="196" y="346"/>
                  </a:lnTo>
                  <a:lnTo>
                    <a:pt x="166" y="346"/>
                  </a:lnTo>
                  <a:lnTo>
                    <a:pt x="160" y="345"/>
                  </a:lnTo>
                  <a:lnTo>
                    <a:pt x="155" y="344"/>
                  </a:lnTo>
                  <a:lnTo>
                    <a:pt x="149" y="341"/>
                  </a:lnTo>
                  <a:lnTo>
                    <a:pt x="145" y="338"/>
                  </a:lnTo>
                  <a:lnTo>
                    <a:pt x="141" y="333"/>
                  </a:lnTo>
                  <a:lnTo>
                    <a:pt x="138" y="328"/>
                  </a:lnTo>
                  <a:lnTo>
                    <a:pt x="136" y="322"/>
                  </a:lnTo>
                  <a:lnTo>
                    <a:pt x="136" y="316"/>
                  </a:lnTo>
                  <a:lnTo>
                    <a:pt x="136" y="286"/>
                  </a:lnTo>
                  <a:lnTo>
                    <a:pt x="136" y="280"/>
                  </a:lnTo>
                  <a:lnTo>
                    <a:pt x="138" y="275"/>
                  </a:lnTo>
                  <a:lnTo>
                    <a:pt x="141" y="269"/>
                  </a:lnTo>
                  <a:lnTo>
                    <a:pt x="145" y="265"/>
                  </a:lnTo>
                  <a:lnTo>
                    <a:pt x="149" y="261"/>
                  </a:lnTo>
                  <a:lnTo>
                    <a:pt x="155" y="259"/>
                  </a:lnTo>
                  <a:lnTo>
                    <a:pt x="160" y="256"/>
                  </a:lnTo>
                  <a:lnTo>
                    <a:pt x="166" y="256"/>
                  </a:lnTo>
                  <a:lnTo>
                    <a:pt x="196" y="256"/>
                  </a:lnTo>
                  <a:lnTo>
                    <a:pt x="196" y="196"/>
                  </a:lnTo>
                  <a:lnTo>
                    <a:pt x="166" y="196"/>
                  </a:lnTo>
                  <a:lnTo>
                    <a:pt x="160" y="195"/>
                  </a:lnTo>
                  <a:lnTo>
                    <a:pt x="155" y="193"/>
                  </a:lnTo>
                  <a:lnTo>
                    <a:pt x="149" y="191"/>
                  </a:lnTo>
                  <a:lnTo>
                    <a:pt x="145" y="187"/>
                  </a:lnTo>
                  <a:lnTo>
                    <a:pt x="141" y="182"/>
                  </a:lnTo>
                  <a:lnTo>
                    <a:pt x="138" y="177"/>
                  </a:lnTo>
                  <a:lnTo>
                    <a:pt x="136" y="172"/>
                  </a:lnTo>
                  <a:lnTo>
                    <a:pt x="136" y="165"/>
                  </a:lnTo>
                  <a:lnTo>
                    <a:pt x="136" y="135"/>
                  </a:lnTo>
                  <a:lnTo>
                    <a:pt x="136" y="130"/>
                  </a:lnTo>
                  <a:lnTo>
                    <a:pt x="138" y="123"/>
                  </a:lnTo>
                  <a:lnTo>
                    <a:pt x="141" y="119"/>
                  </a:lnTo>
                  <a:lnTo>
                    <a:pt x="145" y="115"/>
                  </a:lnTo>
                  <a:lnTo>
                    <a:pt x="149" y="110"/>
                  </a:lnTo>
                  <a:lnTo>
                    <a:pt x="155" y="108"/>
                  </a:lnTo>
                  <a:lnTo>
                    <a:pt x="160" y="106"/>
                  </a:lnTo>
                  <a:lnTo>
                    <a:pt x="166" y="105"/>
                  </a:lnTo>
                  <a:lnTo>
                    <a:pt x="196" y="105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25">
              <a:extLst>
                <a:ext uri="{FF2B5EF4-FFF2-40B4-BE49-F238E27FC236}">
                  <a16:creationId xmlns:a16="http://schemas.microsoft.com/office/drawing/2014/main" id="{4E9C428E-133B-4690-9ED6-8917E4F1E6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771525"/>
              <a:ext cx="66675" cy="287338"/>
            </a:xfrm>
            <a:custGeom>
              <a:avLst/>
              <a:gdLst>
                <a:gd name="T0" fmla="*/ 30 w 211"/>
                <a:gd name="T1" fmla="*/ 105 h 903"/>
                <a:gd name="T2" fmla="*/ 41 w 211"/>
                <a:gd name="T3" fmla="*/ 107 h 903"/>
                <a:gd name="T4" fmla="*/ 51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60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557 h 903"/>
                <a:gd name="T22" fmla="*/ 41 w 211"/>
                <a:gd name="T23" fmla="*/ 560 h 903"/>
                <a:gd name="T24" fmla="*/ 51 w 211"/>
                <a:gd name="T25" fmla="*/ 566 h 903"/>
                <a:gd name="T26" fmla="*/ 58 w 211"/>
                <a:gd name="T27" fmla="*/ 576 h 903"/>
                <a:gd name="T28" fmla="*/ 60 w 211"/>
                <a:gd name="T29" fmla="*/ 587 h 903"/>
                <a:gd name="T30" fmla="*/ 60 w 211"/>
                <a:gd name="T31" fmla="*/ 623 h 903"/>
                <a:gd name="T32" fmla="*/ 55 w 211"/>
                <a:gd name="T33" fmla="*/ 634 h 903"/>
                <a:gd name="T34" fmla="*/ 47 w 211"/>
                <a:gd name="T35" fmla="*/ 643 h 903"/>
                <a:gd name="T36" fmla="*/ 36 w 211"/>
                <a:gd name="T37" fmla="*/ 647 h 903"/>
                <a:gd name="T38" fmla="*/ 0 w 211"/>
                <a:gd name="T39" fmla="*/ 648 h 903"/>
                <a:gd name="T40" fmla="*/ 30 w 211"/>
                <a:gd name="T41" fmla="*/ 708 h 903"/>
                <a:gd name="T42" fmla="*/ 41 w 211"/>
                <a:gd name="T43" fmla="*/ 710 h 903"/>
                <a:gd name="T44" fmla="*/ 51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60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497 h 903"/>
                <a:gd name="T64" fmla="*/ 169 w 211"/>
                <a:gd name="T65" fmla="*/ 495 h 903"/>
                <a:gd name="T66" fmla="*/ 159 w 211"/>
                <a:gd name="T67" fmla="*/ 488 h 903"/>
                <a:gd name="T68" fmla="*/ 153 w 211"/>
                <a:gd name="T69" fmla="*/ 478 h 903"/>
                <a:gd name="T70" fmla="*/ 151 w 211"/>
                <a:gd name="T71" fmla="*/ 467 h 903"/>
                <a:gd name="T72" fmla="*/ 151 w 211"/>
                <a:gd name="T73" fmla="*/ 430 h 903"/>
                <a:gd name="T74" fmla="*/ 155 w 211"/>
                <a:gd name="T75" fmla="*/ 419 h 903"/>
                <a:gd name="T76" fmla="*/ 164 w 211"/>
                <a:gd name="T77" fmla="*/ 412 h 903"/>
                <a:gd name="T78" fmla="*/ 174 w 211"/>
                <a:gd name="T79" fmla="*/ 408 h 903"/>
                <a:gd name="T80" fmla="*/ 211 w 211"/>
                <a:gd name="T81" fmla="*/ 407 h 903"/>
                <a:gd name="T82" fmla="*/ 181 w 211"/>
                <a:gd name="T83" fmla="*/ 346 h 903"/>
                <a:gd name="T84" fmla="*/ 169 w 211"/>
                <a:gd name="T85" fmla="*/ 344 h 903"/>
                <a:gd name="T86" fmla="*/ 159 w 211"/>
                <a:gd name="T87" fmla="*/ 338 h 903"/>
                <a:gd name="T88" fmla="*/ 153 w 211"/>
                <a:gd name="T89" fmla="*/ 328 h 903"/>
                <a:gd name="T90" fmla="*/ 151 w 211"/>
                <a:gd name="T91" fmla="*/ 316 h 903"/>
                <a:gd name="T92" fmla="*/ 151 w 211"/>
                <a:gd name="T93" fmla="*/ 280 h 903"/>
                <a:gd name="T94" fmla="*/ 155 w 211"/>
                <a:gd name="T95" fmla="*/ 269 h 903"/>
                <a:gd name="T96" fmla="*/ 164 w 211"/>
                <a:gd name="T97" fmla="*/ 261 h 903"/>
                <a:gd name="T98" fmla="*/ 174 w 211"/>
                <a:gd name="T99" fmla="*/ 256 h 903"/>
                <a:gd name="T100" fmla="*/ 211 w 211"/>
                <a:gd name="T101" fmla="*/ 256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1 w 211"/>
                <a:gd name="T113" fmla="*/ 130 h 903"/>
                <a:gd name="T114" fmla="*/ 155 w 211"/>
                <a:gd name="T115" fmla="*/ 119 h 903"/>
                <a:gd name="T116" fmla="*/ 164 w 211"/>
                <a:gd name="T117" fmla="*/ 110 h 903"/>
                <a:gd name="T118" fmla="*/ 174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1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60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60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1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557"/>
                  </a:lnTo>
                  <a:lnTo>
                    <a:pt x="30" y="557"/>
                  </a:lnTo>
                  <a:lnTo>
                    <a:pt x="36" y="558"/>
                  </a:lnTo>
                  <a:lnTo>
                    <a:pt x="41" y="560"/>
                  </a:lnTo>
                  <a:lnTo>
                    <a:pt x="47" y="562"/>
                  </a:lnTo>
                  <a:lnTo>
                    <a:pt x="51" y="566"/>
                  </a:lnTo>
                  <a:lnTo>
                    <a:pt x="55" y="571"/>
                  </a:lnTo>
                  <a:lnTo>
                    <a:pt x="58" y="576"/>
                  </a:lnTo>
                  <a:lnTo>
                    <a:pt x="60" y="581"/>
                  </a:lnTo>
                  <a:lnTo>
                    <a:pt x="60" y="587"/>
                  </a:lnTo>
                  <a:lnTo>
                    <a:pt x="60" y="618"/>
                  </a:lnTo>
                  <a:lnTo>
                    <a:pt x="60" y="623"/>
                  </a:lnTo>
                  <a:lnTo>
                    <a:pt x="58" y="629"/>
                  </a:lnTo>
                  <a:lnTo>
                    <a:pt x="55" y="634"/>
                  </a:lnTo>
                  <a:lnTo>
                    <a:pt x="51" y="638"/>
                  </a:lnTo>
                  <a:lnTo>
                    <a:pt x="47" y="643"/>
                  </a:lnTo>
                  <a:lnTo>
                    <a:pt x="41" y="645"/>
                  </a:lnTo>
                  <a:lnTo>
                    <a:pt x="36" y="647"/>
                  </a:lnTo>
                  <a:lnTo>
                    <a:pt x="30" y="648"/>
                  </a:lnTo>
                  <a:lnTo>
                    <a:pt x="0" y="648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1" y="710"/>
                  </a:lnTo>
                  <a:lnTo>
                    <a:pt x="47" y="712"/>
                  </a:lnTo>
                  <a:lnTo>
                    <a:pt x="51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60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60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1" y="789"/>
                  </a:lnTo>
                  <a:lnTo>
                    <a:pt x="47" y="793"/>
                  </a:lnTo>
                  <a:lnTo>
                    <a:pt x="41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497"/>
                  </a:lnTo>
                  <a:lnTo>
                    <a:pt x="181" y="497"/>
                  </a:lnTo>
                  <a:lnTo>
                    <a:pt x="174" y="497"/>
                  </a:lnTo>
                  <a:lnTo>
                    <a:pt x="169" y="495"/>
                  </a:lnTo>
                  <a:lnTo>
                    <a:pt x="164" y="491"/>
                  </a:lnTo>
                  <a:lnTo>
                    <a:pt x="159" y="488"/>
                  </a:lnTo>
                  <a:lnTo>
                    <a:pt x="155" y="484"/>
                  </a:lnTo>
                  <a:lnTo>
                    <a:pt x="153" y="478"/>
                  </a:lnTo>
                  <a:lnTo>
                    <a:pt x="151" y="473"/>
                  </a:lnTo>
                  <a:lnTo>
                    <a:pt x="151" y="467"/>
                  </a:lnTo>
                  <a:lnTo>
                    <a:pt x="151" y="437"/>
                  </a:lnTo>
                  <a:lnTo>
                    <a:pt x="151" y="430"/>
                  </a:lnTo>
                  <a:lnTo>
                    <a:pt x="153" y="425"/>
                  </a:lnTo>
                  <a:lnTo>
                    <a:pt x="155" y="419"/>
                  </a:lnTo>
                  <a:lnTo>
                    <a:pt x="159" y="415"/>
                  </a:lnTo>
                  <a:lnTo>
                    <a:pt x="164" y="412"/>
                  </a:lnTo>
                  <a:lnTo>
                    <a:pt x="169" y="409"/>
                  </a:lnTo>
                  <a:lnTo>
                    <a:pt x="174" y="408"/>
                  </a:lnTo>
                  <a:lnTo>
                    <a:pt x="181" y="407"/>
                  </a:lnTo>
                  <a:lnTo>
                    <a:pt x="211" y="407"/>
                  </a:lnTo>
                  <a:lnTo>
                    <a:pt x="211" y="346"/>
                  </a:lnTo>
                  <a:lnTo>
                    <a:pt x="181" y="346"/>
                  </a:lnTo>
                  <a:lnTo>
                    <a:pt x="174" y="345"/>
                  </a:lnTo>
                  <a:lnTo>
                    <a:pt x="169" y="344"/>
                  </a:lnTo>
                  <a:lnTo>
                    <a:pt x="164" y="341"/>
                  </a:lnTo>
                  <a:lnTo>
                    <a:pt x="159" y="338"/>
                  </a:lnTo>
                  <a:lnTo>
                    <a:pt x="155" y="333"/>
                  </a:lnTo>
                  <a:lnTo>
                    <a:pt x="153" y="328"/>
                  </a:lnTo>
                  <a:lnTo>
                    <a:pt x="151" y="322"/>
                  </a:lnTo>
                  <a:lnTo>
                    <a:pt x="151" y="316"/>
                  </a:lnTo>
                  <a:lnTo>
                    <a:pt x="151" y="286"/>
                  </a:lnTo>
                  <a:lnTo>
                    <a:pt x="151" y="280"/>
                  </a:lnTo>
                  <a:lnTo>
                    <a:pt x="153" y="275"/>
                  </a:lnTo>
                  <a:lnTo>
                    <a:pt x="155" y="269"/>
                  </a:lnTo>
                  <a:lnTo>
                    <a:pt x="159" y="265"/>
                  </a:lnTo>
                  <a:lnTo>
                    <a:pt x="164" y="261"/>
                  </a:lnTo>
                  <a:lnTo>
                    <a:pt x="169" y="259"/>
                  </a:lnTo>
                  <a:lnTo>
                    <a:pt x="174" y="256"/>
                  </a:lnTo>
                  <a:lnTo>
                    <a:pt x="181" y="256"/>
                  </a:lnTo>
                  <a:lnTo>
                    <a:pt x="211" y="256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4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5" y="182"/>
                  </a:lnTo>
                  <a:lnTo>
                    <a:pt x="153" y="177"/>
                  </a:lnTo>
                  <a:lnTo>
                    <a:pt x="151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1" y="130"/>
                  </a:lnTo>
                  <a:lnTo>
                    <a:pt x="153" y="123"/>
                  </a:lnTo>
                  <a:lnTo>
                    <a:pt x="155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4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26">
              <a:extLst>
                <a:ext uri="{FF2B5EF4-FFF2-40B4-BE49-F238E27FC236}">
                  <a16:creationId xmlns:a16="http://schemas.microsoft.com/office/drawing/2014/main" id="{505F0C26-0335-4A1D-AA0D-8C830A4F0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771525"/>
              <a:ext cx="68263" cy="287338"/>
            </a:xfrm>
            <a:custGeom>
              <a:avLst/>
              <a:gdLst>
                <a:gd name="T0" fmla="*/ 30 w 211"/>
                <a:gd name="T1" fmla="*/ 105 h 903"/>
                <a:gd name="T2" fmla="*/ 42 w 211"/>
                <a:gd name="T3" fmla="*/ 107 h 903"/>
                <a:gd name="T4" fmla="*/ 52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59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256 h 903"/>
                <a:gd name="T22" fmla="*/ 42 w 211"/>
                <a:gd name="T23" fmla="*/ 259 h 903"/>
                <a:gd name="T24" fmla="*/ 52 w 211"/>
                <a:gd name="T25" fmla="*/ 265 h 903"/>
                <a:gd name="T26" fmla="*/ 58 w 211"/>
                <a:gd name="T27" fmla="*/ 275 h 903"/>
                <a:gd name="T28" fmla="*/ 60 w 211"/>
                <a:gd name="T29" fmla="*/ 286 h 903"/>
                <a:gd name="T30" fmla="*/ 59 w 211"/>
                <a:gd name="T31" fmla="*/ 322 h 903"/>
                <a:gd name="T32" fmla="*/ 55 w 211"/>
                <a:gd name="T33" fmla="*/ 333 h 903"/>
                <a:gd name="T34" fmla="*/ 47 w 211"/>
                <a:gd name="T35" fmla="*/ 341 h 903"/>
                <a:gd name="T36" fmla="*/ 36 w 211"/>
                <a:gd name="T37" fmla="*/ 345 h 903"/>
                <a:gd name="T38" fmla="*/ 0 w 211"/>
                <a:gd name="T39" fmla="*/ 346 h 903"/>
                <a:gd name="T40" fmla="*/ 30 w 211"/>
                <a:gd name="T41" fmla="*/ 708 h 903"/>
                <a:gd name="T42" fmla="*/ 42 w 211"/>
                <a:gd name="T43" fmla="*/ 710 h 903"/>
                <a:gd name="T44" fmla="*/ 52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59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798 h 903"/>
                <a:gd name="T64" fmla="*/ 169 w 211"/>
                <a:gd name="T65" fmla="*/ 796 h 903"/>
                <a:gd name="T66" fmla="*/ 159 w 211"/>
                <a:gd name="T67" fmla="*/ 789 h 903"/>
                <a:gd name="T68" fmla="*/ 153 w 211"/>
                <a:gd name="T69" fmla="*/ 780 h 903"/>
                <a:gd name="T70" fmla="*/ 151 w 211"/>
                <a:gd name="T71" fmla="*/ 768 h 903"/>
                <a:gd name="T72" fmla="*/ 152 w 211"/>
                <a:gd name="T73" fmla="*/ 732 h 903"/>
                <a:gd name="T74" fmla="*/ 156 w 211"/>
                <a:gd name="T75" fmla="*/ 721 h 903"/>
                <a:gd name="T76" fmla="*/ 164 w 211"/>
                <a:gd name="T77" fmla="*/ 713 h 903"/>
                <a:gd name="T78" fmla="*/ 175 w 211"/>
                <a:gd name="T79" fmla="*/ 708 h 903"/>
                <a:gd name="T80" fmla="*/ 211 w 211"/>
                <a:gd name="T81" fmla="*/ 708 h 903"/>
                <a:gd name="T82" fmla="*/ 181 w 211"/>
                <a:gd name="T83" fmla="*/ 648 h 903"/>
                <a:gd name="T84" fmla="*/ 169 w 211"/>
                <a:gd name="T85" fmla="*/ 645 h 903"/>
                <a:gd name="T86" fmla="*/ 159 w 211"/>
                <a:gd name="T87" fmla="*/ 638 h 903"/>
                <a:gd name="T88" fmla="*/ 153 w 211"/>
                <a:gd name="T89" fmla="*/ 629 h 903"/>
                <a:gd name="T90" fmla="*/ 151 w 211"/>
                <a:gd name="T91" fmla="*/ 618 h 903"/>
                <a:gd name="T92" fmla="*/ 152 w 211"/>
                <a:gd name="T93" fmla="*/ 581 h 903"/>
                <a:gd name="T94" fmla="*/ 156 w 211"/>
                <a:gd name="T95" fmla="*/ 571 h 903"/>
                <a:gd name="T96" fmla="*/ 164 w 211"/>
                <a:gd name="T97" fmla="*/ 562 h 903"/>
                <a:gd name="T98" fmla="*/ 175 w 211"/>
                <a:gd name="T99" fmla="*/ 558 h 903"/>
                <a:gd name="T100" fmla="*/ 211 w 211"/>
                <a:gd name="T101" fmla="*/ 557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2 w 211"/>
                <a:gd name="T113" fmla="*/ 130 h 903"/>
                <a:gd name="T114" fmla="*/ 156 w 211"/>
                <a:gd name="T115" fmla="*/ 119 h 903"/>
                <a:gd name="T116" fmla="*/ 164 w 211"/>
                <a:gd name="T117" fmla="*/ 110 h 903"/>
                <a:gd name="T118" fmla="*/ 175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2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2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2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2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2" y="710"/>
                  </a:lnTo>
                  <a:lnTo>
                    <a:pt x="47" y="712"/>
                  </a:lnTo>
                  <a:lnTo>
                    <a:pt x="52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59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59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2" y="789"/>
                  </a:lnTo>
                  <a:lnTo>
                    <a:pt x="47" y="793"/>
                  </a:lnTo>
                  <a:lnTo>
                    <a:pt x="42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798"/>
                  </a:lnTo>
                  <a:lnTo>
                    <a:pt x="181" y="798"/>
                  </a:lnTo>
                  <a:lnTo>
                    <a:pt x="175" y="797"/>
                  </a:lnTo>
                  <a:lnTo>
                    <a:pt x="169" y="796"/>
                  </a:lnTo>
                  <a:lnTo>
                    <a:pt x="164" y="793"/>
                  </a:lnTo>
                  <a:lnTo>
                    <a:pt x="159" y="789"/>
                  </a:lnTo>
                  <a:lnTo>
                    <a:pt x="156" y="785"/>
                  </a:lnTo>
                  <a:lnTo>
                    <a:pt x="153" y="780"/>
                  </a:lnTo>
                  <a:lnTo>
                    <a:pt x="152" y="774"/>
                  </a:lnTo>
                  <a:lnTo>
                    <a:pt x="151" y="768"/>
                  </a:lnTo>
                  <a:lnTo>
                    <a:pt x="151" y="738"/>
                  </a:lnTo>
                  <a:lnTo>
                    <a:pt x="152" y="732"/>
                  </a:lnTo>
                  <a:lnTo>
                    <a:pt x="153" y="726"/>
                  </a:lnTo>
                  <a:lnTo>
                    <a:pt x="156" y="721"/>
                  </a:lnTo>
                  <a:lnTo>
                    <a:pt x="159" y="717"/>
                  </a:lnTo>
                  <a:lnTo>
                    <a:pt x="164" y="713"/>
                  </a:lnTo>
                  <a:lnTo>
                    <a:pt x="169" y="710"/>
                  </a:lnTo>
                  <a:lnTo>
                    <a:pt x="175" y="708"/>
                  </a:lnTo>
                  <a:lnTo>
                    <a:pt x="181" y="708"/>
                  </a:lnTo>
                  <a:lnTo>
                    <a:pt x="211" y="708"/>
                  </a:lnTo>
                  <a:lnTo>
                    <a:pt x="211" y="648"/>
                  </a:lnTo>
                  <a:lnTo>
                    <a:pt x="181" y="648"/>
                  </a:lnTo>
                  <a:lnTo>
                    <a:pt x="175" y="647"/>
                  </a:lnTo>
                  <a:lnTo>
                    <a:pt x="169" y="645"/>
                  </a:lnTo>
                  <a:lnTo>
                    <a:pt x="164" y="643"/>
                  </a:lnTo>
                  <a:lnTo>
                    <a:pt x="159" y="638"/>
                  </a:lnTo>
                  <a:lnTo>
                    <a:pt x="156" y="634"/>
                  </a:lnTo>
                  <a:lnTo>
                    <a:pt x="153" y="629"/>
                  </a:lnTo>
                  <a:lnTo>
                    <a:pt x="152" y="623"/>
                  </a:lnTo>
                  <a:lnTo>
                    <a:pt x="151" y="618"/>
                  </a:lnTo>
                  <a:lnTo>
                    <a:pt x="151" y="587"/>
                  </a:lnTo>
                  <a:lnTo>
                    <a:pt x="152" y="581"/>
                  </a:lnTo>
                  <a:lnTo>
                    <a:pt x="153" y="576"/>
                  </a:lnTo>
                  <a:lnTo>
                    <a:pt x="156" y="571"/>
                  </a:lnTo>
                  <a:lnTo>
                    <a:pt x="159" y="566"/>
                  </a:lnTo>
                  <a:lnTo>
                    <a:pt x="164" y="562"/>
                  </a:lnTo>
                  <a:lnTo>
                    <a:pt x="169" y="560"/>
                  </a:lnTo>
                  <a:lnTo>
                    <a:pt x="175" y="558"/>
                  </a:lnTo>
                  <a:lnTo>
                    <a:pt x="181" y="557"/>
                  </a:lnTo>
                  <a:lnTo>
                    <a:pt x="211" y="557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5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6" y="182"/>
                  </a:lnTo>
                  <a:lnTo>
                    <a:pt x="153" y="177"/>
                  </a:lnTo>
                  <a:lnTo>
                    <a:pt x="152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2" y="130"/>
                  </a:lnTo>
                  <a:lnTo>
                    <a:pt x="153" y="123"/>
                  </a:lnTo>
                  <a:lnTo>
                    <a:pt x="156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5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27">
              <a:extLst>
                <a:ext uri="{FF2B5EF4-FFF2-40B4-BE49-F238E27FC236}">
                  <a16:creationId xmlns:a16="http://schemas.microsoft.com/office/drawing/2014/main" id="{EE66CB30-F704-45C9-BA83-17BA7DC1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771525"/>
              <a:ext cx="61913" cy="287338"/>
            </a:xfrm>
            <a:custGeom>
              <a:avLst/>
              <a:gdLst>
                <a:gd name="T0" fmla="*/ 0 w 195"/>
                <a:gd name="T1" fmla="*/ 0 h 903"/>
                <a:gd name="T2" fmla="*/ 30 w 195"/>
                <a:gd name="T3" fmla="*/ 105 h 903"/>
                <a:gd name="T4" fmla="*/ 42 w 195"/>
                <a:gd name="T5" fmla="*/ 107 h 903"/>
                <a:gd name="T6" fmla="*/ 51 w 195"/>
                <a:gd name="T7" fmla="*/ 115 h 903"/>
                <a:gd name="T8" fmla="*/ 58 w 195"/>
                <a:gd name="T9" fmla="*/ 123 h 903"/>
                <a:gd name="T10" fmla="*/ 60 w 195"/>
                <a:gd name="T11" fmla="*/ 135 h 903"/>
                <a:gd name="T12" fmla="*/ 59 w 195"/>
                <a:gd name="T13" fmla="*/ 172 h 903"/>
                <a:gd name="T14" fmla="*/ 55 w 195"/>
                <a:gd name="T15" fmla="*/ 182 h 903"/>
                <a:gd name="T16" fmla="*/ 47 w 195"/>
                <a:gd name="T17" fmla="*/ 191 h 903"/>
                <a:gd name="T18" fmla="*/ 36 w 195"/>
                <a:gd name="T19" fmla="*/ 195 h 903"/>
                <a:gd name="T20" fmla="*/ 0 w 195"/>
                <a:gd name="T21" fmla="*/ 196 h 903"/>
                <a:gd name="T22" fmla="*/ 30 w 195"/>
                <a:gd name="T23" fmla="*/ 256 h 903"/>
                <a:gd name="T24" fmla="*/ 42 w 195"/>
                <a:gd name="T25" fmla="*/ 259 h 903"/>
                <a:gd name="T26" fmla="*/ 51 w 195"/>
                <a:gd name="T27" fmla="*/ 265 h 903"/>
                <a:gd name="T28" fmla="*/ 58 w 195"/>
                <a:gd name="T29" fmla="*/ 275 h 903"/>
                <a:gd name="T30" fmla="*/ 60 w 195"/>
                <a:gd name="T31" fmla="*/ 286 h 903"/>
                <a:gd name="T32" fmla="*/ 59 w 195"/>
                <a:gd name="T33" fmla="*/ 322 h 903"/>
                <a:gd name="T34" fmla="*/ 55 w 195"/>
                <a:gd name="T35" fmla="*/ 333 h 903"/>
                <a:gd name="T36" fmla="*/ 47 w 195"/>
                <a:gd name="T37" fmla="*/ 341 h 903"/>
                <a:gd name="T38" fmla="*/ 36 w 195"/>
                <a:gd name="T39" fmla="*/ 345 h 903"/>
                <a:gd name="T40" fmla="*/ 0 w 195"/>
                <a:gd name="T41" fmla="*/ 346 h 903"/>
                <a:gd name="T42" fmla="*/ 30 w 195"/>
                <a:gd name="T43" fmla="*/ 407 h 903"/>
                <a:gd name="T44" fmla="*/ 42 w 195"/>
                <a:gd name="T45" fmla="*/ 409 h 903"/>
                <a:gd name="T46" fmla="*/ 51 w 195"/>
                <a:gd name="T47" fmla="*/ 415 h 903"/>
                <a:gd name="T48" fmla="*/ 58 w 195"/>
                <a:gd name="T49" fmla="*/ 425 h 903"/>
                <a:gd name="T50" fmla="*/ 60 w 195"/>
                <a:gd name="T51" fmla="*/ 437 h 903"/>
                <a:gd name="T52" fmla="*/ 59 w 195"/>
                <a:gd name="T53" fmla="*/ 473 h 903"/>
                <a:gd name="T54" fmla="*/ 55 w 195"/>
                <a:gd name="T55" fmla="*/ 484 h 903"/>
                <a:gd name="T56" fmla="*/ 47 w 195"/>
                <a:gd name="T57" fmla="*/ 491 h 903"/>
                <a:gd name="T58" fmla="*/ 36 w 195"/>
                <a:gd name="T59" fmla="*/ 497 h 903"/>
                <a:gd name="T60" fmla="*/ 0 w 195"/>
                <a:gd name="T61" fmla="*/ 497 h 903"/>
                <a:gd name="T62" fmla="*/ 180 w 195"/>
                <a:gd name="T63" fmla="*/ 903 h 903"/>
                <a:gd name="T64" fmla="*/ 187 w 195"/>
                <a:gd name="T65" fmla="*/ 902 h 903"/>
                <a:gd name="T66" fmla="*/ 191 w 195"/>
                <a:gd name="T67" fmla="*/ 899 h 903"/>
                <a:gd name="T68" fmla="*/ 194 w 195"/>
                <a:gd name="T69" fmla="*/ 895 h 903"/>
                <a:gd name="T70" fmla="*/ 195 w 195"/>
                <a:gd name="T71" fmla="*/ 888 h 903"/>
                <a:gd name="T72" fmla="*/ 195 w 195"/>
                <a:gd name="T73" fmla="*/ 12 h 903"/>
                <a:gd name="T74" fmla="*/ 193 w 195"/>
                <a:gd name="T75" fmla="*/ 6 h 903"/>
                <a:gd name="T76" fmla="*/ 189 w 195"/>
                <a:gd name="T77" fmla="*/ 2 h 903"/>
                <a:gd name="T78" fmla="*/ 183 w 195"/>
                <a:gd name="T79" fmla="*/ 0 h 903"/>
                <a:gd name="T80" fmla="*/ 180 w 195"/>
                <a:gd name="T8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903">
                  <a:moveTo>
                    <a:pt x="180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1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1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407"/>
                  </a:lnTo>
                  <a:lnTo>
                    <a:pt x="30" y="407"/>
                  </a:lnTo>
                  <a:lnTo>
                    <a:pt x="36" y="408"/>
                  </a:lnTo>
                  <a:lnTo>
                    <a:pt x="42" y="409"/>
                  </a:lnTo>
                  <a:lnTo>
                    <a:pt x="47" y="412"/>
                  </a:lnTo>
                  <a:lnTo>
                    <a:pt x="51" y="415"/>
                  </a:lnTo>
                  <a:lnTo>
                    <a:pt x="55" y="419"/>
                  </a:lnTo>
                  <a:lnTo>
                    <a:pt x="58" y="425"/>
                  </a:lnTo>
                  <a:lnTo>
                    <a:pt x="59" y="430"/>
                  </a:lnTo>
                  <a:lnTo>
                    <a:pt x="60" y="437"/>
                  </a:lnTo>
                  <a:lnTo>
                    <a:pt x="60" y="467"/>
                  </a:lnTo>
                  <a:lnTo>
                    <a:pt x="59" y="473"/>
                  </a:lnTo>
                  <a:lnTo>
                    <a:pt x="58" y="478"/>
                  </a:lnTo>
                  <a:lnTo>
                    <a:pt x="55" y="484"/>
                  </a:lnTo>
                  <a:lnTo>
                    <a:pt x="51" y="488"/>
                  </a:lnTo>
                  <a:lnTo>
                    <a:pt x="47" y="491"/>
                  </a:lnTo>
                  <a:lnTo>
                    <a:pt x="42" y="495"/>
                  </a:lnTo>
                  <a:lnTo>
                    <a:pt x="36" y="497"/>
                  </a:lnTo>
                  <a:lnTo>
                    <a:pt x="30" y="497"/>
                  </a:lnTo>
                  <a:lnTo>
                    <a:pt x="0" y="497"/>
                  </a:lnTo>
                  <a:lnTo>
                    <a:pt x="0" y="903"/>
                  </a:lnTo>
                  <a:lnTo>
                    <a:pt x="180" y="903"/>
                  </a:lnTo>
                  <a:lnTo>
                    <a:pt x="183" y="903"/>
                  </a:lnTo>
                  <a:lnTo>
                    <a:pt x="187" y="902"/>
                  </a:lnTo>
                  <a:lnTo>
                    <a:pt x="189" y="901"/>
                  </a:lnTo>
                  <a:lnTo>
                    <a:pt x="191" y="899"/>
                  </a:lnTo>
                  <a:lnTo>
                    <a:pt x="193" y="897"/>
                  </a:lnTo>
                  <a:lnTo>
                    <a:pt x="194" y="895"/>
                  </a:lnTo>
                  <a:lnTo>
                    <a:pt x="195" y="891"/>
                  </a:lnTo>
                  <a:lnTo>
                    <a:pt x="195" y="888"/>
                  </a:lnTo>
                  <a:lnTo>
                    <a:pt x="195" y="15"/>
                  </a:lnTo>
                  <a:lnTo>
                    <a:pt x="195" y="12"/>
                  </a:lnTo>
                  <a:lnTo>
                    <a:pt x="194" y="10"/>
                  </a:lnTo>
                  <a:lnTo>
                    <a:pt x="193" y="6"/>
                  </a:lnTo>
                  <a:lnTo>
                    <a:pt x="191" y="4"/>
                  </a:lnTo>
                  <a:lnTo>
                    <a:pt x="189" y="2"/>
                  </a:lnTo>
                  <a:lnTo>
                    <a:pt x="187" y="1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2" name="Freeform 2319">
            <a:extLst>
              <a:ext uri="{FF2B5EF4-FFF2-40B4-BE49-F238E27FC236}">
                <a16:creationId xmlns:a16="http://schemas.microsoft.com/office/drawing/2014/main" id="{4C935A16-4F4C-4B17-B911-F1D554A08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9632399" y="1484449"/>
            <a:ext cx="367656" cy="367656"/>
          </a:xfrm>
          <a:custGeom>
            <a:avLst/>
            <a:gdLst>
              <a:gd name="T0" fmla="*/ 550 w 868"/>
              <a:gd name="T1" fmla="*/ 453 h 868"/>
              <a:gd name="T2" fmla="*/ 561 w 868"/>
              <a:gd name="T3" fmla="*/ 457 h 868"/>
              <a:gd name="T4" fmla="*/ 565 w 868"/>
              <a:gd name="T5" fmla="*/ 468 h 868"/>
              <a:gd name="T6" fmla="*/ 561 w 868"/>
              <a:gd name="T7" fmla="*/ 479 h 868"/>
              <a:gd name="T8" fmla="*/ 550 w 868"/>
              <a:gd name="T9" fmla="*/ 483 h 868"/>
              <a:gd name="T10" fmla="*/ 432 w 868"/>
              <a:gd name="T11" fmla="*/ 604 h 868"/>
              <a:gd name="T12" fmla="*/ 442 w 868"/>
              <a:gd name="T13" fmla="*/ 611 h 868"/>
              <a:gd name="T14" fmla="*/ 444 w 868"/>
              <a:gd name="T15" fmla="*/ 622 h 868"/>
              <a:gd name="T16" fmla="*/ 437 w 868"/>
              <a:gd name="T17" fmla="*/ 632 h 868"/>
              <a:gd name="T18" fmla="*/ 254 w 868"/>
              <a:gd name="T19" fmla="*/ 634 h 868"/>
              <a:gd name="T20" fmla="*/ 233 w 868"/>
              <a:gd name="T21" fmla="*/ 438 h 868"/>
              <a:gd name="T22" fmla="*/ 237 w 868"/>
              <a:gd name="T23" fmla="*/ 427 h 868"/>
              <a:gd name="T24" fmla="*/ 248 w 868"/>
              <a:gd name="T25" fmla="*/ 423 h 868"/>
              <a:gd name="T26" fmla="*/ 258 w 868"/>
              <a:gd name="T27" fmla="*/ 427 h 868"/>
              <a:gd name="T28" fmla="*/ 263 w 868"/>
              <a:gd name="T29" fmla="*/ 438 h 868"/>
              <a:gd name="T30" fmla="*/ 384 w 868"/>
              <a:gd name="T31" fmla="*/ 315 h 868"/>
              <a:gd name="T32" fmla="*/ 390 w 868"/>
              <a:gd name="T33" fmla="*/ 305 h 868"/>
              <a:gd name="T34" fmla="*/ 402 w 868"/>
              <a:gd name="T35" fmla="*/ 303 h 868"/>
              <a:gd name="T36" fmla="*/ 412 w 868"/>
              <a:gd name="T37" fmla="*/ 309 h 868"/>
              <a:gd name="T38" fmla="*/ 414 w 868"/>
              <a:gd name="T39" fmla="*/ 431 h 868"/>
              <a:gd name="T40" fmla="*/ 536 w 868"/>
              <a:gd name="T41" fmla="*/ 251 h 868"/>
              <a:gd name="T42" fmla="*/ 544 w 868"/>
              <a:gd name="T43" fmla="*/ 243 h 868"/>
              <a:gd name="T44" fmla="*/ 555 w 868"/>
              <a:gd name="T45" fmla="*/ 243 h 868"/>
              <a:gd name="T46" fmla="*/ 564 w 868"/>
              <a:gd name="T47" fmla="*/ 251 h 868"/>
              <a:gd name="T48" fmla="*/ 610 w 868"/>
              <a:gd name="T49" fmla="*/ 302 h 868"/>
              <a:gd name="T50" fmla="*/ 621 w 868"/>
              <a:gd name="T51" fmla="*/ 307 h 868"/>
              <a:gd name="T52" fmla="*/ 625 w 868"/>
              <a:gd name="T53" fmla="*/ 317 h 868"/>
              <a:gd name="T54" fmla="*/ 621 w 868"/>
              <a:gd name="T55" fmla="*/ 328 h 868"/>
              <a:gd name="T56" fmla="*/ 610 w 868"/>
              <a:gd name="T57" fmla="*/ 332 h 868"/>
              <a:gd name="T58" fmla="*/ 854 w 868"/>
              <a:gd name="T59" fmla="*/ 0 h 868"/>
              <a:gd name="T60" fmla="*/ 789 w 868"/>
              <a:gd name="T61" fmla="*/ 9 h 868"/>
              <a:gd name="T62" fmla="*/ 611 w 868"/>
              <a:gd name="T63" fmla="*/ 45 h 868"/>
              <a:gd name="T64" fmla="*/ 472 w 868"/>
              <a:gd name="T65" fmla="*/ 86 h 868"/>
              <a:gd name="T66" fmla="*/ 319 w 868"/>
              <a:gd name="T67" fmla="*/ 147 h 868"/>
              <a:gd name="T68" fmla="*/ 200 w 868"/>
              <a:gd name="T69" fmla="*/ 219 h 868"/>
              <a:gd name="T70" fmla="*/ 114 w 868"/>
              <a:gd name="T71" fmla="*/ 301 h 868"/>
              <a:gd name="T72" fmla="*/ 63 w 868"/>
              <a:gd name="T73" fmla="*/ 386 h 868"/>
              <a:gd name="T74" fmla="*/ 46 w 868"/>
              <a:gd name="T75" fmla="*/ 463 h 868"/>
              <a:gd name="T76" fmla="*/ 49 w 868"/>
              <a:gd name="T77" fmla="*/ 544 h 868"/>
              <a:gd name="T78" fmla="*/ 74 w 868"/>
              <a:gd name="T79" fmla="*/ 630 h 868"/>
              <a:gd name="T80" fmla="*/ 4 w 868"/>
              <a:gd name="T81" fmla="*/ 799 h 868"/>
              <a:gd name="T82" fmla="*/ 0 w 868"/>
              <a:gd name="T83" fmla="*/ 809 h 868"/>
              <a:gd name="T84" fmla="*/ 4 w 868"/>
              <a:gd name="T85" fmla="*/ 820 h 868"/>
              <a:gd name="T86" fmla="*/ 55 w 868"/>
              <a:gd name="T87" fmla="*/ 868 h 868"/>
              <a:gd name="T88" fmla="*/ 66 w 868"/>
              <a:gd name="T89" fmla="*/ 866 h 868"/>
              <a:gd name="T90" fmla="*/ 224 w 868"/>
              <a:gd name="T91" fmla="*/ 786 h 868"/>
              <a:gd name="T92" fmla="*/ 326 w 868"/>
              <a:gd name="T93" fmla="*/ 816 h 868"/>
              <a:gd name="T94" fmla="*/ 405 w 868"/>
              <a:gd name="T95" fmla="*/ 819 h 868"/>
              <a:gd name="T96" fmla="*/ 464 w 868"/>
              <a:gd name="T97" fmla="*/ 806 h 868"/>
              <a:gd name="T98" fmla="*/ 521 w 868"/>
              <a:gd name="T99" fmla="*/ 779 h 868"/>
              <a:gd name="T100" fmla="*/ 575 w 868"/>
              <a:gd name="T101" fmla="*/ 740 h 868"/>
              <a:gd name="T102" fmla="*/ 625 w 868"/>
              <a:gd name="T103" fmla="*/ 690 h 868"/>
              <a:gd name="T104" fmla="*/ 672 w 868"/>
              <a:gd name="T105" fmla="*/ 627 h 868"/>
              <a:gd name="T106" fmla="*/ 715 w 868"/>
              <a:gd name="T107" fmla="*/ 550 h 868"/>
              <a:gd name="T108" fmla="*/ 773 w 868"/>
              <a:gd name="T109" fmla="*/ 415 h 868"/>
              <a:gd name="T110" fmla="*/ 818 w 868"/>
              <a:gd name="T111" fmla="*/ 271 h 868"/>
              <a:gd name="T112" fmla="*/ 862 w 868"/>
              <a:gd name="T113" fmla="*/ 53 h 868"/>
              <a:gd name="T114" fmla="*/ 866 w 868"/>
              <a:gd name="T115" fmla="*/ 10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8" h="868">
                <a:moveTo>
                  <a:pt x="610" y="332"/>
                </a:moveTo>
                <a:lnTo>
                  <a:pt x="557" y="332"/>
                </a:lnTo>
                <a:lnTo>
                  <a:pt x="435" y="453"/>
                </a:lnTo>
                <a:lnTo>
                  <a:pt x="550" y="453"/>
                </a:lnTo>
                <a:lnTo>
                  <a:pt x="553" y="453"/>
                </a:lnTo>
                <a:lnTo>
                  <a:pt x="555" y="454"/>
                </a:lnTo>
                <a:lnTo>
                  <a:pt x="559" y="456"/>
                </a:lnTo>
                <a:lnTo>
                  <a:pt x="561" y="457"/>
                </a:lnTo>
                <a:lnTo>
                  <a:pt x="563" y="460"/>
                </a:lnTo>
                <a:lnTo>
                  <a:pt x="564" y="463"/>
                </a:lnTo>
                <a:lnTo>
                  <a:pt x="565" y="466"/>
                </a:lnTo>
                <a:lnTo>
                  <a:pt x="565" y="468"/>
                </a:lnTo>
                <a:lnTo>
                  <a:pt x="565" y="471"/>
                </a:lnTo>
                <a:lnTo>
                  <a:pt x="564" y="474"/>
                </a:lnTo>
                <a:lnTo>
                  <a:pt x="563" y="476"/>
                </a:lnTo>
                <a:lnTo>
                  <a:pt x="561" y="479"/>
                </a:lnTo>
                <a:lnTo>
                  <a:pt x="559" y="481"/>
                </a:lnTo>
                <a:lnTo>
                  <a:pt x="555" y="482"/>
                </a:lnTo>
                <a:lnTo>
                  <a:pt x="553" y="483"/>
                </a:lnTo>
                <a:lnTo>
                  <a:pt x="550" y="483"/>
                </a:lnTo>
                <a:lnTo>
                  <a:pt x="405" y="483"/>
                </a:lnTo>
                <a:lnTo>
                  <a:pt x="284" y="604"/>
                </a:lnTo>
                <a:lnTo>
                  <a:pt x="429" y="604"/>
                </a:lnTo>
                <a:lnTo>
                  <a:pt x="432" y="604"/>
                </a:lnTo>
                <a:lnTo>
                  <a:pt x="435" y="605"/>
                </a:lnTo>
                <a:lnTo>
                  <a:pt x="437" y="607"/>
                </a:lnTo>
                <a:lnTo>
                  <a:pt x="440" y="608"/>
                </a:lnTo>
                <a:lnTo>
                  <a:pt x="442" y="611"/>
                </a:lnTo>
                <a:lnTo>
                  <a:pt x="443" y="614"/>
                </a:lnTo>
                <a:lnTo>
                  <a:pt x="444" y="616"/>
                </a:lnTo>
                <a:lnTo>
                  <a:pt x="444" y="619"/>
                </a:lnTo>
                <a:lnTo>
                  <a:pt x="444" y="622"/>
                </a:lnTo>
                <a:lnTo>
                  <a:pt x="443" y="626"/>
                </a:lnTo>
                <a:lnTo>
                  <a:pt x="442" y="628"/>
                </a:lnTo>
                <a:lnTo>
                  <a:pt x="440" y="630"/>
                </a:lnTo>
                <a:lnTo>
                  <a:pt x="437" y="632"/>
                </a:lnTo>
                <a:lnTo>
                  <a:pt x="435" y="633"/>
                </a:lnTo>
                <a:lnTo>
                  <a:pt x="432" y="634"/>
                </a:lnTo>
                <a:lnTo>
                  <a:pt x="429" y="634"/>
                </a:lnTo>
                <a:lnTo>
                  <a:pt x="254" y="634"/>
                </a:lnTo>
                <a:lnTo>
                  <a:pt x="58" y="830"/>
                </a:lnTo>
                <a:lnTo>
                  <a:pt x="36" y="809"/>
                </a:lnTo>
                <a:lnTo>
                  <a:pt x="233" y="613"/>
                </a:lnTo>
                <a:lnTo>
                  <a:pt x="233" y="438"/>
                </a:lnTo>
                <a:lnTo>
                  <a:pt x="233" y="435"/>
                </a:lnTo>
                <a:lnTo>
                  <a:pt x="234" y="433"/>
                </a:lnTo>
                <a:lnTo>
                  <a:pt x="236" y="429"/>
                </a:lnTo>
                <a:lnTo>
                  <a:pt x="237" y="427"/>
                </a:lnTo>
                <a:lnTo>
                  <a:pt x="239" y="426"/>
                </a:lnTo>
                <a:lnTo>
                  <a:pt x="242" y="424"/>
                </a:lnTo>
                <a:lnTo>
                  <a:pt x="244" y="423"/>
                </a:lnTo>
                <a:lnTo>
                  <a:pt x="248" y="423"/>
                </a:lnTo>
                <a:lnTo>
                  <a:pt x="251" y="423"/>
                </a:lnTo>
                <a:lnTo>
                  <a:pt x="254" y="424"/>
                </a:lnTo>
                <a:lnTo>
                  <a:pt x="256" y="426"/>
                </a:lnTo>
                <a:lnTo>
                  <a:pt x="258" y="427"/>
                </a:lnTo>
                <a:lnTo>
                  <a:pt x="261" y="429"/>
                </a:lnTo>
                <a:lnTo>
                  <a:pt x="262" y="433"/>
                </a:lnTo>
                <a:lnTo>
                  <a:pt x="263" y="435"/>
                </a:lnTo>
                <a:lnTo>
                  <a:pt x="263" y="438"/>
                </a:lnTo>
                <a:lnTo>
                  <a:pt x="263" y="583"/>
                </a:lnTo>
                <a:lnTo>
                  <a:pt x="384" y="463"/>
                </a:lnTo>
                <a:lnTo>
                  <a:pt x="384" y="317"/>
                </a:lnTo>
                <a:lnTo>
                  <a:pt x="384" y="315"/>
                </a:lnTo>
                <a:lnTo>
                  <a:pt x="385" y="311"/>
                </a:lnTo>
                <a:lnTo>
                  <a:pt x="386" y="309"/>
                </a:lnTo>
                <a:lnTo>
                  <a:pt x="388" y="307"/>
                </a:lnTo>
                <a:lnTo>
                  <a:pt x="390" y="305"/>
                </a:lnTo>
                <a:lnTo>
                  <a:pt x="393" y="303"/>
                </a:lnTo>
                <a:lnTo>
                  <a:pt x="396" y="303"/>
                </a:lnTo>
                <a:lnTo>
                  <a:pt x="399" y="302"/>
                </a:lnTo>
                <a:lnTo>
                  <a:pt x="402" y="303"/>
                </a:lnTo>
                <a:lnTo>
                  <a:pt x="405" y="303"/>
                </a:lnTo>
                <a:lnTo>
                  <a:pt x="407" y="305"/>
                </a:lnTo>
                <a:lnTo>
                  <a:pt x="410" y="307"/>
                </a:lnTo>
                <a:lnTo>
                  <a:pt x="412" y="309"/>
                </a:lnTo>
                <a:lnTo>
                  <a:pt x="413" y="311"/>
                </a:lnTo>
                <a:lnTo>
                  <a:pt x="414" y="315"/>
                </a:lnTo>
                <a:lnTo>
                  <a:pt x="414" y="317"/>
                </a:lnTo>
                <a:lnTo>
                  <a:pt x="414" y="431"/>
                </a:lnTo>
                <a:lnTo>
                  <a:pt x="535" y="311"/>
                </a:lnTo>
                <a:lnTo>
                  <a:pt x="535" y="257"/>
                </a:lnTo>
                <a:lnTo>
                  <a:pt x="535" y="253"/>
                </a:lnTo>
                <a:lnTo>
                  <a:pt x="536" y="251"/>
                </a:lnTo>
                <a:lnTo>
                  <a:pt x="537" y="248"/>
                </a:lnTo>
                <a:lnTo>
                  <a:pt x="539" y="246"/>
                </a:lnTo>
                <a:lnTo>
                  <a:pt x="542" y="245"/>
                </a:lnTo>
                <a:lnTo>
                  <a:pt x="544" y="243"/>
                </a:lnTo>
                <a:lnTo>
                  <a:pt x="547" y="242"/>
                </a:lnTo>
                <a:lnTo>
                  <a:pt x="550" y="242"/>
                </a:lnTo>
                <a:lnTo>
                  <a:pt x="553" y="242"/>
                </a:lnTo>
                <a:lnTo>
                  <a:pt x="555" y="243"/>
                </a:lnTo>
                <a:lnTo>
                  <a:pt x="559" y="245"/>
                </a:lnTo>
                <a:lnTo>
                  <a:pt x="561" y="246"/>
                </a:lnTo>
                <a:lnTo>
                  <a:pt x="563" y="248"/>
                </a:lnTo>
                <a:lnTo>
                  <a:pt x="564" y="251"/>
                </a:lnTo>
                <a:lnTo>
                  <a:pt x="565" y="253"/>
                </a:lnTo>
                <a:lnTo>
                  <a:pt x="565" y="257"/>
                </a:lnTo>
                <a:lnTo>
                  <a:pt x="565" y="302"/>
                </a:lnTo>
                <a:lnTo>
                  <a:pt x="610" y="302"/>
                </a:lnTo>
                <a:lnTo>
                  <a:pt x="613" y="303"/>
                </a:lnTo>
                <a:lnTo>
                  <a:pt x="617" y="303"/>
                </a:lnTo>
                <a:lnTo>
                  <a:pt x="619" y="305"/>
                </a:lnTo>
                <a:lnTo>
                  <a:pt x="621" y="307"/>
                </a:lnTo>
                <a:lnTo>
                  <a:pt x="623" y="309"/>
                </a:lnTo>
                <a:lnTo>
                  <a:pt x="624" y="311"/>
                </a:lnTo>
                <a:lnTo>
                  <a:pt x="625" y="315"/>
                </a:lnTo>
                <a:lnTo>
                  <a:pt x="625" y="317"/>
                </a:lnTo>
                <a:lnTo>
                  <a:pt x="625" y="320"/>
                </a:lnTo>
                <a:lnTo>
                  <a:pt x="624" y="323"/>
                </a:lnTo>
                <a:lnTo>
                  <a:pt x="623" y="326"/>
                </a:lnTo>
                <a:lnTo>
                  <a:pt x="621" y="328"/>
                </a:lnTo>
                <a:lnTo>
                  <a:pt x="619" y="330"/>
                </a:lnTo>
                <a:lnTo>
                  <a:pt x="617" y="331"/>
                </a:lnTo>
                <a:lnTo>
                  <a:pt x="613" y="332"/>
                </a:lnTo>
                <a:lnTo>
                  <a:pt x="610" y="332"/>
                </a:lnTo>
                <a:close/>
                <a:moveTo>
                  <a:pt x="863" y="5"/>
                </a:moveTo>
                <a:lnTo>
                  <a:pt x="860" y="3"/>
                </a:lnTo>
                <a:lnTo>
                  <a:pt x="857" y="1"/>
                </a:lnTo>
                <a:lnTo>
                  <a:pt x="854" y="0"/>
                </a:lnTo>
                <a:lnTo>
                  <a:pt x="850" y="0"/>
                </a:lnTo>
                <a:lnTo>
                  <a:pt x="843" y="1"/>
                </a:lnTo>
                <a:lnTo>
                  <a:pt x="821" y="5"/>
                </a:lnTo>
                <a:lnTo>
                  <a:pt x="789" y="9"/>
                </a:lnTo>
                <a:lnTo>
                  <a:pt x="747" y="16"/>
                </a:lnTo>
                <a:lnTo>
                  <a:pt x="697" y="26"/>
                </a:lnTo>
                <a:lnTo>
                  <a:pt x="641" y="38"/>
                </a:lnTo>
                <a:lnTo>
                  <a:pt x="611" y="45"/>
                </a:lnTo>
                <a:lnTo>
                  <a:pt x="580" y="54"/>
                </a:lnTo>
                <a:lnTo>
                  <a:pt x="548" y="63"/>
                </a:lnTo>
                <a:lnTo>
                  <a:pt x="516" y="72"/>
                </a:lnTo>
                <a:lnTo>
                  <a:pt x="472" y="86"/>
                </a:lnTo>
                <a:lnTo>
                  <a:pt x="431" y="100"/>
                </a:lnTo>
                <a:lnTo>
                  <a:pt x="391" y="115"/>
                </a:lnTo>
                <a:lnTo>
                  <a:pt x="355" y="131"/>
                </a:lnTo>
                <a:lnTo>
                  <a:pt x="319" y="147"/>
                </a:lnTo>
                <a:lnTo>
                  <a:pt x="286" y="164"/>
                </a:lnTo>
                <a:lnTo>
                  <a:pt x="256" y="182"/>
                </a:lnTo>
                <a:lnTo>
                  <a:pt x="227" y="200"/>
                </a:lnTo>
                <a:lnTo>
                  <a:pt x="200" y="219"/>
                </a:lnTo>
                <a:lnTo>
                  <a:pt x="176" y="238"/>
                </a:lnTo>
                <a:lnTo>
                  <a:pt x="153" y="259"/>
                </a:lnTo>
                <a:lnTo>
                  <a:pt x="133" y="279"/>
                </a:lnTo>
                <a:lnTo>
                  <a:pt x="114" y="301"/>
                </a:lnTo>
                <a:lnTo>
                  <a:pt x="97" y="323"/>
                </a:lnTo>
                <a:lnTo>
                  <a:pt x="84" y="346"/>
                </a:lnTo>
                <a:lnTo>
                  <a:pt x="72" y="368"/>
                </a:lnTo>
                <a:lnTo>
                  <a:pt x="63" y="386"/>
                </a:lnTo>
                <a:lnTo>
                  <a:pt x="57" y="406"/>
                </a:lnTo>
                <a:lnTo>
                  <a:pt x="51" y="424"/>
                </a:lnTo>
                <a:lnTo>
                  <a:pt x="48" y="443"/>
                </a:lnTo>
                <a:lnTo>
                  <a:pt x="46" y="463"/>
                </a:lnTo>
                <a:lnTo>
                  <a:pt x="44" y="483"/>
                </a:lnTo>
                <a:lnTo>
                  <a:pt x="45" y="503"/>
                </a:lnTo>
                <a:lnTo>
                  <a:pt x="46" y="524"/>
                </a:lnTo>
                <a:lnTo>
                  <a:pt x="49" y="544"/>
                </a:lnTo>
                <a:lnTo>
                  <a:pt x="54" y="564"/>
                </a:lnTo>
                <a:lnTo>
                  <a:pt x="59" y="586"/>
                </a:lnTo>
                <a:lnTo>
                  <a:pt x="65" y="607"/>
                </a:lnTo>
                <a:lnTo>
                  <a:pt x="74" y="630"/>
                </a:lnTo>
                <a:lnTo>
                  <a:pt x="84" y="651"/>
                </a:lnTo>
                <a:lnTo>
                  <a:pt x="94" y="674"/>
                </a:lnTo>
                <a:lnTo>
                  <a:pt x="107" y="696"/>
                </a:lnTo>
                <a:lnTo>
                  <a:pt x="4" y="799"/>
                </a:lnTo>
                <a:lnTo>
                  <a:pt x="2" y="801"/>
                </a:lnTo>
                <a:lnTo>
                  <a:pt x="1" y="804"/>
                </a:lnTo>
                <a:lnTo>
                  <a:pt x="0" y="807"/>
                </a:lnTo>
                <a:lnTo>
                  <a:pt x="0" y="809"/>
                </a:lnTo>
                <a:lnTo>
                  <a:pt x="0" y="812"/>
                </a:lnTo>
                <a:lnTo>
                  <a:pt x="1" y="815"/>
                </a:lnTo>
                <a:lnTo>
                  <a:pt x="2" y="817"/>
                </a:lnTo>
                <a:lnTo>
                  <a:pt x="4" y="820"/>
                </a:lnTo>
                <a:lnTo>
                  <a:pt x="47" y="864"/>
                </a:lnTo>
                <a:lnTo>
                  <a:pt x="49" y="866"/>
                </a:lnTo>
                <a:lnTo>
                  <a:pt x="52" y="867"/>
                </a:lnTo>
                <a:lnTo>
                  <a:pt x="55" y="868"/>
                </a:lnTo>
                <a:lnTo>
                  <a:pt x="58" y="868"/>
                </a:lnTo>
                <a:lnTo>
                  <a:pt x="61" y="868"/>
                </a:lnTo>
                <a:lnTo>
                  <a:pt x="63" y="867"/>
                </a:lnTo>
                <a:lnTo>
                  <a:pt x="66" y="866"/>
                </a:lnTo>
                <a:lnTo>
                  <a:pt x="69" y="864"/>
                </a:lnTo>
                <a:lnTo>
                  <a:pt x="171" y="760"/>
                </a:lnTo>
                <a:lnTo>
                  <a:pt x="198" y="773"/>
                </a:lnTo>
                <a:lnTo>
                  <a:pt x="224" y="786"/>
                </a:lnTo>
                <a:lnTo>
                  <a:pt x="250" y="796"/>
                </a:lnTo>
                <a:lnTo>
                  <a:pt x="276" y="805"/>
                </a:lnTo>
                <a:lnTo>
                  <a:pt x="301" y="811"/>
                </a:lnTo>
                <a:lnTo>
                  <a:pt x="326" y="816"/>
                </a:lnTo>
                <a:lnTo>
                  <a:pt x="350" y="819"/>
                </a:lnTo>
                <a:lnTo>
                  <a:pt x="374" y="820"/>
                </a:lnTo>
                <a:lnTo>
                  <a:pt x="389" y="820"/>
                </a:lnTo>
                <a:lnTo>
                  <a:pt x="405" y="819"/>
                </a:lnTo>
                <a:lnTo>
                  <a:pt x="420" y="816"/>
                </a:lnTo>
                <a:lnTo>
                  <a:pt x="435" y="813"/>
                </a:lnTo>
                <a:lnTo>
                  <a:pt x="450" y="810"/>
                </a:lnTo>
                <a:lnTo>
                  <a:pt x="464" y="806"/>
                </a:lnTo>
                <a:lnTo>
                  <a:pt x="479" y="800"/>
                </a:lnTo>
                <a:lnTo>
                  <a:pt x="493" y="794"/>
                </a:lnTo>
                <a:lnTo>
                  <a:pt x="507" y="787"/>
                </a:lnTo>
                <a:lnTo>
                  <a:pt x="521" y="779"/>
                </a:lnTo>
                <a:lnTo>
                  <a:pt x="535" y="770"/>
                </a:lnTo>
                <a:lnTo>
                  <a:pt x="549" y="762"/>
                </a:lnTo>
                <a:lnTo>
                  <a:pt x="562" y="751"/>
                </a:lnTo>
                <a:lnTo>
                  <a:pt x="575" y="740"/>
                </a:lnTo>
                <a:lnTo>
                  <a:pt x="588" y="730"/>
                </a:lnTo>
                <a:lnTo>
                  <a:pt x="600" y="717"/>
                </a:lnTo>
                <a:lnTo>
                  <a:pt x="613" y="704"/>
                </a:lnTo>
                <a:lnTo>
                  <a:pt x="625" y="690"/>
                </a:lnTo>
                <a:lnTo>
                  <a:pt x="638" y="675"/>
                </a:lnTo>
                <a:lnTo>
                  <a:pt x="650" y="660"/>
                </a:lnTo>
                <a:lnTo>
                  <a:pt x="661" y="643"/>
                </a:lnTo>
                <a:lnTo>
                  <a:pt x="672" y="627"/>
                </a:lnTo>
                <a:lnTo>
                  <a:pt x="683" y="608"/>
                </a:lnTo>
                <a:lnTo>
                  <a:pt x="695" y="590"/>
                </a:lnTo>
                <a:lnTo>
                  <a:pt x="706" y="571"/>
                </a:lnTo>
                <a:lnTo>
                  <a:pt x="715" y="550"/>
                </a:lnTo>
                <a:lnTo>
                  <a:pt x="726" y="530"/>
                </a:lnTo>
                <a:lnTo>
                  <a:pt x="736" y="509"/>
                </a:lnTo>
                <a:lnTo>
                  <a:pt x="755" y="464"/>
                </a:lnTo>
                <a:lnTo>
                  <a:pt x="773" y="415"/>
                </a:lnTo>
                <a:lnTo>
                  <a:pt x="786" y="379"/>
                </a:lnTo>
                <a:lnTo>
                  <a:pt x="798" y="341"/>
                </a:lnTo>
                <a:lnTo>
                  <a:pt x="809" y="306"/>
                </a:lnTo>
                <a:lnTo>
                  <a:pt x="818" y="271"/>
                </a:lnTo>
                <a:lnTo>
                  <a:pt x="834" y="204"/>
                </a:lnTo>
                <a:lnTo>
                  <a:pt x="847" y="143"/>
                </a:lnTo>
                <a:lnTo>
                  <a:pt x="856" y="93"/>
                </a:lnTo>
                <a:lnTo>
                  <a:pt x="862" y="53"/>
                </a:lnTo>
                <a:lnTo>
                  <a:pt x="865" y="26"/>
                </a:lnTo>
                <a:lnTo>
                  <a:pt x="868" y="16"/>
                </a:lnTo>
                <a:lnTo>
                  <a:pt x="868" y="13"/>
                </a:lnTo>
                <a:lnTo>
                  <a:pt x="866" y="10"/>
                </a:lnTo>
                <a:lnTo>
                  <a:pt x="865" y="7"/>
                </a:lnTo>
                <a:lnTo>
                  <a:pt x="863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7695DB-7AA3-2D9C-A2FA-E9CBB4B0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03965" y="2604588"/>
            <a:ext cx="1752042" cy="19289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Fixed variables </a:t>
            </a:r>
          </a:p>
          <a:p>
            <a:pPr lvl="1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- Time</a:t>
            </a:r>
          </a:p>
          <a:p>
            <a:pPr lvl="1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- Cost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Variable variables </a:t>
            </a:r>
          </a:p>
          <a:p>
            <a:pPr lvl="1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- Features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Determinant variables </a:t>
            </a:r>
          </a:p>
          <a:p>
            <a:pPr lvl="1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- Quality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93F7064B-B525-60DB-58FA-540628D68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273" y="5001976"/>
            <a:ext cx="11545454" cy="1591441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D4C0A7-777A-8E3C-D19B-1C4B2B0A1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8645" y="5505668"/>
            <a:ext cx="137160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Understanding Project Variables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3BF8B-5062-0BB1-AC81-EAAF381A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16227" y="5607647"/>
            <a:ext cx="1371600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Post-Project Phase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10665D-658B-977F-62A5-9D49398B4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34183" y="5285552"/>
            <a:ext cx="175204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Evolutionary Development Phase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75CFC5-128E-0B1C-060F-0C817A6BB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91383" y="5948513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Development Phase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F81D3D2-737C-2BAA-833A-A3E84AD0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26277" y="5403373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Assemble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4D4F9-77EF-0D85-7461-8A27BD320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4633" y="5950859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Accountability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4A8DF2-0785-12C1-2DF9-0B37B7F17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13508" y="5398086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Deploy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F216E7-14C5-6651-7B3E-5B406C0BC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16937" y="5948513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Closing the project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4B50FE-0814-C018-1261-1CC7E715D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61420" y="5298108"/>
            <a:ext cx="175204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Deployment and complexity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04924D0-A62E-1B3A-F91A-5E36D3DA1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66811" y="5930298"/>
            <a:ext cx="1752042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Review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452BF-4007-0AEA-C29A-805C79EF9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49737" y="6366217"/>
            <a:ext cx="439408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MoSCoW</a:t>
            </a:r>
            <a:r>
              <a:rPr lang="en-US" sz="1400" b="1" dirty="0">
                <a:solidFill>
                  <a:schemeClr val="bg1"/>
                </a:solidFill>
              </a:rPr>
              <a:t> prioritization (Must, Should, Could, Won't)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A13511-4914-89B0-5991-BA6C47D4E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64579" y="6348260"/>
            <a:ext cx="3353619" cy="21544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 Prototyping and iterative development</a:t>
            </a:r>
          </a:p>
        </p:txBody>
      </p:sp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A03A1-C46C-B1EB-9C49-AEDD49B2F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>
            <a:extLst>
              <a:ext uri="{FF2B5EF4-FFF2-40B4-BE49-F238E27FC236}">
                <a16:creationId xmlns:a16="http://schemas.microsoft.com/office/drawing/2014/main" id="{78A19244-A674-B73B-6489-5F53C2E20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264969" y="2546148"/>
            <a:ext cx="4336142" cy="204468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E6D6FCA-17FC-0965-30AA-C079CD88F9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4836" y="83061"/>
            <a:ext cx="11658601" cy="4985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FEASIBILITY AND FOUNDATIONS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C18B7D-E3A8-F93A-13DD-DC49D7715709}"/>
              </a:ext>
            </a:extLst>
          </p:cNvPr>
          <p:cNvSpPr/>
          <p:nvPr/>
        </p:nvSpPr>
        <p:spPr>
          <a:xfrm>
            <a:off x="1119838" y="2843075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Feasibility study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619586-20B1-C012-3E56-FB8907E6AA60}"/>
              </a:ext>
            </a:extLst>
          </p:cNvPr>
          <p:cNvSpPr/>
          <p:nvPr/>
        </p:nvSpPr>
        <p:spPr>
          <a:xfrm>
            <a:off x="1130766" y="3233159"/>
            <a:ext cx="1752042" cy="16853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Scope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80/20 principle 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Iterative approach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business requirements will change Deployment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F44191-AAD0-840C-E9DD-15FC7F02F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3453" y="2323582"/>
            <a:ext cx="1752042" cy="14416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b="0" i="0" dirty="0">
                <a:solidFill>
                  <a:schemeClr val="bg1"/>
                </a:solidFill>
                <a:effectLst/>
                <a:latin typeface="FreightSansPro"/>
              </a:rPr>
              <a:t>feel ownership of the solution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latin typeface="FreightSansPro"/>
                <a:cs typeface="Segoe UI" panose="020B0502040204020203" pitchFamily="34" charset="0"/>
              </a:rPr>
              <a:t>Process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latin typeface="FreightSansPro"/>
                <a:cs typeface="Segoe UI" panose="020B0502040204020203" pitchFamily="34" charset="0"/>
              </a:rPr>
              <a:t>People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latin typeface="FreightSansPro"/>
                <a:cs typeface="Segoe UI" panose="020B0502040204020203" pitchFamily="34" charset="0"/>
              </a:rPr>
              <a:t>Products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latin typeface="FreightSansPro"/>
                <a:cs typeface="Segoe UI" panose="020B0502040204020203" pitchFamily="34" charset="0"/>
              </a:rPr>
              <a:t>Practices </a:t>
            </a: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pic>
        <p:nvPicPr>
          <p:cNvPr id="1026" name="Picture 2" descr="Image of house with words Philosophy and principles on the roof, process, people, products and practices as the pillars, and common sense and pragmatism as the foundation.">
            <a:extLst>
              <a:ext uri="{FF2B5EF4-FFF2-40B4-BE49-F238E27FC236}">
                <a16:creationId xmlns:a16="http://schemas.microsoft.com/office/drawing/2014/main" id="{0297DECB-AF06-57BF-F353-A2A0C15135E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469" y="1272476"/>
            <a:ext cx="6172606" cy="5483333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FFFBF86D-1467-80AF-D2BB-BBF1778C0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3674" y="1556539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Foundations</a:t>
            </a:r>
          </a:p>
        </p:txBody>
      </p:sp>
      <p:sp>
        <p:nvSpPr>
          <p:cNvPr id="56" name="Freeform 4197">
            <a:extLst>
              <a:ext uri="{FF2B5EF4-FFF2-40B4-BE49-F238E27FC236}">
                <a16:creationId xmlns:a16="http://schemas.microsoft.com/office/drawing/2014/main" id="{26A3757E-D653-9415-B4D7-DF3A58634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719017" y="2286064"/>
            <a:ext cx="380334" cy="348640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4344">
            <a:extLst>
              <a:ext uri="{FF2B5EF4-FFF2-40B4-BE49-F238E27FC236}">
                <a16:creationId xmlns:a16="http://schemas.microsoft.com/office/drawing/2014/main" id="{5A000507-0E61-7741-16B1-0D0689AAE2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812476" y="970322"/>
            <a:ext cx="373996" cy="373996"/>
          </a:xfrm>
          <a:custGeom>
            <a:avLst/>
            <a:gdLst>
              <a:gd name="T0" fmla="*/ 853 w 886"/>
              <a:gd name="T1" fmla="*/ 137 h 886"/>
              <a:gd name="T2" fmla="*/ 842 w 886"/>
              <a:gd name="T3" fmla="*/ 134 h 886"/>
              <a:gd name="T4" fmla="*/ 833 w 886"/>
              <a:gd name="T5" fmla="*/ 138 h 886"/>
              <a:gd name="T6" fmla="*/ 646 w 886"/>
              <a:gd name="T7" fmla="*/ 172 h 886"/>
              <a:gd name="T8" fmla="*/ 754 w 886"/>
              <a:gd name="T9" fmla="*/ 46 h 886"/>
              <a:gd name="T10" fmla="*/ 754 w 886"/>
              <a:gd name="T11" fmla="*/ 37 h 886"/>
              <a:gd name="T12" fmla="*/ 747 w 886"/>
              <a:gd name="T13" fmla="*/ 29 h 886"/>
              <a:gd name="T14" fmla="*/ 704 w 886"/>
              <a:gd name="T15" fmla="*/ 12 h 886"/>
              <a:gd name="T16" fmla="*/ 659 w 886"/>
              <a:gd name="T17" fmla="*/ 2 h 886"/>
              <a:gd name="T18" fmla="*/ 615 w 886"/>
              <a:gd name="T19" fmla="*/ 0 h 886"/>
              <a:gd name="T20" fmla="*/ 577 w 886"/>
              <a:gd name="T21" fmla="*/ 6 h 886"/>
              <a:gd name="T22" fmla="*/ 539 w 886"/>
              <a:gd name="T23" fmla="*/ 15 h 886"/>
              <a:gd name="T24" fmla="*/ 505 w 886"/>
              <a:gd name="T25" fmla="*/ 31 h 886"/>
              <a:gd name="T26" fmla="*/ 473 w 886"/>
              <a:gd name="T27" fmla="*/ 52 h 886"/>
              <a:gd name="T28" fmla="*/ 443 w 886"/>
              <a:gd name="T29" fmla="*/ 76 h 886"/>
              <a:gd name="T30" fmla="*/ 405 w 886"/>
              <a:gd name="T31" fmla="*/ 124 h 886"/>
              <a:gd name="T32" fmla="*/ 380 w 886"/>
              <a:gd name="T33" fmla="*/ 178 h 886"/>
              <a:gd name="T34" fmla="*/ 368 w 886"/>
              <a:gd name="T35" fmla="*/ 235 h 886"/>
              <a:gd name="T36" fmla="*/ 368 w 886"/>
              <a:gd name="T37" fmla="*/ 293 h 886"/>
              <a:gd name="T38" fmla="*/ 382 w 886"/>
              <a:gd name="T39" fmla="*/ 351 h 886"/>
              <a:gd name="T40" fmla="*/ 21 w 886"/>
              <a:gd name="T41" fmla="*/ 738 h 886"/>
              <a:gd name="T42" fmla="*/ 7 w 886"/>
              <a:gd name="T43" fmla="*/ 762 h 886"/>
              <a:gd name="T44" fmla="*/ 1 w 886"/>
              <a:gd name="T45" fmla="*/ 787 h 886"/>
              <a:gd name="T46" fmla="*/ 2 w 886"/>
              <a:gd name="T47" fmla="*/ 813 h 886"/>
              <a:gd name="T48" fmla="*/ 11 w 886"/>
              <a:gd name="T49" fmla="*/ 838 h 886"/>
              <a:gd name="T50" fmla="*/ 27 w 886"/>
              <a:gd name="T51" fmla="*/ 860 h 886"/>
              <a:gd name="T52" fmla="*/ 48 w 886"/>
              <a:gd name="T53" fmla="*/ 875 h 886"/>
              <a:gd name="T54" fmla="*/ 73 w 886"/>
              <a:gd name="T55" fmla="*/ 884 h 886"/>
              <a:gd name="T56" fmla="*/ 99 w 886"/>
              <a:gd name="T57" fmla="*/ 885 h 886"/>
              <a:gd name="T58" fmla="*/ 125 w 886"/>
              <a:gd name="T59" fmla="*/ 879 h 886"/>
              <a:gd name="T60" fmla="*/ 148 w 886"/>
              <a:gd name="T61" fmla="*/ 866 h 886"/>
              <a:gd name="T62" fmla="*/ 530 w 886"/>
              <a:gd name="T63" fmla="*/ 502 h 886"/>
              <a:gd name="T64" fmla="*/ 570 w 886"/>
              <a:gd name="T65" fmla="*/ 515 h 886"/>
              <a:gd name="T66" fmla="*/ 612 w 886"/>
              <a:gd name="T67" fmla="*/ 520 h 886"/>
              <a:gd name="T68" fmla="*/ 626 w 886"/>
              <a:gd name="T69" fmla="*/ 520 h 886"/>
              <a:gd name="T70" fmla="*/ 664 w 886"/>
              <a:gd name="T71" fmla="*/ 518 h 886"/>
              <a:gd name="T72" fmla="*/ 702 w 886"/>
              <a:gd name="T73" fmla="*/ 509 h 886"/>
              <a:gd name="T74" fmla="*/ 737 w 886"/>
              <a:gd name="T75" fmla="*/ 496 h 886"/>
              <a:gd name="T76" fmla="*/ 769 w 886"/>
              <a:gd name="T77" fmla="*/ 477 h 886"/>
              <a:gd name="T78" fmla="*/ 800 w 886"/>
              <a:gd name="T79" fmla="*/ 454 h 886"/>
              <a:gd name="T80" fmla="*/ 837 w 886"/>
              <a:gd name="T81" fmla="*/ 413 h 886"/>
              <a:gd name="T82" fmla="*/ 867 w 886"/>
              <a:gd name="T83" fmla="*/ 360 h 886"/>
              <a:gd name="T84" fmla="*/ 883 w 886"/>
              <a:gd name="T85" fmla="*/ 301 h 886"/>
              <a:gd name="T86" fmla="*/ 885 w 886"/>
              <a:gd name="T87" fmla="*/ 241 h 886"/>
              <a:gd name="T88" fmla="*/ 873 w 886"/>
              <a:gd name="T89" fmla="*/ 181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6" h="886">
                <a:moveTo>
                  <a:pt x="857" y="143"/>
                </a:moveTo>
                <a:lnTo>
                  <a:pt x="855" y="139"/>
                </a:lnTo>
                <a:lnTo>
                  <a:pt x="853" y="137"/>
                </a:lnTo>
                <a:lnTo>
                  <a:pt x="849" y="135"/>
                </a:lnTo>
                <a:lnTo>
                  <a:pt x="846" y="133"/>
                </a:lnTo>
                <a:lnTo>
                  <a:pt x="842" y="134"/>
                </a:lnTo>
                <a:lnTo>
                  <a:pt x="839" y="135"/>
                </a:lnTo>
                <a:lnTo>
                  <a:pt x="836" y="136"/>
                </a:lnTo>
                <a:lnTo>
                  <a:pt x="833" y="138"/>
                </a:lnTo>
                <a:lnTo>
                  <a:pt x="712" y="259"/>
                </a:lnTo>
                <a:lnTo>
                  <a:pt x="646" y="259"/>
                </a:lnTo>
                <a:lnTo>
                  <a:pt x="646" y="172"/>
                </a:lnTo>
                <a:lnTo>
                  <a:pt x="751" y="53"/>
                </a:lnTo>
                <a:lnTo>
                  <a:pt x="753" y="49"/>
                </a:lnTo>
                <a:lnTo>
                  <a:pt x="754" y="46"/>
                </a:lnTo>
                <a:lnTo>
                  <a:pt x="755" y="43"/>
                </a:lnTo>
                <a:lnTo>
                  <a:pt x="755" y="39"/>
                </a:lnTo>
                <a:lnTo>
                  <a:pt x="754" y="37"/>
                </a:lnTo>
                <a:lnTo>
                  <a:pt x="752" y="33"/>
                </a:lnTo>
                <a:lnTo>
                  <a:pt x="750" y="31"/>
                </a:lnTo>
                <a:lnTo>
                  <a:pt x="747" y="29"/>
                </a:lnTo>
                <a:lnTo>
                  <a:pt x="733" y="23"/>
                </a:lnTo>
                <a:lnTo>
                  <a:pt x="719" y="16"/>
                </a:lnTo>
                <a:lnTo>
                  <a:pt x="704" y="12"/>
                </a:lnTo>
                <a:lnTo>
                  <a:pt x="689" y="8"/>
                </a:lnTo>
                <a:lnTo>
                  <a:pt x="674" y="5"/>
                </a:lnTo>
                <a:lnTo>
                  <a:pt x="659" y="2"/>
                </a:lnTo>
                <a:lnTo>
                  <a:pt x="643" y="1"/>
                </a:lnTo>
                <a:lnTo>
                  <a:pt x="628" y="0"/>
                </a:lnTo>
                <a:lnTo>
                  <a:pt x="615" y="0"/>
                </a:lnTo>
                <a:lnTo>
                  <a:pt x="602" y="1"/>
                </a:lnTo>
                <a:lnTo>
                  <a:pt x="589" y="3"/>
                </a:lnTo>
                <a:lnTo>
                  <a:pt x="577" y="6"/>
                </a:lnTo>
                <a:lnTo>
                  <a:pt x="564" y="8"/>
                </a:lnTo>
                <a:lnTo>
                  <a:pt x="552" y="11"/>
                </a:lnTo>
                <a:lnTo>
                  <a:pt x="539" y="15"/>
                </a:lnTo>
                <a:lnTo>
                  <a:pt x="527" y="19"/>
                </a:lnTo>
                <a:lnTo>
                  <a:pt x="516" y="25"/>
                </a:lnTo>
                <a:lnTo>
                  <a:pt x="505" y="31"/>
                </a:lnTo>
                <a:lnTo>
                  <a:pt x="493" y="37"/>
                </a:lnTo>
                <a:lnTo>
                  <a:pt x="482" y="44"/>
                </a:lnTo>
                <a:lnTo>
                  <a:pt x="473" y="52"/>
                </a:lnTo>
                <a:lnTo>
                  <a:pt x="462" y="59"/>
                </a:lnTo>
                <a:lnTo>
                  <a:pt x="452" y="68"/>
                </a:lnTo>
                <a:lnTo>
                  <a:pt x="443" y="76"/>
                </a:lnTo>
                <a:lnTo>
                  <a:pt x="429" y="91"/>
                </a:lnTo>
                <a:lnTo>
                  <a:pt x="416" y="107"/>
                </a:lnTo>
                <a:lnTo>
                  <a:pt x="405" y="124"/>
                </a:lnTo>
                <a:lnTo>
                  <a:pt x="396" y="141"/>
                </a:lnTo>
                <a:lnTo>
                  <a:pt x="387" y="160"/>
                </a:lnTo>
                <a:lnTo>
                  <a:pt x="380" y="178"/>
                </a:lnTo>
                <a:lnTo>
                  <a:pt x="374" y="196"/>
                </a:lnTo>
                <a:lnTo>
                  <a:pt x="370" y="215"/>
                </a:lnTo>
                <a:lnTo>
                  <a:pt x="368" y="235"/>
                </a:lnTo>
                <a:lnTo>
                  <a:pt x="366" y="254"/>
                </a:lnTo>
                <a:lnTo>
                  <a:pt x="367" y="274"/>
                </a:lnTo>
                <a:lnTo>
                  <a:pt x="368" y="293"/>
                </a:lnTo>
                <a:lnTo>
                  <a:pt x="371" y="313"/>
                </a:lnTo>
                <a:lnTo>
                  <a:pt x="376" y="332"/>
                </a:lnTo>
                <a:lnTo>
                  <a:pt x="382" y="351"/>
                </a:lnTo>
                <a:lnTo>
                  <a:pt x="390" y="369"/>
                </a:lnTo>
                <a:lnTo>
                  <a:pt x="27" y="732"/>
                </a:lnTo>
                <a:lnTo>
                  <a:pt x="21" y="738"/>
                </a:lnTo>
                <a:lnTo>
                  <a:pt x="16" y="746"/>
                </a:lnTo>
                <a:lnTo>
                  <a:pt x="11" y="753"/>
                </a:lnTo>
                <a:lnTo>
                  <a:pt x="7" y="762"/>
                </a:lnTo>
                <a:lnTo>
                  <a:pt x="4" y="769"/>
                </a:lnTo>
                <a:lnTo>
                  <a:pt x="2" y="778"/>
                </a:lnTo>
                <a:lnTo>
                  <a:pt x="1" y="787"/>
                </a:lnTo>
                <a:lnTo>
                  <a:pt x="0" y="796"/>
                </a:lnTo>
                <a:lnTo>
                  <a:pt x="1" y="805"/>
                </a:lnTo>
                <a:lnTo>
                  <a:pt x="2" y="813"/>
                </a:lnTo>
                <a:lnTo>
                  <a:pt x="4" y="822"/>
                </a:lnTo>
                <a:lnTo>
                  <a:pt x="7" y="830"/>
                </a:lnTo>
                <a:lnTo>
                  <a:pt x="11" y="838"/>
                </a:lnTo>
                <a:lnTo>
                  <a:pt x="15" y="845"/>
                </a:lnTo>
                <a:lnTo>
                  <a:pt x="20" y="853"/>
                </a:lnTo>
                <a:lnTo>
                  <a:pt x="27" y="860"/>
                </a:lnTo>
                <a:lnTo>
                  <a:pt x="33" y="866"/>
                </a:lnTo>
                <a:lnTo>
                  <a:pt x="41" y="871"/>
                </a:lnTo>
                <a:lnTo>
                  <a:pt x="48" y="875"/>
                </a:lnTo>
                <a:lnTo>
                  <a:pt x="55" y="879"/>
                </a:lnTo>
                <a:lnTo>
                  <a:pt x="64" y="882"/>
                </a:lnTo>
                <a:lnTo>
                  <a:pt x="73" y="884"/>
                </a:lnTo>
                <a:lnTo>
                  <a:pt x="81" y="885"/>
                </a:lnTo>
                <a:lnTo>
                  <a:pt x="91" y="886"/>
                </a:lnTo>
                <a:lnTo>
                  <a:pt x="99" y="885"/>
                </a:lnTo>
                <a:lnTo>
                  <a:pt x="108" y="884"/>
                </a:lnTo>
                <a:lnTo>
                  <a:pt x="116" y="882"/>
                </a:lnTo>
                <a:lnTo>
                  <a:pt x="125" y="879"/>
                </a:lnTo>
                <a:lnTo>
                  <a:pt x="133" y="875"/>
                </a:lnTo>
                <a:lnTo>
                  <a:pt x="140" y="871"/>
                </a:lnTo>
                <a:lnTo>
                  <a:pt x="148" y="866"/>
                </a:lnTo>
                <a:lnTo>
                  <a:pt x="154" y="860"/>
                </a:lnTo>
                <a:lnTo>
                  <a:pt x="517" y="497"/>
                </a:lnTo>
                <a:lnTo>
                  <a:pt x="530" y="502"/>
                </a:lnTo>
                <a:lnTo>
                  <a:pt x="543" y="507"/>
                </a:lnTo>
                <a:lnTo>
                  <a:pt x="556" y="512"/>
                </a:lnTo>
                <a:lnTo>
                  <a:pt x="570" y="515"/>
                </a:lnTo>
                <a:lnTo>
                  <a:pt x="584" y="517"/>
                </a:lnTo>
                <a:lnTo>
                  <a:pt x="598" y="519"/>
                </a:lnTo>
                <a:lnTo>
                  <a:pt x="612" y="520"/>
                </a:lnTo>
                <a:lnTo>
                  <a:pt x="626" y="520"/>
                </a:lnTo>
                <a:lnTo>
                  <a:pt x="626" y="520"/>
                </a:lnTo>
                <a:lnTo>
                  <a:pt x="626" y="520"/>
                </a:lnTo>
                <a:lnTo>
                  <a:pt x="639" y="520"/>
                </a:lnTo>
                <a:lnTo>
                  <a:pt x="651" y="519"/>
                </a:lnTo>
                <a:lnTo>
                  <a:pt x="664" y="518"/>
                </a:lnTo>
                <a:lnTo>
                  <a:pt x="677" y="516"/>
                </a:lnTo>
                <a:lnTo>
                  <a:pt x="689" y="513"/>
                </a:lnTo>
                <a:lnTo>
                  <a:pt x="702" y="509"/>
                </a:lnTo>
                <a:lnTo>
                  <a:pt x="714" y="505"/>
                </a:lnTo>
                <a:lnTo>
                  <a:pt x="725" y="501"/>
                </a:lnTo>
                <a:lnTo>
                  <a:pt x="737" y="496"/>
                </a:lnTo>
                <a:lnTo>
                  <a:pt x="748" y="490"/>
                </a:lnTo>
                <a:lnTo>
                  <a:pt x="758" y="484"/>
                </a:lnTo>
                <a:lnTo>
                  <a:pt x="769" y="477"/>
                </a:lnTo>
                <a:lnTo>
                  <a:pt x="780" y="470"/>
                </a:lnTo>
                <a:lnTo>
                  <a:pt x="791" y="462"/>
                </a:lnTo>
                <a:lnTo>
                  <a:pt x="800" y="454"/>
                </a:lnTo>
                <a:lnTo>
                  <a:pt x="810" y="444"/>
                </a:lnTo>
                <a:lnTo>
                  <a:pt x="824" y="429"/>
                </a:lnTo>
                <a:lnTo>
                  <a:pt x="837" y="413"/>
                </a:lnTo>
                <a:lnTo>
                  <a:pt x="848" y="396"/>
                </a:lnTo>
                <a:lnTo>
                  <a:pt x="858" y="378"/>
                </a:lnTo>
                <a:lnTo>
                  <a:pt x="867" y="360"/>
                </a:lnTo>
                <a:lnTo>
                  <a:pt x="873" y="340"/>
                </a:lnTo>
                <a:lnTo>
                  <a:pt x="878" y="321"/>
                </a:lnTo>
                <a:lnTo>
                  <a:pt x="883" y="301"/>
                </a:lnTo>
                <a:lnTo>
                  <a:pt x="885" y="282"/>
                </a:lnTo>
                <a:lnTo>
                  <a:pt x="886" y="261"/>
                </a:lnTo>
                <a:lnTo>
                  <a:pt x="885" y="241"/>
                </a:lnTo>
                <a:lnTo>
                  <a:pt x="883" y="221"/>
                </a:lnTo>
                <a:lnTo>
                  <a:pt x="878" y="200"/>
                </a:lnTo>
                <a:lnTo>
                  <a:pt x="873" y="181"/>
                </a:lnTo>
                <a:lnTo>
                  <a:pt x="865" y="162"/>
                </a:lnTo>
                <a:lnTo>
                  <a:pt x="857" y="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BC5AF517-34CC-1D87-E57F-1DD25B78D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988174" y="3595433"/>
            <a:ext cx="4336142" cy="204468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CED77-1C7A-566C-6704-4390C87B8BD8}"/>
              </a:ext>
            </a:extLst>
          </p:cNvPr>
          <p:cNvSpPr/>
          <p:nvPr/>
        </p:nvSpPr>
        <p:spPr>
          <a:xfrm>
            <a:off x="3466074" y="3445380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Foundations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D34122-1902-40B8-80F8-7811DD6493F1}"/>
              </a:ext>
            </a:extLst>
          </p:cNvPr>
          <p:cNvSpPr/>
          <p:nvPr/>
        </p:nvSpPr>
        <p:spPr>
          <a:xfrm>
            <a:off x="3275853" y="4212423"/>
            <a:ext cx="1752042" cy="14416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b="0" i="0" dirty="0">
                <a:solidFill>
                  <a:schemeClr val="bg1"/>
                </a:solidFill>
                <a:effectLst/>
                <a:latin typeface="FreightSansPro"/>
              </a:rPr>
              <a:t>feel ownership of the solution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latin typeface="FreightSansPro"/>
                <a:cs typeface="Segoe UI" panose="020B0502040204020203" pitchFamily="34" charset="0"/>
              </a:rPr>
              <a:t>Process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latin typeface="FreightSansPro"/>
                <a:cs typeface="Segoe UI" panose="020B0502040204020203" pitchFamily="34" charset="0"/>
              </a:rPr>
              <a:t>People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latin typeface="FreightSansPro"/>
                <a:cs typeface="Segoe UI" panose="020B0502040204020203" pitchFamily="34" charset="0"/>
              </a:rPr>
              <a:t>Products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latin typeface="FreightSansPro"/>
                <a:cs typeface="Segoe UI" panose="020B0502040204020203" pitchFamily="34" charset="0"/>
              </a:rPr>
              <a:t>Practices </a:t>
            </a: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</p:txBody>
      </p:sp>
      <p:sp>
        <p:nvSpPr>
          <p:cNvPr id="12" name="Freeform 4344">
            <a:extLst>
              <a:ext uri="{FF2B5EF4-FFF2-40B4-BE49-F238E27FC236}">
                <a16:creationId xmlns:a16="http://schemas.microsoft.com/office/drawing/2014/main" id="{20AF9D65-51C9-D98C-001D-F13BA409A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3964876" y="2859163"/>
            <a:ext cx="373996" cy="373996"/>
          </a:xfrm>
          <a:custGeom>
            <a:avLst/>
            <a:gdLst>
              <a:gd name="T0" fmla="*/ 853 w 886"/>
              <a:gd name="T1" fmla="*/ 137 h 886"/>
              <a:gd name="T2" fmla="*/ 842 w 886"/>
              <a:gd name="T3" fmla="*/ 134 h 886"/>
              <a:gd name="T4" fmla="*/ 833 w 886"/>
              <a:gd name="T5" fmla="*/ 138 h 886"/>
              <a:gd name="T6" fmla="*/ 646 w 886"/>
              <a:gd name="T7" fmla="*/ 172 h 886"/>
              <a:gd name="T8" fmla="*/ 754 w 886"/>
              <a:gd name="T9" fmla="*/ 46 h 886"/>
              <a:gd name="T10" fmla="*/ 754 w 886"/>
              <a:gd name="T11" fmla="*/ 37 h 886"/>
              <a:gd name="T12" fmla="*/ 747 w 886"/>
              <a:gd name="T13" fmla="*/ 29 h 886"/>
              <a:gd name="T14" fmla="*/ 704 w 886"/>
              <a:gd name="T15" fmla="*/ 12 h 886"/>
              <a:gd name="T16" fmla="*/ 659 w 886"/>
              <a:gd name="T17" fmla="*/ 2 h 886"/>
              <a:gd name="T18" fmla="*/ 615 w 886"/>
              <a:gd name="T19" fmla="*/ 0 h 886"/>
              <a:gd name="T20" fmla="*/ 577 w 886"/>
              <a:gd name="T21" fmla="*/ 6 h 886"/>
              <a:gd name="T22" fmla="*/ 539 w 886"/>
              <a:gd name="T23" fmla="*/ 15 h 886"/>
              <a:gd name="T24" fmla="*/ 505 w 886"/>
              <a:gd name="T25" fmla="*/ 31 h 886"/>
              <a:gd name="T26" fmla="*/ 473 w 886"/>
              <a:gd name="T27" fmla="*/ 52 h 886"/>
              <a:gd name="T28" fmla="*/ 443 w 886"/>
              <a:gd name="T29" fmla="*/ 76 h 886"/>
              <a:gd name="T30" fmla="*/ 405 w 886"/>
              <a:gd name="T31" fmla="*/ 124 h 886"/>
              <a:gd name="T32" fmla="*/ 380 w 886"/>
              <a:gd name="T33" fmla="*/ 178 h 886"/>
              <a:gd name="T34" fmla="*/ 368 w 886"/>
              <a:gd name="T35" fmla="*/ 235 h 886"/>
              <a:gd name="T36" fmla="*/ 368 w 886"/>
              <a:gd name="T37" fmla="*/ 293 h 886"/>
              <a:gd name="T38" fmla="*/ 382 w 886"/>
              <a:gd name="T39" fmla="*/ 351 h 886"/>
              <a:gd name="T40" fmla="*/ 21 w 886"/>
              <a:gd name="T41" fmla="*/ 738 h 886"/>
              <a:gd name="T42" fmla="*/ 7 w 886"/>
              <a:gd name="T43" fmla="*/ 762 h 886"/>
              <a:gd name="T44" fmla="*/ 1 w 886"/>
              <a:gd name="T45" fmla="*/ 787 h 886"/>
              <a:gd name="T46" fmla="*/ 2 w 886"/>
              <a:gd name="T47" fmla="*/ 813 h 886"/>
              <a:gd name="T48" fmla="*/ 11 w 886"/>
              <a:gd name="T49" fmla="*/ 838 h 886"/>
              <a:gd name="T50" fmla="*/ 27 w 886"/>
              <a:gd name="T51" fmla="*/ 860 h 886"/>
              <a:gd name="T52" fmla="*/ 48 w 886"/>
              <a:gd name="T53" fmla="*/ 875 h 886"/>
              <a:gd name="T54" fmla="*/ 73 w 886"/>
              <a:gd name="T55" fmla="*/ 884 h 886"/>
              <a:gd name="T56" fmla="*/ 99 w 886"/>
              <a:gd name="T57" fmla="*/ 885 h 886"/>
              <a:gd name="T58" fmla="*/ 125 w 886"/>
              <a:gd name="T59" fmla="*/ 879 h 886"/>
              <a:gd name="T60" fmla="*/ 148 w 886"/>
              <a:gd name="T61" fmla="*/ 866 h 886"/>
              <a:gd name="T62" fmla="*/ 530 w 886"/>
              <a:gd name="T63" fmla="*/ 502 h 886"/>
              <a:gd name="T64" fmla="*/ 570 w 886"/>
              <a:gd name="T65" fmla="*/ 515 h 886"/>
              <a:gd name="T66" fmla="*/ 612 w 886"/>
              <a:gd name="T67" fmla="*/ 520 h 886"/>
              <a:gd name="T68" fmla="*/ 626 w 886"/>
              <a:gd name="T69" fmla="*/ 520 h 886"/>
              <a:gd name="T70" fmla="*/ 664 w 886"/>
              <a:gd name="T71" fmla="*/ 518 h 886"/>
              <a:gd name="T72" fmla="*/ 702 w 886"/>
              <a:gd name="T73" fmla="*/ 509 h 886"/>
              <a:gd name="T74" fmla="*/ 737 w 886"/>
              <a:gd name="T75" fmla="*/ 496 h 886"/>
              <a:gd name="T76" fmla="*/ 769 w 886"/>
              <a:gd name="T77" fmla="*/ 477 h 886"/>
              <a:gd name="T78" fmla="*/ 800 w 886"/>
              <a:gd name="T79" fmla="*/ 454 h 886"/>
              <a:gd name="T80" fmla="*/ 837 w 886"/>
              <a:gd name="T81" fmla="*/ 413 h 886"/>
              <a:gd name="T82" fmla="*/ 867 w 886"/>
              <a:gd name="T83" fmla="*/ 360 h 886"/>
              <a:gd name="T84" fmla="*/ 883 w 886"/>
              <a:gd name="T85" fmla="*/ 301 h 886"/>
              <a:gd name="T86" fmla="*/ 885 w 886"/>
              <a:gd name="T87" fmla="*/ 241 h 886"/>
              <a:gd name="T88" fmla="*/ 873 w 886"/>
              <a:gd name="T89" fmla="*/ 181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86" h="886">
                <a:moveTo>
                  <a:pt x="857" y="143"/>
                </a:moveTo>
                <a:lnTo>
                  <a:pt x="855" y="139"/>
                </a:lnTo>
                <a:lnTo>
                  <a:pt x="853" y="137"/>
                </a:lnTo>
                <a:lnTo>
                  <a:pt x="849" y="135"/>
                </a:lnTo>
                <a:lnTo>
                  <a:pt x="846" y="133"/>
                </a:lnTo>
                <a:lnTo>
                  <a:pt x="842" y="134"/>
                </a:lnTo>
                <a:lnTo>
                  <a:pt x="839" y="135"/>
                </a:lnTo>
                <a:lnTo>
                  <a:pt x="836" y="136"/>
                </a:lnTo>
                <a:lnTo>
                  <a:pt x="833" y="138"/>
                </a:lnTo>
                <a:lnTo>
                  <a:pt x="712" y="259"/>
                </a:lnTo>
                <a:lnTo>
                  <a:pt x="646" y="259"/>
                </a:lnTo>
                <a:lnTo>
                  <a:pt x="646" y="172"/>
                </a:lnTo>
                <a:lnTo>
                  <a:pt x="751" y="53"/>
                </a:lnTo>
                <a:lnTo>
                  <a:pt x="753" y="49"/>
                </a:lnTo>
                <a:lnTo>
                  <a:pt x="754" y="46"/>
                </a:lnTo>
                <a:lnTo>
                  <a:pt x="755" y="43"/>
                </a:lnTo>
                <a:lnTo>
                  <a:pt x="755" y="39"/>
                </a:lnTo>
                <a:lnTo>
                  <a:pt x="754" y="37"/>
                </a:lnTo>
                <a:lnTo>
                  <a:pt x="752" y="33"/>
                </a:lnTo>
                <a:lnTo>
                  <a:pt x="750" y="31"/>
                </a:lnTo>
                <a:lnTo>
                  <a:pt x="747" y="29"/>
                </a:lnTo>
                <a:lnTo>
                  <a:pt x="733" y="23"/>
                </a:lnTo>
                <a:lnTo>
                  <a:pt x="719" y="16"/>
                </a:lnTo>
                <a:lnTo>
                  <a:pt x="704" y="12"/>
                </a:lnTo>
                <a:lnTo>
                  <a:pt x="689" y="8"/>
                </a:lnTo>
                <a:lnTo>
                  <a:pt x="674" y="5"/>
                </a:lnTo>
                <a:lnTo>
                  <a:pt x="659" y="2"/>
                </a:lnTo>
                <a:lnTo>
                  <a:pt x="643" y="1"/>
                </a:lnTo>
                <a:lnTo>
                  <a:pt x="628" y="0"/>
                </a:lnTo>
                <a:lnTo>
                  <a:pt x="615" y="0"/>
                </a:lnTo>
                <a:lnTo>
                  <a:pt x="602" y="1"/>
                </a:lnTo>
                <a:lnTo>
                  <a:pt x="589" y="3"/>
                </a:lnTo>
                <a:lnTo>
                  <a:pt x="577" y="6"/>
                </a:lnTo>
                <a:lnTo>
                  <a:pt x="564" y="8"/>
                </a:lnTo>
                <a:lnTo>
                  <a:pt x="552" y="11"/>
                </a:lnTo>
                <a:lnTo>
                  <a:pt x="539" y="15"/>
                </a:lnTo>
                <a:lnTo>
                  <a:pt x="527" y="19"/>
                </a:lnTo>
                <a:lnTo>
                  <a:pt x="516" y="25"/>
                </a:lnTo>
                <a:lnTo>
                  <a:pt x="505" y="31"/>
                </a:lnTo>
                <a:lnTo>
                  <a:pt x="493" y="37"/>
                </a:lnTo>
                <a:lnTo>
                  <a:pt x="482" y="44"/>
                </a:lnTo>
                <a:lnTo>
                  <a:pt x="473" y="52"/>
                </a:lnTo>
                <a:lnTo>
                  <a:pt x="462" y="59"/>
                </a:lnTo>
                <a:lnTo>
                  <a:pt x="452" y="68"/>
                </a:lnTo>
                <a:lnTo>
                  <a:pt x="443" y="76"/>
                </a:lnTo>
                <a:lnTo>
                  <a:pt x="429" y="91"/>
                </a:lnTo>
                <a:lnTo>
                  <a:pt x="416" y="107"/>
                </a:lnTo>
                <a:lnTo>
                  <a:pt x="405" y="124"/>
                </a:lnTo>
                <a:lnTo>
                  <a:pt x="396" y="141"/>
                </a:lnTo>
                <a:lnTo>
                  <a:pt x="387" y="160"/>
                </a:lnTo>
                <a:lnTo>
                  <a:pt x="380" y="178"/>
                </a:lnTo>
                <a:lnTo>
                  <a:pt x="374" y="196"/>
                </a:lnTo>
                <a:lnTo>
                  <a:pt x="370" y="215"/>
                </a:lnTo>
                <a:lnTo>
                  <a:pt x="368" y="235"/>
                </a:lnTo>
                <a:lnTo>
                  <a:pt x="366" y="254"/>
                </a:lnTo>
                <a:lnTo>
                  <a:pt x="367" y="274"/>
                </a:lnTo>
                <a:lnTo>
                  <a:pt x="368" y="293"/>
                </a:lnTo>
                <a:lnTo>
                  <a:pt x="371" y="313"/>
                </a:lnTo>
                <a:lnTo>
                  <a:pt x="376" y="332"/>
                </a:lnTo>
                <a:lnTo>
                  <a:pt x="382" y="351"/>
                </a:lnTo>
                <a:lnTo>
                  <a:pt x="390" y="369"/>
                </a:lnTo>
                <a:lnTo>
                  <a:pt x="27" y="732"/>
                </a:lnTo>
                <a:lnTo>
                  <a:pt x="21" y="738"/>
                </a:lnTo>
                <a:lnTo>
                  <a:pt x="16" y="746"/>
                </a:lnTo>
                <a:lnTo>
                  <a:pt x="11" y="753"/>
                </a:lnTo>
                <a:lnTo>
                  <a:pt x="7" y="762"/>
                </a:lnTo>
                <a:lnTo>
                  <a:pt x="4" y="769"/>
                </a:lnTo>
                <a:lnTo>
                  <a:pt x="2" y="778"/>
                </a:lnTo>
                <a:lnTo>
                  <a:pt x="1" y="787"/>
                </a:lnTo>
                <a:lnTo>
                  <a:pt x="0" y="796"/>
                </a:lnTo>
                <a:lnTo>
                  <a:pt x="1" y="805"/>
                </a:lnTo>
                <a:lnTo>
                  <a:pt x="2" y="813"/>
                </a:lnTo>
                <a:lnTo>
                  <a:pt x="4" y="822"/>
                </a:lnTo>
                <a:lnTo>
                  <a:pt x="7" y="830"/>
                </a:lnTo>
                <a:lnTo>
                  <a:pt x="11" y="838"/>
                </a:lnTo>
                <a:lnTo>
                  <a:pt x="15" y="845"/>
                </a:lnTo>
                <a:lnTo>
                  <a:pt x="20" y="853"/>
                </a:lnTo>
                <a:lnTo>
                  <a:pt x="27" y="860"/>
                </a:lnTo>
                <a:lnTo>
                  <a:pt x="33" y="866"/>
                </a:lnTo>
                <a:lnTo>
                  <a:pt x="41" y="871"/>
                </a:lnTo>
                <a:lnTo>
                  <a:pt x="48" y="875"/>
                </a:lnTo>
                <a:lnTo>
                  <a:pt x="55" y="879"/>
                </a:lnTo>
                <a:lnTo>
                  <a:pt x="64" y="882"/>
                </a:lnTo>
                <a:lnTo>
                  <a:pt x="73" y="884"/>
                </a:lnTo>
                <a:lnTo>
                  <a:pt x="81" y="885"/>
                </a:lnTo>
                <a:lnTo>
                  <a:pt x="91" y="886"/>
                </a:lnTo>
                <a:lnTo>
                  <a:pt x="99" y="885"/>
                </a:lnTo>
                <a:lnTo>
                  <a:pt x="108" y="884"/>
                </a:lnTo>
                <a:lnTo>
                  <a:pt x="116" y="882"/>
                </a:lnTo>
                <a:lnTo>
                  <a:pt x="125" y="879"/>
                </a:lnTo>
                <a:lnTo>
                  <a:pt x="133" y="875"/>
                </a:lnTo>
                <a:lnTo>
                  <a:pt x="140" y="871"/>
                </a:lnTo>
                <a:lnTo>
                  <a:pt x="148" y="866"/>
                </a:lnTo>
                <a:lnTo>
                  <a:pt x="154" y="860"/>
                </a:lnTo>
                <a:lnTo>
                  <a:pt x="517" y="497"/>
                </a:lnTo>
                <a:lnTo>
                  <a:pt x="530" y="502"/>
                </a:lnTo>
                <a:lnTo>
                  <a:pt x="543" y="507"/>
                </a:lnTo>
                <a:lnTo>
                  <a:pt x="556" y="512"/>
                </a:lnTo>
                <a:lnTo>
                  <a:pt x="570" y="515"/>
                </a:lnTo>
                <a:lnTo>
                  <a:pt x="584" y="517"/>
                </a:lnTo>
                <a:lnTo>
                  <a:pt x="598" y="519"/>
                </a:lnTo>
                <a:lnTo>
                  <a:pt x="612" y="520"/>
                </a:lnTo>
                <a:lnTo>
                  <a:pt x="626" y="520"/>
                </a:lnTo>
                <a:lnTo>
                  <a:pt x="626" y="520"/>
                </a:lnTo>
                <a:lnTo>
                  <a:pt x="626" y="520"/>
                </a:lnTo>
                <a:lnTo>
                  <a:pt x="639" y="520"/>
                </a:lnTo>
                <a:lnTo>
                  <a:pt x="651" y="519"/>
                </a:lnTo>
                <a:lnTo>
                  <a:pt x="664" y="518"/>
                </a:lnTo>
                <a:lnTo>
                  <a:pt x="677" y="516"/>
                </a:lnTo>
                <a:lnTo>
                  <a:pt x="689" y="513"/>
                </a:lnTo>
                <a:lnTo>
                  <a:pt x="702" y="509"/>
                </a:lnTo>
                <a:lnTo>
                  <a:pt x="714" y="505"/>
                </a:lnTo>
                <a:lnTo>
                  <a:pt x="725" y="501"/>
                </a:lnTo>
                <a:lnTo>
                  <a:pt x="737" y="496"/>
                </a:lnTo>
                <a:lnTo>
                  <a:pt x="748" y="490"/>
                </a:lnTo>
                <a:lnTo>
                  <a:pt x="758" y="484"/>
                </a:lnTo>
                <a:lnTo>
                  <a:pt x="769" y="477"/>
                </a:lnTo>
                <a:lnTo>
                  <a:pt x="780" y="470"/>
                </a:lnTo>
                <a:lnTo>
                  <a:pt x="791" y="462"/>
                </a:lnTo>
                <a:lnTo>
                  <a:pt x="800" y="454"/>
                </a:lnTo>
                <a:lnTo>
                  <a:pt x="810" y="444"/>
                </a:lnTo>
                <a:lnTo>
                  <a:pt x="824" y="429"/>
                </a:lnTo>
                <a:lnTo>
                  <a:pt x="837" y="413"/>
                </a:lnTo>
                <a:lnTo>
                  <a:pt x="848" y="396"/>
                </a:lnTo>
                <a:lnTo>
                  <a:pt x="858" y="378"/>
                </a:lnTo>
                <a:lnTo>
                  <a:pt x="867" y="360"/>
                </a:lnTo>
                <a:lnTo>
                  <a:pt x="873" y="340"/>
                </a:lnTo>
                <a:lnTo>
                  <a:pt x="878" y="321"/>
                </a:lnTo>
                <a:lnTo>
                  <a:pt x="883" y="301"/>
                </a:lnTo>
                <a:lnTo>
                  <a:pt x="885" y="282"/>
                </a:lnTo>
                <a:lnTo>
                  <a:pt x="886" y="261"/>
                </a:lnTo>
                <a:lnTo>
                  <a:pt x="885" y="241"/>
                </a:lnTo>
                <a:lnTo>
                  <a:pt x="883" y="221"/>
                </a:lnTo>
                <a:lnTo>
                  <a:pt x="878" y="200"/>
                </a:lnTo>
                <a:lnTo>
                  <a:pt x="873" y="181"/>
                </a:lnTo>
                <a:lnTo>
                  <a:pt x="865" y="162"/>
                </a:lnTo>
                <a:lnTo>
                  <a:pt x="857" y="1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7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BF81A-2850-DB1D-5D43-532AE05CE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 hidden="1">
            <a:extLst>
              <a:ext uri="{FF2B5EF4-FFF2-40B4-BE49-F238E27FC236}">
                <a16:creationId xmlns:a16="http://schemas.microsoft.com/office/drawing/2014/main" id="{EAD0A1C0-9F64-4E4D-0292-E7F44493B8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Project analysis slide 3</a:t>
            </a:r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5F345E52-91C0-A4B2-084A-9B46F3370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879604" y="2883886"/>
            <a:ext cx="4687698" cy="204468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B5C0F2B-4D28-013E-4526-B21B3E70A330}"/>
              </a:ext>
            </a:extLst>
          </p:cNvPr>
          <p:cNvSpPr/>
          <p:nvPr/>
        </p:nvSpPr>
        <p:spPr>
          <a:xfrm>
            <a:off x="721451" y="2814473"/>
            <a:ext cx="1371600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Understanding Project Variables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DSDM in Government projects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What sets DSDM apart from other methodologies?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61B8106-7900-E2B0-E309-7994D8FE221B}"/>
              </a:ext>
            </a:extLst>
          </p:cNvPr>
          <p:cNvSpPr/>
          <p:nvPr/>
        </p:nvSpPr>
        <p:spPr>
          <a:xfrm>
            <a:off x="588226" y="3006213"/>
            <a:ext cx="1752042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. </a:t>
            </a:r>
          </a:p>
        </p:txBody>
      </p:sp>
      <p:grpSp>
        <p:nvGrpSpPr>
          <p:cNvPr id="58" name="Group 57" descr="Icon of money. ">
            <a:extLst>
              <a:ext uri="{FF2B5EF4-FFF2-40B4-BE49-F238E27FC236}">
                <a16:creationId xmlns:a16="http://schemas.microsoft.com/office/drawing/2014/main" id="{C25B4521-AB8C-F716-73D2-013DE842516F}"/>
              </a:ext>
            </a:extLst>
          </p:cNvPr>
          <p:cNvGrpSpPr/>
          <p:nvPr/>
        </p:nvGrpSpPr>
        <p:grpSpPr>
          <a:xfrm>
            <a:off x="1274078" y="2197811"/>
            <a:ext cx="380334" cy="382447"/>
            <a:chOff x="3746500" y="1344613"/>
            <a:chExt cx="285750" cy="287338"/>
          </a:xfrm>
          <a:solidFill>
            <a:schemeClr val="bg1"/>
          </a:solidFill>
        </p:grpSpPr>
        <p:sp>
          <p:nvSpPr>
            <p:cNvPr id="59" name="Freeform 497">
              <a:extLst>
                <a:ext uri="{FF2B5EF4-FFF2-40B4-BE49-F238E27FC236}">
                  <a16:creationId xmlns:a16="http://schemas.microsoft.com/office/drawing/2014/main" id="{CFE18CD3-4943-877D-61E4-16406A42C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498">
              <a:extLst>
                <a:ext uri="{FF2B5EF4-FFF2-40B4-BE49-F238E27FC236}">
                  <a16:creationId xmlns:a16="http://schemas.microsoft.com/office/drawing/2014/main" id="{F118C780-EF42-CA83-ED8A-CDB81F8A0B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Freeform 499">
              <a:extLst>
                <a:ext uri="{FF2B5EF4-FFF2-40B4-BE49-F238E27FC236}">
                  <a16:creationId xmlns:a16="http://schemas.microsoft.com/office/drawing/2014/main" id="{8C9DEA35-3ED9-4899-DDBD-11DCFFFA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500">
              <a:extLst>
                <a:ext uri="{FF2B5EF4-FFF2-40B4-BE49-F238E27FC236}">
                  <a16:creationId xmlns:a16="http://schemas.microsoft.com/office/drawing/2014/main" id="{67EA8885-2642-7BD1-08B2-3045AA2F3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501">
              <a:extLst>
                <a:ext uri="{FF2B5EF4-FFF2-40B4-BE49-F238E27FC236}">
                  <a16:creationId xmlns:a16="http://schemas.microsoft.com/office/drawing/2014/main" id="{08054917-7193-124E-1D9B-5FEB7BBD0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502">
              <a:extLst>
                <a:ext uri="{FF2B5EF4-FFF2-40B4-BE49-F238E27FC236}">
                  <a16:creationId xmlns:a16="http://schemas.microsoft.com/office/drawing/2014/main" id="{CD84AD9D-D1A5-5A7C-6E11-3A7C1E895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503">
              <a:extLst>
                <a:ext uri="{FF2B5EF4-FFF2-40B4-BE49-F238E27FC236}">
                  <a16:creationId xmlns:a16="http://schemas.microsoft.com/office/drawing/2014/main" id="{C8522832-4601-2E43-0764-13E61B185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504">
              <a:extLst>
                <a:ext uri="{FF2B5EF4-FFF2-40B4-BE49-F238E27FC236}">
                  <a16:creationId xmlns:a16="http://schemas.microsoft.com/office/drawing/2014/main" id="{8BF3CDD2-67A7-00A9-AA78-103078E62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3" name="Picture 2" descr="Image displaying the difference between a traditional approach vs a DSDM approach, indicating the shift in fixed features.">
            <a:extLst>
              <a:ext uri="{FF2B5EF4-FFF2-40B4-BE49-F238E27FC236}">
                <a16:creationId xmlns:a16="http://schemas.microsoft.com/office/drawing/2014/main" id="{4E178332-DABE-A0A5-80D5-989DB1D0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204"/>
          <a:stretch/>
        </p:blipFill>
        <p:spPr>
          <a:xfrm>
            <a:off x="3401865" y="2239170"/>
            <a:ext cx="8123880" cy="42457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F626BBF-E4E8-6F1B-6045-44CDB21AE8F6}"/>
              </a:ext>
            </a:extLst>
          </p:cNvPr>
          <p:cNvSpPr txBox="1">
            <a:spLocks/>
          </p:cNvSpPr>
          <p:nvPr/>
        </p:nvSpPr>
        <p:spPr>
          <a:xfrm>
            <a:off x="1" y="199978"/>
            <a:ext cx="12192000" cy="49859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EVOLUTIONARY DEVELOPMENT</a:t>
            </a:r>
          </a:p>
        </p:txBody>
      </p:sp>
    </p:spTree>
    <p:extLst>
      <p:ext uri="{BB962C8B-B14F-4D97-AF65-F5344CB8AC3E}">
        <p14:creationId xmlns:p14="http://schemas.microsoft.com/office/powerpoint/2010/main" val="4217156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228F3-9DCD-54B2-ACCD-8361E47F6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rapezoid 44">
            <a:extLst>
              <a:ext uri="{FF2B5EF4-FFF2-40B4-BE49-F238E27FC236}">
                <a16:creationId xmlns:a16="http://schemas.microsoft.com/office/drawing/2014/main" id="{07EE9C3C-0F8B-2202-E598-739A792F5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231456" y="1797059"/>
            <a:ext cx="4211968" cy="2044685"/>
          </a:xfrm>
          <a:prstGeom prst="trapezoi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E75211C4-0977-295B-90F9-4167BAE29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337576" y="3537619"/>
            <a:ext cx="4336142" cy="2044685"/>
          </a:xfrm>
          <a:prstGeom prst="trapezoid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60960D5-CB34-EA81-7366-E8153D9CC0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4799" y="9019"/>
            <a:ext cx="11658601" cy="49859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TEAM AND TIME BOX</a:t>
            </a:r>
          </a:p>
        </p:txBody>
      </p:sp>
      <p:pic>
        <p:nvPicPr>
          <p:cNvPr id="3" name="Picture 2" descr="Image of DSDM phases throughout its journey">
            <a:extLst>
              <a:ext uri="{FF2B5EF4-FFF2-40B4-BE49-F238E27FC236}">
                <a16:creationId xmlns:a16="http://schemas.microsoft.com/office/drawing/2014/main" id="{40C34F30-AC56-CA60-CD33-BFADB2DC2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262" y="429958"/>
            <a:ext cx="6100058" cy="598089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11B637EF-3255-34C5-3190-C30A0D0A0496}"/>
              </a:ext>
            </a:extLst>
          </p:cNvPr>
          <p:cNvSpPr/>
          <p:nvPr/>
        </p:nvSpPr>
        <p:spPr>
          <a:xfrm>
            <a:off x="7647271" y="1556539"/>
            <a:ext cx="1371600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Development Team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F4BFE43-51ED-F3A8-3CBB-A42E02BA2B42}"/>
              </a:ext>
            </a:extLst>
          </p:cNvPr>
          <p:cNvSpPr/>
          <p:nvPr/>
        </p:nvSpPr>
        <p:spPr>
          <a:xfrm>
            <a:off x="7457050" y="2323582"/>
            <a:ext cx="1752042" cy="14416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Team has all the power </a:t>
            </a: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Solution focused </a:t>
            </a: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49FECC-AF8E-5F0B-E7A4-9BF50E9A692A}"/>
              </a:ext>
            </a:extLst>
          </p:cNvPr>
          <p:cNvSpPr/>
          <p:nvPr/>
        </p:nvSpPr>
        <p:spPr>
          <a:xfrm>
            <a:off x="9816227" y="3425532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Time Boxing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12027CD-9CFE-82DE-68A3-A62FDA9E6C63}"/>
              </a:ext>
            </a:extLst>
          </p:cNvPr>
          <p:cNvSpPr/>
          <p:nvPr/>
        </p:nvSpPr>
        <p:spPr>
          <a:xfrm>
            <a:off x="9500784" y="4132086"/>
            <a:ext cx="1752042" cy="241630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sprints (max 2 week)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time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cost </a:t>
            </a: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Variable features </a:t>
            </a: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Quality to not compromise 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4ADA95-29A4-0830-7D2E-61DC4282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10385" y="1116033"/>
            <a:ext cx="382447" cy="382447"/>
            <a:chOff x="877888" y="771525"/>
            <a:chExt cx="287338" cy="287338"/>
          </a:xfrm>
          <a:solidFill>
            <a:schemeClr val="bg1"/>
          </a:solidFill>
        </p:grpSpPr>
        <p:sp>
          <p:nvSpPr>
            <p:cNvPr id="68" name="Freeform 324">
              <a:extLst>
                <a:ext uri="{FF2B5EF4-FFF2-40B4-BE49-F238E27FC236}">
                  <a16:creationId xmlns:a16="http://schemas.microsoft.com/office/drawing/2014/main" id="{FD102270-4186-BF2E-6AAD-A32D65AA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771525"/>
              <a:ext cx="61913" cy="287338"/>
            </a:xfrm>
            <a:custGeom>
              <a:avLst/>
              <a:gdLst>
                <a:gd name="T0" fmla="*/ 0 w 196"/>
                <a:gd name="T1" fmla="*/ 888 h 903"/>
                <a:gd name="T2" fmla="*/ 1 w 196"/>
                <a:gd name="T3" fmla="*/ 895 h 903"/>
                <a:gd name="T4" fmla="*/ 4 w 196"/>
                <a:gd name="T5" fmla="*/ 899 h 903"/>
                <a:gd name="T6" fmla="*/ 10 w 196"/>
                <a:gd name="T7" fmla="*/ 902 h 903"/>
                <a:gd name="T8" fmla="*/ 15 w 196"/>
                <a:gd name="T9" fmla="*/ 903 h 903"/>
                <a:gd name="T10" fmla="*/ 196 w 196"/>
                <a:gd name="T11" fmla="*/ 798 h 903"/>
                <a:gd name="T12" fmla="*/ 160 w 196"/>
                <a:gd name="T13" fmla="*/ 797 h 903"/>
                <a:gd name="T14" fmla="*/ 149 w 196"/>
                <a:gd name="T15" fmla="*/ 793 h 903"/>
                <a:gd name="T16" fmla="*/ 141 w 196"/>
                <a:gd name="T17" fmla="*/ 785 h 903"/>
                <a:gd name="T18" fmla="*/ 136 w 196"/>
                <a:gd name="T19" fmla="*/ 774 h 903"/>
                <a:gd name="T20" fmla="*/ 136 w 196"/>
                <a:gd name="T21" fmla="*/ 738 h 903"/>
                <a:gd name="T22" fmla="*/ 138 w 196"/>
                <a:gd name="T23" fmla="*/ 726 h 903"/>
                <a:gd name="T24" fmla="*/ 145 w 196"/>
                <a:gd name="T25" fmla="*/ 717 h 903"/>
                <a:gd name="T26" fmla="*/ 155 w 196"/>
                <a:gd name="T27" fmla="*/ 710 h 903"/>
                <a:gd name="T28" fmla="*/ 166 w 196"/>
                <a:gd name="T29" fmla="*/ 708 h 903"/>
                <a:gd name="T30" fmla="*/ 196 w 196"/>
                <a:gd name="T31" fmla="*/ 346 h 903"/>
                <a:gd name="T32" fmla="*/ 160 w 196"/>
                <a:gd name="T33" fmla="*/ 345 h 903"/>
                <a:gd name="T34" fmla="*/ 149 w 196"/>
                <a:gd name="T35" fmla="*/ 341 h 903"/>
                <a:gd name="T36" fmla="*/ 141 w 196"/>
                <a:gd name="T37" fmla="*/ 333 h 903"/>
                <a:gd name="T38" fmla="*/ 136 w 196"/>
                <a:gd name="T39" fmla="*/ 322 h 903"/>
                <a:gd name="T40" fmla="*/ 136 w 196"/>
                <a:gd name="T41" fmla="*/ 286 h 903"/>
                <a:gd name="T42" fmla="*/ 138 w 196"/>
                <a:gd name="T43" fmla="*/ 275 h 903"/>
                <a:gd name="T44" fmla="*/ 145 w 196"/>
                <a:gd name="T45" fmla="*/ 265 h 903"/>
                <a:gd name="T46" fmla="*/ 155 w 196"/>
                <a:gd name="T47" fmla="*/ 259 h 903"/>
                <a:gd name="T48" fmla="*/ 166 w 196"/>
                <a:gd name="T49" fmla="*/ 256 h 903"/>
                <a:gd name="T50" fmla="*/ 196 w 196"/>
                <a:gd name="T51" fmla="*/ 196 h 903"/>
                <a:gd name="T52" fmla="*/ 160 w 196"/>
                <a:gd name="T53" fmla="*/ 195 h 903"/>
                <a:gd name="T54" fmla="*/ 149 w 196"/>
                <a:gd name="T55" fmla="*/ 191 h 903"/>
                <a:gd name="T56" fmla="*/ 141 w 196"/>
                <a:gd name="T57" fmla="*/ 182 h 903"/>
                <a:gd name="T58" fmla="*/ 136 w 196"/>
                <a:gd name="T59" fmla="*/ 172 h 903"/>
                <a:gd name="T60" fmla="*/ 136 w 196"/>
                <a:gd name="T61" fmla="*/ 135 h 903"/>
                <a:gd name="T62" fmla="*/ 138 w 196"/>
                <a:gd name="T63" fmla="*/ 123 h 903"/>
                <a:gd name="T64" fmla="*/ 145 w 196"/>
                <a:gd name="T65" fmla="*/ 115 h 903"/>
                <a:gd name="T66" fmla="*/ 155 w 196"/>
                <a:gd name="T67" fmla="*/ 108 h 903"/>
                <a:gd name="T68" fmla="*/ 166 w 196"/>
                <a:gd name="T69" fmla="*/ 105 h 903"/>
                <a:gd name="T70" fmla="*/ 196 w 196"/>
                <a:gd name="T71" fmla="*/ 0 h 903"/>
                <a:gd name="T72" fmla="*/ 12 w 196"/>
                <a:gd name="T73" fmla="*/ 0 h 903"/>
                <a:gd name="T74" fmla="*/ 7 w 196"/>
                <a:gd name="T75" fmla="*/ 2 h 903"/>
                <a:gd name="T76" fmla="*/ 3 w 196"/>
                <a:gd name="T77" fmla="*/ 6 h 903"/>
                <a:gd name="T78" fmla="*/ 1 w 196"/>
                <a:gd name="T79" fmla="*/ 12 h 903"/>
                <a:gd name="T80" fmla="*/ 0 w 196"/>
                <a:gd name="T81" fmla="*/ 1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6" h="903">
                  <a:moveTo>
                    <a:pt x="0" y="15"/>
                  </a:moveTo>
                  <a:lnTo>
                    <a:pt x="0" y="888"/>
                  </a:lnTo>
                  <a:lnTo>
                    <a:pt x="1" y="891"/>
                  </a:lnTo>
                  <a:lnTo>
                    <a:pt x="1" y="895"/>
                  </a:lnTo>
                  <a:lnTo>
                    <a:pt x="3" y="897"/>
                  </a:lnTo>
                  <a:lnTo>
                    <a:pt x="4" y="899"/>
                  </a:lnTo>
                  <a:lnTo>
                    <a:pt x="7" y="901"/>
                  </a:lnTo>
                  <a:lnTo>
                    <a:pt x="10" y="902"/>
                  </a:lnTo>
                  <a:lnTo>
                    <a:pt x="12" y="903"/>
                  </a:lnTo>
                  <a:lnTo>
                    <a:pt x="15" y="903"/>
                  </a:lnTo>
                  <a:lnTo>
                    <a:pt x="196" y="903"/>
                  </a:lnTo>
                  <a:lnTo>
                    <a:pt x="196" y="798"/>
                  </a:lnTo>
                  <a:lnTo>
                    <a:pt x="166" y="798"/>
                  </a:lnTo>
                  <a:lnTo>
                    <a:pt x="160" y="797"/>
                  </a:lnTo>
                  <a:lnTo>
                    <a:pt x="155" y="796"/>
                  </a:lnTo>
                  <a:lnTo>
                    <a:pt x="149" y="793"/>
                  </a:lnTo>
                  <a:lnTo>
                    <a:pt x="145" y="789"/>
                  </a:lnTo>
                  <a:lnTo>
                    <a:pt x="141" y="785"/>
                  </a:lnTo>
                  <a:lnTo>
                    <a:pt x="138" y="780"/>
                  </a:lnTo>
                  <a:lnTo>
                    <a:pt x="136" y="774"/>
                  </a:lnTo>
                  <a:lnTo>
                    <a:pt x="136" y="768"/>
                  </a:lnTo>
                  <a:lnTo>
                    <a:pt x="136" y="738"/>
                  </a:lnTo>
                  <a:lnTo>
                    <a:pt x="136" y="732"/>
                  </a:lnTo>
                  <a:lnTo>
                    <a:pt x="138" y="726"/>
                  </a:lnTo>
                  <a:lnTo>
                    <a:pt x="141" y="721"/>
                  </a:lnTo>
                  <a:lnTo>
                    <a:pt x="145" y="717"/>
                  </a:lnTo>
                  <a:lnTo>
                    <a:pt x="149" y="713"/>
                  </a:lnTo>
                  <a:lnTo>
                    <a:pt x="155" y="710"/>
                  </a:lnTo>
                  <a:lnTo>
                    <a:pt x="160" y="708"/>
                  </a:lnTo>
                  <a:lnTo>
                    <a:pt x="166" y="708"/>
                  </a:lnTo>
                  <a:lnTo>
                    <a:pt x="196" y="708"/>
                  </a:lnTo>
                  <a:lnTo>
                    <a:pt x="196" y="346"/>
                  </a:lnTo>
                  <a:lnTo>
                    <a:pt x="166" y="346"/>
                  </a:lnTo>
                  <a:lnTo>
                    <a:pt x="160" y="345"/>
                  </a:lnTo>
                  <a:lnTo>
                    <a:pt x="155" y="344"/>
                  </a:lnTo>
                  <a:lnTo>
                    <a:pt x="149" y="341"/>
                  </a:lnTo>
                  <a:lnTo>
                    <a:pt x="145" y="338"/>
                  </a:lnTo>
                  <a:lnTo>
                    <a:pt x="141" y="333"/>
                  </a:lnTo>
                  <a:lnTo>
                    <a:pt x="138" y="328"/>
                  </a:lnTo>
                  <a:lnTo>
                    <a:pt x="136" y="322"/>
                  </a:lnTo>
                  <a:lnTo>
                    <a:pt x="136" y="316"/>
                  </a:lnTo>
                  <a:lnTo>
                    <a:pt x="136" y="286"/>
                  </a:lnTo>
                  <a:lnTo>
                    <a:pt x="136" y="280"/>
                  </a:lnTo>
                  <a:lnTo>
                    <a:pt x="138" y="275"/>
                  </a:lnTo>
                  <a:lnTo>
                    <a:pt x="141" y="269"/>
                  </a:lnTo>
                  <a:lnTo>
                    <a:pt x="145" y="265"/>
                  </a:lnTo>
                  <a:lnTo>
                    <a:pt x="149" y="261"/>
                  </a:lnTo>
                  <a:lnTo>
                    <a:pt x="155" y="259"/>
                  </a:lnTo>
                  <a:lnTo>
                    <a:pt x="160" y="256"/>
                  </a:lnTo>
                  <a:lnTo>
                    <a:pt x="166" y="256"/>
                  </a:lnTo>
                  <a:lnTo>
                    <a:pt x="196" y="256"/>
                  </a:lnTo>
                  <a:lnTo>
                    <a:pt x="196" y="196"/>
                  </a:lnTo>
                  <a:lnTo>
                    <a:pt x="166" y="196"/>
                  </a:lnTo>
                  <a:lnTo>
                    <a:pt x="160" y="195"/>
                  </a:lnTo>
                  <a:lnTo>
                    <a:pt x="155" y="193"/>
                  </a:lnTo>
                  <a:lnTo>
                    <a:pt x="149" y="191"/>
                  </a:lnTo>
                  <a:lnTo>
                    <a:pt x="145" y="187"/>
                  </a:lnTo>
                  <a:lnTo>
                    <a:pt x="141" y="182"/>
                  </a:lnTo>
                  <a:lnTo>
                    <a:pt x="138" y="177"/>
                  </a:lnTo>
                  <a:lnTo>
                    <a:pt x="136" y="172"/>
                  </a:lnTo>
                  <a:lnTo>
                    <a:pt x="136" y="165"/>
                  </a:lnTo>
                  <a:lnTo>
                    <a:pt x="136" y="135"/>
                  </a:lnTo>
                  <a:lnTo>
                    <a:pt x="136" y="130"/>
                  </a:lnTo>
                  <a:lnTo>
                    <a:pt x="138" y="123"/>
                  </a:lnTo>
                  <a:lnTo>
                    <a:pt x="141" y="119"/>
                  </a:lnTo>
                  <a:lnTo>
                    <a:pt x="145" y="115"/>
                  </a:lnTo>
                  <a:lnTo>
                    <a:pt x="149" y="110"/>
                  </a:lnTo>
                  <a:lnTo>
                    <a:pt x="155" y="108"/>
                  </a:lnTo>
                  <a:lnTo>
                    <a:pt x="160" y="106"/>
                  </a:lnTo>
                  <a:lnTo>
                    <a:pt x="166" y="105"/>
                  </a:lnTo>
                  <a:lnTo>
                    <a:pt x="196" y="105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325">
              <a:extLst>
                <a:ext uri="{FF2B5EF4-FFF2-40B4-BE49-F238E27FC236}">
                  <a16:creationId xmlns:a16="http://schemas.microsoft.com/office/drawing/2014/main" id="{BB4834EF-007B-BCE0-0070-94145E39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771525"/>
              <a:ext cx="66675" cy="287338"/>
            </a:xfrm>
            <a:custGeom>
              <a:avLst/>
              <a:gdLst>
                <a:gd name="T0" fmla="*/ 30 w 211"/>
                <a:gd name="T1" fmla="*/ 105 h 903"/>
                <a:gd name="T2" fmla="*/ 41 w 211"/>
                <a:gd name="T3" fmla="*/ 107 h 903"/>
                <a:gd name="T4" fmla="*/ 51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60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557 h 903"/>
                <a:gd name="T22" fmla="*/ 41 w 211"/>
                <a:gd name="T23" fmla="*/ 560 h 903"/>
                <a:gd name="T24" fmla="*/ 51 w 211"/>
                <a:gd name="T25" fmla="*/ 566 h 903"/>
                <a:gd name="T26" fmla="*/ 58 w 211"/>
                <a:gd name="T27" fmla="*/ 576 h 903"/>
                <a:gd name="T28" fmla="*/ 60 w 211"/>
                <a:gd name="T29" fmla="*/ 587 h 903"/>
                <a:gd name="T30" fmla="*/ 60 w 211"/>
                <a:gd name="T31" fmla="*/ 623 h 903"/>
                <a:gd name="T32" fmla="*/ 55 w 211"/>
                <a:gd name="T33" fmla="*/ 634 h 903"/>
                <a:gd name="T34" fmla="*/ 47 w 211"/>
                <a:gd name="T35" fmla="*/ 643 h 903"/>
                <a:gd name="T36" fmla="*/ 36 w 211"/>
                <a:gd name="T37" fmla="*/ 647 h 903"/>
                <a:gd name="T38" fmla="*/ 0 w 211"/>
                <a:gd name="T39" fmla="*/ 648 h 903"/>
                <a:gd name="T40" fmla="*/ 30 w 211"/>
                <a:gd name="T41" fmla="*/ 708 h 903"/>
                <a:gd name="T42" fmla="*/ 41 w 211"/>
                <a:gd name="T43" fmla="*/ 710 h 903"/>
                <a:gd name="T44" fmla="*/ 51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60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497 h 903"/>
                <a:gd name="T64" fmla="*/ 169 w 211"/>
                <a:gd name="T65" fmla="*/ 495 h 903"/>
                <a:gd name="T66" fmla="*/ 159 w 211"/>
                <a:gd name="T67" fmla="*/ 488 h 903"/>
                <a:gd name="T68" fmla="*/ 153 w 211"/>
                <a:gd name="T69" fmla="*/ 478 h 903"/>
                <a:gd name="T70" fmla="*/ 151 w 211"/>
                <a:gd name="T71" fmla="*/ 467 h 903"/>
                <a:gd name="T72" fmla="*/ 151 w 211"/>
                <a:gd name="T73" fmla="*/ 430 h 903"/>
                <a:gd name="T74" fmla="*/ 155 w 211"/>
                <a:gd name="T75" fmla="*/ 419 h 903"/>
                <a:gd name="T76" fmla="*/ 164 w 211"/>
                <a:gd name="T77" fmla="*/ 412 h 903"/>
                <a:gd name="T78" fmla="*/ 174 w 211"/>
                <a:gd name="T79" fmla="*/ 408 h 903"/>
                <a:gd name="T80" fmla="*/ 211 w 211"/>
                <a:gd name="T81" fmla="*/ 407 h 903"/>
                <a:gd name="T82" fmla="*/ 181 w 211"/>
                <a:gd name="T83" fmla="*/ 346 h 903"/>
                <a:gd name="T84" fmla="*/ 169 w 211"/>
                <a:gd name="T85" fmla="*/ 344 h 903"/>
                <a:gd name="T86" fmla="*/ 159 w 211"/>
                <a:gd name="T87" fmla="*/ 338 h 903"/>
                <a:gd name="T88" fmla="*/ 153 w 211"/>
                <a:gd name="T89" fmla="*/ 328 h 903"/>
                <a:gd name="T90" fmla="*/ 151 w 211"/>
                <a:gd name="T91" fmla="*/ 316 h 903"/>
                <a:gd name="T92" fmla="*/ 151 w 211"/>
                <a:gd name="T93" fmla="*/ 280 h 903"/>
                <a:gd name="T94" fmla="*/ 155 w 211"/>
                <a:gd name="T95" fmla="*/ 269 h 903"/>
                <a:gd name="T96" fmla="*/ 164 w 211"/>
                <a:gd name="T97" fmla="*/ 261 h 903"/>
                <a:gd name="T98" fmla="*/ 174 w 211"/>
                <a:gd name="T99" fmla="*/ 256 h 903"/>
                <a:gd name="T100" fmla="*/ 211 w 211"/>
                <a:gd name="T101" fmla="*/ 256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1 w 211"/>
                <a:gd name="T113" fmla="*/ 130 h 903"/>
                <a:gd name="T114" fmla="*/ 155 w 211"/>
                <a:gd name="T115" fmla="*/ 119 h 903"/>
                <a:gd name="T116" fmla="*/ 164 w 211"/>
                <a:gd name="T117" fmla="*/ 110 h 903"/>
                <a:gd name="T118" fmla="*/ 174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1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60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60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1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557"/>
                  </a:lnTo>
                  <a:lnTo>
                    <a:pt x="30" y="557"/>
                  </a:lnTo>
                  <a:lnTo>
                    <a:pt x="36" y="558"/>
                  </a:lnTo>
                  <a:lnTo>
                    <a:pt x="41" y="560"/>
                  </a:lnTo>
                  <a:lnTo>
                    <a:pt x="47" y="562"/>
                  </a:lnTo>
                  <a:lnTo>
                    <a:pt x="51" y="566"/>
                  </a:lnTo>
                  <a:lnTo>
                    <a:pt x="55" y="571"/>
                  </a:lnTo>
                  <a:lnTo>
                    <a:pt x="58" y="576"/>
                  </a:lnTo>
                  <a:lnTo>
                    <a:pt x="60" y="581"/>
                  </a:lnTo>
                  <a:lnTo>
                    <a:pt x="60" y="587"/>
                  </a:lnTo>
                  <a:lnTo>
                    <a:pt x="60" y="618"/>
                  </a:lnTo>
                  <a:lnTo>
                    <a:pt x="60" y="623"/>
                  </a:lnTo>
                  <a:lnTo>
                    <a:pt x="58" y="629"/>
                  </a:lnTo>
                  <a:lnTo>
                    <a:pt x="55" y="634"/>
                  </a:lnTo>
                  <a:lnTo>
                    <a:pt x="51" y="638"/>
                  </a:lnTo>
                  <a:lnTo>
                    <a:pt x="47" y="643"/>
                  </a:lnTo>
                  <a:lnTo>
                    <a:pt x="41" y="645"/>
                  </a:lnTo>
                  <a:lnTo>
                    <a:pt x="36" y="647"/>
                  </a:lnTo>
                  <a:lnTo>
                    <a:pt x="30" y="648"/>
                  </a:lnTo>
                  <a:lnTo>
                    <a:pt x="0" y="648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1" y="710"/>
                  </a:lnTo>
                  <a:lnTo>
                    <a:pt x="47" y="712"/>
                  </a:lnTo>
                  <a:lnTo>
                    <a:pt x="51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60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60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1" y="789"/>
                  </a:lnTo>
                  <a:lnTo>
                    <a:pt x="47" y="793"/>
                  </a:lnTo>
                  <a:lnTo>
                    <a:pt x="41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497"/>
                  </a:lnTo>
                  <a:lnTo>
                    <a:pt x="181" y="497"/>
                  </a:lnTo>
                  <a:lnTo>
                    <a:pt x="174" y="497"/>
                  </a:lnTo>
                  <a:lnTo>
                    <a:pt x="169" y="495"/>
                  </a:lnTo>
                  <a:lnTo>
                    <a:pt x="164" y="491"/>
                  </a:lnTo>
                  <a:lnTo>
                    <a:pt x="159" y="488"/>
                  </a:lnTo>
                  <a:lnTo>
                    <a:pt x="155" y="484"/>
                  </a:lnTo>
                  <a:lnTo>
                    <a:pt x="153" y="478"/>
                  </a:lnTo>
                  <a:lnTo>
                    <a:pt x="151" y="473"/>
                  </a:lnTo>
                  <a:lnTo>
                    <a:pt x="151" y="467"/>
                  </a:lnTo>
                  <a:lnTo>
                    <a:pt x="151" y="437"/>
                  </a:lnTo>
                  <a:lnTo>
                    <a:pt x="151" y="430"/>
                  </a:lnTo>
                  <a:lnTo>
                    <a:pt x="153" y="425"/>
                  </a:lnTo>
                  <a:lnTo>
                    <a:pt x="155" y="419"/>
                  </a:lnTo>
                  <a:lnTo>
                    <a:pt x="159" y="415"/>
                  </a:lnTo>
                  <a:lnTo>
                    <a:pt x="164" y="412"/>
                  </a:lnTo>
                  <a:lnTo>
                    <a:pt x="169" y="409"/>
                  </a:lnTo>
                  <a:lnTo>
                    <a:pt x="174" y="408"/>
                  </a:lnTo>
                  <a:lnTo>
                    <a:pt x="181" y="407"/>
                  </a:lnTo>
                  <a:lnTo>
                    <a:pt x="211" y="407"/>
                  </a:lnTo>
                  <a:lnTo>
                    <a:pt x="211" y="346"/>
                  </a:lnTo>
                  <a:lnTo>
                    <a:pt x="181" y="346"/>
                  </a:lnTo>
                  <a:lnTo>
                    <a:pt x="174" y="345"/>
                  </a:lnTo>
                  <a:lnTo>
                    <a:pt x="169" y="344"/>
                  </a:lnTo>
                  <a:lnTo>
                    <a:pt x="164" y="341"/>
                  </a:lnTo>
                  <a:lnTo>
                    <a:pt x="159" y="338"/>
                  </a:lnTo>
                  <a:lnTo>
                    <a:pt x="155" y="333"/>
                  </a:lnTo>
                  <a:lnTo>
                    <a:pt x="153" y="328"/>
                  </a:lnTo>
                  <a:lnTo>
                    <a:pt x="151" y="322"/>
                  </a:lnTo>
                  <a:lnTo>
                    <a:pt x="151" y="316"/>
                  </a:lnTo>
                  <a:lnTo>
                    <a:pt x="151" y="286"/>
                  </a:lnTo>
                  <a:lnTo>
                    <a:pt x="151" y="280"/>
                  </a:lnTo>
                  <a:lnTo>
                    <a:pt x="153" y="275"/>
                  </a:lnTo>
                  <a:lnTo>
                    <a:pt x="155" y="269"/>
                  </a:lnTo>
                  <a:lnTo>
                    <a:pt x="159" y="265"/>
                  </a:lnTo>
                  <a:lnTo>
                    <a:pt x="164" y="261"/>
                  </a:lnTo>
                  <a:lnTo>
                    <a:pt x="169" y="259"/>
                  </a:lnTo>
                  <a:lnTo>
                    <a:pt x="174" y="256"/>
                  </a:lnTo>
                  <a:lnTo>
                    <a:pt x="181" y="256"/>
                  </a:lnTo>
                  <a:lnTo>
                    <a:pt x="211" y="256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4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5" y="182"/>
                  </a:lnTo>
                  <a:lnTo>
                    <a:pt x="153" y="177"/>
                  </a:lnTo>
                  <a:lnTo>
                    <a:pt x="151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1" y="130"/>
                  </a:lnTo>
                  <a:lnTo>
                    <a:pt x="153" y="123"/>
                  </a:lnTo>
                  <a:lnTo>
                    <a:pt x="155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4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326">
              <a:extLst>
                <a:ext uri="{FF2B5EF4-FFF2-40B4-BE49-F238E27FC236}">
                  <a16:creationId xmlns:a16="http://schemas.microsoft.com/office/drawing/2014/main" id="{E485D281-6B05-92D9-252D-45EB4CAB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325" y="771525"/>
              <a:ext cx="68263" cy="287338"/>
            </a:xfrm>
            <a:custGeom>
              <a:avLst/>
              <a:gdLst>
                <a:gd name="T0" fmla="*/ 30 w 211"/>
                <a:gd name="T1" fmla="*/ 105 h 903"/>
                <a:gd name="T2" fmla="*/ 42 w 211"/>
                <a:gd name="T3" fmla="*/ 107 h 903"/>
                <a:gd name="T4" fmla="*/ 52 w 211"/>
                <a:gd name="T5" fmla="*/ 115 h 903"/>
                <a:gd name="T6" fmla="*/ 58 w 211"/>
                <a:gd name="T7" fmla="*/ 123 h 903"/>
                <a:gd name="T8" fmla="*/ 60 w 211"/>
                <a:gd name="T9" fmla="*/ 135 h 903"/>
                <a:gd name="T10" fmla="*/ 59 w 211"/>
                <a:gd name="T11" fmla="*/ 172 h 903"/>
                <a:gd name="T12" fmla="*/ 55 w 211"/>
                <a:gd name="T13" fmla="*/ 182 h 903"/>
                <a:gd name="T14" fmla="*/ 47 w 211"/>
                <a:gd name="T15" fmla="*/ 191 h 903"/>
                <a:gd name="T16" fmla="*/ 36 w 211"/>
                <a:gd name="T17" fmla="*/ 195 h 903"/>
                <a:gd name="T18" fmla="*/ 0 w 211"/>
                <a:gd name="T19" fmla="*/ 196 h 903"/>
                <a:gd name="T20" fmla="*/ 30 w 211"/>
                <a:gd name="T21" fmla="*/ 256 h 903"/>
                <a:gd name="T22" fmla="*/ 42 w 211"/>
                <a:gd name="T23" fmla="*/ 259 h 903"/>
                <a:gd name="T24" fmla="*/ 52 w 211"/>
                <a:gd name="T25" fmla="*/ 265 h 903"/>
                <a:gd name="T26" fmla="*/ 58 w 211"/>
                <a:gd name="T27" fmla="*/ 275 h 903"/>
                <a:gd name="T28" fmla="*/ 60 w 211"/>
                <a:gd name="T29" fmla="*/ 286 h 903"/>
                <a:gd name="T30" fmla="*/ 59 w 211"/>
                <a:gd name="T31" fmla="*/ 322 h 903"/>
                <a:gd name="T32" fmla="*/ 55 w 211"/>
                <a:gd name="T33" fmla="*/ 333 h 903"/>
                <a:gd name="T34" fmla="*/ 47 w 211"/>
                <a:gd name="T35" fmla="*/ 341 h 903"/>
                <a:gd name="T36" fmla="*/ 36 w 211"/>
                <a:gd name="T37" fmla="*/ 345 h 903"/>
                <a:gd name="T38" fmla="*/ 0 w 211"/>
                <a:gd name="T39" fmla="*/ 346 h 903"/>
                <a:gd name="T40" fmla="*/ 30 w 211"/>
                <a:gd name="T41" fmla="*/ 708 h 903"/>
                <a:gd name="T42" fmla="*/ 42 w 211"/>
                <a:gd name="T43" fmla="*/ 710 h 903"/>
                <a:gd name="T44" fmla="*/ 52 w 211"/>
                <a:gd name="T45" fmla="*/ 717 h 903"/>
                <a:gd name="T46" fmla="*/ 58 w 211"/>
                <a:gd name="T47" fmla="*/ 726 h 903"/>
                <a:gd name="T48" fmla="*/ 60 w 211"/>
                <a:gd name="T49" fmla="*/ 738 h 903"/>
                <a:gd name="T50" fmla="*/ 59 w 211"/>
                <a:gd name="T51" fmla="*/ 773 h 903"/>
                <a:gd name="T52" fmla="*/ 55 w 211"/>
                <a:gd name="T53" fmla="*/ 785 h 903"/>
                <a:gd name="T54" fmla="*/ 47 w 211"/>
                <a:gd name="T55" fmla="*/ 793 h 903"/>
                <a:gd name="T56" fmla="*/ 36 w 211"/>
                <a:gd name="T57" fmla="*/ 797 h 903"/>
                <a:gd name="T58" fmla="*/ 0 w 211"/>
                <a:gd name="T59" fmla="*/ 798 h 903"/>
                <a:gd name="T60" fmla="*/ 211 w 211"/>
                <a:gd name="T61" fmla="*/ 903 h 903"/>
                <a:gd name="T62" fmla="*/ 181 w 211"/>
                <a:gd name="T63" fmla="*/ 798 h 903"/>
                <a:gd name="T64" fmla="*/ 169 w 211"/>
                <a:gd name="T65" fmla="*/ 796 h 903"/>
                <a:gd name="T66" fmla="*/ 159 w 211"/>
                <a:gd name="T67" fmla="*/ 789 h 903"/>
                <a:gd name="T68" fmla="*/ 153 w 211"/>
                <a:gd name="T69" fmla="*/ 780 h 903"/>
                <a:gd name="T70" fmla="*/ 151 w 211"/>
                <a:gd name="T71" fmla="*/ 768 h 903"/>
                <a:gd name="T72" fmla="*/ 152 w 211"/>
                <a:gd name="T73" fmla="*/ 732 h 903"/>
                <a:gd name="T74" fmla="*/ 156 w 211"/>
                <a:gd name="T75" fmla="*/ 721 h 903"/>
                <a:gd name="T76" fmla="*/ 164 w 211"/>
                <a:gd name="T77" fmla="*/ 713 h 903"/>
                <a:gd name="T78" fmla="*/ 175 w 211"/>
                <a:gd name="T79" fmla="*/ 708 h 903"/>
                <a:gd name="T80" fmla="*/ 211 w 211"/>
                <a:gd name="T81" fmla="*/ 708 h 903"/>
                <a:gd name="T82" fmla="*/ 181 w 211"/>
                <a:gd name="T83" fmla="*/ 648 h 903"/>
                <a:gd name="T84" fmla="*/ 169 w 211"/>
                <a:gd name="T85" fmla="*/ 645 h 903"/>
                <a:gd name="T86" fmla="*/ 159 w 211"/>
                <a:gd name="T87" fmla="*/ 638 h 903"/>
                <a:gd name="T88" fmla="*/ 153 w 211"/>
                <a:gd name="T89" fmla="*/ 629 h 903"/>
                <a:gd name="T90" fmla="*/ 151 w 211"/>
                <a:gd name="T91" fmla="*/ 618 h 903"/>
                <a:gd name="T92" fmla="*/ 152 w 211"/>
                <a:gd name="T93" fmla="*/ 581 h 903"/>
                <a:gd name="T94" fmla="*/ 156 w 211"/>
                <a:gd name="T95" fmla="*/ 571 h 903"/>
                <a:gd name="T96" fmla="*/ 164 w 211"/>
                <a:gd name="T97" fmla="*/ 562 h 903"/>
                <a:gd name="T98" fmla="*/ 175 w 211"/>
                <a:gd name="T99" fmla="*/ 558 h 903"/>
                <a:gd name="T100" fmla="*/ 211 w 211"/>
                <a:gd name="T101" fmla="*/ 557 h 903"/>
                <a:gd name="T102" fmla="*/ 181 w 211"/>
                <a:gd name="T103" fmla="*/ 196 h 903"/>
                <a:gd name="T104" fmla="*/ 169 w 211"/>
                <a:gd name="T105" fmla="*/ 193 h 903"/>
                <a:gd name="T106" fmla="*/ 159 w 211"/>
                <a:gd name="T107" fmla="*/ 187 h 903"/>
                <a:gd name="T108" fmla="*/ 153 w 211"/>
                <a:gd name="T109" fmla="*/ 177 h 903"/>
                <a:gd name="T110" fmla="*/ 151 w 211"/>
                <a:gd name="T111" fmla="*/ 165 h 903"/>
                <a:gd name="T112" fmla="*/ 152 w 211"/>
                <a:gd name="T113" fmla="*/ 130 h 903"/>
                <a:gd name="T114" fmla="*/ 156 w 211"/>
                <a:gd name="T115" fmla="*/ 119 h 903"/>
                <a:gd name="T116" fmla="*/ 164 w 211"/>
                <a:gd name="T117" fmla="*/ 110 h 903"/>
                <a:gd name="T118" fmla="*/ 175 w 211"/>
                <a:gd name="T119" fmla="*/ 106 h 903"/>
                <a:gd name="T120" fmla="*/ 211 w 211"/>
                <a:gd name="T121" fmla="*/ 105 h 903"/>
                <a:gd name="T122" fmla="*/ 0 w 211"/>
                <a:gd name="T123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903">
                  <a:moveTo>
                    <a:pt x="0" y="105"/>
                  </a:move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2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2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2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2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708"/>
                  </a:lnTo>
                  <a:lnTo>
                    <a:pt x="30" y="708"/>
                  </a:lnTo>
                  <a:lnTo>
                    <a:pt x="36" y="708"/>
                  </a:lnTo>
                  <a:lnTo>
                    <a:pt x="42" y="710"/>
                  </a:lnTo>
                  <a:lnTo>
                    <a:pt x="47" y="712"/>
                  </a:lnTo>
                  <a:lnTo>
                    <a:pt x="52" y="717"/>
                  </a:lnTo>
                  <a:lnTo>
                    <a:pt x="55" y="721"/>
                  </a:lnTo>
                  <a:lnTo>
                    <a:pt x="58" y="726"/>
                  </a:lnTo>
                  <a:lnTo>
                    <a:pt x="59" y="732"/>
                  </a:lnTo>
                  <a:lnTo>
                    <a:pt x="60" y="738"/>
                  </a:lnTo>
                  <a:lnTo>
                    <a:pt x="60" y="768"/>
                  </a:lnTo>
                  <a:lnTo>
                    <a:pt x="59" y="773"/>
                  </a:lnTo>
                  <a:lnTo>
                    <a:pt x="58" y="780"/>
                  </a:lnTo>
                  <a:lnTo>
                    <a:pt x="55" y="785"/>
                  </a:lnTo>
                  <a:lnTo>
                    <a:pt x="52" y="789"/>
                  </a:lnTo>
                  <a:lnTo>
                    <a:pt x="47" y="793"/>
                  </a:lnTo>
                  <a:lnTo>
                    <a:pt x="42" y="796"/>
                  </a:lnTo>
                  <a:lnTo>
                    <a:pt x="36" y="797"/>
                  </a:lnTo>
                  <a:lnTo>
                    <a:pt x="30" y="798"/>
                  </a:lnTo>
                  <a:lnTo>
                    <a:pt x="0" y="798"/>
                  </a:lnTo>
                  <a:lnTo>
                    <a:pt x="0" y="903"/>
                  </a:lnTo>
                  <a:lnTo>
                    <a:pt x="211" y="903"/>
                  </a:lnTo>
                  <a:lnTo>
                    <a:pt x="211" y="798"/>
                  </a:lnTo>
                  <a:lnTo>
                    <a:pt x="181" y="798"/>
                  </a:lnTo>
                  <a:lnTo>
                    <a:pt x="175" y="797"/>
                  </a:lnTo>
                  <a:lnTo>
                    <a:pt x="169" y="796"/>
                  </a:lnTo>
                  <a:lnTo>
                    <a:pt x="164" y="793"/>
                  </a:lnTo>
                  <a:lnTo>
                    <a:pt x="159" y="789"/>
                  </a:lnTo>
                  <a:lnTo>
                    <a:pt x="156" y="785"/>
                  </a:lnTo>
                  <a:lnTo>
                    <a:pt x="153" y="780"/>
                  </a:lnTo>
                  <a:lnTo>
                    <a:pt x="152" y="774"/>
                  </a:lnTo>
                  <a:lnTo>
                    <a:pt x="151" y="768"/>
                  </a:lnTo>
                  <a:lnTo>
                    <a:pt x="151" y="738"/>
                  </a:lnTo>
                  <a:lnTo>
                    <a:pt x="152" y="732"/>
                  </a:lnTo>
                  <a:lnTo>
                    <a:pt x="153" y="726"/>
                  </a:lnTo>
                  <a:lnTo>
                    <a:pt x="156" y="721"/>
                  </a:lnTo>
                  <a:lnTo>
                    <a:pt x="159" y="717"/>
                  </a:lnTo>
                  <a:lnTo>
                    <a:pt x="164" y="713"/>
                  </a:lnTo>
                  <a:lnTo>
                    <a:pt x="169" y="710"/>
                  </a:lnTo>
                  <a:lnTo>
                    <a:pt x="175" y="708"/>
                  </a:lnTo>
                  <a:lnTo>
                    <a:pt x="181" y="708"/>
                  </a:lnTo>
                  <a:lnTo>
                    <a:pt x="211" y="708"/>
                  </a:lnTo>
                  <a:lnTo>
                    <a:pt x="211" y="648"/>
                  </a:lnTo>
                  <a:lnTo>
                    <a:pt x="181" y="648"/>
                  </a:lnTo>
                  <a:lnTo>
                    <a:pt x="175" y="647"/>
                  </a:lnTo>
                  <a:lnTo>
                    <a:pt x="169" y="645"/>
                  </a:lnTo>
                  <a:lnTo>
                    <a:pt x="164" y="643"/>
                  </a:lnTo>
                  <a:lnTo>
                    <a:pt x="159" y="638"/>
                  </a:lnTo>
                  <a:lnTo>
                    <a:pt x="156" y="634"/>
                  </a:lnTo>
                  <a:lnTo>
                    <a:pt x="153" y="629"/>
                  </a:lnTo>
                  <a:lnTo>
                    <a:pt x="152" y="623"/>
                  </a:lnTo>
                  <a:lnTo>
                    <a:pt x="151" y="618"/>
                  </a:lnTo>
                  <a:lnTo>
                    <a:pt x="151" y="587"/>
                  </a:lnTo>
                  <a:lnTo>
                    <a:pt x="152" y="581"/>
                  </a:lnTo>
                  <a:lnTo>
                    <a:pt x="153" y="576"/>
                  </a:lnTo>
                  <a:lnTo>
                    <a:pt x="156" y="571"/>
                  </a:lnTo>
                  <a:lnTo>
                    <a:pt x="159" y="566"/>
                  </a:lnTo>
                  <a:lnTo>
                    <a:pt x="164" y="562"/>
                  </a:lnTo>
                  <a:lnTo>
                    <a:pt x="169" y="560"/>
                  </a:lnTo>
                  <a:lnTo>
                    <a:pt x="175" y="558"/>
                  </a:lnTo>
                  <a:lnTo>
                    <a:pt x="181" y="557"/>
                  </a:lnTo>
                  <a:lnTo>
                    <a:pt x="211" y="557"/>
                  </a:lnTo>
                  <a:lnTo>
                    <a:pt x="211" y="196"/>
                  </a:lnTo>
                  <a:lnTo>
                    <a:pt x="181" y="196"/>
                  </a:lnTo>
                  <a:lnTo>
                    <a:pt x="175" y="195"/>
                  </a:lnTo>
                  <a:lnTo>
                    <a:pt x="169" y="193"/>
                  </a:lnTo>
                  <a:lnTo>
                    <a:pt x="164" y="191"/>
                  </a:lnTo>
                  <a:lnTo>
                    <a:pt x="159" y="187"/>
                  </a:lnTo>
                  <a:lnTo>
                    <a:pt x="156" y="182"/>
                  </a:lnTo>
                  <a:lnTo>
                    <a:pt x="153" y="177"/>
                  </a:lnTo>
                  <a:lnTo>
                    <a:pt x="152" y="172"/>
                  </a:lnTo>
                  <a:lnTo>
                    <a:pt x="151" y="165"/>
                  </a:lnTo>
                  <a:lnTo>
                    <a:pt x="151" y="135"/>
                  </a:lnTo>
                  <a:lnTo>
                    <a:pt x="152" y="130"/>
                  </a:lnTo>
                  <a:lnTo>
                    <a:pt x="153" y="123"/>
                  </a:lnTo>
                  <a:lnTo>
                    <a:pt x="156" y="119"/>
                  </a:lnTo>
                  <a:lnTo>
                    <a:pt x="159" y="115"/>
                  </a:lnTo>
                  <a:lnTo>
                    <a:pt x="164" y="110"/>
                  </a:lnTo>
                  <a:lnTo>
                    <a:pt x="169" y="108"/>
                  </a:lnTo>
                  <a:lnTo>
                    <a:pt x="175" y="106"/>
                  </a:lnTo>
                  <a:lnTo>
                    <a:pt x="181" y="105"/>
                  </a:lnTo>
                  <a:lnTo>
                    <a:pt x="211" y="105"/>
                  </a:lnTo>
                  <a:lnTo>
                    <a:pt x="211" y="0"/>
                  </a:lnTo>
                  <a:lnTo>
                    <a:pt x="0" y="0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327">
              <a:extLst>
                <a:ext uri="{FF2B5EF4-FFF2-40B4-BE49-F238E27FC236}">
                  <a16:creationId xmlns:a16="http://schemas.microsoft.com/office/drawing/2014/main" id="{6F645D59-3860-E140-61C2-CDCA27782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313" y="771525"/>
              <a:ext cx="61913" cy="287338"/>
            </a:xfrm>
            <a:custGeom>
              <a:avLst/>
              <a:gdLst>
                <a:gd name="T0" fmla="*/ 0 w 195"/>
                <a:gd name="T1" fmla="*/ 0 h 903"/>
                <a:gd name="T2" fmla="*/ 30 w 195"/>
                <a:gd name="T3" fmla="*/ 105 h 903"/>
                <a:gd name="T4" fmla="*/ 42 w 195"/>
                <a:gd name="T5" fmla="*/ 107 h 903"/>
                <a:gd name="T6" fmla="*/ 51 w 195"/>
                <a:gd name="T7" fmla="*/ 115 h 903"/>
                <a:gd name="T8" fmla="*/ 58 w 195"/>
                <a:gd name="T9" fmla="*/ 123 h 903"/>
                <a:gd name="T10" fmla="*/ 60 w 195"/>
                <a:gd name="T11" fmla="*/ 135 h 903"/>
                <a:gd name="T12" fmla="*/ 59 w 195"/>
                <a:gd name="T13" fmla="*/ 172 h 903"/>
                <a:gd name="T14" fmla="*/ 55 w 195"/>
                <a:gd name="T15" fmla="*/ 182 h 903"/>
                <a:gd name="T16" fmla="*/ 47 w 195"/>
                <a:gd name="T17" fmla="*/ 191 h 903"/>
                <a:gd name="T18" fmla="*/ 36 w 195"/>
                <a:gd name="T19" fmla="*/ 195 h 903"/>
                <a:gd name="T20" fmla="*/ 0 w 195"/>
                <a:gd name="T21" fmla="*/ 196 h 903"/>
                <a:gd name="T22" fmla="*/ 30 w 195"/>
                <a:gd name="T23" fmla="*/ 256 h 903"/>
                <a:gd name="T24" fmla="*/ 42 w 195"/>
                <a:gd name="T25" fmla="*/ 259 h 903"/>
                <a:gd name="T26" fmla="*/ 51 w 195"/>
                <a:gd name="T27" fmla="*/ 265 h 903"/>
                <a:gd name="T28" fmla="*/ 58 w 195"/>
                <a:gd name="T29" fmla="*/ 275 h 903"/>
                <a:gd name="T30" fmla="*/ 60 w 195"/>
                <a:gd name="T31" fmla="*/ 286 h 903"/>
                <a:gd name="T32" fmla="*/ 59 w 195"/>
                <a:gd name="T33" fmla="*/ 322 h 903"/>
                <a:gd name="T34" fmla="*/ 55 w 195"/>
                <a:gd name="T35" fmla="*/ 333 h 903"/>
                <a:gd name="T36" fmla="*/ 47 w 195"/>
                <a:gd name="T37" fmla="*/ 341 h 903"/>
                <a:gd name="T38" fmla="*/ 36 w 195"/>
                <a:gd name="T39" fmla="*/ 345 h 903"/>
                <a:gd name="T40" fmla="*/ 0 w 195"/>
                <a:gd name="T41" fmla="*/ 346 h 903"/>
                <a:gd name="T42" fmla="*/ 30 w 195"/>
                <a:gd name="T43" fmla="*/ 407 h 903"/>
                <a:gd name="T44" fmla="*/ 42 w 195"/>
                <a:gd name="T45" fmla="*/ 409 h 903"/>
                <a:gd name="T46" fmla="*/ 51 w 195"/>
                <a:gd name="T47" fmla="*/ 415 h 903"/>
                <a:gd name="T48" fmla="*/ 58 w 195"/>
                <a:gd name="T49" fmla="*/ 425 h 903"/>
                <a:gd name="T50" fmla="*/ 60 w 195"/>
                <a:gd name="T51" fmla="*/ 437 h 903"/>
                <a:gd name="T52" fmla="*/ 59 w 195"/>
                <a:gd name="T53" fmla="*/ 473 h 903"/>
                <a:gd name="T54" fmla="*/ 55 w 195"/>
                <a:gd name="T55" fmla="*/ 484 h 903"/>
                <a:gd name="T56" fmla="*/ 47 w 195"/>
                <a:gd name="T57" fmla="*/ 491 h 903"/>
                <a:gd name="T58" fmla="*/ 36 w 195"/>
                <a:gd name="T59" fmla="*/ 497 h 903"/>
                <a:gd name="T60" fmla="*/ 0 w 195"/>
                <a:gd name="T61" fmla="*/ 497 h 903"/>
                <a:gd name="T62" fmla="*/ 180 w 195"/>
                <a:gd name="T63" fmla="*/ 903 h 903"/>
                <a:gd name="T64" fmla="*/ 187 w 195"/>
                <a:gd name="T65" fmla="*/ 902 h 903"/>
                <a:gd name="T66" fmla="*/ 191 w 195"/>
                <a:gd name="T67" fmla="*/ 899 h 903"/>
                <a:gd name="T68" fmla="*/ 194 w 195"/>
                <a:gd name="T69" fmla="*/ 895 h 903"/>
                <a:gd name="T70" fmla="*/ 195 w 195"/>
                <a:gd name="T71" fmla="*/ 888 h 903"/>
                <a:gd name="T72" fmla="*/ 195 w 195"/>
                <a:gd name="T73" fmla="*/ 12 h 903"/>
                <a:gd name="T74" fmla="*/ 193 w 195"/>
                <a:gd name="T75" fmla="*/ 6 h 903"/>
                <a:gd name="T76" fmla="*/ 189 w 195"/>
                <a:gd name="T77" fmla="*/ 2 h 903"/>
                <a:gd name="T78" fmla="*/ 183 w 195"/>
                <a:gd name="T79" fmla="*/ 0 h 903"/>
                <a:gd name="T80" fmla="*/ 180 w 195"/>
                <a:gd name="T81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5" h="903">
                  <a:moveTo>
                    <a:pt x="180" y="0"/>
                  </a:moveTo>
                  <a:lnTo>
                    <a:pt x="0" y="0"/>
                  </a:lnTo>
                  <a:lnTo>
                    <a:pt x="0" y="105"/>
                  </a:lnTo>
                  <a:lnTo>
                    <a:pt x="30" y="105"/>
                  </a:lnTo>
                  <a:lnTo>
                    <a:pt x="36" y="106"/>
                  </a:lnTo>
                  <a:lnTo>
                    <a:pt x="42" y="107"/>
                  </a:lnTo>
                  <a:lnTo>
                    <a:pt x="47" y="110"/>
                  </a:lnTo>
                  <a:lnTo>
                    <a:pt x="51" y="115"/>
                  </a:lnTo>
                  <a:lnTo>
                    <a:pt x="55" y="119"/>
                  </a:lnTo>
                  <a:lnTo>
                    <a:pt x="58" y="123"/>
                  </a:lnTo>
                  <a:lnTo>
                    <a:pt x="59" y="130"/>
                  </a:lnTo>
                  <a:lnTo>
                    <a:pt x="60" y="135"/>
                  </a:lnTo>
                  <a:lnTo>
                    <a:pt x="60" y="165"/>
                  </a:lnTo>
                  <a:lnTo>
                    <a:pt x="59" y="172"/>
                  </a:lnTo>
                  <a:lnTo>
                    <a:pt x="58" y="177"/>
                  </a:lnTo>
                  <a:lnTo>
                    <a:pt x="55" y="182"/>
                  </a:lnTo>
                  <a:lnTo>
                    <a:pt x="51" y="187"/>
                  </a:lnTo>
                  <a:lnTo>
                    <a:pt x="47" y="191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30" y="196"/>
                  </a:lnTo>
                  <a:lnTo>
                    <a:pt x="0" y="196"/>
                  </a:lnTo>
                  <a:lnTo>
                    <a:pt x="0" y="256"/>
                  </a:lnTo>
                  <a:lnTo>
                    <a:pt x="30" y="256"/>
                  </a:lnTo>
                  <a:lnTo>
                    <a:pt x="36" y="256"/>
                  </a:lnTo>
                  <a:lnTo>
                    <a:pt x="42" y="259"/>
                  </a:lnTo>
                  <a:lnTo>
                    <a:pt x="47" y="261"/>
                  </a:lnTo>
                  <a:lnTo>
                    <a:pt x="51" y="265"/>
                  </a:lnTo>
                  <a:lnTo>
                    <a:pt x="55" y="269"/>
                  </a:lnTo>
                  <a:lnTo>
                    <a:pt x="58" y="275"/>
                  </a:lnTo>
                  <a:lnTo>
                    <a:pt x="59" y="280"/>
                  </a:lnTo>
                  <a:lnTo>
                    <a:pt x="60" y="286"/>
                  </a:lnTo>
                  <a:lnTo>
                    <a:pt x="60" y="316"/>
                  </a:lnTo>
                  <a:lnTo>
                    <a:pt x="59" y="322"/>
                  </a:lnTo>
                  <a:lnTo>
                    <a:pt x="58" y="328"/>
                  </a:lnTo>
                  <a:lnTo>
                    <a:pt x="55" y="333"/>
                  </a:lnTo>
                  <a:lnTo>
                    <a:pt x="51" y="338"/>
                  </a:lnTo>
                  <a:lnTo>
                    <a:pt x="47" y="341"/>
                  </a:lnTo>
                  <a:lnTo>
                    <a:pt x="42" y="344"/>
                  </a:lnTo>
                  <a:lnTo>
                    <a:pt x="36" y="345"/>
                  </a:lnTo>
                  <a:lnTo>
                    <a:pt x="30" y="346"/>
                  </a:lnTo>
                  <a:lnTo>
                    <a:pt x="0" y="346"/>
                  </a:lnTo>
                  <a:lnTo>
                    <a:pt x="0" y="407"/>
                  </a:lnTo>
                  <a:lnTo>
                    <a:pt x="30" y="407"/>
                  </a:lnTo>
                  <a:lnTo>
                    <a:pt x="36" y="408"/>
                  </a:lnTo>
                  <a:lnTo>
                    <a:pt x="42" y="409"/>
                  </a:lnTo>
                  <a:lnTo>
                    <a:pt x="47" y="412"/>
                  </a:lnTo>
                  <a:lnTo>
                    <a:pt x="51" y="415"/>
                  </a:lnTo>
                  <a:lnTo>
                    <a:pt x="55" y="419"/>
                  </a:lnTo>
                  <a:lnTo>
                    <a:pt x="58" y="425"/>
                  </a:lnTo>
                  <a:lnTo>
                    <a:pt x="59" y="430"/>
                  </a:lnTo>
                  <a:lnTo>
                    <a:pt x="60" y="437"/>
                  </a:lnTo>
                  <a:lnTo>
                    <a:pt x="60" y="467"/>
                  </a:lnTo>
                  <a:lnTo>
                    <a:pt x="59" y="473"/>
                  </a:lnTo>
                  <a:lnTo>
                    <a:pt x="58" y="478"/>
                  </a:lnTo>
                  <a:lnTo>
                    <a:pt x="55" y="484"/>
                  </a:lnTo>
                  <a:lnTo>
                    <a:pt x="51" y="488"/>
                  </a:lnTo>
                  <a:lnTo>
                    <a:pt x="47" y="491"/>
                  </a:lnTo>
                  <a:lnTo>
                    <a:pt x="42" y="495"/>
                  </a:lnTo>
                  <a:lnTo>
                    <a:pt x="36" y="497"/>
                  </a:lnTo>
                  <a:lnTo>
                    <a:pt x="30" y="497"/>
                  </a:lnTo>
                  <a:lnTo>
                    <a:pt x="0" y="497"/>
                  </a:lnTo>
                  <a:lnTo>
                    <a:pt x="0" y="903"/>
                  </a:lnTo>
                  <a:lnTo>
                    <a:pt x="180" y="903"/>
                  </a:lnTo>
                  <a:lnTo>
                    <a:pt x="183" y="903"/>
                  </a:lnTo>
                  <a:lnTo>
                    <a:pt x="187" y="902"/>
                  </a:lnTo>
                  <a:lnTo>
                    <a:pt x="189" y="901"/>
                  </a:lnTo>
                  <a:lnTo>
                    <a:pt x="191" y="899"/>
                  </a:lnTo>
                  <a:lnTo>
                    <a:pt x="193" y="897"/>
                  </a:lnTo>
                  <a:lnTo>
                    <a:pt x="194" y="895"/>
                  </a:lnTo>
                  <a:lnTo>
                    <a:pt x="195" y="891"/>
                  </a:lnTo>
                  <a:lnTo>
                    <a:pt x="195" y="888"/>
                  </a:lnTo>
                  <a:lnTo>
                    <a:pt x="195" y="15"/>
                  </a:lnTo>
                  <a:lnTo>
                    <a:pt x="195" y="12"/>
                  </a:lnTo>
                  <a:lnTo>
                    <a:pt x="194" y="10"/>
                  </a:lnTo>
                  <a:lnTo>
                    <a:pt x="193" y="6"/>
                  </a:lnTo>
                  <a:lnTo>
                    <a:pt x="191" y="4"/>
                  </a:lnTo>
                  <a:lnTo>
                    <a:pt x="189" y="2"/>
                  </a:lnTo>
                  <a:lnTo>
                    <a:pt x="187" y="1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2" name="Freeform 2319">
            <a:extLst>
              <a:ext uri="{FF2B5EF4-FFF2-40B4-BE49-F238E27FC236}">
                <a16:creationId xmlns:a16="http://schemas.microsoft.com/office/drawing/2014/main" id="{63C7959D-BB64-1F18-A85E-41FBE0271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0318199" y="2842485"/>
            <a:ext cx="367656" cy="367656"/>
          </a:xfrm>
          <a:custGeom>
            <a:avLst/>
            <a:gdLst>
              <a:gd name="T0" fmla="*/ 550 w 868"/>
              <a:gd name="T1" fmla="*/ 453 h 868"/>
              <a:gd name="T2" fmla="*/ 561 w 868"/>
              <a:gd name="T3" fmla="*/ 457 h 868"/>
              <a:gd name="T4" fmla="*/ 565 w 868"/>
              <a:gd name="T5" fmla="*/ 468 h 868"/>
              <a:gd name="T6" fmla="*/ 561 w 868"/>
              <a:gd name="T7" fmla="*/ 479 h 868"/>
              <a:gd name="T8" fmla="*/ 550 w 868"/>
              <a:gd name="T9" fmla="*/ 483 h 868"/>
              <a:gd name="T10" fmla="*/ 432 w 868"/>
              <a:gd name="T11" fmla="*/ 604 h 868"/>
              <a:gd name="T12" fmla="*/ 442 w 868"/>
              <a:gd name="T13" fmla="*/ 611 h 868"/>
              <a:gd name="T14" fmla="*/ 444 w 868"/>
              <a:gd name="T15" fmla="*/ 622 h 868"/>
              <a:gd name="T16" fmla="*/ 437 w 868"/>
              <a:gd name="T17" fmla="*/ 632 h 868"/>
              <a:gd name="T18" fmla="*/ 254 w 868"/>
              <a:gd name="T19" fmla="*/ 634 h 868"/>
              <a:gd name="T20" fmla="*/ 233 w 868"/>
              <a:gd name="T21" fmla="*/ 438 h 868"/>
              <a:gd name="T22" fmla="*/ 237 w 868"/>
              <a:gd name="T23" fmla="*/ 427 h 868"/>
              <a:gd name="T24" fmla="*/ 248 w 868"/>
              <a:gd name="T25" fmla="*/ 423 h 868"/>
              <a:gd name="T26" fmla="*/ 258 w 868"/>
              <a:gd name="T27" fmla="*/ 427 h 868"/>
              <a:gd name="T28" fmla="*/ 263 w 868"/>
              <a:gd name="T29" fmla="*/ 438 h 868"/>
              <a:gd name="T30" fmla="*/ 384 w 868"/>
              <a:gd name="T31" fmla="*/ 315 h 868"/>
              <a:gd name="T32" fmla="*/ 390 w 868"/>
              <a:gd name="T33" fmla="*/ 305 h 868"/>
              <a:gd name="T34" fmla="*/ 402 w 868"/>
              <a:gd name="T35" fmla="*/ 303 h 868"/>
              <a:gd name="T36" fmla="*/ 412 w 868"/>
              <a:gd name="T37" fmla="*/ 309 h 868"/>
              <a:gd name="T38" fmla="*/ 414 w 868"/>
              <a:gd name="T39" fmla="*/ 431 h 868"/>
              <a:gd name="T40" fmla="*/ 536 w 868"/>
              <a:gd name="T41" fmla="*/ 251 h 868"/>
              <a:gd name="T42" fmla="*/ 544 w 868"/>
              <a:gd name="T43" fmla="*/ 243 h 868"/>
              <a:gd name="T44" fmla="*/ 555 w 868"/>
              <a:gd name="T45" fmla="*/ 243 h 868"/>
              <a:gd name="T46" fmla="*/ 564 w 868"/>
              <a:gd name="T47" fmla="*/ 251 h 868"/>
              <a:gd name="T48" fmla="*/ 610 w 868"/>
              <a:gd name="T49" fmla="*/ 302 h 868"/>
              <a:gd name="T50" fmla="*/ 621 w 868"/>
              <a:gd name="T51" fmla="*/ 307 h 868"/>
              <a:gd name="T52" fmla="*/ 625 w 868"/>
              <a:gd name="T53" fmla="*/ 317 h 868"/>
              <a:gd name="T54" fmla="*/ 621 w 868"/>
              <a:gd name="T55" fmla="*/ 328 h 868"/>
              <a:gd name="T56" fmla="*/ 610 w 868"/>
              <a:gd name="T57" fmla="*/ 332 h 868"/>
              <a:gd name="T58" fmla="*/ 854 w 868"/>
              <a:gd name="T59" fmla="*/ 0 h 868"/>
              <a:gd name="T60" fmla="*/ 789 w 868"/>
              <a:gd name="T61" fmla="*/ 9 h 868"/>
              <a:gd name="T62" fmla="*/ 611 w 868"/>
              <a:gd name="T63" fmla="*/ 45 h 868"/>
              <a:gd name="T64" fmla="*/ 472 w 868"/>
              <a:gd name="T65" fmla="*/ 86 h 868"/>
              <a:gd name="T66" fmla="*/ 319 w 868"/>
              <a:gd name="T67" fmla="*/ 147 h 868"/>
              <a:gd name="T68" fmla="*/ 200 w 868"/>
              <a:gd name="T69" fmla="*/ 219 h 868"/>
              <a:gd name="T70" fmla="*/ 114 w 868"/>
              <a:gd name="T71" fmla="*/ 301 h 868"/>
              <a:gd name="T72" fmla="*/ 63 w 868"/>
              <a:gd name="T73" fmla="*/ 386 h 868"/>
              <a:gd name="T74" fmla="*/ 46 w 868"/>
              <a:gd name="T75" fmla="*/ 463 h 868"/>
              <a:gd name="T76" fmla="*/ 49 w 868"/>
              <a:gd name="T77" fmla="*/ 544 h 868"/>
              <a:gd name="T78" fmla="*/ 74 w 868"/>
              <a:gd name="T79" fmla="*/ 630 h 868"/>
              <a:gd name="T80" fmla="*/ 4 w 868"/>
              <a:gd name="T81" fmla="*/ 799 h 868"/>
              <a:gd name="T82" fmla="*/ 0 w 868"/>
              <a:gd name="T83" fmla="*/ 809 h 868"/>
              <a:gd name="T84" fmla="*/ 4 w 868"/>
              <a:gd name="T85" fmla="*/ 820 h 868"/>
              <a:gd name="T86" fmla="*/ 55 w 868"/>
              <a:gd name="T87" fmla="*/ 868 h 868"/>
              <a:gd name="T88" fmla="*/ 66 w 868"/>
              <a:gd name="T89" fmla="*/ 866 h 868"/>
              <a:gd name="T90" fmla="*/ 224 w 868"/>
              <a:gd name="T91" fmla="*/ 786 h 868"/>
              <a:gd name="T92" fmla="*/ 326 w 868"/>
              <a:gd name="T93" fmla="*/ 816 h 868"/>
              <a:gd name="T94" fmla="*/ 405 w 868"/>
              <a:gd name="T95" fmla="*/ 819 h 868"/>
              <a:gd name="T96" fmla="*/ 464 w 868"/>
              <a:gd name="T97" fmla="*/ 806 h 868"/>
              <a:gd name="T98" fmla="*/ 521 w 868"/>
              <a:gd name="T99" fmla="*/ 779 h 868"/>
              <a:gd name="T100" fmla="*/ 575 w 868"/>
              <a:gd name="T101" fmla="*/ 740 h 868"/>
              <a:gd name="T102" fmla="*/ 625 w 868"/>
              <a:gd name="T103" fmla="*/ 690 h 868"/>
              <a:gd name="T104" fmla="*/ 672 w 868"/>
              <a:gd name="T105" fmla="*/ 627 h 868"/>
              <a:gd name="T106" fmla="*/ 715 w 868"/>
              <a:gd name="T107" fmla="*/ 550 h 868"/>
              <a:gd name="T108" fmla="*/ 773 w 868"/>
              <a:gd name="T109" fmla="*/ 415 h 868"/>
              <a:gd name="T110" fmla="*/ 818 w 868"/>
              <a:gd name="T111" fmla="*/ 271 h 868"/>
              <a:gd name="T112" fmla="*/ 862 w 868"/>
              <a:gd name="T113" fmla="*/ 53 h 868"/>
              <a:gd name="T114" fmla="*/ 866 w 868"/>
              <a:gd name="T115" fmla="*/ 10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8" h="868">
                <a:moveTo>
                  <a:pt x="610" y="332"/>
                </a:moveTo>
                <a:lnTo>
                  <a:pt x="557" y="332"/>
                </a:lnTo>
                <a:lnTo>
                  <a:pt x="435" y="453"/>
                </a:lnTo>
                <a:lnTo>
                  <a:pt x="550" y="453"/>
                </a:lnTo>
                <a:lnTo>
                  <a:pt x="553" y="453"/>
                </a:lnTo>
                <a:lnTo>
                  <a:pt x="555" y="454"/>
                </a:lnTo>
                <a:lnTo>
                  <a:pt x="559" y="456"/>
                </a:lnTo>
                <a:lnTo>
                  <a:pt x="561" y="457"/>
                </a:lnTo>
                <a:lnTo>
                  <a:pt x="563" y="460"/>
                </a:lnTo>
                <a:lnTo>
                  <a:pt x="564" y="463"/>
                </a:lnTo>
                <a:lnTo>
                  <a:pt x="565" y="466"/>
                </a:lnTo>
                <a:lnTo>
                  <a:pt x="565" y="468"/>
                </a:lnTo>
                <a:lnTo>
                  <a:pt x="565" y="471"/>
                </a:lnTo>
                <a:lnTo>
                  <a:pt x="564" y="474"/>
                </a:lnTo>
                <a:lnTo>
                  <a:pt x="563" y="476"/>
                </a:lnTo>
                <a:lnTo>
                  <a:pt x="561" y="479"/>
                </a:lnTo>
                <a:lnTo>
                  <a:pt x="559" y="481"/>
                </a:lnTo>
                <a:lnTo>
                  <a:pt x="555" y="482"/>
                </a:lnTo>
                <a:lnTo>
                  <a:pt x="553" y="483"/>
                </a:lnTo>
                <a:lnTo>
                  <a:pt x="550" y="483"/>
                </a:lnTo>
                <a:lnTo>
                  <a:pt x="405" y="483"/>
                </a:lnTo>
                <a:lnTo>
                  <a:pt x="284" y="604"/>
                </a:lnTo>
                <a:lnTo>
                  <a:pt x="429" y="604"/>
                </a:lnTo>
                <a:lnTo>
                  <a:pt x="432" y="604"/>
                </a:lnTo>
                <a:lnTo>
                  <a:pt x="435" y="605"/>
                </a:lnTo>
                <a:lnTo>
                  <a:pt x="437" y="607"/>
                </a:lnTo>
                <a:lnTo>
                  <a:pt x="440" y="608"/>
                </a:lnTo>
                <a:lnTo>
                  <a:pt x="442" y="611"/>
                </a:lnTo>
                <a:lnTo>
                  <a:pt x="443" y="614"/>
                </a:lnTo>
                <a:lnTo>
                  <a:pt x="444" y="616"/>
                </a:lnTo>
                <a:lnTo>
                  <a:pt x="444" y="619"/>
                </a:lnTo>
                <a:lnTo>
                  <a:pt x="444" y="622"/>
                </a:lnTo>
                <a:lnTo>
                  <a:pt x="443" y="626"/>
                </a:lnTo>
                <a:lnTo>
                  <a:pt x="442" y="628"/>
                </a:lnTo>
                <a:lnTo>
                  <a:pt x="440" y="630"/>
                </a:lnTo>
                <a:lnTo>
                  <a:pt x="437" y="632"/>
                </a:lnTo>
                <a:lnTo>
                  <a:pt x="435" y="633"/>
                </a:lnTo>
                <a:lnTo>
                  <a:pt x="432" y="634"/>
                </a:lnTo>
                <a:lnTo>
                  <a:pt x="429" y="634"/>
                </a:lnTo>
                <a:lnTo>
                  <a:pt x="254" y="634"/>
                </a:lnTo>
                <a:lnTo>
                  <a:pt x="58" y="830"/>
                </a:lnTo>
                <a:lnTo>
                  <a:pt x="36" y="809"/>
                </a:lnTo>
                <a:lnTo>
                  <a:pt x="233" y="613"/>
                </a:lnTo>
                <a:lnTo>
                  <a:pt x="233" y="438"/>
                </a:lnTo>
                <a:lnTo>
                  <a:pt x="233" y="435"/>
                </a:lnTo>
                <a:lnTo>
                  <a:pt x="234" y="433"/>
                </a:lnTo>
                <a:lnTo>
                  <a:pt x="236" y="429"/>
                </a:lnTo>
                <a:lnTo>
                  <a:pt x="237" y="427"/>
                </a:lnTo>
                <a:lnTo>
                  <a:pt x="239" y="426"/>
                </a:lnTo>
                <a:lnTo>
                  <a:pt x="242" y="424"/>
                </a:lnTo>
                <a:lnTo>
                  <a:pt x="244" y="423"/>
                </a:lnTo>
                <a:lnTo>
                  <a:pt x="248" y="423"/>
                </a:lnTo>
                <a:lnTo>
                  <a:pt x="251" y="423"/>
                </a:lnTo>
                <a:lnTo>
                  <a:pt x="254" y="424"/>
                </a:lnTo>
                <a:lnTo>
                  <a:pt x="256" y="426"/>
                </a:lnTo>
                <a:lnTo>
                  <a:pt x="258" y="427"/>
                </a:lnTo>
                <a:lnTo>
                  <a:pt x="261" y="429"/>
                </a:lnTo>
                <a:lnTo>
                  <a:pt x="262" y="433"/>
                </a:lnTo>
                <a:lnTo>
                  <a:pt x="263" y="435"/>
                </a:lnTo>
                <a:lnTo>
                  <a:pt x="263" y="438"/>
                </a:lnTo>
                <a:lnTo>
                  <a:pt x="263" y="583"/>
                </a:lnTo>
                <a:lnTo>
                  <a:pt x="384" y="463"/>
                </a:lnTo>
                <a:lnTo>
                  <a:pt x="384" y="317"/>
                </a:lnTo>
                <a:lnTo>
                  <a:pt x="384" y="315"/>
                </a:lnTo>
                <a:lnTo>
                  <a:pt x="385" y="311"/>
                </a:lnTo>
                <a:lnTo>
                  <a:pt x="386" y="309"/>
                </a:lnTo>
                <a:lnTo>
                  <a:pt x="388" y="307"/>
                </a:lnTo>
                <a:lnTo>
                  <a:pt x="390" y="305"/>
                </a:lnTo>
                <a:lnTo>
                  <a:pt x="393" y="303"/>
                </a:lnTo>
                <a:lnTo>
                  <a:pt x="396" y="303"/>
                </a:lnTo>
                <a:lnTo>
                  <a:pt x="399" y="302"/>
                </a:lnTo>
                <a:lnTo>
                  <a:pt x="402" y="303"/>
                </a:lnTo>
                <a:lnTo>
                  <a:pt x="405" y="303"/>
                </a:lnTo>
                <a:lnTo>
                  <a:pt x="407" y="305"/>
                </a:lnTo>
                <a:lnTo>
                  <a:pt x="410" y="307"/>
                </a:lnTo>
                <a:lnTo>
                  <a:pt x="412" y="309"/>
                </a:lnTo>
                <a:lnTo>
                  <a:pt x="413" y="311"/>
                </a:lnTo>
                <a:lnTo>
                  <a:pt x="414" y="315"/>
                </a:lnTo>
                <a:lnTo>
                  <a:pt x="414" y="317"/>
                </a:lnTo>
                <a:lnTo>
                  <a:pt x="414" y="431"/>
                </a:lnTo>
                <a:lnTo>
                  <a:pt x="535" y="311"/>
                </a:lnTo>
                <a:lnTo>
                  <a:pt x="535" y="257"/>
                </a:lnTo>
                <a:lnTo>
                  <a:pt x="535" y="253"/>
                </a:lnTo>
                <a:lnTo>
                  <a:pt x="536" y="251"/>
                </a:lnTo>
                <a:lnTo>
                  <a:pt x="537" y="248"/>
                </a:lnTo>
                <a:lnTo>
                  <a:pt x="539" y="246"/>
                </a:lnTo>
                <a:lnTo>
                  <a:pt x="542" y="245"/>
                </a:lnTo>
                <a:lnTo>
                  <a:pt x="544" y="243"/>
                </a:lnTo>
                <a:lnTo>
                  <a:pt x="547" y="242"/>
                </a:lnTo>
                <a:lnTo>
                  <a:pt x="550" y="242"/>
                </a:lnTo>
                <a:lnTo>
                  <a:pt x="553" y="242"/>
                </a:lnTo>
                <a:lnTo>
                  <a:pt x="555" y="243"/>
                </a:lnTo>
                <a:lnTo>
                  <a:pt x="559" y="245"/>
                </a:lnTo>
                <a:lnTo>
                  <a:pt x="561" y="246"/>
                </a:lnTo>
                <a:lnTo>
                  <a:pt x="563" y="248"/>
                </a:lnTo>
                <a:lnTo>
                  <a:pt x="564" y="251"/>
                </a:lnTo>
                <a:lnTo>
                  <a:pt x="565" y="253"/>
                </a:lnTo>
                <a:lnTo>
                  <a:pt x="565" y="257"/>
                </a:lnTo>
                <a:lnTo>
                  <a:pt x="565" y="302"/>
                </a:lnTo>
                <a:lnTo>
                  <a:pt x="610" y="302"/>
                </a:lnTo>
                <a:lnTo>
                  <a:pt x="613" y="303"/>
                </a:lnTo>
                <a:lnTo>
                  <a:pt x="617" y="303"/>
                </a:lnTo>
                <a:lnTo>
                  <a:pt x="619" y="305"/>
                </a:lnTo>
                <a:lnTo>
                  <a:pt x="621" y="307"/>
                </a:lnTo>
                <a:lnTo>
                  <a:pt x="623" y="309"/>
                </a:lnTo>
                <a:lnTo>
                  <a:pt x="624" y="311"/>
                </a:lnTo>
                <a:lnTo>
                  <a:pt x="625" y="315"/>
                </a:lnTo>
                <a:lnTo>
                  <a:pt x="625" y="317"/>
                </a:lnTo>
                <a:lnTo>
                  <a:pt x="625" y="320"/>
                </a:lnTo>
                <a:lnTo>
                  <a:pt x="624" y="323"/>
                </a:lnTo>
                <a:lnTo>
                  <a:pt x="623" y="326"/>
                </a:lnTo>
                <a:lnTo>
                  <a:pt x="621" y="328"/>
                </a:lnTo>
                <a:lnTo>
                  <a:pt x="619" y="330"/>
                </a:lnTo>
                <a:lnTo>
                  <a:pt x="617" y="331"/>
                </a:lnTo>
                <a:lnTo>
                  <a:pt x="613" y="332"/>
                </a:lnTo>
                <a:lnTo>
                  <a:pt x="610" y="332"/>
                </a:lnTo>
                <a:close/>
                <a:moveTo>
                  <a:pt x="863" y="5"/>
                </a:moveTo>
                <a:lnTo>
                  <a:pt x="860" y="3"/>
                </a:lnTo>
                <a:lnTo>
                  <a:pt x="857" y="1"/>
                </a:lnTo>
                <a:lnTo>
                  <a:pt x="854" y="0"/>
                </a:lnTo>
                <a:lnTo>
                  <a:pt x="850" y="0"/>
                </a:lnTo>
                <a:lnTo>
                  <a:pt x="843" y="1"/>
                </a:lnTo>
                <a:lnTo>
                  <a:pt x="821" y="5"/>
                </a:lnTo>
                <a:lnTo>
                  <a:pt x="789" y="9"/>
                </a:lnTo>
                <a:lnTo>
                  <a:pt x="747" y="16"/>
                </a:lnTo>
                <a:lnTo>
                  <a:pt x="697" y="26"/>
                </a:lnTo>
                <a:lnTo>
                  <a:pt x="641" y="38"/>
                </a:lnTo>
                <a:lnTo>
                  <a:pt x="611" y="45"/>
                </a:lnTo>
                <a:lnTo>
                  <a:pt x="580" y="54"/>
                </a:lnTo>
                <a:lnTo>
                  <a:pt x="548" y="63"/>
                </a:lnTo>
                <a:lnTo>
                  <a:pt x="516" y="72"/>
                </a:lnTo>
                <a:lnTo>
                  <a:pt x="472" y="86"/>
                </a:lnTo>
                <a:lnTo>
                  <a:pt x="431" y="100"/>
                </a:lnTo>
                <a:lnTo>
                  <a:pt x="391" y="115"/>
                </a:lnTo>
                <a:lnTo>
                  <a:pt x="355" y="131"/>
                </a:lnTo>
                <a:lnTo>
                  <a:pt x="319" y="147"/>
                </a:lnTo>
                <a:lnTo>
                  <a:pt x="286" y="164"/>
                </a:lnTo>
                <a:lnTo>
                  <a:pt x="256" y="182"/>
                </a:lnTo>
                <a:lnTo>
                  <a:pt x="227" y="200"/>
                </a:lnTo>
                <a:lnTo>
                  <a:pt x="200" y="219"/>
                </a:lnTo>
                <a:lnTo>
                  <a:pt x="176" y="238"/>
                </a:lnTo>
                <a:lnTo>
                  <a:pt x="153" y="259"/>
                </a:lnTo>
                <a:lnTo>
                  <a:pt x="133" y="279"/>
                </a:lnTo>
                <a:lnTo>
                  <a:pt x="114" y="301"/>
                </a:lnTo>
                <a:lnTo>
                  <a:pt x="97" y="323"/>
                </a:lnTo>
                <a:lnTo>
                  <a:pt x="84" y="346"/>
                </a:lnTo>
                <a:lnTo>
                  <a:pt x="72" y="368"/>
                </a:lnTo>
                <a:lnTo>
                  <a:pt x="63" y="386"/>
                </a:lnTo>
                <a:lnTo>
                  <a:pt x="57" y="406"/>
                </a:lnTo>
                <a:lnTo>
                  <a:pt x="51" y="424"/>
                </a:lnTo>
                <a:lnTo>
                  <a:pt x="48" y="443"/>
                </a:lnTo>
                <a:lnTo>
                  <a:pt x="46" y="463"/>
                </a:lnTo>
                <a:lnTo>
                  <a:pt x="44" y="483"/>
                </a:lnTo>
                <a:lnTo>
                  <a:pt x="45" y="503"/>
                </a:lnTo>
                <a:lnTo>
                  <a:pt x="46" y="524"/>
                </a:lnTo>
                <a:lnTo>
                  <a:pt x="49" y="544"/>
                </a:lnTo>
                <a:lnTo>
                  <a:pt x="54" y="564"/>
                </a:lnTo>
                <a:lnTo>
                  <a:pt x="59" y="586"/>
                </a:lnTo>
                <a:lnTo>
                  <a:pt x="65" y="607"/>
                </a:lnTo>
                <a:lnTo>
                  <a:pt x="74" y="630"/>
                </a:lnTo>
                <a:lnTo>
                  <a:pt x="84" y="651"/>
                </a:lnTo>
                <a:lnTo>
                  <a:pt x="94" y="674"/>
                </a:lnTo>
                <a:lnTo>
                  <a:pt x="107" y="696"/>
                </a:lnTo>
                <a:lnTo>
                  <a:pt x="4" y="799"/>
                </a:lnTo>
                <a:lnTo>
                  <a:pt x="2" y="801"/>
                </a:lnTo>
                <a:lnTo>
                  <a:pt x="1" y="804"/>
                </a:lnTo>
                <a:lnTo>
                  <a:pt x="0" y="807"/>
                </a:lnTo>
                <a:lnTo>
                  <a:pt x="0" y="809"/>
                </a:lnTo>
                <a:lnTo>
                  <a:pt x="0" y="812"/>
                </a:lnTo>
                <a:lnTo>
                  <a:pt x="1" y="815"/>
                </a:lnTo>
                <a:lnTo>
                  <a:pt x="2" y="817"/>
                </a:lnTo>
                <a:lnTo>
                  <a:pt x="4" y="820"/>
                </a:lnTo>
                <a:lnTo>
                  <a:pt x="47" y="864"/>
                </a:lnTo>
                <a:lnTo>
                  <a:pt x="49" y="866"/>
                </a:lnTo>
                <a:lnTo>
                  <a:pt x="52" y="867"/>
                </a:lnTo>
                <a:lnTo>
                  <a:pt x="55" y="868"/>
                </a:lnTo>
                <a:lnTo>
                  <a:pt x="58" y="868"/>
                </a:lnTo>
                <a:lnTo>
                  <a:pt x="61" y="868"/>
                </a:lnTo>
                <a:lnTo>
                  <a:pt x="63" y="867"/>
                </a:lnTo>
                <a:lnTo>
                  <a:pt x="66" y="866"/>
                </a:lnTo>
                <a:lnTo>
                  <a:pt x="69" y="864"/>
                </a:lnTo>
                <a:lnTo>
                  <a:pt x="171" y="760"/>
                </a:lnTo>
                <a:lnTo>
                  <a:pt x="198" y="773"/>
                </a:lnTo>
                <a:lnTo>
                  <a:pt x="224" y="786"/>
                </a:lnTo>
                <a:lnTo>
                  <a:pt x="250" y="796"/>
                </a:lnTo>
                <a:lnTo>
                  <a:pt x="276" y="805"/>
                </a:lnTo>
                <a:lnTo>
                  <a:pt x="301" y="811"/>
                </a:lnTo>
                <a:lnTo>
                  <a:pt x="326" y="816"/>
                </a:lnTo>
                <a:lnTo>
                  <a:pt x="350" y="819"/>
                </a:lnTo>
                <a:lnTo>
                  <a:pt x="374" y="820"/>
                </a:lnTo>
                <a:lnTo>
                  <a:pt x="389" y="820"/>
                </a:lnTo>
                <a:lnTo>
                  <a:pt x="405" y="819"/>
                </a:lnTo>
                <a:lnTo>
                  <a:pt x="420" y="816"/>
                </a:lnTo>
                <a:lnTo>
                  <a:pt x="435" y="813"/>
                </a:lnTo>
                <a:lnTo>
                  <a:pt x="450" y="810"/>
                </a:lnTo>
                <a:lnTo>
                  <a:pt x="464" y="806"/>
                </a:lnTo>
                <a:lnTo>
                  <a:pt x="479" y="800"/>
                </a:lnTo>
                <a:lnTo>
                  <a:pt x="493" y="794"/>
                </a:lnTo>
                <a:lnTo>
                  <a:pt x="507" y="787"/>
                </a:lnTo>
                <a:lnTo>
                  <a:pt x="521" y="779"/>
                </a:lnTo>
                <a:lnTo>
                  <a:pt x="535" y="770"/>
                </a:lnTo>
                <a:lnTo>
                  <a:pt x="549" y="762"/>
                </a:lnTo>
                <a:lnTo>
                  <a:pt x="562" y="751"/>
                </a:lnTo>
                <a:lnTo>
                  <a:pt x="575" y="740"/>
                </a:lnTo>
                <a:lnTo>
                  <a:pt x="588" y="730"/>
                </a:lnTo>
                <a:lnTo>
                  <a:pt x="600" y="717"/>
                </a:lnTo>
                <a:lnTo>
                  <a:pt x="613" y="704"/>
                </a:lnTo>
                <a:lnTo>
                  <a:pt x="625" y="690"/>
                </a:lnTo>
                <a:lnTo>
                  <a:pt x="638" y="675"/>
                </a:lnTo>
                <a:lnTo>
                  <a:pt x="650" y="660"/>
                </a:lnTo>
                <a:lnTo>
                  <a:pt x="661" y="643"/>
                </a:lnTo>
                <a:lnTo>
                  <a:pt x="672" y="627"/>
                </a:lnTo>
                <a:lnTo>
                  <a:pt x="683" y="608"/>
                </a:lnTo>
                <a:lnTo>
                  <a:pt x="695" y="590"/>
                </a:lnTo>
                <a:lnTo>
                  <a:pt x="706" y="571"/>
                </a:lnTo>
                <a:lnTo>
                  <a:pt x="715" y="550"/>
                </a:lnTo>
                <a:lnTo>
                  <a:pt x="726" y="530"/>
                </a:lnTo>
                <a:lnTo>
                  <a:pt x="736" y="509"/>
                </a:lnTo>
                <a:lnTo>
                  <a:pt x="755" y="464"/>
                </a:lnTo>
                <a:lnTo>
                  <a:pt x="773" y="415"/>
                </a:lnTo>
                <a:lnTo>
                  <a:pt x="786" y="379"/>
                </a:lnTo>
                <a:lnTo>
                  <a:pt x="798" y="341"/>
                </a:lnTo>
                <a:lnTo>
                  <a:pt x="809" y="306"/>
                </a:lnTo>
                <a:lnTo>
                  <a:pt x="818" y="271"/>
                </a:lnTo>
                <a:lnTo>
                  <a:pt x="834" y="204"/>
                </a:lnTo>
                <a:lnTo>
                  <a:pt x="847" y="143"/>
                </a:lnTo>
                <a:lnTo>
                  <a:pt x="856" y="93"/>
                </a:lnTo>
                <a:lnTo>
                  <a:pt x="862" y="53"/>
                </a:lnTo>
                <a:lnTo>
                  <a:pt x="865" y="26"/>
                </a:lnTo>
                <a:lnTo>
                  <a:pt x="868" y="16"/>
                </a:lnTo>
                <a:lnTo>
                  <a:pt x="868" y="13"/>
                </a:lnTo>
                <a:lnTo>
                  <a:pt x="866" y="10"/>
                </a:lnTo>
                <a:lnTo>
                  <a:pt x="865" y="7"/>
                </a:lnTo>
                <a:lnTo>
                  <a:pt x="863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3D011-074F-F60C-18FE-9DA71AE55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657" y="2435279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DSDM Phase </a:t>
            </a:r>
          </a:p>
        </p:txBody>
      </p:sp>
    </p:spTree>
    <p:extLst>
      <p:ext uri="{BB962C8B-B14F-4D97-AF65-F5344CB8AC3E}">
        <p14:creationId xmlns:p14="http://schemas.microsoft.com/office/powerpoint/2010/main" val="285945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25F3C-0BF7-B934-88B1-BA201E7FF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84BDA15-3101-45DC-290A-CC72A9E0C3F3}"/>
              </a:ext>
            </a:extLst>
          </p:cNvPr>
          <p:cNvSpPr txBox="1">
            <a:spLocks/>
          </p:cNvSpPr>
          <p:nvPr/>
        </p:nvSpPr>
        <p:spPr>
          <a:xfrm>
            <a:off x="228600" y="4885"/>
            <a:ext cx="11734800" cy="12741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DSDM look in the Lake Burien – TCF project?  </a:t>
            </a:r>
          </a:p>
          <a:p>
            <a:pPr algn="ctr"/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B2337BD0-BC36-5113-A7FE-E501A4392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-984727" y="2182192"/>
            <a:ext cx="4336142" cy="2044685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Trapezoid 43">
            <a:extLst>
              <a:ext uri="{FF2B5EF4-FFF2-40B4-BE49-F238E27FC236}">
                <a16:creationId xmlns:a16="http://schemas.microsoft.com/office/drawing/2014/main" id="{2B6C2A14-FFC4-C149-4191-BC5360622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002572" y="2182580"/>
            <a:ext cx="4336142" cy="2044685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b="1" dirty="0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60750418-E9A3-B7CA-0A53-ABF2351C9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337576" y="2182192"/>
            <a:ext cx="4336142" cy="2044685"/>
          </a:xfrm>
          <a:prstGeom prst="trapezoi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05F7A9-2E60-DE9A-4AD9-BE197E858B96}"/>
              </a:ext>
            </a:extLst>
          </p:cNvPr>
          <p:cNvSpPr/>
          <p:nvPr/>
        </p:nvSpPr>
        <p:spPr>
          <a:xfrm>
            <a:off x="584162" y="1982423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Feasibility study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072091D-C48B-B8C7-2D81-8A5C17428878}"/>
              </a:ext>
            </a:extLst>
          </p:cNvPr>
          <p:cNvSpPr/>
          <p:nvPr/>
        </p:nvSpPr>
        <p:spPr>
          <a:xfrm>
            <a:off x="391781" y="2435277"/>
            <a:ext cx="1752042" cy="168533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Scope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80/20 principle 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Iterative approach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business requirements will change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Deployment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5F0B29-B232-FFE7-EC11-20F9A8030594}"/>
              </a:ext>
            </a:extLst>
          </p:cNvPr>
          <p:cNvSpPr txBox="1"/>
          <p:nvPr/>
        </p:nvSpPr>
        <p:spPr>
          <a:xfrm>
            <a:off x="2610514" y="1121915"/>
            <a:ext cx="1914577" cy="467051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Scope - 12 bed, Transitional Care, Age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AB3EDE-A08F-C6AC-4C95-C40A8F0A6EC9}"/>
              </a:ext>
            </a:extLst>
          </p:cNvPr>
          <p:cNvSpPr txBox="1"/>
          <p:nvPr/>
        </p:nvSpPr>
        <p:spPr>
          <a:xfrm>
            <a:off x="2610514" y="1692118"/>
            <a:ext cx="2025266" cy="95436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20% work accounts for 80% of the project </a:t>
            </a:r>
          </a:p>
          <a:p>
            <a:pPr marL="342900" indent="-342900" algn="ctr">
              <a:buAutoNum type="arabicPeriod"/>
            </a:pPr>
            <a:r>
              <a:rPr lang="en-US" sz="1300" dirty="0"/>
              <a:t>Facility </a:t>
            </a:r>
          </a:p>
          <a:p>
            <a:pPr marL="342900" indent="-342900" algn="ctr">
              <a:buAutoNum type="arabicPeriod"/>
            </a:pPr>
            <a:r>
              <a:rPr lang="en-US" sz="1300" dirty="0"/>
              <a:t>Staff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6DF272-C047-32BE-E356-F4C1916457F8}"/>
              </a:ext>
            </a:extLst>
          </p:cNvPr>
          <p:cNvSpPr txBox="1"/>
          <p:nvPr/>
        </p:nvSpPr>
        <p:spPr>
          <a:xfrm>
            <a:off x="2610514" y="2778195"/>
            <a:ext cx="2025266" cy="710707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Weekly plan </a:t>
            </a:r>
          </a:p>
          <a:p>
            <a:pPr marL="0" indent="0" algn="ctr">
              <a:buNone/>
            </a:pPr>
            <a:r>
              <a:rPr lang="en-US" sz="1300" dirty="0"/>
              <a:t>Weekly report </a:t>
            </a:r>
          </a:p>
          <a:p>
            <a:pPr marL="0" indent="0" algn="ctr">
              <a:buNone/>
            </a:pPr>
            <a:r>
              <a:rPr lang="en-US" sz="1300" dirty="0"/>
              <a:t>Percentage of work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15A600-8AC4-DAFC-DF4A-42A20DB38104}"/>
              </a:ext>
            </a:extLst>
          </p:cNvPr>
          <p:cNvSpPr txBox="1"/>
          <p:nvPr/>
        </p:nvSpPr>
        <p:spPr>
          <a:xfrm>
            <a:off x="2610514" y="3676063"/>
            <a:ext cx="2025266" cy="95436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Time boxed weekly thus change is acceptable </a:t>
            </a:r>
          </a:p>
          <a:p>
            <a:pPr marL="0" indent="0" algn="ctr">
              <a:buNone/>
            </a:pPr>
            <a:r>
              <a:rPr lang="en-US" sz="1300" dirty="0"/>
              <a:t>Can change every week if needed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9467B52-E092-0A42-0EAA-96268EBD5BD8}"/>
              </a:ext>
            </a:extLst>
          </p:cNvPr>
          <p:cNvSpPr txBox="1"/>
          <p:nvPr/>
        </p:nvSpPr>
        <p:spPr>
          <a:xfrm>
            <a:off x="2626830" y="4793466"/>
            <a:ext cx="2025266" cy="95436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Easy to Deploy</a:t>
            </a:r>
          </a:p>
          <a:p>
            <a:pPr marL="0" indent="0" algn="ctr">
              <a:buNone/>
            </a:pPr>
            <a:r>
              <a:rPr lang="en-US" sz="1300" dirty="0"/>
              <a:t>Team has the power </a:t>
            </a:r>
          </a:p>
          <a:p>
            <a:pPr marL="0" indent="0" algn="ctr">
              <a:buNone/>
            </a:pPr>
            <a:r>
              <a:rPr lang="en-US" sz="1300" dirty="0"/>
              <a:t>People management at it’s best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487F6D5-1B2B-ECBA-55BD-2F3A62D48BE4}"/>
              </a:ext>
            </a:extLst>
          </p:cNvPr>
          <p:cNvSpPr/>
          <p:nvPr/>
        </p:nvSpPr>
        <p:spPr>
          <a:xfrm>
            <a:off x="5480472" y="1982423"/>
            <a:ext cx="1371600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Understanding Project Variables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FE395D-9A1B-F43C-B547-9D6538C2AA12}"/>
              </a:ext>
            </a:extLst>
          </p:cNvPr>
          <p:cNvSpPr/>
          <p:nvPr/>
        </p:nvSpPr>
        <p:spPr>
          <a:xfrm>
            <a:off x="5290249" y="2888668"/>
            <a:ext cx="1752042" cy="19289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Fixed variables </a:t>
            </a:r>
          </a:p>
          <a:p>
            <a:pPr marL="742950" lvl="1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Time</a:t>
            </a:r>
          </a:p>
          <a:p>
            <a:pPr marL="742950" lvl="1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Cost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 Variable variables </a:t>
            </a:r>
          </a:p>
          <a:p>
            <a:pPr marL="742950" lvl="1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Features</a:t>
            </a:r>
          </a:p>
          <a:p>
            <a:pPr marL="285750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Determinant variables </a:t>
            </a:r>
          </a:p>
          <a:p>
            <a:pPr marL="742950" lvl="1" indent="-285750">
              <a:lnSpc>
                <a:spcPts val="19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Quality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E67EC6-8B32-48AD-A80F-526638198657}"/>
              </a:ext>
            </a:extLst>
          </p:cNvPr>
          <p:cNvSpPr txBox="1"/>
          <p:nvPr/>
        </p:nvSpPr>
        <p:spPr>
          <a:xfrm>
            <a:off x="7341468" y="1659338"/>
            <a:ext cx="1914577" cy="707822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Legislative mandated timeline </a:t>
            </a:r>
          </a:p>
          <a:p>
            <a:pPr marL="0" indent="0" algn="ctr">
              <a:buNone/>
            </a:pPr>
            <a:r>
              <a:rPr lang="en-US" sz="1300" dirty="0"/>
              <a:t>Not much control for team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44812B-6E4F-6403-905D-D018D7A978D1}"/>
              </a:ext>
            </a:extLst>
          </p:cNvPr>
          <p:cNvSpPr txBox="1"/>
          <p:nvPr/>
        </p:nvSpPr>
        <p:spPr>
          <a:xfrm>
            <a:off x="7341468" y="2699604"/>
            <a:ext cx="1914577" cy="707822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Legislative mandated timeline </a:t>
            </a:r>
          </a:p>
          <a:p>
            <a:pPr marL="0" indent="0" algn="ctr">
              <a:buNone/>
            </a:pPr>
            <a:r>
              <a:rPr lang="en-US" sz="1300" dirty="0"/>
              <a:t>Not much control for team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B9E69B2-7587-4F86-A534-DFEBF707DC2D}"/>
              </a:ext>
            </a:extLst>
          </p:cNvPr>
          <p:cNvSpPr txBox="1"/>
          <p:nvPr/>
        </p:nvSpPr>
        <p:spPr>
          <a:xfrm>
            <a:off x="7341468" y="3777392"/>
            <a:ext cx="1914577" cy="95436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Rent/Construct/Buy – as based on business </a:t>
            </a:r>
          </a:p>
          <a:p>
            <a:pPr marL="0" indent="0" algn="ctr">
              <a:buNone/>
            </a:pPr>
            <a:r>
              <a:rPr lang="en-US" sz="1300" dirty="0"/>
              <a:t>Bed styles/Mandates – as based on team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C603E74-660E-8662-88F2-15C6226269F7}"/>
              </a:ext>
            </a:extLst>
          </p:cNvPr>
          <p:cNvSpPr txBox="1"/>
          <p:nvPr/>
        </p:nvSpPr>
        <p:spPr>
          <a:xfrm>
            <a:off x="7341468" y="4822431"/>
            <a:ext cx="1914577" cy="223394"/>
          </a:xfrm>
          <a:prstGeom prst="rect">
            <a:avLst/>
          </a:prstGeom>
          <a:solidFill>
            <a:schemeClr val="accent5"/>
          </a:solidFill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285750" indent="-285750">
              <a:lnSpc>
                <a:spcPts val="1900"/>
              </a:lnSpc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cs typeface="Segoe UI" panose="020B0502040204020203" pitchFamily="34" charset="0"/>
              </a:defRPr>
            </a:lvl1pPr>
          </a:lstStyle>
          <a:p>
            <a:pPr marL="0" indent="0" algn="ctr">
              <a:buNone/>
            </a:pPr>
            <a:r>
              <a:rPr lang="en-US" sz="1300" dirty="0"/>
              <a:t>Monitored weekly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AF8D401-8F4D-4114-31A3-BD5E22108B16}"/>
              </a:ext>
            </a:extLst>
          </p:cNvPr>
          <p:cNvSpPr/>
          <p:nvPr/>
        </p:nvSpPr>
        <p:spPr>
          <a:xfrm>
            <a:off x="9816227" y="1982423"/>
            <a:ext cx="1371600" cy="24622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Time Boxing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F1C22-149C-E778-D9B2-002DBD10D1E6}"/>
              </a:ext>
            </a:extLst>
          </p:cNvPr>
          <p:cNvSpPr/>
          <p:nvPr/>
        </p:nvSpPr>
        <p:spPr>
          <a:xfrm>
            <a:off x="9626006" y="2665571"/>
            <a:ext cx="1752042" cy="192899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sprints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time </a:t>
            </a: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Set cost </a:t>
            </a: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Variable features </a:t>
            </a:r>
          </a:p>
          <a:p>
            <a:pPr algn="ctr">
              <a:lnSpc>
                <a:spcPts val="1900"/>
              </a:lnSpc>
            </a:pPr>
            <a:endParaRPr lang="en-US" sz="1400" dirty="0">
              <a:solidFill>
                <a:schemeClr val="bg1"/>
              </a:solidFill>
              <a:cs typeface="Segoe UI" panose="020B0502040204020203" pitchFamily="34" charset="0"/>
            </a:endParaRPr>
          </a:p>
          <a:p>
            <a:pPr algn="ctr">
              <a:lnSpc>
                <a:spcPts val="1900"/>
              </a:lnSpc>
            </a:pPr>
            <a:r>
              <a:rPr lang="en-US" sz="1400" dirty="0">
                <a:solidFill>
                  <a:schemeClr val="bg1"/>
                </a:solidFill>
                <a:cs typeface="Segoe UI" panose="020B0502040204020203" pitchFamily="34" charset="0"/>
              </a:rPr>
              <a:t>Quality to not compromise  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553B91E-E81F-9739-8112-AC30D6F67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90250" y="2323582"/>
            <a:ext cx="1752042" cy="22339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400" b="1" dirty="0">
                <a:solidFill>
                  <a:schemeClr val="bg1"/>
                </a:solidFill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56" name="Freeform 4197">
            <a:extLst>
              <a:ext uri="{FF2B5EF4-FFF2-40B4-BE49-F238E27FC236}">
                <a16:creationId xmlns:a16="http://schemas.microsoft.com/office/drawing/2014/main" id="{5840F2BB-CC76-AFDD-61AB-9E7A82F9A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079795" y="1408884"/>
            <a:ext cx="380334" cy="348640"/>
          </a:xfrm>
          <a:custGeom>
            <a:avLst/>
            <a:gdLst>
              <a:gd name="T0" fmla="*/ 540 w 901"/>
              <a:gd name="T1" fmla="*/ 161 h 826"/>
              <a:gd name="T2" fmla="*/ 360 w 901"/>
              <a:gd name="T3" fmla="*/ 255 h 826"/>
              <a:gd name="T4" fmla="*/ 360 w 901"/>
              <a:gd name="T5" fmla="*/ 255 h 826"/>
              <a:gd name="T6" fmla="*/ 201 w 901"/>
              <a:gd name="T7" fmla="*/ 255 h 826"/>
              <a:gd name="T8" fmla="*/ 749 w 901"/>
              <a:gd name="T9" fmla="*/ 46 h 826"/>
              <a:gd name="T10" fmla="*/ 692 w 901"/>
              <a:gd name="T11" fmla="*/ 248 h 826"/>
              <a:gd name="T12" fmla="*/ 568 w 901"/>
              <a:gd name="T13" fmla="*/ 103 h 826"/>
              <a:gd name="T14" fmla="*/ 556 w 901"/>
              <a:gd name="T15" fmla="*/ 104 h 826"/>
              <a:gd name="T16" fmla="*/ 341 w 901"/>
              <a:gd name="T17" fmla="*/ 135 h 826"/>
              <a:gd name="T18" fmla="*/ 333 w 901"/>
              <a:gd name="T19" fmla="*/ 141 h 826"/>
              <a:gd name="T20" fmla="*/ 330 w 901"/>
              <a:gd name="T21" fmla="*/ 255 h 826"/>
              <a:gd name="T22" fmla="*/ 120 w 901"/>
              <a:gd name="T23" fmla="*/ 4 h 826"/>
              <a:gd name="T24" fmla="*/ 109 w 901"/>
              <a:gd name="T25" fmla="*/ 0 h 826"/>
              <a:gd name="T26" fmla="*/ 5 w 901"/>
              <a:gd name="T27" fmla="*/ 48 h 826"/>
              <a:gd name="T28" fmla="*/ 0 w 901"/>
              <a:gd name="T29" fmla="*/ 58 h 826"/>
              <a:gd name="T30" fmla="*/ 82 w 901"/>
              <a:gd name="T31" fmla="*/ 255 h 826"/>
              <a:gd name="T32" fmla="*/ 5 w 901"/>
              <a:gd name="T33" fmla="*/ 259 h 826"/>
              <a:gd name="T34" fmla="*/ 0 w 901"/>
              <a:gd name="T35" fmla="*/ 271 h 826"/>
              <a:gd name="T36" fmla="*/ 120 w 901"/>
              <a:gd name="T37" fmla="*/ 643 h 826"/>
              <a:gd name="T38" fmla="*/ 589 w 901"/>
              <a:gd name="T39" fmla="*/ 676 h 826"/>
              <a:gd name="T40" fmla="*/ 157 w 901"/>
              <a:gd name="T41" fmla="*/ 679 h 826"/>
              <a:gd name="T42" fmla="*/ 131 w 901"/>
              <a:gd name="T43" fmla="*/ 693 h 826"/>
              <a:gd name="T44" fmla="*/ 113 w 901"/>
              <a:gd name="T45" fmla="*/ 716 h 826"/>
              <a:gd name="T46" fmla="*/ 105 w 901"/>
              <a:gd name="T47" fmla="*/ 744 h 826"/>
              <a:gd name="T48" fmla="*/ 108 w 901"/>
              <a:gd name="T49" fmla="*/ 774 h 826"/>
              <a:gd name="T50" fmla="*/ 122 w 901"/>
              <a:gd name="T51" fmla="*/ 798 h 826"/>
              <a:gd name="T52" fmla="*/ 144 w 901"/>
              <a:gd name="T53" fmla="*/ 818 h 826"/>
              <a:gd name="T54" fmla="*/ 172 w 901"/>
              <a:gd name="T55" fmla="*/ 826 h 826"/>
              <a:gd name="T56" fmla="*/ 202 w 901"/>
              <a:gd name="T57" fmla="*/ 823 h 826"/>
              <a:gd name="T58" fmla="*/ 228 w 901"/>
              <a:gd name="T59" fmla="*/ 809 h 826"/>
              <a:gd name="T60" fmla="*/ 246 w 901"/>
              <a:gd name="T61" fmla="*/ 787 h 826"/>
              <a:gd name="T62" fmla="*/ 255 w 901"/>
              <a:gd name="T63" fmla="*/ 759 h 826"/>
              <a:gd name="T64" fmla="*/ 246 w 901"/>
              <a:gd name="T65" fmla="*/ 716 h 826"/>
              <a:gd name="T66" fmla="*/ 514 w 901"/>
              <a:gd name="T67" fmla="*/ 727 h 826"/>
              <a:gd name="T68" fmla="*/ 512 w 901"/>
              <a:gd name="T69" fmla="*/ 766 h 826"/>
              <a:gd name="T70" fmla="*/ 523 w 901"/>
              <a:gd name="T71" fmla="*/ 793 h 826"/>
              <a:gd name="T72" fmla="*/ 543 w 901"/>
              <a:gd name="T73" fmla="*/ 813 h 826"/>
              <a:gd name="T74" fmla="*/ 570 w 901"/>
              <a:gd name="T75" fmla="*/ 825 h 826"/>
              <a:gd name="T76" fmla="*/ 601 w 901"/>
              <a:gd name="T77" fmla="*/ 825 h 826"/>
              <a:gd name="T78" fmla="*/ 628 w 901"/>
              <a:gd name="T79" fmla="*/ 813 h 826"/>
              <a:gd name="T80" fmla="*/ 648 w 901"/>
              <a:gd name="T81" fmla="*/ 793 h 826"/>
              <a:gd name="T82" fmla="*/ 659 w 901"/>
              <a:gd name="T83" fmla="*/ 766 h 826"/>
              <a:gd name="T84" fmla="*/ 658 w 901"/>
              <a:gd name="T85" fmla="*/ 730 h 826"/>
              <a:gd name="T86" fmla="*/ 635 w 901"/>
              <a:gd name="T87" fmla="*/ 695 h 826"/>
              <a:gd name="T88" fmla="*/ 630 w 901"/>
              <a:gd name="T89" fmla="*/ 635 h 826"/>
              <a:gd name="T90" fmla="*/ 886 w 901"/>
              <a:gd name="T91" fmla="*/ 75 h 826"/>
              <a:gd name="T92" fmla="*/ 897 w 901"/>
              <a:gd name="T93" fmla="*/ 70 h 826"/>
              <a:gd name="T94" fmla="*/ 901 w 901"/>
              <a:gd name="T95" fmla="*/ 60 h 826"/>
              <a:gd name="T96" fmla="*/ 897 w 901"/>
              <a:gd name="T97" fmla="*/ 49 h 826"/>
              <a:gd name="T98" fmla="*/ 886 w 901"/>
              <a:gd name="T99" fmla="*/ 45 h 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901" h="826">
                <a:moveTo>
                  <a:pt x="442" y="255"/>
                </a:moveTo>
                <a:lnTo>
                  <a:pt x="540" y="161"/>
                </a:lnTo>
                <a:lnTo>
                  <a:pt x="540" y="161"/>
                </a:lnTo>
                <a:lnTo>
                  <a:pt x="540" y="161"/>
                </a:lnTo>
                <a:lnTo>
                  <a:pt x="562" y="139"/>
                </a:lnTo>
                <a:lnTo>
                  <a:pt x="659" y="255"/>
                </a:lnTo>
                <a:lnTo>
                  <a:pt x="442" y="255"/>
                </a:lnTo>
                <a:close/>
                <a:moveTo>
                  <a:pt x="360" y="255"/>
                </a:moveTo>
                <a:lnTo>
                  <a:pt x="360" y="165"/>
                </a:lnTo>
                <a:lnTo>
                  <a:pt x="493" y="165"/>
                </a:lnTo>
                <a:lnTo>
                  <a:pt x="399" y="255"/>
                </a:lnTo>
                <a:lnTo>
                  <a:pt x="360" y="255"/>
                </a:lnTo>
                <a:close/>
                <a:moveTo>
                  <a:pt x="114" y="255"/>
                </a:moveTo>
                <a:lnTo>
                  <a:pt x="34" y="67"/>
                </a:lnTo>
                <a:lnTo>
                  <a:pt x="101" y="35"/>
                </a:lnTo>
                <a:lnTo>
                  <a:pt x="201" y="255"/>
                </a:lnTo>
                <a:lnTo>
                  <a:pt x="114" y="255"/>
                </a:lnTo>
                <a:close/>
                <a:moveTo>
                  <a:pt x="886" y="45"/>
                </a:moveTo>
                <a:lnTo>
                  <a:pt x="753" y="45"/>
                </a:lnTo>
                <a:lnTo>
                  <a:pt x="749" y="46"/>
                </a:lnTo>
                <a:lnTo>
                  <a:pt x="745" y="48"/>
                </a:lnTo>
                <a:lnTo>
                  <a:pt x="740" y="51"/>
                </a:lnTo>
                <a:lnTo>
                  <a:pt x="739" y="57"/>
                </a:lnTo>
                <a:lnTo>
                  <a:pt x="692" y="248"/>
                </a:lnTo>
                <a:lnTo>
                  <a:pt x="575" y="107"/>
                </a:lnTo>
                <a:lnTo>
                  <a:pt x="573" y="105"/>
                </a:lnTo>
                <a:lnTo>
                  <a:pt x="571" y="104"/>
                </a:lnTo>
                <a:lnTo>
                  <a:pt x="568" y="103"/>
                </a:lnTo>
                <a:lnTo>
                  <a:pt x="564" y="102"/>
                </a:lnTo>
                <a:lnTo>
                  <a:pt x="561" y="102"/>
                </a:lnTo>
                <a:lnTo>
                  <a:pt x="559" y="103"/>
                </a:lnTo>
                <a:lnTo>
                  <a:pt x="556" y="104"/>
                </a:lnTo>
                <a:lnTo>
                  <a:pt x="554" y="106"/>
                </a:lnTo>
                <a:lnTo>
                  <a:pt x="524" y="135"/>
                </a:lnTo>
                <a:lnTo>
                  <a:pt x="345" y="135"/>
                </a:lnTo>
                <a:lnTo>
                  <a:pt x="341" y="135"/>
                </a:lnTo>
                <a:lnTo>
                  <a:pt x="339" y="136"/>
                </a:lnTo>
                <a:lnTo>
                  <a:pt x="336" y="138"/>
                </a:lnTo>
                <a:lnTo>
                  <a:pt x="334" y="139"/>
                </a:lnTo>
                <a:lnTo>
                  <a:pt x="333" y="141"/>
                </a:lnTo>
                <a:lnTo>
                  <a:pt x="331" y="144"/>
                </a:lnTo>
                <a:lnTo>
                  <a:pt x="331" y="147"/>
                </a:lnTo>
                <a:lnTo>
                  <a:pt x="330" y="150"/>
                </a:lnTo>
                <a:lnTo>
                  <a:pt x="330" y="255"/>
                </a:lnTo>
                <a:lnTo>
                  <a:pt x="234" y="255"/>
                </a:lnTo>
                <a:lnTo>
                  <a:pt x="123" y="8"/>
                </a:lnTo>
                <a:lnTo>
                  <a:pt x="122" y="6"/>
                </a:lnTo>
                <a:lnTo>
                  <a:pt x="120" y="4"/>
                </a:lnTo>
                <a:lnTo>
                  <a:pt x="117" y="2"/>
                </a:lnTo>
                <a:lnTo>
                  <a:pt x="114" y="1"/>
                </a:lnTo>
                <a:lnTo>
                  <a:pt x="111" y="0"/>
                </a:lnTo>
                <a:lnTo>
                  <a:pt x="109" y="0"/>
                </a:lnTo>
                <a:lnTo>
                  <a:pt x="106" y="0"/>
                </a:lnTo>
                <a:lnTo>
                  <a:pt x="102" y="1"/>
                </a:lnTo>
                <a:lnTo>
                  <a:pt x="8" y="46"/>
                </a:lnTo>
                <a:lnTo>
                  <a:pt x="5" y="48"/>
                </a:lnTo>
                <a:lnTo>
                  <a:pt x="3" y="50"/>
                </a:lnTo>
                <a:lnTo>
                  <a:pt x="2" y="52"/>
                </a:lnTo>
                <a:lnTo>
                  <a:pt x="1" y="54"/>
                </a:lnTo>
                <a:lnTo>
                  <a:pt x="0" y="58"/>
                </a:lnTo>
                <a:lnTo>
                  <a:pt x="0" y="60"/>
                </a:lnTo>
                <a:lnTo>
                  <a:pt x="0" y="63"/>
                </a:lnTo>
                <a:lnTo>
                  <a:pt x="1" y="66"/>
                </a:lnTo>
                <a:lnTo>
                  <a:pt x="82" y="255"/>
                </a:lnTo>
                <a:lnTo>
                  <a:pt x="15" y="255"/>
                </a:lnTo>
                <a:lnTo>
                  <a:pt x="11" y="256"/>
                </a:lnTo>
                <a:lnTo>
                  <a:pt x="7" y="257"/>
                </a:lnTo>
                <a:lnTo>
                  <a:pt x="5" y="259"/>
                </a:lnTo>
                <a:lnTo>
                  <a:pt x="2" y="261"/>
                </a:lnTo>
                <a:lnTo>
                  <a:pt x="1" y="265"/>
                </a:lnTo>
                <a:lnTo>
                  <a:pt x="0" y="268"/>
                </a:lnTo>
                <a:lnTo>
                  <a:pt x="0" y="271"/>
                </a:lnTo>
                <a:lnTo>
                  <a:pt x="1" y="275"/>
                </a:lnTo>
                <a:lnTo>
                  <a:pt x="114" y="635"/>
                </a:lnTo>
                <a:lnTo>
                  <a:pt x="116" y="640"/>
                </a:lnTo>
                <a:lnTo>
                  <a:pt x="120" y="643"/>
                </a:lnTo>
                <a:lnTo>
                  <a:pt x="123" y="645"/>
                </a:lnTo>
                <a:lnTo>
                  <a:pt x="128" y="646"/>
                </a:lnTo>
                <a:lnTo>
                  <a:pt x="596" y="646"/>
                </a:lnTo>
                <a:lnTo>
                  <a:pt x="589" y="676"/>
                </a:lnTo>
                <a:lnTo>
                  <a:pt x="180" y="676"/>
                </a:lnTo>
                <a:lnTo>
                  <a:pt x="172" y="676"/>
                </a:lnTo>
                <a:lnTo>
                  <a:pt x="165" y="677"/>
                </a:lnTo>
                <a:lnTo>
                  <a:pt x="157" y="679"/>
                </a:lnTo>
                <a:lnTo>
                  <a:pt x="151" y="682"/>
                </a:lnTo>
                <a:lnTo>
                  <a:pt x="144" y="685"/>
                </a:lnTo>
                <a:lnTo>
                  <a:pt x="138" y="689"/>
                </a:lnTo>
                <a:lnTo>
                  <a:pt x="131" y="693"/>
                </a:lnTo>
                <a:lnTo>
                  <a:pt x="127" y="698"/>
                </a:lnTo>
                <a:lnTo>
                  <a:pt x="122" y="703"/>
                </a:lnTo>
                <a:lnTo>
                  <a:pt x="117" y="709"/>
                </a:lnTo>
                <a:lnTo>
                  <a:pt x="113" y="716"/>
                </a:lnTo>
                <a:lnTo>
                  <a:pt x="110" y="722"/>
                </a:lnTo>
                <a:lnTo>
                  <a:pt x="108" y="729"/>
                </a:lnTo>
                <a:lnTo>
                  <a:pt x="106" y="736"/>
                </a:lnTo>
                <a:lnTo>
                  <a:pt x="105" y="744"/>
                </a:lnTo>
                <a:lnTo>
                  <a:pt x="105" y="751"/>
                </a:lnTo>
                <a:lnTo>
                  <a:pt x="105" y="759"/>
                </a:lnTo>
                <a:lnTo>
                  <a:pt x="106" y="766"/>
                </a:lnTo>
                <a:lnTo>
                  <a:pt x="108" y="774"/>
                </a:lnTo>
                <a:lnTo>
                  <a:pt x="110" y="780"/>
                </a:lnTo>
                <a:lnTo>
                  <a:pt x="113" y="787"/>
                </a:lnTo>
                <a:lnTo>
                  <a:pt x="117" y="793"/>
                </a:lnTo>
                <a:lnTo>
                  <a:pt x="122" y="798"/>
                </a:lnTo>
                <a:lnTo>
                  <a:pt x="127" y="804"/>
                </a:lnTo>
                <a:lnTo>
                  <a:pt x="131" y="809"/>
                </a:lnTo>
                <a:lnTo>
                  <a:pt x="138" y="813"/>
                </a:lnTo>
                <a:lnTo>
                  <a:pt x="144" y="818"/>
                </a:lnTo>
                <a:lnTo>
                  <a:pt x="151" y="821"/>
                </a:lnTo>
                <a:lnTo>
                  <a:pt x="157" y="823"/>
                </a:lnTo>
                <a:lnTo>
                  <a:pt x="165" y="825"/>
                </a:lnTo>
                <a:lnTo>
                  <a:pt x="172" y="826"/>
                </a:lnTo>
                <a:lnTo>
                  <a:pt x="180" y="826"/>
                </a:lnTo>
                <a:lnTo>
                  <a:pt x="187" y="826"/>
                </a:lnTo>
                <a:lnTo>
                  <a:pt x="195" y="825"/>
                </a:lnTo>
                <a:lnTo>
                  <a:pt x="202" y="823"/>
                </a:lnTo>
                <a:lnTo>
                  <a:pt x="209" y="821"/>
                </a:lnTo>
                <a:lnTo>
                  <a:pt x="215" y="818"/>
                </a:lnTo>
                <a:lnTo>
                  <a:pt x="221" y="813"/>
                </a:lnTo>
                <a:lnTo>
                  <a:pt x="228" y="809"/>
                </a:lnTo>
                <a:lnTo>
                  <a:pt x="233" y="804"/>
                </a:lnTo>
                <a:lnTo>
                  <a:pt x="238" y="798"/>
                </a:lnTo>
                <a:lnTo>
                  <a:pt x="242" y="793"/>
                </a:lnTo>
                <a:lnTo>
                  <a:pt x="246" y="787"/>
                </a:lnTo>
                <a:lnTo>
                  <a:pt x="249" y="780"/>
                </a:lnTo>
                <a:lnTo>
                  <a:pt x="251" y="774"/>
                </a:lnTo>
                <a:lnTo>
                  <a:pt x="254" y="766"/>
                </a:lnTo>
                <a:lnTo>
                  <a:pt x="255" y="759"/>
                </a:lnTo>
                <a:lnTo>
                  <a:pt x="255" y="751"/>
                </a:lnTo>
                <a:lnTo>
                  <a:pt x="254" y="738"/>
                </a:lnTo>
                <a:lnTo>
                  <a:pt x="250" y="727"/>
                </a:lnTo>
                <a:lnTo>
                  <a:pt x="246" y="716"/>
                </a:lnTo>
                <a:lnTo>
                  <a:pt x="240" y="706"/>
                </a:lnTo>
                <a:lnTo>
                  <a:pt x="526" y="706"/>
                </a:lnTo>
                <a:lnTo>
                  <a:pt x="519" y="716"/>
                </a:lnTo>
                <a:lnTo>
                  <a:pt x="514" y="727"/>
                </a:lnTo>
                <a:lnTo>
                  <a:pt x="511" y="738"/>
                </a:lnTo>
                <a:lnTo>
                  <a:pt x="510" y="751"/>
                </a:lnTo>
                <a:lnTo>
                  <a:pt x="511" y="759"/>
                </a:lnTo>
                <a:lnTo>
                  <a:pt x="512" y="766"/>
                </a:lnTo>
                <a:lnTo>
                  <a:pt x="514" y="774"/>
                </a:lnTo>
                <a:lnTo>
                  <a:pt x="516" y="780"/>
                </a:lnTo>
                <a:lnTo>
                  <a:pt x="519" y="787"/>
                </a:lnTo>
                <a:lnTo>
                  <a:pt x="523" y="793"/>
                </a:lnTo>
                <a:lnTo>
                  <a:pt x="528" y="798"/>
                </a:lnTo>
                <a:lnTo>
                  <a:pt x="532" y="804"/>
                </a:lnTo>
                <a:lnTo>
                  <a:pt x="538" y="809"/>
                </a:lnTo>
                <a:lnTo>
                  <a:pt x="543" y="813"/>
                </a:lnTo>
                <a:lnTo>
                  <a:pt x="549" y="818"/>
                </a:lnTo>
                <a:lnTo>
                  <a:pt x="556" y="821"/>
                </a:lnTo>
                <a:lnTo>
                  <a:pt x="563" y="823"/>
                </a:lnTo>
                <a:lnTo>
                  <a:pt x="570" y="825"/>
                </a:lnTo>
                <a:lnTo>
                  <a:pt x="577" y="826"/>
                </a:lnTo>
                <a:lnTo>
                  <a:pt x="586" y="826"/>
                </a:lnTo>
                <a:lnTo>
                  <a:pt x="593" y="826"/>
                </a:lnTo>
                <a:lnTo>
                  <a:pt x="601" y="825"/>
                </a:lnTo>
                <a:lnTo>
                  <a:pt x="607" y="823"/>
                </a:lnTo>
                <a:lnTo>
                  <a:pt x="615" y="821"/>
                </a:lnTo>
                <a:lnTo>
                  <a:pt x="621" y="818"/>
                </a:lnTo>
                <a:lnTo>
                  <a:pt x="628" y="813"/>
                </a:lnTo>
                <a:lnTo>
                  <a:pt x="633" y="809"/>
                </a:lnTo>
                <a:lnTo>
                  <a:pt x="638" y="804"/>
                </a:lnTo>
                <a:lnTo>
                  <a:pt x="644" y="798"/>
                </a:lnTo>
                <a:lnTo>
                  <a:pt x="648" y="793"/>
                </a:lnTo>
                <a:lnTo>
                  <a:pt x="651" y="787"/>
                </a:lnTo>
                <a:lnTo>
                  <a:pt x="654" y="780"/>
                </a:lnTo>
                <a:lnTo>
                  <a:pt x="658" y="774"/>
                </a:lnTo>
                <a:lnTo>
                  <a:pt x="659" y="766"/>
                </a:lnTo>
                <a:lnTo>
                  <a:pt x="660" y="759"/>
                </a:lnTo>
                <a:lnTo>
                  <a:pt x="661" y="751"/>
                </a:lnTo>
                <a:lnTo>
                  <a:pt x="660" y="740"/>
                </a:lnTo>
                <a:lnTo>
                  <a:pt x="658" y="730"/>
                </a:lnTo>
                <a:lnTo>
                  <a:pt x="653" y="720"/>
                </a:lnTo>
                <a:lnTo>
                  <a:pt x="649" y="710"/>
                </a:lnTo>
                <a:lnTo>
                  <a:pt x="643" y="702"/>
                </a:lnTo>
                <a:lnTo>
                  <a:pt x="635" y="695"/>
                </a:lnTo>
                <a:lnTo>
                  <a:pt x="627" y="689"/>
                </a:lnTo>
                <a:lnTo>
                  <a:pt x="618" y="684"/>
                </a:lnTo>
                <a:lnTo>
                  <a:pt x="629" y="637"/>
                </a:lnTo>
                <a:lnTo>
                  <a:pt x="630" y="635"/>
                </a:lnTo>
                <a:lnTo>
                  <a:pt x="630" y="634"/>
                </a:lnTo>
                <a:lnTo>
                  <a:pt x="717" y="274"/>
                </a:lnTo>
                <a:lnTo>
                  <a:pt x="765" y="75"/>
                </a:lnTo>
                <a:lnTo>
                  <a:pt x="886" y="75"/>
                </a:lnTo>
                <a:lnTo>
                  <a:pt x="889" y="75"/>
                </a:lnTo>
                <a:lnTo>
                  <a:pt x="891" y="74"/>
                </a:lnTo>
                <a:lnTo>
                  <a:pt x="895" y="73"/>
                </a:lnTo>
                <a:lnTo>
                  <a:pt x="897" y="70"/>
                </a:lnTo>
                <a:lnTo>
                  <a:pt x="899" y="68"/>
                </a:lnTo>
                <a:lnTo>
                  <a:pt x="900" y="66"/>
                </a:lnTo>
                <a:lnTo>
                  <a:pt x="901" y="63"/>
                </a:lnTo>
                <a:lnTo>
                  <a:pt x="901" y="60"/>
                </a:lnTo>
                <a:lnTo>
                  <a:pt x="901" y="57"/>
                </a:lnTo>
                <a:lnTo>
                  <a:pt x="900" y="54"/>
                </a:lnTo>
                <a:lnTo>
                  <a:pt x="899" y="51"/>
                </a:lnTo>
                <a:lnTo>
                  <a:pt x="897" y="49"/>
                </a:lnTo>
                <a:lnTo>
                  <a:pt x="895" y="47"/>
                </a:lnTo>
                <a:lnTo>
                  <a:pt x="891" y="46"/>
                </a:lnTo>
                <a:lnTo>
                  <a:pt x="889" y="45"/>
                </a:lnTo>
                <a:lnTo>
                  <a:pt x="886" y="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C92A855-1D2A-DAE9-0EA4-77BBB6C03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76104" y="1391981"/>
            <a:ext cx="380334" cy="382447"/>
            <a:chOff x="3746500" y="1344613"/>
            <a:chExt cx="285750" cy="287338"/>
          </a:xfrm>
          <a:solidFill>
            <a:schemeClr val="bg1"/>
          </a:solidFill>
        </p:grpSpPr>
        <p:sp>
          <p:nvSpPr>
            <p:cNvPr id="59" name="Freeform 497">
              <a:extLst>
                <a:ext uri="{FF2B5EF4-FFF2-40B4-BE49-F238E27FC236}">
                  <a16:creationId xmlns:a16="http://schemas.microsoft.com/office/drawing/2014/main" id="{B54D7F73-012F-87B4-1EF0-60C0DBDB0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6500" y="1344613"/>
              <a:ext cx="285750" cy="182563"/>
            </a:xfrm>
            <a:custGeom>
              <a:avLst/>
              <a:gdLst>
                <a:gd name="T0" fmla="*/ 0 w 903"/>
                <a:gd name="T1" fmla="*/ 0 h 573"/>
                <a:gd name="T2" fmla="*/ 0 w 903"/>
                <a:gd name="T3" fmla="*/ 467 h 573"/>
                <a:gd name="T4" fmla="*/ 1 w 903"/>
                <a:gd name="T5" fmla="*/ 459 h 573"/>
                <a:gd name="T6" fmla="*/ 2 w 903"/>
                <a:gd name="T7" fmla="*/ 453 h 573"/>
                <a:gd name="T8" fmla="*/ 5 w 903"/>
                <a:gd name="T9" fmla="*/ 446 h 573"/>
                <a:gd name="T10" fmla="*/ 8 w 903"/>
                <a:gd name="T11" fmla="*/ 440 h 573"/>
                <a:gd name="T12" fmla="*/ 12 w 903"/>
                <a:gd name="T13" fmla="*/ 434 h 573"/>
                <a:gd name="T14" fmla="*/ 18 w 903"/>
                <a:gd name="T15" fmla="*/ 428 h 573"/>
                <a:gd name="T16" fmla="*/ 23 w 903"/>
                <a:gd name="T17" fmla="*/ 423 h 573"/>
                <a:gd name="T18" fmla="*/ 30 w 903"/>
                <a:gd name="T19" fmla="*/ 419 h 573"/>
                <a:gd name="T20" fmla="*/ 30 w 903"/>
                <a:gd name="T21" fmla="*/ 30 h 573"/>
                <a:gd name="T22" fmla="*/ 873 w 903"/>
                <a:gd name="T23" fmla="*/ 30 h 573"/>
                <a:gd name="T24" fmla="*/ 873 w 903"/>
                <a:gd name="T25" fmla="*/ 543 h 573"/>
                <a:gd name="T26" fmla="*/ 481 w 903"/>
                <a:gd name="T27" fmla="*/ 543 h 573"/>
                <a:gd name="T28" fmla="*/ 481 w 903"/>
                <a:gd name="T29" fmla="*/ 573 h 573"/>
                <a:gd name="T30" fmla="*/ 903 w 903"/>
                <a:gd name="T31" fmla="*/ 573 h 573"/>
                <a:gd name="T32" fmla="*/ 903 w 903"/>
                <a:gd name="T33" fmla="*/ 0 h 573"/>
                <a:gd name="T34" fmla="*/ 0 w 903"/>
                <a:gd name="T35" fmla="*/ 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3" h="573">
                  <a:moveTo>
                    <a:pt x="0" y="0"/>
                  </a:moveTo>
                  <a:lnTo>
                    <a:pt x="0" y="467"/>
                  </a:lnTo>
                  <a:lnTo>
                    <a:pt x="1" y="459"/>
                  </a:lnTo>
                  <a:lnTo>
                    <a:pt x="2" y="453"/>
                  </a:lnTo>
                  <a:lnTo>
                    <a:pt x="5" y="446"/>
                  </a:lnTo>
                  <a:lnTo>
                    <a:pt x="8" y="440"/>
                  </a:lnTo>
                  <a:lnTo>
                    <a:pt x="12" y="434"/>
                  </a:lnTo>
                  <a:lnTo>
                    <a:pt x="18" y="428"/>
                  </a:lnTo>
                  <a:lnTo>
                    <a:pt x="23" y="423"/>
                  </a:lnTo>
                  <a:lnTo>
                    <a:pt x="30" y="419"/>
                  </a:lnTo>
                  <a:lnTo>
                    <a:pt x="30" y="30"/>
                  </a:lnTo>
                  <a:lnTo>
                    <a:pt x="873" y="30"/>
                  </a:lnTo>
                  <a:lnTo>
                    <a:pt x="873" y="543"/>
                  </a:lnTo>
                  <a:lnTo>
                    <a:pt x="481" y="543"/>
                  </a:lnTo>
                  <a:lnTo>
                    <a:pt x="481" y="573"/>
                  </a:lnTo>
                  <a:lnTo>
                    <a:pt x="903" y="573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60" name="Freeform 498">
              <a:extLst>
                <a:ext uri="{FF2B5EF4-FFF2-40B4-BE49-F238E27FC236}">
                  <a16:creationId xmlns:a16="http://schemas.microsoft.com/office/drawing/2014/main" id="{DBE1F6E3-DC98-F592-8BA3-0CAF87F6D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75075" y="1373188"/>
              <a:ext cx="228600" cy="125413"/>
            </a:xfrm>
            <a:custGeom>
              <a:avLst/>
              <a:gdLst>
                <a:gd name="T0" fmla="*/ 330 w 723"/>
                <a:gd name="T1" fmla="*/ 283 h 392"/>
                <a:gd name="T2" fmla="*/ 295 w 723"/>
                <a:gd name="T3" fmla="*/ 263 h 392"/>
                <a:gd name="T4" fmla="*/ 269 w 723"/>
                <a:gd name="T5" fmla="*/ 232 h 392"/>
                <a:gd name="T6" fmla="*/ 257 w 723"/>
                <a:gd name="T7" fmla="*/ 192 h 392"/>
                <a:gd name="T8" fmla="*/ 260 w 723"/>
                <a:gd name="T9" fmla="*/ 151 h 392"/>
                <a:gd name="T10" fmla="*/ 281 w 723"/>
                <a:gd name="T11" fmla="*/ 115 h 392"/>
                <a:gd name="T12" fmla="*/ 312 w 723"/>
                <a:gd name="T13" fmla="*/ 90 h 392"/>
                <a:gd name="T14" fmla="*/ 350 w 723"/>
                <a:gd name="T15" fmla="*/ 77 h 392"/>
                <a:gd name="T16" fmla="*/ 392 w 723"/>
                <a:gd name="T17" fmla="*/ 81 h 392"/>
                <a:gd name="T18" fmla="*/ 429 w 723"/>
                <a:gd name="T19" fmla="*/ 100 h 392"/>
                <a:gd name="T20" fmla="*/ 454 w 723"/>
                <a:gd name="T21" fmla="*/ 131 h 392"/>
                <a:gd name="T22" fmla="*/ 466 w 723"/>
                <a:gd name="T23" fmla="*/ 171 h 392"/>
                <a:gd name="T24" fmla="*/ 462 w 723"/>
                <a:gd name="T25" fmla="*/ 213 h 392"/>
                <a:gd name="T26" fmla="*/ 443 w 723"/>
                <a:gd name="T27" fmla="*/ 248 h 392"/>
                <a:gd name="T28" fmla="*/ 412 w 723"/>
                <a:gd name="T29" fmla="*/ 274 h 392"/>
                <a:gd name="T30" fmla="*/ 372 w 723"/>
                <a:gd name="T31" fmla="*/ 287 h 392"/>
                <a:gd name="T32" fmla="*/ 96 w 723"/>
                <a:gd name="T33" fmla="*/ 151 h 392"/>
                <a:gd name="T34" fmla="*/ 68 w 723"/>
                <a:gd name="T35" fmla="*/ 131 h 392"/>
                <a:gd name="T36" fmla="*/ 61 w 723"/>
                <a:gd name="T37" fmla="*/ 97 h 392"/>
                <a:gd name="T38" fmla="*/ 80 w 723"/>
                <a:gd name="T39" fmla="*/ 69 h 392"/>
                <a:gd name="T40" fmla="*/ 114 w 723"/>
                <a:gd name="T41" fmla="*/ 63 h 392"/>
                <a:gd name="T42" fmla="*/ 143 w 723"/>
                <a:gd name="T43" fmla="*/ 81 h 392"/>
                <a:gd name="T44" fmla="*/ 150 w 723"/>
                <a:gd name="T45" fmla="*/ 115 h 392"/>
                <a:gd name="T46" fmla="*/ 131 w 723"/>
                <a:gd name="T47" fmla="*/ 144 h 392"/>
                <a:gd name="T48" fmla="*/ 106 w 723"/>
                <a:gd name="T49" fmla="*/ 152 h 392"/>
                <a:gd name="T50" fmla="*/ 642 w 723"/>
                <a:gd name="T51" fmla="*/ 249 h 392"/>
                <a:gd name="T52" fmla="*/ 661 w 723"/>
                <a:gd name="T53" fmla="*/ 278 h 392"/>
                <a:gd name="T54" fmla="*/ 655 w 723"/>
                <a:gd name="T55" fmla="*/ 313 h 392"/>
                <a:gd name="T56" fmla="*/ 626 w 723"/>
                <a:gd name="T57" fmla="*/ 331 h 392"/>
                <a:gd name="T58" fmla="*/ 592 w 723"/>
                <a:gd name="T59" fmla="*/ 324 h 392"/>
                <a:gd name="T60" fmla="*/ 573 w 723"/>
                <a:gd name="T61" fmla="*/ 297 h 392"/>
                <a:gd name="T62" fmla="*/ 580 w 723"/>
                <a:gd name="T63" fmla="*/ 262 h 392"/>
                <a:gd name="T64" fmla="*/ 608 w 723"/>
                <a:gd name="T65" fmla="*/ 243 h 392"/>
                <a:gd name="T66" fmla="*/ 669 w 723"/>
                <a:gd name="T67" fmla="*/ 392 h 392"/>
                <a:gd name="T68" fmla="*/ 691 w 723"/>
                <a:gd name="T69" fmla="*/ 386 h 392"/>
                <a:gd name="T70" fmla="*/ 709 w 723"/>
                <a:gd name="T71" fmla="*/ 371 h 392"/>
                <a:gd name="T72" fmla="*/ 720 w 723"/>
                <a:gd name="T73" fmla="*/ 350 h 392"/>
                <a:gd name="T74" fmla="*/ 723 w 723"/>
                <a:gd name="T75" fmla="*/ 62 h 392"/>
                <a:gd name="T76" fmla="*/ 718 w 723"/>
                <a:gd name="T77" fmla="*/ 38 h 392"/>
                <a:gd name="T78" fmla="*/ 705 w 723"/>
                <a:gd name="T79" fmla="*/ 19 h 392"/>
                <a:gd name="T80" fmla="*/ 686 w 723"/>
                <a:gd name="T81" fmla="*/ 6 h 392"/>
                <a:gd name="T82" fmla="*/ 663 w 723"/>
                <a:gd name="T83" fmla="*/ 2 h 392"/>
                <a:gd name="T84" fmla="*/ 43 w 723"/>
                <a:gd name="T85" fmla="*/ 4 h 392"/>
                <a:gd name="T86" fmla="*/ 22 w 723"/>
                <a:gd name="T87" fmla="*/ 14 h 392"/>
                <a:gd name="T88" fmla="*/ 7 w 723"/>
                <a:gd name="T89" fmla="*/ 33 h 392"/>
                <a:gd name="T90" fmla="*/ 1 w 723"/>
                <a:gd name="T91" fmla="*/ 55 h 392"/>
                <a:gd name="T92" fmla="*/ 46 w 723"/>
                <a:gd name="T93" fmla="*/ 294 h 392"/>
                <a:gd name="T94" fmla="*/ 151 w 723"/>
                <a:gd name="T95" fmla="*/ 287 h 392"/>
                <a:gd name="T96" fmla="*/ 244 w 723"/>
                <a:gd name="T97" fmla="*/ 293 h 392"/>
                <a:gd name="T98" fmla="*/ 326 w 723"/>
                <a:gd name="T99" fmla="*/ 312 h 392"/>
                <a:gd name="T100" fmla="*/ 373 w 723"/>
                <a:gd name="T101" fmla="*/ 337 h 392"/>
                <a:gd name="T102" fmla="*/ 389 w 723"/>
                <a:gd name="T103" fmla="*/ 3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23" h="392">
                  <a:moveTo>
                    <a:pt x="361" y="287"/>
                  </a:moveTo>
                  <a:lnTo>
                    <a:pt x="350" y="287"/>
                  </a:lnTo>
                  <a:lnTo>
                    <a:pt x="341" y="285"/>
                  </a:lnTo>
                  <a:lnTo>
                    <a:pt x="330" y="283"/>
                  </a:lnTo>
                  <a:lnTo>
                    <a:pt x="320" y="278"/>
                  </a:lnTo>
                  <a:lnTo>
                    <a:pt x="312" y="274"/>
                  </a:lnTo>
                  <a:lnTo>
                    <a:pt x="302" y="269"/>
                  </a:lnTo>
                  <a:lnTo>
                    <a:pt x="295" y="263"/>
                  </a:lnTo>
                  <a:lnTo>
                    <a:pt x="287" y="256"/>
                  </a:lnTo>
                  <a:lnTo>
                    <a:pt x="281" y="248"/>
                  </a:lnTo>
                  <a:lnTo>
                    <a:pt x="274" y="241"/>
                  </a:lnTo>
                  <a:lnTo>
                    <a:pt x="269" y="232"/>
                  </a:lnTo>
                  <a:lnTo>
                    <a:pt x="265" y="223"/>
                  </a:lnTo>
                  <a:lnTo>
                    <a:pt x="260" y="213"/>
                  </a:lnTo>
                  <a:lnTo>
                    <a:pt x="258" y="203"/>
                  </a:lnTo>
                  <a:lnTo>
                    <a:pt x="257" y="192"/>
                  </a:lnTo>
                  <a:lnTo>
                    <a:pt x="256" y="182"/>
                  </a:lnTo>
                  <a:lnTo>
                    <a:pt x="257" y="171"/>
                  </a:lnTo>
                  <a:lnTo>
                    <a:pt x="258" y="160"/>
                  </a:lnTo>
                  <a:lnTo>
                    <a:pt x="260" y="151"/>
                  </a:lnTo>
                  <a:lnTo>
                    <a:pt x="265" y="141"/>
                  </a:lnTo>
                  <a:lnTo>
                    <a:pt x="269" y="131"/>
                  </a:lnTo>
                  <a:lnTo>
                    <a:pt x="274" y="123"/>
                  </a:lnTo>
                  <a:lnTo>
                    <a:pt x="281" y="115"/>
                  </a:lnTo>
                  <a:lnTo>
                    <a:pt x="287" y="108"/>
                  </a:lnTo>
                  <a:lnTo>
                    <a:pt x="295" y="100"/>
                  </a:lnTo>
                  <a:lnTo>
                    <a:pt x="302" y="95"/>
                  </a:lnTo>
                  <a:lnTo>
                    <a:pt x="312" y="90"/>
                  </a:lnTo>
                  <a:lnTo>
                    <a:pt x="320" y="84"/>
                  </a:lnTo>
                  <a:lnTo>
                    <a:pt x="330" y="81"/>
                  </a:lnTo>
                  <a:lnTo>
                    <a:pt x="341" y="79"/>
                  </a:lnTo>
                  <a:lnTo>
                    <a:pt x="350" y="77"/>
                  </a:lnTo>
                  <a:lnTo>
                    <a:pt x="361" y="77"/>
                  </a:lnTo>
                  <a:lnTo>
                    <a:pt x="372" y="77"/>
                  </a:lnTo>
                  <a:lnTo>
                    <a:pt x="383" y="79"/>
                  </a:lnTo>
                  <a:lnTo>
                    <a:pt x="392" y="81"/>
                  </a:lnTo>
                  <a:lnTo>
                    <a:pt x="403" y="84"/>
                  </a:lnTo>
                  <a:lnTo>
                    <a:pt x="412" y="90"/>
                  </a:lnTo>
                  <a:lnTo>
                    <a:pt x="420" y="95"/>
                  </a:lnTo>
                  <a:lnTo>
                    <a:pt x="429" y="100"/>
                  </a:lnTo>
                  <a:lnTo>
                    <a:pt x="436" y="108"/>
                  </a:lnTo>
                  <a:lnTo>
                    <a:pt x="443" y="115"/>
                  </a:lnTo>
                  <a:lnTo>
                    <a:pt x="449" y="123"/>
                  </a:lnTo>
                  <a:lnTo>
                    <a:pt x="454" y="131"/>
                  </a:lnTo>
                  <a:lnTo>
                    <a:pt x="459" y="141"/>
                  </a:lnTo>
                  <a:lnTo>
                    <a:pt x="462" y="151"/>
                  </a:lnTo>
                  <a:lnTo>
                    <a:pt x="465" y="160"/>
                  </a:lnTo>
                  <a:lnTo>
                    <a:pt x="466" y="171"/>
                  </a:lnTo>
                  <a:lnTo>
                    <a:pt x="467" y="182"/>
                  </a:lnTo>
                  <a:lnTo>
                    <a:pt x="466" y="192"/>
                  </a:lnTo>
                  <a:lnTo>
                    <a:pt x="465" y="203"/>
                  </a:lnTo>
                  <a:lnTo>
                    <a:pt x="462" y="213"/>
                  </a:lnTo>
                  <a:lnTo>
                    <a:pt x="459" y="223"/>
                  </a:lnTo>
                  <a:lnTo>
                    <a:pt x="454" y="232"/>
                  </a:lnTo>
                  <a:lnTo>
                    <a:pt x="449" y="241"/>
                  </a:lnTo>
                  <a:lnTo>
                    <a:pt x="443" y="248"/>
                  </a:lnTo>
                  <a:lnTo>
                    <a:pt x="436" y="256"/>
                  </a:lnTo>
                  <a:lnTo>
                    <a:pt x="429" y="263"/>
                  </a:lnTo>
                  <a:lnTo>
                    <a:pt x="420" y="269"/>
                  </a:lnTo>
                  <a:lnTo>
                    <a:pt x="412" y="274"/>
                  </a:lnTo>
                  <a:lnTo>
                    <a:pt x="403" y="278"/>
                  </a:lnTo>
                  <a:lnTo>
                    <a:pt x="392" y="283"/>
                  </a:lnTo>
                  <a:lnTo>
                    <a:pt x="383" y="285"/>
                  </a:lnTo>
                  <a:lnTo>
                    <a:pt x="372" y="287"/>
                  </a:lnTo>
                  <a:lnTo>
                    <a:pt x="361" y="287"/>
                  </a:lnTo>
                  <a:lnTo>
                    <a:pt x="361" y="287"/>
                  </a:lnTo>
                  <a:close/>
                  <a:moveTo>
                    <a:pt x="106" y="152"/>
                  </a:moveTo>
                  <a:lnTo>
                    <a:pt x="96" y="151"/>
                  </a:lnTo>
                  <a:lnTo>
                    <a:pt x="88" y="149"/>
                  </a:lnTo>
                  <a:lnTo>
                    <a:pt x="80" y="144"/>
                  </a:lnTo>
                  <a:lnTo>
                    <a:pt x="74" y="139"/>
                  </a:lnTo>
                  <a:lnTo>
                    <a:pt x="68" y="131"/>
                  </a:lnTo>
                  <a:lnTo>
                    <a:pt x="64" y="124"/>
                  </a:lnTo>
                  <a:lnTo>
                    <a:pt x="61" y="115"/>
                  </a:lnTo>
                  <a:lnTo>
                    <a:pt x="61" y="107"/>
                  </a:lnTo>
                  <a:lnTo>
                    <a:pt x="61" y="97"/>
                  </a:lnTo>
                  <a:lnTo>
                    <a:pt x="64" y="88"/>
                  </a:lnTo>
                  <a:lnTo>
                    <a:pt x="68" y="81"/>
                  </a:lnTo>
                  <a:lnTo>
                    <a:pt x="74" y="74"/>
                  </a:lnTo>
                  <a:lnTo>
                    <a:pt x="80" y="69"/>
                  </a:lnTo>
                  <a:lnTo>
                    <a:pt x="88" y="65"/>
                  </a:lnTo>
                  <a:lnTo>
                    <a:pt x="96" y="63"/>
                  </a:lnTo>
                  <a:lnTo>
                    <a:pt x="106" y="62"/>
                  </a:lnTo>
                  <a:lnTo>
                    <a:pt x="114" y="63"/>
                  </a:lnTo>
                  <a:lnTo>
                    <a:pt x="123" y="65"/>
                  </a:lnTo>
                  <a:lnTo>
                    <a:pt x="131" y="69"/>
                  </a:lnTo>
                  <a:lnTo>
                    <a:pt x="137" y="74"/>
                  </a:lnTo>
                  <a:lnTo>
                    <a:pt x="143" y="81"/>
                  </a:lnTo>
                  <a:lnTo>
                    <a:pt x="147" y="88"/>
                  </a:lnTo>
                  <a:lnTo>
                    <a:pt x="150" y="97"/>
                  </a:lnTo>
                  <a:lnTo>
                    <a:pt x="151" y="107"/>
                  </a:lnTo>
                  <a:lnTo>
                    <a:pt x="150" y="115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39"/>
                  </a:lnTo>
                  <a:lnTo>
                    <a:pt x="131" y="144"/>
                  </a:lnTo>
                  <a:lnTo>
                    <a:pt x="123" y="149"/>
                  </a:lnTo>
                  <a:lnTo>
                    <a:pt x="114" y="151"/>
                  </a:lnTo>
                  <a:lnTo>
                    <a:pt x="106" y="152"/>
                  </a:lnTo>
                  <a:lnTo>
                    <a:pt x="106" y="152"/>
                  </a:lnTo>
                  <a:close/>
                  <a:moveTo>
                    <a:pt x="617" y="242"/>
                  </a:moveTo>
                  <a:lnTo>
                    <a:pt x="626" y="243"/>
                  </a:lnTo>
                  <a:lnTo>
                    <a:pt x="635" y="245"/>
                  </a:lnTo>
                  <a:lnTo>
                    <a:pt x="642" y="249"/>
                  </a:lnTo>
                  <a:lnTo>
                    <a:pt x="650" y="255"/>
                  </a:lnTo>
                  <a:lnTo>
                    <a:pt x="655" y="262"/>
                  </a:lnTo>
                  <a:lnTo>
                    <a:pt x="659" y="270"/>
                  </a:lnTo>
                  <a:lnTo>
                    <a:pt x="661" y="278"/>
                  </a:lnTo>
                  <a:lnTo>
                    <a:pt x="663" y="287"/>
                  </a:lnTo>
                  <a:lnTo>
                    <a:pt x="661" y="297"/>
                  </a:lnTo>
                  <a:lnTo>
                    <a:pt x="659" y="305"/>
                  </a:lnTo>
                  <a:lnTo>
                    <a:pt x="655" y="313"/>
                  </a:lnTo>
                  <a:lnTo>
                    <a:pt x="650" y="319"/>
                  </a:lnTo>
                  <a:lnTo>
                    <a:pt x="642" y="324"/>
                  </a:lnTo>
                  <a:lnTo>
                    <a:pt x="635" y="329"/>
                  </a:lnTo>
                  <a:lnTo>
                    <a:pt x="626" y="331"/>
                  </a:lnTo>
                  <a:lnTo>
                    <a:pt x="617" y="332"/>
                  </a:lnTo>
                  <a:lnTo>
                    <a:pt x="608" y="331"/>
                  </a:lnTo>
                  <a:lnTo>
                    <a:pt x="600" y="329"/>
                  </a:lnTo>
                  <a:lnTo>
                    <a:pt x="592" y="324"/>
                  </a:lnTo>
                  <a:lnTo>
                    <a:pt x="585" y="319"/>
                  </a:lnTo>
                  <a:lnTo>
                    <a:pt x="580" y="313"/>
                  </a:lnTo>
                  <a:lnTo>
                    <a:pt x="576" y="305"/>
                  </a:lnTo>
                  <a:lnTo>
                    <a:pt x="573" y="297"/>
                  </a:lnTo>
                  <a:lnTo>
                    <a:pt x="572" y="287"/>
                  </a:lnTo>
                  <a:lnTo>
                    <a:pt x="573" y="278"/>
                  </a:lnTo>
                  <a:lnTo>
                    <a:pt x="576" y="270"/>
                  </a:lnTo>
                  <a:lnTo>
                    <a:pt x="580" y="262"/>
                  </a:lnTo>
                  <a:lnTo>
                    <a:pt x="585" y="255"/>
                  </a:lnTo>
                  <a:lnTo>
                    <a:pt x="592" y="249"/>
                  </a:lnTo>
                  <a:lnTo>
                    <a:pt x="600" y="245"/>
                  </a:lnTo>
                  <a:lnTo>
                    <a:pt x="608" y="243"/>
                  </a:lnTo>
                  <a:lnTo>
                    <a:pt x="617" y="242"/>
                  </a:lnTo>
                  <a:close/>
                  <a:moveTo>
                    <a:pt x="391" y="392"/>
                  </a:moveTo>
                  <a:lnTo>
                    <a:pt x="663" y="392"/>
                  </a:lnTo>
                  <a:lnTo>
                    <a:pt x="669" y="392"/>
                  </a:lnTo>
                  <a:lnTo>
                    <a:pt x="674" y="391"/>
                  </a:lnTo>
                  <a:lnTo>
                    <a:pt x="681" y="390"/>
                  </a:lnTo>
                  <a:lnTo>
                    <a:pt x="686" y="388"/>
                  </a:lnTo>
                  <a:lnTo>
                    <a:pt x="691" y="386"/>
                  </a:lnTo>
                  <a:lnTo>
                    <a:pt x="697" y="382"/>
                  </a:lnTo>
                  <a:lnTo>
                    <a:pt x="701" y="379"/>
                  </a:lnTo>
                  <a:lnTo>
                    <a:pt x="705" y="375"/>
                  </a:lnTo>
                  <a:lnTo>
                    <a:pt x="709" y="371"/>
                  </a:lnTo>
                  <a:lnTo>
                    <a:pt x="713" y="366"/>
                  </a:lnTo>
                  <a:lnTo>
                    <a:pt x="715" y="361"/>
                  </a:lnTo>
                  <a:lnTo>
                    <a:pt x="718" y="356"/>
                  </a:lnTo>
                  <a:lnTo>
                    <a:pt x="720" y="350"/>
                  </a:lnTo>
                  <a:lnTo>
                    <a:pt x="721" y="345"/>
                  </a:lnTo>
                  <a:lnTo>
                    <a:pt x="723" y="338"/>
                  </a:lnTo>
                  <a:lnTo>
                    <a:pt x="723" y="332"/>
                  </a:lnTo>
                  <a:lnTo>
                    <a:pt x="723" y="62"/>
                  </a:lnTo>
                  <a:lnTo>
                    <a:pt x="723" y="55"/>
                  </a:lnTo>
                  <a:lnTo>
                    <a:pt x="721" y="49"/>
                  </a:lnTo>
                  <a:lnTo>
                    <a:pt x="720" y="43"/>
                  </a:lnTo>
                  <a:lnTo>
                    <a:pt x="718" y="38"/>
                  </a:lnTo>
                  <a:lnTo>
                    <a:pt x="715" y="33"/>
                  </a:lnTo>
                  <a:lnTo>
                    <a:pt x="713" y="27"/>
                  </a:lnTo>
                  <a:lnTo>
                    <a:pt x="709" y="23"/>
                  </a:lnTo>
                  <a:lnTo>
                    <a:pt x="705" y="19"/>
                  </a:lnTo>
                  <a:lnTo>
                    <a:pt x="701" y="14"/>
                  </a:lnTo>
                  <a:lnTo>
                    <a:pt x="697" y="11"/>
                  </a:lnTo>
                  <a:lnTo>
                    <a:pt x="691" y="8"/>
                  </a:lnTo>
                  <a:lnTo>
                    <a:pt x="686" y="6"/>
                  </a:lnTo>
                  <a:lnTo>
                    <a:pt x="681" y="4"/>
                  </a:lnTo>
                  <a:lnTo>
                    <a:pt x="674" y="3"/>
                  </a:lnTo>
                  <a:lnTo>
                    <a:pt x="669" y="2"/>
                  </a:lnTo>
                  <a:lnTo>
                    <a:pt x="663" y="2"/>
                  </a:lnTo>
                  <a:lnTo>
                    <a:pt x="61" y="0"/>
                  </a:lnTo>
                  <a:lnTo>
                    <a:pt x="54" y="2"/>
                  </a:lnTo>
                  <a:lnTo>
                    <a:pt x="48" y="3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32" y="8"/>
                  </a:lnTo>
                  <a:lnTo>
                    <a:pt x="27" y="11"/>
                  </a:lnTo>
                  <a:lnTo>
                    <a:pt x="22" y="14"/>
                  </a:lnTo>
                  <a:lnTo>
                    <a:pt x="18" y="19"/>
                  </a:lnTo>
                  <a:lnTo>
                    <a:pt x="14" y="23"/>
                  </a:lnTo>
                  <a:lnTo>
                    <a:pt x="10" y="27"/>
                  </a:lnTo>
                  <a:lnTo>
                    <a:pt x="7" y="33"/>
                  </a:lnTo>
                  <a:lnTo>
                    <a:pt x="5" y="38"/>
                  </a:lnTo>
                  <a:lnTo>
                    <a:pt x="3" y="43"/>
                  </a:lnTo>
                  <a:lnTo>
                    <a:pt x="2" y="49"/>
                  </a:lnTo>
                  <a:lnTo>
                    <a:pt x="1" y="55"/>
                  </a:lnTo>
                  <a:lnTo>
                    <a:pt x="0" y="62"/>
                  </a:lnTo>
                  <a:lnTo>
                    <a:pt x="0" y="304"/>
                  </a:lnTo>
                  <a:lnTo>
                    <a:pt x="22" y="299"/>
                  </a:lnTo>
                  <a:lnTo>
                    <a:pt x="46" y="294"/>
                  </a:lnTo>
                  <a:lnTo>
                    <a:pt x="68" y="291"/>
                  </a:lnTo>
                  <a:lnTo>
                    <a:pt x="90" y="290"/>
                  </a:lnTo>
                  <a:lnTo>
                    <a:pt x="126" y="288"/>
                  </a:lnTo>
                  <a:lnTo>
                    <a:pt x="151" y="287"/>
                  </a:lnTo>
                  <a:lnTo>
                    <a:pt x="172" y="288"/>
                  </a:lnTo>
                  <a:lnTo>
                    <a:pt x="206" y="289"/>
                  </a:lnTo>
                  <a:lnTo>
                    <a:pt x="225" y="291"/>
                  </a:lnTo>
                  <a:lnTo>
                    <a:pt x="244" y="293"/>
                  </a:lnTo>
                  <a:lnTo>
                    <a:pt x="266" y="297"/>
                  </a:lnTo>
                  <a:lnTo>
                    <a:pt x="286" y="300"/>
                  </a:lnTo>
                  <a:lnTo>
                    <a:pt x="306" y="305"/>
                  </a:lnTo>
                  <a:lnTo>
                    <a:pt x="326" y="312"/>
                  </a:lnTo>
                  <a:lnTo>
                    <a:pt x="344" y="318"/>
                  </a:lnTo>
                  <a:lnTo>
                    <a:pt x="360" y="327"/>
                  </a:lnTo>
                  <a:lnTo>
                    <a:pt x="366" y="332"/>
                  </a:lnTo>
                  <a:lnTo>
                    <a:pt x="373" y="337"/>
                  </a:lnTo>
                  <a:lnTo>
                    <a:pt x="378" y="343"/>
                  </a:lnTo>
                  <a:lnTo>
                    <a:pt x="383" y="349"/>
                  </a:lnTo>
                  <a:lnTo>
                    <a:pt x="387" y="356"/>
                  </a:lnTo>
                  <a:lnTo>
                    <a:pt x="389" y="362"/>
                  </a:lnTo>
                  <a:lnTo>
                    <a:pt x="391" y="369"/>
                  </a:lnTo>
                  <a:lnTo>
                    <a:pt x="391" y="377"/>
                  </a:lnTo>
                  <a:lnTo>
                    <a:pt x="391" y="3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61" name="Freeform 499">
              <a:extLst>
                <a:ext uri="{FF2B5EF4-FFF2-40B4-BE49-F238E27FC236}">
                  <a16:creationId xmlns:a16="http://schemas.microsoft.com/office/drawing/2014/main" id="{502BAE2E-92A9-DDA2-33A6-CD35488BD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98613"/>
              <a:ext cx="133350" cy="33338"/>
            </a:xfrm>
            <a:custGeom>
              <a:avLst/>
              <a:gdLst>
                <a:gd name="T0" fmla="*/ 0 w 421"/>
                <a:gd name="T1" fmla="*/ 44 h 104"/>
                <a:gd name="T2" fmla="*/ 2 w 421"/>
                <a:gd name="T3" fmla="*/ 52 h 104"/>
                <a:gd name="T4" fmla="*/ 5 w 421"/>
                <a:gd name="T5" fmla="*/ 56 h 104"/>
                <a:gd name="T6" fmla="*/ 6 w 421"/>
                <a:gd name="T7" fmla="*/ 59 h 104"/>
                <a:gd name="T8" fmla="*/ 11 w 421"/>
                <a:gd name="T9" fmla="*/ 65 h 104"/>
                <a:gd name="T10" fmla="*/ 13 w 421"/>
                <a:gd name="T11" fmla="*/ 65 h 104"/>
                <a:gd name="T12" fmla="*/ 31 w 421"/>
                <a:gd name="T13" fmla="*/ 76 h 104"/>
                <a:gd name="T14" fmla="*/ 32 w 421"/>
                <a:gd name="T15" fmla="*/ 77 h 104"/>
                <a:gd name="T16" fmla="*/ 41 w 421"/>
                <a:gd name="T17" fmla="*/ 80 h 104"/>
                <a:gd name="T18" fmla="*/ 45 w 421"/>
                <a:gd name="T19" fmla="*/ 81 h 104"/>
                <a:gd name="T20" fmla="*/ 53 w 421"/>
                <a:gd name="T21" fmla="*/ 84 h 104"/>
                <a:gd name="T22" fmla="*/ 61 w 421"/>
                <a:gd name="T23" fmla="*/ 86 h 104"/>
                <a:gd name="T24" fmla="*/ 66 w 421"/>
                <a:gd name="T25" fmla="*/ 87 h 104"/>
                <a:gd name="T26" fmla="*/ 98 w 421"/>
                <a:gd name="T27" fmla="*/ 95 h 104"/>
                <a:gd name="T28" fmla="*/ 133 w 421"/>
                <a:gd name="T29" fmla="*/ 99 h 104"/>
                <a:gd name="T30" fmla="*/ 197 w 421"/>
                <a:gd name="T31" fmla="*/ 104 h 104"/>
                <a:gd name="T32" fmla="*/ 211 w 421"/>
                <a:gd name="T33" fmla="*/ 104 h 104"/>
                <a:gd name="T34" fmla="*/ 225 w 421"/>
                <a:gd name="T35" fmla="*/ 104 h 104"/>
                <a:gd name="T36" fmla="*/ 289 w 421"/>
                <a:gd name="T37" fmla="*/ 99 h 104"/>
                <a:gd name="T38" fmla="*/ 322 w 421"/>
                <a:gd name="T39" fmla="*/ 95 h 104"/>
                <a:gd name="T40" fmla="*/ 356 w 421"/>
                <a:gd name="T41" fmla="*/ 87 h 104"/>
                <a:gd name="T42" fmla="*/ 360 w 421"/>
                <a:gd name="T43" fmla="*/ 86 h 104"/>
                <a:gd name="T44" fmla="*/ 368 w 421"/>
                <a:gd name="T45" fmla="*/ 84 h 104"/>
                <a:gd name="T46" fmla="*/ 376 w 421"/>
                <a:gd name="T47" fmla="*/ 81 h 104"/>
                <a:gd name="T48" fmla="*/ 379 w 421"/>
                <a:gd name="T49" fmla="*/ 80 h 104"/>
                <a:gd name="T50" fmla="*/ 390 w 421"/>
                <a:gd name="T51" fmla="*/ 77 h 104"/>
                <a:gd name="T52" fmla="*/ 391 w 421"/>
                <a:gd name="T53" fmla="*/ 76 h 104"/>
                <a:gd name="T54" fmla="*/ 409 w 421"/>
                <a:gd name="T55" fmla="*/ 65 h 104"/>
                <a:gd name="T56" fmla="*/ 409 w 421"/>
                <a:gd name="T57" fmla="*/ 65 h 104"/>
                <a:gd name="T58" fmla="*/ 416 w 421"/>
                <a:gd name="T59" fmla="*/ 59 h 104"/>
                <a:gd name="T60" fmla="*/ 417 w 421"/>
                <a:gd name="T61" fmla="*/ 56 h 104"/>
                <a:gd name="T62" fmla="*/ 420 w 421"/>
                <a:gd name="T63" fmla="*/ 52 h 104"/>
                <a:gd name="T64" fmla="*/ 421 w 421"/>
                <a:gd name="T65" fmla="*/ 44 h 104"/>
                <a:gd name="T66" fmla="*/ 410 w 421"/>
                <a:gd name="T67" fmla="*/ 4 h 104"/>
                <a:gd name="T68" fmla="*/ 386 w 421"/>
                <a:gd name="T69" fmla="*/ 10 h 104"/>
                <a:gd name="T70" fmla="*/ 344 w 421"/>
                <a:gd name="T71" fmla="*/ 19 h 104"/>
                <a:gd name="T72" fmla="*/ 284 w 421"/>
                <a:gd name="T73" fmla="*/ 25 h 104"/>
                <a:gd name="T74" fmla="*/ 231 w 421"/>
                <a:gd name="T75" fmla="*/ 28 h 104"/>
                <a:gd name="T76" fmla="*/ 191 w 421"/>
                <a:gd name="T77" fmla="*/ 28 h 104"/>
                <a:gd name="T78" fmla="*/ 138 w 421"/>
                <a:gd name="T79" fmla="*/ 25 h 104"/>
                <a:gd name="T80" fmla="*/ 78 w 421"/>
                <a:gd name="T81" fmla="*/ 19 h 104"/>
                <a:gd name="T82" fmla="*/ 35 w 421"/>
                <a:gd name="T83" fmla="*/ 10 h 104"/>
                <a:gd name="T84" fmla="*/ 10 w 421"/>
                <a:gd name="T85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104">
                  <a:moveTo>
                    <a:pt x="0" y="0"/>
                  </a:moveTo>
                  <a:lnTo>
                    <a:pt x="0" y="44"/>
                  </a:lnTo>
                  <a:lnTo>
                    <a:pt x="1" y="48"/>
                  </a:lnTo>
                  <a:lnTo>
                    <a:pt x="2" y="52"/>
                  </a:lnTo>
                  <a:lnTo>
                    <a:pt x="3" y="54"/>
                  </a:lnTo>
                  <a:lnTo>
                    <a:pt x="5" y="56"/>
                  </a:lnTo>
                  <a:lnTo>
                    <a:pt x="5" y="57"/>
                  </a:lnTo>
                  <a:lnTo>
                    <a:pt x="6" y="59"/>
                  </a:lnTo>
                  <a:lnTo>
                    <a:pt x="8" y="62"/>
                  </a:lnTo>
                  <a:lnTo>
                    <a:pt x="11" y="65"/>
                  </a:lnTo>
                  <a:lnTo>
                    <a:pt x="11" y="65"/>
                  </a:lnTo>
                  <a:lnTo>
                    <a:pt x="13" y="65"/>
                  </a:lnTo>
                  <a:lnTo>
                    <a:pt x="20" y="7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2" y="77"/>
                  </a:lnTo>
                  <a:lnTo>
                    <a:pt x="36" y="79"/>
                  </a:lnTo>
                  <a:lnTo>
                    <a:pt x="41" y="80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9" y="83"/>
                  </a:lnTo>
                  <a:lnTo>
                    <a:pt x="53" y="84"/>
                  </a:lnTo>
                  <a:lnTo>
                    <a:pt x="58" y="85"/>
                  </a:lnTo>
                  <a:lnTo>
                    <a:pt x="61" y="86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82" y="92"/>
                  </a:lnTo>
                  <a:lnTo>
                    <a:pt x="98" y="95"/>
                  </a:lnTo>
                  <a:lnTo>
                    <a:pt x="115" y="97"/>
                  </a:lnTo>
                  <a:lnTo>
                    <a:pt x="133" y="99"/>
                  </a:lnTo>
                  <a:lnTo>
                    <a:pt x="166" y="102"/>
                  </a:lnTo>
                  <a:lnTo>
                    <a:pt x="197" y="104"/>
                  </a:lnTo>
                  <a:lnTo>
                    <a:pt x="203" y="104"/>
                  </a:lnTo>
                  <a:lnTo>
                    <a:pt x="211" y="104"/>
                  </a:lnTo>
                  <a:lnTo>
                    <a:pt x="217" y="104"/>
                  </a:lnTo>
                  <a:lnTo>
                    <a:pt x="225" y="104"/>
                  </a:lnTo>
                  <a:lnTo>
                    <a:pt x="255" y="102"/>
                  </a:lnTo>
                  <a:lnTo>
                    <a:pt x="289" y="99"/>
                  </a:lnTo>
                  <a:lnTo>
                    <a:pt x="306" y="97"/>
                  </a:lnTo>
                  <a:lnTo>
                    <a:pt x="322" y="95"/>
                  </a:lnTo>
                  <a:lnTo>
                    <a:pt x="340" y="92"/>
                  </a:lnTo>
                  <a:lnTo>
                    <a:pt x="356" y="87"/>
                  </a:lnTo>
                  <a:lnTo>
                    <a:pt x="358" y="87"/>
                  </a:lnTo>
                  <a:lnTo>
                    <a:pt x="360" y="86"/>
                  </a:lnTo>
                  <a:lnTo>
                    <a:pt x="364" y="85"/>
                  </a:lnTo>
                  <a:lnTo>
                    <a:pt x="368" y="84"/>
                  </a:lnTo>
                  <a:lnTo>
                    <a:pt x="372" y="83"/>
                  </a:lnTo>
                  <a:lnTo>
                    <a:pt x="376" y="81"/>
                  </a:lnTo>
                  <a:lnTo>
                    <a:pt x="378" y="81"/>
                  </a:lnTo>
                  <a:lnTo>
                    <a:pt x="379" y="80"/>
                  </a:lnTo>
                  <a:lnTo>
                    <a:pt x="385" y="79"/>
                  </a:lnTo>
                  <a:lnTo>
                    <a:pt x="390" y="77"/>
                  </a:lnTo>
                  <a:lnTo>
                    <a:pt x="390" y="76"/>
                  </a:lnTo>
                  <a:lnTo>
                    <a:pt x="391" y="76"/>
                  </a:lnTo>
                  <a:lnTo>
                    <a:pt x="401" y="70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09" y="65"/>
                  </a:lnTo>
                  <a:lnTo>
                    <a:pt x="413" y="62"/>
                  </a:lnTo>
                  <a:lnTo>
                    <a:pt x="416" y="59"/>
                  </a:lnTo>
                  <a:lnTo>
                    <a:pt x="417" y="57"/>
                  </a:lnTo>
                  <a:lnTo>
                    <a:pt x="417" y="56"/>
                  </a:lnTo>
                  <a:lnTo>
                    <a:pt x="419" y="54"/>
                  </a:lnTo>
                  <a:lnTo>
                    <a:pt x="420" y="52"/>
                  </a:lnTo>
                  <a:lnTo>
                    <a:pt x="421" y="48"/>
                  </a:lnTo>
                  <a:lnTo>
                    <a:pt x="421" y="44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7"/>
                  </a:lnTo>
                  <a:lnTo>
                    <a:pt x="386" y="10"/>
                  </a:lnTo>
                  <a:lnTo>
                    <a:pt x="373" y="13"/>
                  </a:lnTo>
                  <a:lnTo>
                    <a:pt x="344" y="19"/>
                  </a:lnTo>
                  <a:lnTo>
                    <a:pt x="314" y="23"/>
                  </a:lnTo>
                  <a:lnTo>
                    <a:pt x="284" y="25"/>
                  </a:lnTo>
                  <a:lnTo>
                    <a:pt x="256" y="27"/>
                  </a:lnTo>
                  <a:lnTo>
                    <a:pt x="231" y="28"/>
                  </a:lnTo>
                  <a:lnTo>
                    <a:pt x="211" y="28"/>
                  </a:lnTo>
                  <a:lnTo>
                    <a:pt x="191" y="28"/>
                  </a:lnTo>
                  <a:lnTo>
                    <a:pt x="166" y="27"/>
                  </a:lnTo>
                  <a:lnTo>
                    <a:pt x="138" y="25"/>
                  </a:lnTo>
                  <a:lnTo>
                    <a:pt x="108" y="23"/>
                  </a:lnTo>
                  <a:lnTo>
                    <a:pt x="78" y="19"/>
                  </a:lnTo>
                  <a:lnTo>
                    <a:pt x="49" y="13"/>
                  </a:lnTo>
                  <a:lnTo>
                    <a:pt x="35" y="10"/>
                  </a:lnTo>
                  <a:lnTo>
                    <a:pt x="22" y="7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62" name="Freeform 500">
              <a:extLst>
                <a:ext uri="{FF2B5EF4-FFF2-40B4-BE49-F238E27FC236}">
                  <a16:creationId xmlns:a16="http://schemas.microsoft.com/office/drawing/2014/main" id="{8B54288F-CB4F-3C3F-DFA8-EE5EA5120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474788"/>
              <a:ext cx="133350" cy="28575"/>
            </a:xfrm>
            <a:custGeom>
              <a:avLst/>
              <a:gdLst>
                <a:gd name="T0" fmla="*/ 420 w 420"/>
                <a:gd name="T1" fmla="*/ 58 h 90"/>
                <a:gd name="T2" fmla="*/ 419 w 420"/>
                <a:gd name="T3" fmla="*/ 55 h 90"/>
                <a:gd name="T4" fmla="*/ 418 w 420"/>
                <a:gd name="T5" fmla="*/ 50 h 90"/>
                <a:gd name="T6" fmla="*/ 416 w 420"/>
                <a:gd name="T7" fmla="*/ 47 h 90"/>
                <a:gd name="T8" fmla="*/ 413 w 420"/>
                <a:gd name="T9" fmla="*/ 44 h 90"/>
                <a:gd name="T10" fmla="*/ 406 w 420"/>
                <a:gd name="T11" fmla="*/ 37 h 90"/>
                <a:gd name="T12" fmla="*/ 397 w 420"/>
                <a:gd name="T13" fmla="*/ 32 h 90"/>
                <a:gd name="T14" fmla="*/ 386 w 420"/>
                <a:gd name="T15" fmla="*/ 27 h 90"/>
                <a:gd name="T16" fmla="*/ 374 w 420"/>
                <a:gd name="T17" fmla="*/ 22 h 90"/>
                <a:gd name="T18" fmla="*/ 360 w 420"/>
                <a:gd name="T19" fmla="*/ 18 h 90"/>
                <a:gd name="T20" fmla="*/ 345 w 420"/>
                <a:gd name="T21" fmla="*/ 14 h 90"/>
                <a:gd name="T22" fmla="*/ 313 w 420"/>
                <a:gd name="T23" fmla="*/ 9 h 90"/>
                <a:gd name="T24" fmla="*/ 277 w 420"/>
                <a:gd name="T25" fmla="*/ 3 h 90"/>
                <a:gd name="T26" fmla="*/ 243 w 420"/>
                <a:gd name="T27" fmla="*/ 1 h 90"/>
                <a:gd name="T28" fmla="*/ 210 w 420"/>
                <a:gd name="T29" fmla="*/ 0 h 90"/>
                <a:gd name="T30" fmla="*/ 172 w 420"/>
                <a:gd name="T31" fmla="*/ 1 h 90"/>
                <a:gd name="T32" fmla="*/ 133 w 420"/>
                <a:gd name="T33" fmla="*/ 4 h 90"/>
                <a:gd name="T34" fmla="*/ 113 w 420"/>
                <a:gd name="T35" fmla="*/ 7 h 90"/>
                <a:gd name="T36" fmla="*/ 94 w 420"/>
                <a:gd name="T37" fmla="*/ 11 h 90"/>
                <a:gd name="T38" fmla="*/ 76 w 420"/>
                <a:gd name="T39" fmla="*/ 14 h 90"/>
                <a:gd name="T40" fmla="*/ 59 w 420"/>
                <a:gd name="T41" fmla="*/ 18 h 90"/>
                <a:gd name="T42" fmla="*/ 59 w 420"/>
                <a:gd name="T43" fmla="*/ 18 h 90"/>
                <a:gd name="T44" fmla="*/ 55 w 420"/>
                <a:gd name="T45" fmla="*/ 19 h 90"/>
                <a:gd name="T46" fmla="*/ 52 w 420"/>
                <a:gd name="T47" fmla="*/ 20 h 90"/>
                <a:gd name="T48" fmla="*/ 48 w 420"/>
                <a:gd name="T49" fmla="*/ 21 h 90"/>
                <a:gd name="T50" fmla="*/ 44 w 420"/>
                <a:gd name="T51" fmla="*/ 22 h 90"/>
                <a:gd name="T52" fmla="*/ 43 w 420"/>
                <a:gd name="T53" fmla="*/ 24 h 90"/>
                <a:gd name="T54" fmla="*/ 40 w 420"/>
                <a:gd name="T55" fmla="*/ 24 h 90"/>
                <a:gd name="T56" fmla="*/ 35 w 420"/>
                <a:gd name="T57" fmla="*/ 26 h 90"/>
                <a:gd name="T58" fmla="*/ 31 w 420"/>
                <a:gd name="T59" fmla="*/ 28 h 90"/>
                <a:gd name="T60" fmla="*/ 30 w 420"/>
                <a:gd name="T61" fmla="*/ 28 h 90"/>
                <a:gd name="T62" fmla="*/ 30 w 420"/>
                <a:gd name="T63" fmla="*/ 28 h 90"/>
                <a:gd name="T64" fmla="*/ 19 w 420"/>
                <a:gd name="T65" fmla="*/ 33 h 90"/>
                <a:gd name="T66" fmla="*/ 12 w 420"/>
                <a:gd name="T67" fmla="*/ 40 h 90"/>
                <a:gd name="T68" fmla="*/ 10 w 420"/>
                <a:gd name="T69" fmla="*/ 40 h 90"/>
                <a:gd name="T70" fmla="*/ 10 w 420"/>
                <a:gd name="T71" fmla="*/ 40 h 90"/>
                <a:gd name="T72" fmla="*/ 7 w 420"/>
                <a:gd name="T73" fmla="*/ 43 h 90"/>
                <a:gd name="T74" fmla="*/ 5 w 420"/>
                <a:gd name="T75" fmla="*/ 46 h 90"/>
                <a:gd name="T76" fmla="*/ 4 w 420"/>
                <a:gd name="T77" fmla="*/ 47 h 90"/>
                <a:gd name="T78" fmla="*/ 4 w 420"/>
                <a:gd name="T79" fmla="*/ 48 h 90"/>
                <a:gd name="T80" fmla="*/ 2 w 420"/>
                <a:gd name="T81" fmla="*/ 50 h 90"/>
                <a:gd name="T82" fmla="*/ 1 w 420"/>
                <a:gd name="T83" fmla="*/ 52 h 90"/>
                <a:gd name="T84" fmla="*/ 0 w 420"/>
                <a:gd name="T85" fmla="*/ 56 h 90"/>
                <a:gd name="T86" fmla="*/ 0 w 420"/>
                <a:gd name="T87" fmla="*/ 58 h 90"/>
                <a:gd name="T88" fmla="*/ 8 w 420"/>
                <a:gd name="T89" fmla="*/ 63 h 90"/>
                <a:gd name="T90" fmla="*/ 22 w 420"/>
                <a:gd name="T91" fmla="*/ 68 h 90"/>
                <a:gd name="T92" fmla="*/ 43 w 420"/>
                <a:gd name="T93" fmla="*/ 74 h 90"/>
                <a:gd name="T94" fmla="*/ 67 w 420"/>
                <a:gd name="T95" fmla="*/ 78 h 90"/>
                <a:gd name="T96" fmla="*/ 96 w 420"/>
                <a:gd name="T97" fmla="*/ 84 h 90"/>
                <a:gd name="T98" fmla="*/ 131 w 420"/>
                <a:gd name="T99" fmla="*/ 87 h 90"/>
                <a:gd name="T100" fmla="*/ 168 w 420"/>
                <a:gd name="T101" fmla="*/ 90 h 90"/>
                <a:gd name="T102" fmla="*/ 210 w 420"/>
                <a:gd name="T103" fmla="*/ 90 h 90"/>
                <a:gd name="T104" fmla="*/ 251 w 420"/>
                <a:gd name="T105" fmla="*/ 90 h 90"/>
                <a:gd name="T106" fmla="*/ 289 w 420"/>
                <a:gd name="T107" fmla="*/ 87 h 90"/>
                <a:gd name="T108" fmla="*/ 323 w 420"/>
                <a:gd name="T109" fmla="*/ 84 h 90"/>
                <a:gd name="T110" fmla="*/ 353 w 420"/>
                <a:gd name="T111" fmla="*/ 78 h 90"/>
                <a:gd name="T112" fmla="*/ 377 w 420"/>
                <a:gd name="T113" fmla="*/ 74 h 90"/>
                <a:gd name="T114" fmla="*/ 398 w 420"/>
                <a:gd name="T115" fmla="*/ 68 h 90"/>
                <a:gd name="T116" fmla="*/ 412 w 420"/>
                <a:gd name="T117" fmla="*/ 62 h 90"/>
                <a:gd name="T118" fmla="*/ 420 w 420"/>
                <a:gd name="T119" fmla="*/ 5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90">
                  <a:moveTo>
                    <a:pt x="420" y="58"/>
                  </a:moveTo>
                  <a:lnTo>
                    <a:pt x="419" y="55"/>
                  </a:lnTo>
                  <a:lnTo>
                    <a:pt x="418" y="50"/>
                  </a:lnTo>
                  <a:lnTo>
                    <a:pt x="416" y="47"/>
                  </a:lnTo>
                  <a:lnTo>
                    <a:pt x="413" y="44"/>
                  </a:lnTo>
                  <a:lnTo>
                    <a:pt x="406" y="37"/>
                  </a:lnTo>
                  <a:lnTo>
                    <a:pt x="397" y="32"/>
                  </a:lnTo>
                  <a:lnTo>
                    <a:pt x="386" y="27"/>
                  </a:lnTo>
                  <a:lnTo>
                    <a:pt x="374" y="22"/>
                  </a:lnTo>
                  <a:lnTo>
                    <a:pt x="360" y="18"/>
                  </a:lnTo>
                  <a:lnTo>
                    <a:pt x="345" y="14"/>
                  </a:lnTo>
                  <a:lnTo>
                    <a:pt x="313" y="9"/>
                  </a:lnTo>
                  <a:lnTo>
                    <a:pt x="277" y="3"/>
                  </a:lnTo>
                  <a:lnTo>
                    <a:pt x="243" y="1"/>
                  </a:lnTo>
                  <a:lnTo>
                    <a:pt x="210" y="0"/>
                  </a:lnTo>
                  <a:lnTo>
                    <a:pt x="172" y="1"/>
                  </a:lnTo>
                  <a:lnTo>
                    <a:pt x="133" y="4"/>
                  </a:lnTo>
                  <a:lnTo>
                    <a:pt x="113" y="7"/>
                  </a:lnTo>
                  <a:lnTo>
                    <a:pt x="94" y="11"/>
                  </a:lnTo>
                  <a:lnTo>
                    <a:pt x="76" y="14"/>
                  </a:lnTo>
                  <a:lnTo>
                    <a:pt x="59" y="18"/>
                  </a:lnTo>
                  <a:lnTo>
                    <a:pt x="59" y="18"/>
                  </a:lnTo>
                  <a:lnTo>
                    <a:pt x="55" y="19"/>
                  </a:lnTo>
                  <a:lnTo>
                    <a:pt x="52" y="20"/>
                  </a:lnTo>
                  <a:lnTo>
                    <a:pt x="48" y="21"/>
                  </a:lnTo>
                  <a:lnTo>
                    <a:pt x="44" y="22"/>
                  </a:lnTo>
                  <a:lnTo>
                    <a:pt x="43" y="24"/>
                  </a:lnTo>
                  <a:lnTo>
                    <a:pt x="40" y="24"/>
                  </a:lnTo>
                  <a:lnTo>
                    <a:pt x="35" y="26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19" y="33"/>
                  </a:lnTo>
                  <a:lnTo>
                    <a:pt x="12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7" y="43"/>
                  </a:lnTo>
                  <a:lnTo>
                    <a:pt x="5" y="46"/>
                  </a:lnTo>
                  <a:lnTo>
                    <a:pt x="4" y="47"/>
                  </a:lnTo>
                  <a:lnTo>
                    <a:pt x="4" y="48"/>
                  </a:lnTo>
                  <a:lnTo>
                    <a:pt x="2" y="50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8" y="63"/>
                  </a:lnTo>
                  <a:lnTo>
                    <a:pt x="22" y="68"/>
                  </a:lnTo>
                  <a:lnTo>
                    <a:pt x="43" y="74"/>
                  </a:lnTo>
                  <a:lnTo>
                    <a:pt x="67" y="78"/>
                  </a:lnTo>
                  <a:lnTo>
                    <a:pt x="96" y="84"/>
                  </a:lnTo>
                  <a:lnTo>
                    <a:pt x="131" y="87"/>
                  </a:lnTo>
                  <a:lnTo>
                    <a:pt x="168" y="90"/>
                  </a:lnTo>
                  <a:lnTo>
                    <a:pt x="210" y="90"/>
                  </a:lnTo>
                  <a:lnTo>
                    <a:pt x="251" y="90"/>
                  </a:lnTo>
                  <a:lnTo>
                    <a:pt x="289" y="87"/>
                  </a:lnTo>
                  <a:lnTo>
                    <a:pt x="323" y="84"/>
                  </a:lnTo>
                  <a:lnTo>
                    <a:pt x="353" y="78"/>
                  </a:lnTo>
                  <a:lnTo>
                    <a:pt x="377" y="74"/>
                  </a:lnTo>
                  <a:lnTo>
                    <a:pt x="398" y="68"/>
                  </a:lnTo>
                  <a:lnTo>
                    <a:pt x="412" y="62"/>
                  </a:lnTo>
                  <a:lnTo>
                    <a:pt x="42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63" name="Freeform 501">
              <a:extLst>
                <a:ext uri="{FF2B5EF4-FFF2-40B4-BE49-F238E27FC236}">
                  <a16:creationId xmlns:a16="http://schemas.microsoft.com/office/drawing/2014/main" id="{62F7FE77-1A03-D42D-F87A-B9AB3A55C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03363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7 h 75"/>
                <a:gd name="T10" fmla="*/ 67 w 421"/>
                <a:gd name="T11" fmla="*/ 62 h 75"/>
                <a:gd name="T12" fmla="*/ 97 w 421"/>
                <a:gd name="T13" fmla="*/ 68 h 75"/>
                <a:gd name="T14" fmla="*/ 130 w 421"/>
                <a:gd name="T15" fmla="*/ 71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1 h 75"/>
                <a:gd name="T24" fmla="*/ 325 w 421"/>
                <a:gd name="T25" fmla="*/ 68 h 75"/>
                <a:gd name="T26" fmla="*/ 355 w 421"/>
                <a:gd name="T27" fmla="*/ 62 h 75"/>
                <a:gd name="T28" fmla="*/ 379 w 421"/>
                <a:gd name="T29" fmla="*/ 57 h 75"/>
                <a:gd name="T30" fmla="*/ 399 w 421"/>
                <a:gd name="T31" fmla="*/ 52 h 75"/>
                <a:gd name="T32" fmla="*/ 414 w 421"/>
                <a:gd name="T33" fmla="*/ 46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8 h 75"/>
                <a:gd name="T42" fmla="*/ 386 w 421"/>
                <a:gd name="T43" fmla="*/ 12 h 75"/>
                <a:gd name="T44" fmla="*/ 373 w 421"/>
                <a:gd name="T45" fmla="*/ 14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8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8 h 75"/>
                <a:gd name="T74" fmla="*/ 10 w 421"/>
                <a:gd name="T75" fmla="*/ 4 h 75"/>
                <a:gd name="T76" fmla="*/ 0 w 421"/>
                <a:gd name="T77" fmla="*/ 0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7"/>
                  </a:lnTo>
                  <a:lnTo>
                    <a:pt x="67" y="62"/>
                  </a:lnTo>
                  <a:lnTo>
                    <a:pt x="97" y="68"/>
                  </a:lnTo>
                  <a:lnTo>
                    <a:pt x="130" y="71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1"/>
                  </a:lnTo>
                  <a:lnTo>
                    <a:pt x="325" y="68"/>
                  </a:lnTo>
                  <a:lnTo>
                    <a:pt x="355" y="62"/>
                  </a:lnTo>
                  <a:lnTo>
                    <a:pt x="379" y="57"/>
                  </a:lnTo>
                  <a:lnTo>
                    <a:pt x="399" y="52"/>
                  </a:lnTo>
                  <a:lnTo>
                    <a:pt x="414" y="46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8"/>
                  </a:lnTo>
                  <a:lnTo>
                    <a:pt x="386" y="12"/>
                  </a:lnTo>
                  <a:lnTo>
                    <a:pt x="373" y="14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8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8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64" name="Freeform 502">
              <a:extLst>
                <a:ext uri="{FF2B5EF4-FFF2-40B4-BE49-F238E27FC236}">
                  <a16:creationId xmlns:a16="http://schemas.microsoft.com/office/drawing/2014/main" id="{C15AAF4F-6CEB-CC6D-0163-4FB6CE764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74800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8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8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1 h 75"/>
                <a:gd name="T78" fmla="*/ 0 w 421"/>
                <a:gd name="T7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8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8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65" name="Freeform 503">
              <a:extLst>
                <a:ext uri="{FF2B5EF4-FFF2-40B4-BE49-F238E27FC236}">
                  <a16:creationId xmlns:a16="http://schemas.microsoft.com/office/drawing/2014/main" id="{DEB2468E-F152-0AD8-1BE5-B8041DB90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50988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7 h 75"/>
                <a:gd name="T6" fmla="*/ 22 w 421"/>
                <a:gd name="T7" fmla="*/ 53 h 75"/>
                <a:gd name="T8" fmla="*/ 43 w 421"/>
                <a:gd name="T9" fmla="*/ 58 h 75"/>
                <a:gd name="T10" fmla="*/ 67 w 421"/>
                <a:gd name="T11" fmla="*/ 64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4 h 75"/>
                <a:gd name="T28" fmla="*/ 379 w 421"/>
                <a:gd name="T29" fmla="*/ 58 h 75"/>
                <a:gd name="T30" fmla="*/ 399 w 421"/>
                <a:gd name="T31" fmla="*/ 53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5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21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30 h 75"/>
                <a:gd name="T56" fmla="*/ 211 w 421"/>
                <a:gd name="T57" fmla="*/ 30 h 75"/>
                <a:gd name="T58" fmla="*/ 191 w 421"/>
                <a:gd name="T59" fmla="*/ 30 h 75"/>
                <a:gd name="T60" fmla="*/ 166 w 421"/>
                <a:gd name="T61" fmla="*/ 29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21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5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7"/>
                  </a:lnTo>
                  <a:lnTo>
                    <a:pt x="22" y="53"/>
                  </a:lnTo>
                  <a:lnTo>
                    <a:pt x="43" y="58"/>
                  </a:lnTo>
                  <a:lnTo>
                    <a:pt x="67" y="64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4"/>
                  </a:lnTo>
                  <a:lnTo>
                    <a:pt x="379" y="58"/>
                  </a:lnTo>
                  <a:lnTo>
                    <a:pt x="399" y="53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5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21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30"/>
                  </a:lnTo>
                  <a:lnTo>
                    <a:pt x="211" y="30"/>
                  </a:lnTo>
                  <a:lnTo>
                    <a:pt x="191" y="30"/>
                  </a:lnTo>
                  <a:lnTo>
                    <a:pt x="166" y="29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21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  <p:sp>
          <p:nvSpPr>
            <p:cNvPr id="66" name="Freeform 504">
              <a:extLst>
                <a:ext uri="{FF2B5EF4-FFF2-40B4-BE49-F238E27FC236}">
                  <a16:creationId xmlns:a16="http://schemas.microsoft.com/office/drawing/2014/main" id="{A7518FDE-B105-186E-E34C-2B3E69B2F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025" y="1527175"/>
              <a:ext cx="133350" cy="23813"/>
            </a:xfrm>
            <a:custGeom>
              <a:avLst/>
              <a:gdLst>
                <a:gd name="T0" fmla="*/ 0 w 421"/>
                <a:gd name="T1" fmla="*/ 0 h 75"/>
                <a:gd name="T2" fmla="*/ 0 w 421"/>
                <a:gd name="T3" fmla="*/ 42 h 75"/>
                <a:gd name="T4" fmla="*/ 8 w 421"/>
                <a:gd name="T5" fmla="*/ 46 h 75"/>
                <a:gd name="T6" fmla="*/ 22 w 421"/>
                <a:gd name="T7" fmla="*/ 52 h 75"/>
                <a:gd name="T8" fmla="*/ 43 w 421"/>
                <a:gd name="T9" fmla="*/ 58 h 75"/>
                <a:gd name="T10" fmla="*/ 67 w 421"/>
                <a:gd name="T11" fmla="*/ 63 h 75"/>
                <a:gd name="T12" fmla="*/ 97 w 421"/>
                <a:gd name="T13" fmla="*/ 68 h 75"/>
                <a:gd name="T14" fmla="*/ 130 w 421"/>
                <a:gd name="T15" fmla="*/ 72 h 75"/>
                <a:gd name="T16" fmla="*/ 169 w 421"/>
                <a:gd name="T17" fmla="*/ 74 h 75"/>
                <a:gd name="T18" fmla="*/ 211 w 421"/>
                <a:gd name="T19" fmla="*/ 75 h 75"/>
                <a:gd name="T20" fmla="*/ 253 w 421"/>
                <a:gd name="T21" fmla="*/ 74 h 75"/>
                <a:gd name="T22" fmla="*/ 290 w 421"/>
                <a:gd name="T23" fmla="*/ 72 h 75"/>
                <a:gd name="T24" fmla="*/ 325 w 421"/>
                <a:gd name="T25" fmla="*/ 68 h 75"/>
                <a:gd name="T26" fmla="*/ 355 w 421"/>
                <a:gd name="T27" fmla="*/ 63 h 75"/>
                <a:gd name="T28" fmla="*/ 379 w 421"/>
                <a:gd name="T29" fmla="*/ 58 h 75"/>
                <a:gd name="T30" fmla="*/ 399 w 421"/>
                <a:gd name="T31" fmla="*/ 52 h 75"/>
                <a:gd name="T32" fmla="*/ 414 w 421"/>
                <a:gd name="T33" fmla="*/ 47 h 75"/>
                <a:gd name="T34" fmla="*/ 421 w 421"/>
                <a:gd name="T35" fmla="*/ 42 h 75"/>
                <a:gd name="T36" fmla="*/ 421 w 421"/>
                <a:gd name="T37" fmla="*/ 0 h 75"/>
                <a:gd name="T38" fmla="*/ 410 w 421"/>
                <a:gd name="T39" fmla="*/ 4 h 75"/>
                <a:gd name="T40" fmla="*/ 399 w 421"/>
                <a:gd name="T41" fmla="*/ 9 h 75"/>
                <a:gd name="T42" fmla="*/ 386 w 421"/>
                <a:gd name="T43" fmla="*/ 12 h 75"/>
                <a:gd name="T44" fmla="*/ 373 w 421"/>
                <a:gd name="T45" fmla="*/ 15 h 75"/>
                <a:gd name="T46" fmla="*/ 344 w 421"/>
                <a:gd name="T47" fmla="*/ 19 h 75"/>
                <a:gd name="T48" fmla="*/ 314 w 421"/>
                <a:gd name="T49" fmla="*/ 24 h 75"/>
                <a:gd name="T50" fmla="*/ 284 w 421"/>
                <a:gd name="T51" fmla="*/ 27 h 75"/>
                <a:gd name="T52" fmla="*/ 256 w 421"/>
                <a:gd name="T53" fmla="*/ 29 h 75"/>
                <a:gd name="T54" fmla="*/ 231 w 421"/>
                <a:gd name="T55" fmla="*/ 29 h 75"/>
                <a:gd name="T56" fmla="*/ 211 w 421"/>
                <a:gd name="T57" fmla="*/ 30 h 75"/>
                <a:gd name="T58" fmla="*/ 191 w 421"/>
                <a:gd name="T59" fmla="*/ 29 h 75"/>
                <a:gd name="T60" fmla="*/ 166 w 421"/>
                <a:gd name="T61" fmla="*/ 28 h 75"/>
                <a:gd name="T62" fmla="*/ 138 w 421"/>
                <a:gd name="T63" fmla="*/ 27 h 75"/>
                <a:gd name="T64" fmla="*/ 108 w 421"/>
                <a:gd name="T65" fmla="*/ 24 h 75"/>
                <a:gd name="T66" fmla="*/ 78 w 421"/>
                <a:gd name="T67" fmla="*/ 19 h 75"/>
                <a:gd name="T68" fmla="*/ 49 w 421"/>
                <a:gd name="T69" fmla="*/ 15 h 75"/>
                <a:gd name="T70" fmla="*/ 35 w 421"/>
                <a:gd name="T71" fmla="*/ 12 h 75"/>
                <a:gd name="T72" fmla="*/ 22 w 421"/>
                <a:gd name="T73" fmla="*/ 9 h 75"/>
                <a:gd name="T74" fmla="*/ 10 w 421"/>
                <a:gd name="T75" fmla="*/ 4 h 75"/>
                <a:gd name="T76" fmla="*/ 0 w 421"/>
                <a:gd name="T7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75">
                  <a:moveTo>
                    <a:pt x="0" y="0"/>
                  </a:moveTo>
                  <a:lnTo>
                    <a:pt x="0" y="42"/>
                  </a:lnTo>
                  <a:lnTo>
                    <a:pt x="8" y="46"/>
                  </a:lnTo>
                  <a:lnTo>
                    <a:pt x="22" y="52"/>
                  </a:lnTo>
                  <a:lnTo>
                    <a:pt x="43" y="58"/>
                  </a:lnTo>
                  <a:lnTo>
                    <a:pt x="67" y="63"/>
                  </a:lnTo>
                  <a:lnTo>
                    <a:pt x="97" y="68"/>
                  </a:lnTo>
                  <a:lnTo>
                    <a:pt x="130" y="72"/>
                  </a:lnTo>
                  <a:lnTo>
                    <a:pt x="169" y="74"/>
                  </a:lnTo>
                  <a:lnTo>
                    <a:pt x="211" y="75"/>
                  </a:lnTo>
                  <a:lnTo>
                    <a:pt x="253" y="74"/>
                  </a:lnTo>
                  <a:lnTo>
                    <a:pt x="290" y="72"/>
                  </a:lnTo>
                  <a:lnTo>
                    <a:pt x="325" y="68"/>
                  </a:lnTo>
                  <a:lnTo>
                    <a:pt x="355" y="63"/>
                  </a:lnTo>
                  <a:lnTo>
                    <a:pt x="379" y="58"/>
                  </a:lnTo>
                  <a:lnTo>
                    <a:pt x="399" y="52"/>
                  </a:lnTo>
                  <a:lnTo>
                    <a:pt x="414" y="47"/>
                  </a:lnTo>
                  <a:lnTo>
                    <a:pt x="421" y="42"/>
                  </a:lnTo>
                  <a:lnTo>
                    <a:pt x="421" y="0"/>
                  </a:lnTo>
                  <a:lnTo>
                    <a:pt x="410" y="4"/>
                  </a:lnTo>
                  <a:lnTo>
                    <a:pt x="399" y="9"/>
                  </a:lnTo>
                  <a:lnTo>
                    <a:pt x="386" y="12"/>
                  </a:lnTo>
                  <a:lnTo>
                    <a:pt x="373" y="15"/>
                  </a:lnTo>
                  <a:lnTo>
                    <a:pt x="344" y="19"/>
                  </a:lnTo>
                  <a:lnTo>
                    <a:pt x="314" y="24"/>
                  </a:lnTo>
                  <a:lnTo>
                    <a:pt x="284" y="27"/>
                  </a:lnTo>
                  <a:lnTo>
                    <a:pt x="256" y="29"/>
                  </a:lnTo>
                  <a:lnTo>
                    <a:pt x="231" y="29"/>
                  </a:lnTo>
                  <a:lnTo>
                    <a:pt x="211" y="30"/>
                  </a:lnTo>
                  <a:lnTo>
                    <a:pt x="191" y="29"/>
                  </a:lnTo>
                  <a:lnTo>
                    <a:pt x="166" y="28"/>
                  </a:lnTo>
                  <a:lnTo>
                    <a:pt x="138" y="27"/>
                  </a:lnTo>
                  <a:lnTo>
                    <a:pt x="108" y="24"/>
                  </a:lnTo>
                  <a:lnTo>
                    <a:pt x="78" y="19"/>
                  </a:lnTo>
                  <a:lnTo>
                    <a:pt x="49" y="15"/>
                  </a:lnTo>
                  <a:lnTo>
                    <a:pt x="35" y="12"/>
                  </a:lnTo>
                  <a:lnTo>
                    <a:pt x="22" y="9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/>
            </a:p>
          </p:txBody>
        </p:sp>
      </p:grpSp>
      <p:sp>
        <p:nvSpPr>
          <p:cNvPr id="72" name="Freeform 2319">
            <a:extLst>
              <a:ext uri="{FF2B5EF4-FFF2-40B4-BE49-F238E27FC236}">
                <a16:creationId xmlns:a16="http://schemas.microsoft.com/office/drawing/2014/main" id="{26FFF516-0E2A-59DB-438C-BC56065C2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10318199" y="1399376"/>
            <a:ext cx="367656" cy="367656"/>
          </a:xfrm>
          <a:custGeom>
            <a:avLst/>
            <a:gdLst>
              <a:gd name="T0" fmla="*/ 550 w 868"/>
              <a:gd name="T1" fmla="*/ 453 h 868"/>
              <a:gd name="T2" fmla="*/ 561 w 868"/>
              <a:gd name="T3" fmla="*/ 457 h 868"/>
              <a:gd name="T4" fmla="*/ 565 w 868"/>
              <a:gd name="T5" fmla="*/ 468 h 868"/>
              <a:gd name="T6" fmla="*/ 561 w 868"/>
              <a:gd name="T7" fmla="*/ 479 h 868"/>
              <a:gd name="T8" fmla="*/ 550 w 868"/>
              <a:gd name="T9" fmla="*/ 483 h 868"/>
              <a:gd name="T10" fmla="*/ 432 w 868"/>
              <a:gd name="T11" fmla="*/ 604 h 868"/>
              <a:gd name="T12" fmla="*/ 442 w 868"/>
              <a:gd name="T13" fmla="*/ 611 h 868"/>
              <a:gd name="T14" fmla="*/ 444 w 868"/>
              <a:gd name="T15" fmla="*/ 622 h 868"/>
              <a:gd name="T16" fmla="*/ 437 w 868"/>
              <a:gd name="T17" fmla="*/ 632 h 868"/>
              <a:gd name="T18" fmla="*/ 254 w 868"/>
              <a:gd name="T19" fmla="*/ 634 h 868"/>
              <a:gd name="T20" fmla="*/ 233 w 868"/>
              <a:gd name="T21" fmla="*/ 438 h 868"/>
              <a:gd name="T22" fmla="*/ 237 w 868"/>
              <a:gd name="T23" fmla="*/ 427 h 868"/>
              <a:gd name="T24" fmla="*/ 248 w 868"/>
              <a:gd name="T25" fmla="*/ 423 h 868"/>
              <a:gd name="T26" fmla="*/ 258 w 868"/>
              <a:gd name="T27" fmla="*/ 427 h 868"/>
              <a:gd name="T28" fmla="*/ 263 w 868"/>
              <a:gd name="T29" fmla="*/ 438 h 868"/>
              <a:gd name="T30" fmla="*/ 384 w 868"/>
              <a:gd name="T31" fmla="*/ 315 h 868"/>
              <a:gd name="T32" fmla="*/ 390 w 868"/>
              <a:gd name="T33" fmla="*/ 305 h 868"/>
              <a:gd name="T34" fmla="*/ 402 w 868"/>
              <a:gd name="T35" fmla="*/ 303 h 868"/>
              <a:gd name="T36" fmla="*/ 412 w 868"/>
              <a:gd name="T37" fmla="*/ 309 h 868"/>
              <a:gd name="T38" fmla="*/ 414 w 868"/>
              <a:gd name="T39" fmla="*/ 431 h 868"/>
              <a:gd name="T40" fmla="*/ 536 w 868"/>
              <a:gd name="T41" fmla="*/ 251 h 868"/>
              <a:gd name="T42" fmla="*/ 544 w 868"/>
              <a:gd name="T43" fmla="*/ 243 h 868"/>
              <a:gd name="T44" fmla="*/ 555 w 868"/>
              <a:gd name="T45" fmla="*/ 243 h 868"/>
              <a:gd name="T46" fmla="*/ 564 w 868"/>
              <a:gd name="T47" fmla="*/ 251 h 868"/>
              <a:gd name="T48" fmla="*/ 610 w 868"/>
              <a:gd name="T49" fmla="*/ 302 h 868"/>
              <a:gd name="T50" fmla="*/ 621 w 868"/>
              <a:gd name="T51" fmla="*/ 307 h 868"/>
              <a:gd name="T52" fmla="*/ 625 w 868"/>
              <a:gd name="T53" fmla="*/ 317 h 868"/>
              <a:gd name="T54" fmla="*/ 621 w 868"/>
              <a:gd name="T55" fmla="*/ 328 h 868"/>
              <a:gd name="T56" fmla="*/ 610 w 868"/>
              <a:gd name="T57" fmla="*/ 332 h 868"/>
              <a:gd name="T58" fmla="*/ 854 w 868"/>
              <a:gd name="T59" fmla="*/ 0 h 868"/>
              <a:gd name="T60" fmla="*/ 789 w 868"/>
              <a:gd name="T61" fmla="*/ 9 h 868"/>
              <a:gd name="T62" fmla="*/ 611 w 868"/>
              <a:gd name="T63" fmla="*/ 45 h 868"/>
              <a:gd name="T64" fmla="*/ 472 w 868"/>
              <a:gd name="T65" fmla="*/ 86 h 868"/>
              <a:gd name="T66" fmla="*/ 319 w 868"/>
              <a:gd name="T67" fmla="*/ 147 h 868"/>
              <a:gd name="T68" fmla="*/ 200 w 868"/>
              <a:gd name="T69" fmla="*/ 219 h 868"/>
              <a:gd name="T70" fmla="*/ 114 w 868"/>
              <a:gd name="T71" fmla="*/ 301 h 868"/>
              <a:gd name="T72" fmla="*/ 63 w 868"/>
              <a:gd name="T73" fmla="*/ 386 h 868"/>
              <a:gd name="T74" fmla="*/ 46 w 868"/>
              <a:gd name="T75" fmla="*/ 463 h 868"/>
              <a:gd name="T76" fmla="*/ 49 w 868"/>
              <a:gd name="T77" fmla="*/ 544 h 868"/>
              <a:gd name="T78" fmla="*/ 74 w 868"/>
              <a:gd name="T79" fmla="*/ 630 h 868"/>
              <a:gd name="T80" fmla="*/ 4 w 868"/>
              <a:gd name="T81" fmla="*/ 799 h 868"/>
              <a:gd name="T82" fmla="*/ 0 w 868"/>
              <a:gd name="T83" fmla="*/ 809 h 868"/>
              <a:gd name="T84" fmla="*/ 4 w 868"/>
              <a:gd name="T85" fmla="*/ 820 h 868"/>
              <a:gd name="T86" fmla="*/ 55 w 868"/>
              <a:gd name="T87" fmla="*/ 868 h 868"/>
              <a:gd name="T88" fmla="*/ 66 w 868"/>
              <a:gd name="T89" fmla="*/ 866 h 868"/>
              <a:gd name="T90" fmla="*/ 224 w 868"/>
              <a:gd name="T91" fmla="*/ 786 h 868"/>
              <a:gd name="T92" fmla="*/ 326 w 868"/>
              <a:gd name="T93" fmla="*/ 816 h 868"/>
              <a:gd name="T94" fmla="*/ 405 w 868"/>
              <a:gd name="T95" fmla="*/ 819 h 868"/>
              <a:gd name="T96" fmla="*/ 464 w 868"/>
              <a:gd name="T97" fmla="*/ 806 h 868"/>
              <a:gd name="T98" fmla="*/ 521 w 868"/>
              <a:gd name="T99" fmla="*/ 779 h 868"/>
              <a:gd name="T100" fmla="*/ 575 w 868"/>
              <a:gd name="T101" fmla="*/ 740 h 868"/>
              <a:gd name="T102" fmla="*/ 625 w 868"/>
              <a:gd name="T103" fmla="*/ 690 h 868"/>
              <a:gd name="T104" fmla="*/ 672 w 868"/>
              <a:gd name="T105" fmla="*/ 627 h 868"/>
              <a:gd name="T106" fmla="*/ 715 w 868"/>
              <a:gd name="T107" fmla="*/ 550 h 868"/>
              <a:gd name="T108" fmla="*/ 773 w 868"/>
              <a:gd name="T109" fmla="*/ 415 h 868"/>
              <a:gd name="T110" fmla="*/ 818 w 868"/>
              <a:gd name="T111" fmla="*/ 271 h 868"/>
              <a:gd name="T112" fmla="*/ 862 w 868"/>
              <a:gd name="T113" fmla="*/ 53 h 868"/>
              <a:gd name="T114" fmla="*/ 866 w 868"/>
              <a:gd name="T115" fmla="*/ 10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68" h="868">
                <a:moveTo>
                  <a:pt x="610" y="332"/>
                </a:moveTo>
                <a:lnTo>
                  <a:pt x="557" y="332"/>
                </a:lnTo>
                <a:lnTo>
                  <a:pt x="435" y="453"/>
                </a:lnTo>
                <a:lnTo>
                  <a:pt x="550" y="453"/>
                </a:lnTo>
                <a:lnTo>
                  <a:pt x="553" y="453"/>
                </a:lnTo>
                <a:lnTo>
                  <a:pt x="555" y="454"/>
                </a:lnTo>
                <a:lnTo>
                  <a:pt x="559" y="456"/>
                </a:lnTo>
                <a:lnTo>
                  <a:pt x="561" y="457"/>
                </a:lnTo>
                <a:lnTo>
                  <a:pt x="563" y="460"/>
                </a:lnTo>
                <a:lnTo>
                  <a:pt x="564" y="463"/>
                </a:lnTo>
                <a:lnTo>
                  <a:pt x="565" y="466"/>
                </a:lnTo>
                <a:lnTo>
                  <a:pt x="565" y="468"/>
                </a:lnTo>
                <a:lnTo>
                  <a:pt x="565" y="471"/>
                </a:lnTo>
                <a:lnTo>
                  <a:pt x="564" y="474"/>
                </a:lnTo>
                <a:lnTo>
                  <a:pt x="563" y="476"/>
                </a:lnTo>
                <a:lnTo>
                  <a:pt x="561" y="479"/>
                </a:lnTo>
                <a:lnTo>
                  <a:pt x="559" y="481"/>
                </a:lnTo>
                <a:lnTo>
                  <a:pt x="555" y="482"/>
                </a:lnTo>
                <a:lnTo>
                  <a:pt x="553" y="483"/>
                </a:lnTo>
                <a:lnTo>
                  <a:pt x="550" y="483"/>
                </a:lnTo>
                <a:lnTo>
                  <a:pt x="405" y="483"/>
                </a:lnTo>
                <a:lnTo>
                  <a:pt x="284" y="604"/>
                </a:lnTo>
                <a:lnTo>
                  <a:pt x="429" y="604"/>
                </a:lnTo>
                <a:lnTo>
                  <a:pt x="432" y="604"/>
                </a:lnTo>
                <a:lnTo>
                  <a:pt x="435" y="605"/>
                </a:lnTo>
                <a:lnTo>
                  <a:pt x="437" y="607"/>
                </a:lnTo>
                <a:lnTo>
                  <a:pt x="440" y="608"/>
                </a:lnTo>
                <a:lnTo>
                  <a:pt x="442" y="611"/>
                </a:lnTo>
                <a:lnTo>
                  <a:pt x="443" y="614"/>
                </a:lnTo>
                <a:lnTo>
                  <a:pt x="444" y="616"/>
                </a:lnTo>
                <a:lnTo>
                  <a:pt x="444" y="619"/>
                </a:lnTo>
                <a:lnTo>
                  <a:pt x="444" y="622"/>
                </a:lnTo>
                <a:lnTo>
                  <a:pt x="443" y="626"/>
                </a:lnTo>
                <a:lnTo>
                  <a:pt x="442" y="628"/>
                </a:lnTo>
                <a:lnTo>
                  <a:pt x="440" y="630"/>
                </a:lnTo>
                <a:lnTo>
                  <a:pt x="437" y="632"/>
                </a:lnTo>
                <a:lnTo>
                  <a:pt x="435" y="633"/>
                </a:lnTo>
                <a:lnTo>
                  <a:pt x="432" y="634"/>
                </a:lnTo>
                <a:lnTo>
                  <a:pt x="429" y="634"/>
                </a:lnTo>
                <a:lnTo>
                  <a:pt x="254" y="634"/>
                </a:lnTo>
                <a:lnTo>
                  <a:pt x="58" y="830"/>
                </a:lnTo>
                <a:lnTo>
                  <a:pt x="36" y="809"/>
                </a:lnTo>
                <a:lnTo>
                  <a:pt x="233" y="613"/>
                </a:lnTo>
                <a:lnTo>
                  <a:pt x="233" y="438"/>
                </a:lnTo>
                <a:lnTo>
                  <a:pt x="233" y="435"/>
                </a:lnTo>
                <a:lnTo>
                  <a:pt x="234" y="433"/>
                </a:lnTo>
                <a:lnTo>
                  <a:pt x="236" y="429"/>
                </a:lnTo>
                <a:lnTo>
                  <a:pt x="237" y="427"/>
                </a:lnTo>
                <a:lnTo>
                  <a:pt x="239" y="426"/>
                </a:lnTo>
                <a:lnTo>
                  <a:pt x="242" y="424"/>
                </a:lnTo>
                <a:lnTo>
                  <a:pt x="244" y="423"/>
                </a:lnTo>
                <a:lnTo>
                  <a:pt x="248" y="423"/>
                </a:lnTo>
                <a:lnTo>
                  <a:pt x="251" y="423"/>
                </a:lnTo>
                <a:lnTo>
                  <a:pt x="254" y="424"/>
                </a:lnTo>
                <a:lnTo>
                  <a:pt x="256" y="426"/>
                </a:lnTo>
                <a:lnTo>
                  <a:pt x="258" y="427"/>
                </a:lnTo>
                <a:lnTo>
                  <a:pt x="261" y="429"/>
                </a:lnTo>
                <a:lnTo>
                  <a:pt x="262" y="433"/>
                </a:lnTo>
                <a:lnTo>
                  <a:pt x="263" y="435"/>
                </a:lnTo>
                <a:lnTo>
                  <a:pt x="263" y="438"/>
                </a:lnTo>
                <a:lnTo>
                  <a:pt x="263" y="583"/>
                </a:lnTo>
                <a:lnTo>
                  <a:pt x="384" y="463"/>
                </a:lnTo>
                <a:lnTo>
                  <a:pt x="384" y="317"/>
                </a:lnTo>
                <a:lnTo>
                  <a:pt x="384" y="315"/>
                </a:lnTo>
                <a:lnTo>
                  <a:pt x="385" y="311"/>
                </a:lnTo>
                <a:lnTo>
                  <a:pt x="386" y="309"/>
                </a:lnTo>
                <a:lnTo>
                  <a:pt x="388" y="307"/>
                </a:lnTo>
                <a:lnTo>
                  <a:pt x="390" y="305"/>
                </a:lnTo>
                <a:lnTo>
                  <a:pt x="393" y="303"/>
                </a:lnTo>
                <a:lnTo>
                  <a:pt x="396" y="303"/>
                </a:lnTo>
                <a:lnTo>
                  <a:pt x="399" y="302"/>
                </a:lnTo>
                <a:lnTo>
                  <a:pt x="402" y="303"/>
                </a:lnTo>
                <a:lnTo>
                  <a:pt x="405" y="303"/>
                </a:lnTo>
                <a:lnTo>
                  <a:pt x="407" y="305"/>
                </a:lnTo>
                <a:lnTo>
                  <a:pt x="410" y="307"/>
                </a:lnTo>
                <a:lnTo>
                  <a:pt x="412" y="309"/>
                </a:lnTo>
                <a:lnTo>
                  <a:pt x="413" y="311"/>
                </a:lnTo>
                <a:lnTo>
                  <a:pt x="414" y="315"/>
                </a:lnTo>
                <a:lnTo>
                  <a:pt x="414" y="317"/>
                </a:lnTo>
                <a:lnTo>
                  <a:pt x="414" y="431"/>
                </a:lnTo>
                <a:lnTo>
                  <a:pt x="535" y="311"/>
                </a:lnTo>
                <a:lnTo>
                  <a:pt x="535" y="257"/>
                </a:lnTo>
                <a:lnTo>
                  <a:pt x="535" y="253"/>
                </a:lnTo>
                <a:lnTo>
                  <a:pt x="536" y="251"/>
                </a:lnTo>
                <a:lnTo>
                  <a:pt x="537" y="248"/>
                </a:lnTo>
                <a:lnTo>
                  <a:pt x="539" y="246"/>
                </a:lnTo>
                <a:lnTo>
                  <a:pt x="542" y="245"/>
                </a:lnTo>
                <a:lnTo>
                  <a:pt x="544" y="243"/>
                </a:lnTo>
                <a:lnTo>
                  <a:pt x="547" y="242"/>
                </a:lnTo>
                <a:lnTo>
                  <a:pt x="550" y="242"/>
                </a:lnTo>
                <a:lnTo>
                  <a:pt x="553" y="242"/>
                </a:lnTo>
                <a:lnTo>
                  <a:pt x="555" y="243"/>
                </a:lnTo>
                <a:lnTo>
                  <a:pt x="559" y="245"/>
                </a:lnTo>
                <a:lnTo>
                  <a:pt x="561" y="246"/>
                </a:lnTo>
                <a:lnTo>
                  <a:pt x="563" y="248"/>
                </a:lnTo>
                <a:lnTo>
                  <a:pt x="564" y="251"/>
                </a:lnTo>
                <a:lnTo>
                  <a:pt x="565" y="253"/>
                </a:lnTo>
                <a:lnTo>
                  <a:pt x="565" y="257"/>
                </a:lnTo>
                <a:lnTo>
                  <a:pt x="565" y="302"/>
                </a:lnTo>
                <a:lnTo>
                  <a:pt x="610" y="302"/>
                </a:lnTo>
                <a:lnTo>
                  <a:pt x="613" y="303"/>
                </a:lnTo>
                <a:lnTo>
                  <a:pt x="617" y="303"/>
                </a:lnTo>
                <a:lnTo>
                  <a:pt x="619" y="305"/>
                </a:lnTo>
                <a:lnTo>
                  <a:pt x="621" y="307"/>
                </a:lnTo>
                <a:lnTo>
                  <a:pt x="623" y="309"/>
                </a:lnTo>
                <a:lnTo>
                  <a:pt x="624" y="311"/>
                </a:lnTo>
                <a:lnTo>
                  <a:pt x="625" y="315"/>
                </a:lnTo>
                <a:lnTo>
                  <a:pt x="625" y="317"/>
                </a:lnTo>
                <a:lnTo>
                  <a:pt x="625" y="320"/>
                </a:lnTo>
                <a:lnTo>
                  <a:pt x="624" y="323"/>
                </a:lnTo>
                <a:lnTo>
                  <a:pt x="623" y="326"/>
                </a:lnTo>
                <a:lnTo>
                  <a:pt x="621" y="328"/>
                </a:lnTo>
                <a:lnTo>
                  <a:pt x="619" y="330"/>
                </a:lnTo>
                <a:lnTo>
                  <a:pt x="617" y="331"/>
                </a:lnTo>
                <a:lnTo>
                  <a:pt x="613" y="332"/>
                </a:lnTo>
                <a:lnTo>
                  <a:pt x="610" y="332"/>
                </a:lnTo>
                <a:close/>
                <a:moveTo>
                  <a:pt x="863" y="5"/>
                </a:moveTo>
                <a:lnTo>
                  <a:pt x="860" y="3"/>
                </a:lnTo>
                <a:lnTo>
                  <a:pt x="857" y="1"/>
                </a:lnTo>
                <a:lnTo>
                  <a:pt x="854" y="0"/>
                </a:lnTo>
                <a:lnTo>
                  <a:pt x="850" y="0"/>
                </a:lnTo>
                <a:lnTo>
                  <a:pt x="843" y="1"/>
                </a:lnTo>
                <a:lnTo>
                  <a:pt x="821" y="5"/>
                </a:lnTo>
                <a:lnTo>
                  <a:pt x="789" y="9"/>
                </a:lnTo>
                <a:lnTo>
                  <a:pt x="747" y="16"/>
                </a:lnTo>
                <a:lnTo>
                  <a:pt x="697" y="26"/>
                </a:lnTo>
                <a:lnTo>
                  <a:pt x="641" y="38"/>
                </a:lnTo>
                <a:lnTo>
                  <a:pt x="611" y="45"/>
                </a:lnTo>
                <a:lnTo>
                  <a:pt x="580" y="54"/>
                </a:lnTo>
                <a:lnTo>
                  <a:pt x="548" y="63"/>
                </a:lnTo>
                <a:lnTo>
                  <a:pt x="516" y="72"/>
                </a:lnTo>
                <a:lnTo>
                  <a:pt x="472" y="86"/>
                </a:lnTo>
                <a:lnTo>
                  <a:pt x="431" y="100"/>
                </a:lnTo>
                <a:lnTo>
                  <a:pt x="391" y="115"/>
                </a:lnTo>
                <a:lnTo>
                  <a:pt x="355" y="131"/>
                </a:lnTo>
                <a:lnTo>
                  <a:pt x="319" y="147"/>
                </a:lnTo>
                <a:lnTo>
                  <a:pt x="286" y="164"/>
                </a:lnTo>
                <a:lnTo>
                  <a:pt x="256" y="182"/>
                </a:lnTo>
                <a:lnTo>
                  <a:pt x="227" y="200"/>
                </a:lnTo>
                <a:lnTo>
                  <a:pt x="200" y="219"/>
                </a:lnTo>
                <a:lnTo>
                  <a:pt x="176" y="238"/>
                </a:lnTo>
                <a:lnTo>
                  <a:pt x="153" y="259"/>
                </a:lnTo>
                <a:lnTo>
                  <a:pt x="133" y="279"/>
                </a:lnTo>
                <a:lnTo>
                  <a:pt x="114" y="301"/>
                </a:lnTo>
                <a:lnTo>
                  <a:pt x="97" y="323"/>
                </a:lnTo>
                <a:lnTo>
                  <a:pt x="84" y="346"/>
                </a:lnTo>
                <a:lnTo>
                  <a:pt x="72" y="368"/>
                </a:lnTo>
                <a:lnTo>
                  <a:pt x="63" y="386"/>
                </a:lnTo>
                <a:lnTo>
                  <a:pt x="57" y="406"/>
                </a:lnTo>
                <a:lnTo>
                  <a:pt x="51" y="424"/>
                </a:lnTo>
                <a:lnTo>
                  <a:pt x="48" y="443"/>
                </a:lnTo>
                <a:lnTo>
                  <a:pt x="46" y="463"/>
                </a:lnTo>
                <a:lnTo>
                  <a:pt x="44" y="483"/>
                </a:lnTo>
                <a:lnTo>
                  <a:pt x="45" y="503"/>
                </a:lnTo>
                <a:lnTo>
                  <a:pt x="46" y="524"/>
                </a:lnTo>
                <a:lnTo>
                  <a:pt x="49" y="544"/>
                </a:lnTo>
                <a:lnTo>
                  <a:pt x="54" y="564"/>
                </a:lnTo>
                <a:lnTo>
                  <a:pt x="59" y="586"/>
                </a:lnTo>
                <a:lnTo>
                  <a:pt x="65" y="607"/>
                </a:lnTo>
                <a:lnTo>
                  <a:pt x="74" y="630"/>
                </a:lnTo>
                <a:lnTo>
                  <a:pt x="84" y="651"/>
                </a:lnTo>
                <a:lnTo>
                  <a:pt x="94" y="674"/>
                </a:lnTo>
                <a:lnTo>
                  <a:pt x="107" y="696"/>
                </a:lnTo>
                <a:lnTo>
                  <a:pt x="4" y="799"/>
                </a:lnTo>
                <a:lnTo>
                  <a:pt x="2" y="801"/>
                </a:lnTo>
                <a:lnTo>
                  <a:pt x="1" y="804"/>
                </a:lnTo>
                <a:lnTo>
                  <a:pt x="0" y="807"/>
                </a:lnTo>
                <a:lnTo>
                  <a:pt x="0" y="809"/>
                </a:lnTo>
                <a:lnTo>
                  <a:pt x="0" y="812"/>
                </a:lnTo>
                <a:lnTo>
                  <a:pt x="1" y="815"/>
                </a:lnTo>
                <a:lnTo>
                  <a:pt x="2" y="817"/>
                </a:lnTo>
                <a:lnTo>
                  <a:pt x="4" y="820"/>
                </a:lnTo>
                <a:lnTo>
                  <a:pt x="47" y="864"/>
                </a:lnTo>
                <a:lnTo>
                  <a:pt x="49" y="866"/>
                </a:lnTo>
                <a:lnTo>
                  <a:pt x="52" y="867"/>
                </a:lnTo>
                <a:lnTo>
                  <a:pt x="55" y="868"/>
                </a:lnTo>
                <a:lnTo>
                  <a:pt x="58" y="868"/>
                </a:lnTo>
                <a:lnTo>
                  <a:pt x="61" y="868"/>
                </a:lnTo>
                <a:lnTo>
                  <a:pt x="63" y="867"/>
                </a:lnTo>
                <a:lnTo>
                  <a:pt x="66" y="866"/>
                </a:lnTo>
                <a:lnTo>
                  <a:pt x="69" y="864"/>
                </a:lnTo>
                <a:lnTo>
                  <a:pt x="171" y="760"/>
                </a:lnTo>
                <a:lnTo>
                  <a:pt x="198" y="773"/>
                </a:lnTo>
                <a:lnTo>
                  <a:pt x="224" y="786"/>
                </a:lnTo>
                <a:lnTo>
                  <a:pt x="250" y="796"/>
                </a:lnTo>
                <a:lnTo>
                  <a:pt x="276" y="805"/>
                </a:lnTo>
                <a:lnTo>
                  <a:pt x="301" y="811"/>
                </a:lnTo>
                <a:lnTo>
                  <a:pt x="326" y="816"/>
                </a:lnTo>
                <a:lnTo>
                  <a:pt x="350" y="819"/>
                </a:lnTo>
                <a:lnTo>
                  <a:pt x="374" y="820"/>
                </a:lnTo>
                <a:lnTo>
                  <a:pt x="389" y="820"/>
                </a:lnTo>
                <a:lnTo>
                  <a:pt x="405" y="819"/>
                </a:lnTo>
                <a:lnTo>
                  <a:pt x="420" y="816"/>
                </a:lnTo>
                <a:lnTo>
                  <a:pt x="435" y="813"/>
                </a:lnTo>
                <a:lnTo>
                  <a:pt x="450" y="810"/>
                </a:lnTo>
                <a:lnTo>
                  <a:pt x="464" y="806"/>
                </a:lnTo>
                <a:lnTo>
                  <a:pt x="479" y="800"/>
                </a:lnTo>
                <a:lnTo>
                  <a:pt x="493" y="794"/>
                </a:lnTo>
                <a:lnTo>
                  <a:pt x="507" y="787"/>
                </a:lnTo>
                <a:lnTo>
                  <a:pt x="521" y="779"/>
                </a:lnTo>
                <a:lnTo>
                  <a:pt x="535" y="770"/>
                </a:lnTo>
                <a:lnTo>
                  <a:pt x="549" y="762"/>
                </a:lnTo>
                <a:lnTo>
                  <a:pt x="562" y="751"/>
                </a:lnTo>
                <a:lnTo>
                  <a:pt x="575" y="740"/>
                </a:lnTo>
                <a:lnTo>
                  <a:pt x="588" y="730"/>
                </a:lnTo>
                <a:lnTo>
                  <a:pt x="600" y="717"/>
                </a:lnTo>
                <a:lnTo>
                  <a:pt x="613" y="704"/>
                </a:lnTo>
                <a:lnTo>
                  <a:pt x="625" y="690"/>
                </a:lnTo>
                <a:lnTo>
                  <a:pt x="638" y="675"/>
                </a:lnTo>
                <a:lnTo>
                  <a:pt x="650" y="660"/>
                </a:lnTo>
                <a:lnTo>
                  <a:pt x="661" y="643"/>
                </a:lnTo>
                <a:lnTo>
                  <a:pt x="672" y="627"/>
                </a:lnTo>
                <a:lnTo>
                  <a:pt x="683" y="608"/>
                </a:lnTo>
                <a:lnTo>
                  <a:pt x="695" y="590"/>
                </a:lnTo>
                <a:lnTo>
                  <a:pt x="706" y="571"/>
                </a:lnTo>
                <a:lnTo>
                  <a:pt x="715" y="550"/>
                </a:lnTo>
                <a:lnTo>
                  <a:pt x="726" y="530"/>
                </a:lnTo>
                <a:lnTo>
                  <a:pt x="736" y="509"/>
                </a:lnTo>
                <a:lnTo>
                  <a:pt x="755" y="464"/>
                </a:lnTo>
                <a:lnTo>
                  <a:pt x="773" y="415"/>
                </a:lnTo>
                <a:lnTo>
                  <a:pt x="786" y="379"/>
                </a:lnTo>
                <a:lnTo>
                  <a:pt x="798" y="341"/>
                </a:lnTo>
                <a:lnTo>
                  <a:pt x="809" y="306"/>
                </a:lnTo>
                <a:lnTo>
                  <a:pt x="818" y="271"/>
                </a:lnTo>
                <a:lnTo>
                  <a:pt x="834" y="204"/>
                </a:lnTo>
                <a:lnTo>
                  <a:pt x="847" y="143"/>
                </a:lnTo>
                <a:lnTo>
                  <a:pt x="856" y="93"/>
                </a:lnTo>
                <a:lnTo>
                  <a:pt x="862" y="53"/>
                </a:lnTo>
                <a:lnTo>
                  <a:pt x="865" y="26"/>
                </a:lnTo>
                <a:lnTo>
                  <a:pt x="868" y="16"/>
                </a:lnTo>
                <a:lnTo>
                  <a:pt x="868" y="13"/>
                </a:lnTo>
                <a:lnTo>
                  <a:pt x="866" y="10"/>
                </a:lnTo>
                <a:lnTo>
                  <a:pt x="865" y="7"/>
                </a:lnTo>
                <a:lnTo>
                  <a:pt x="863" y="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804A111-C933-5524-7911-996179394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188193" y="1355441"/>
            <a:ext cx="1422321" cy="116738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40F375A-32C9-7727-D735-860EC2781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1821341" y="2169300"/>
            <a:ext cx="789173" cy="57290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9EF705F-4D81-38A5-576D-930557ACA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951381" y="3120410"/>
            <a:ext cx="668782" cy="1360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9C74E80-8D5A-1EF1-31B5-8F3384D46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61778" y="3676063"/>
            <a:ext cx="778249" cy="41185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A4AAEF5-620B-B084-6063-C7F8805E2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29200" y="4169038"/>
            <a:ext cx="952974" cy="7650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73EA339-CE2D-9EA5-A6F1-A631885C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6701365" y="2013249"/>
            <a:ext cx="640103" cy="96020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4FC3BAF-542C-36B5-803B-C6CA361E8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6440557" y="3053515"/>
            <a:ext cx="900911" cy="28626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3A99D45-2912-9F2C-D361-28DA9320C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8" idx="1"/>
          </p:cNvCxnSpPr>
          <p:nvPr/>
        </p:nvCxnSpPr>
        <p:spPr>
          <a:xfrm>
            <a:off x="6734010" y="4067107"/>
            <a:ext cx="607458" cy="187467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0691EF0-3ADD-F1D9-9436-E34C85A56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73" idx="1"/>
          </p:cNvCxnSpPr>
          <p:nvPr/>
        </p:nvCxnSpPr>
        <p:spPr>
          <a:xfrm>
            <a:off x="6666940" y="4779963"/>
            <a:ext cx="674528" cy="15416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9" name="Title 18">
            <a:extLst>
              <a:ext uri="{FF2B5EF4-FFF2-40B4-BE49-F238E27FC236}">
                <a16:creationId xmlns:a16="http://schemas.microsoft.com/office/drawing/2014/main" id="{C2C65761-C6BB-850B-7A11-B63AC994A1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78607" y="6051149"/>
            <a:ext cx="917666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the 1</a:t>
            </a: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two DSDM Phases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707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0E2841"/>
      </a:accent2>
      <a:accent3>
        <a:srgbClr val="7F340D"/>
      </a:accent3>
      <a:accent4>
        <a:srgbClr val="4B303E"/>
      </a:accent4>
      <a:accent5>
        <a:srgbClr val="345964"/>
      </a:accent5>
      <a:accent6>
        <a:srgbClr val="3A3A3A"/>
      </a:accent6>
      <a:hlink>
        <a:srgbClr val="153D64"/>
      </a:hlink>
      <a:folHlink>
        <a:srgbClr val="501549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455520_Project analysis, from 24Slides_SL_V1.potx" id="{55E7247F-78B2-40DB-9AFE-D4DD42FA8F09}" vid="{22E2FD65-A32D-4798-AF43-CE42F250BD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FD05317-60D6-4B3A-8545-888496D1A8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A00BBF-EEBB-4E18-B8CB-F926EAAC48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609EDA-869E-4BE5-AE5D-B898C584B6F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6245</TotalTime>
  <Words>1339</Words>
  <Application>Microsoft Office PowerPoint</Application>
  <PresentationFormat>Widescreen</PresentationFormat>
  <Paragraphs>513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FreightSansPro</vt:lpstr>
      <vt:lpstr>Segoe UI</vt:lpstr>
      <vt:lpstr>Segoe UI Light</vt:lpstr>
      <vt:lpstr>Office Theme</vt:lpstr>
      <vt:lpstr>Dynamic System Development Methodology (DSDM) and example Sumeda Madhuri</vt:lpstr>
      <vt:lpstr>AGENDA </vt:lpstr>
      <vt:lpstr>Project Management </vt:lpstr>
      <vt:lpstr> 8 DSDM PRINCIPLES</vt:lpstr>
      <vt:lpstr>DSDM PHASES </vt:lpstr>
      <vt:lpstr>FEASIBILITY AND FOUNDATIONS </vt:lpstr>
      <vt:lpstr>Project analysis slide 3</vt:lpstr>
      <vt:lpstr>TEAM AND TIME BOX</vt:lpstr>
      <vt:lpstr>Examples of the 1st two DSDM Phases </vt:lpstr>
      <vt:lpstr>DSDM is Task focused Focus   </vt:lpstr>
      <vt:lpstr>Examples of the remaining DSDM Phases in the LB project </vt:lpstr>
      <vt:lpstr>CRITICAL TOOLS </vt:lpstr>
      <vt:lpstr>Communication Log</vt:lpstr>
      <vt:lpstr>CRITICAL TOOLS </vt:lpstr>
      <vt:lpstr>Decision Log</vt:lpstr>
      <vt:lpstr>CRITICAL TOOLS </vt:lpstr>
      <vt:lpstr>RAID Log</vt:lpstr>
      <vt:lpstr>CRITICAL TOOLS </vt:lpstr>
      <vt:lpstr>Staff Chart</vt:lpstr>
      <vt:lpstr>CRITICAL TOOLS </vt:lpstr>
      <vt:lpstr>Team Roster</vt:lpstr>
      <vt:lpstr>CRITICAL TOOLS </vt:lpstr>
      <vt:lpstr>Report Card</vt:lpstr>
      <vt:lpstr>CRITICAL TOOLS </vt:lpstr>
      <vt:lpstr>Project Status report</vt:lpstr>
      <vt:lpstr>CRITICAL TOOLS </vt:lpstr>
      <vt:lpstr>Progress Report</vt:lpstr>
      <vt:lpstr>WHAT WORKED WITH LBTCF? </vt:lpstr>
      <vt:lpstr>PROJECT PROGRESS TO COMPLETION  90-DAY TIMELINE  </vt:lpstr>
      <vt:lpstr>TOOLS USED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Madhuri, Sumeda  (DSHS/ALTSA/WACARES)</dc:creator>
  <cp:lastModifiedBy>Cooper, John (Results)</cp:lastModifiedBy>
  <cp:revision>7</cp:revision>
  <dcterms:created xsi:type="dcterms:W3CDTF">2025-03-27T20:10:55Z</dcterms:created>
  <dcterms:modified xsi:type="dcterms:W3CDTF">2025-04-07T22:27:12Z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