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FFFF"/>
    <a:srgbClr val="BEC5BB"/>
    <a:srgbClr val="687363"/>
    <a:srgbClr val="FEDFD6"/>
    <a:srgbClr val="D8DCD6"/>
    <a:srgbClr val="660033"/>
    <a:srgbClr val="996600"/>
    <a:srgbClr val="660066"/>
    <a:srgbClr val="800000"/>
    <a:srgbClr val="F0EE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77" d="100"/>
          <a:sy n="77" d="100"/>
        </p:scale>
        <p:origin x="30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BF7A1-AD54-46BB-96FF-DCB9035BBA83}" type="datetimeFigureOut">
              <a:rPr lang="en-US" smtClean="0"/>
              <a:t>3/18/2025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BB98FC-6FEC-4E24-9B13-900AC00DC2FF}" type="slidenum">
              <a:rPr lang="en-US" smtClean="0"/>
              <a:t>‹#›</a:t>
            </a:fld>
            <a:endParaRPr lang="en-US"/>
          </a:p>
        </p:txBody>
      </p:sp>
    </p:spTree>
    <p:extLst>
      <p:ext uri="{BB962C8B-B14F-4D97-AF65-F5344CB8AC3E}">
        <p14:creationId xmlns:p14="http://schemas.microsoft.com/office/powerpoint/2010/main" val="48263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DF60F-07B3-43DE-B6D7-B89FCAB4B928}" type="slidenum">
              <a:rPr lang="en-US" smtClean="0"/>
              <a:t>1</a:t>
            </a:fld>
            <a:endParaRPr lang="en-US"/>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59F29-A07C-4733-A081-86DC359BE79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89615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59F29-A07C-4733-A081-86DC359BE79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389266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59F29-A07C-4733-A081-86DC359BE79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421029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59F29-A07C-4733-A081-86DC359BE79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264517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59F29-A07C-4733-A081-86DC359BE79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284638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259F29-A07C-4733-A081-86DC359BE79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397658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259F29-A07C-4733-A081-86DC359BE793}"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116330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259F29-A07C-4733-A081-86DC359BE793}"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264337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59F29-A07C-4733-A081-86DC359BE793}"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565047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259F29-A07C-4733-A081-86DC359BE79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2900186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259F29-A07C-4733-A081-86DC359BE79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E8DCB-D5F2-4A9B-B91A-8AFF3AED1500}" type="slidenum">
              <a:rPr lang="en-US" smtClean="0"/>
              <a:t>‹#›</a:t>
            </a:fld>
            <a:endParaRPr lang="en-US"/>
          </a:p>
        </p:txBody>
      </p:sp>
    </p:spTree>
    <p:extLst>
      <p:ext uri="{BB962C8B-B14F-4D97-AF65-F5344CB8AC3E}">
        <p14:creationId xmlns:p14="http://schemas.microsoft.com/office/powerpoint/2010/main" val="86689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C1259F29-A07C-4733-A081-86DC359BE793}" type="datetimeFigureOut">
              <a:rPr lang="en-US" smtClean="0"/>
              <a:t>3/18/2025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B52E8DCB-D5F2-4A9B-B91A-8AFF3AED1500}" type="slidenum">
              <a:rPr lang="en-US" smtClean="0"/>
              <a:t>‹#›</a:t>
            </a:fld>
            <a:endParaRPr lang="en-US"/>
          </a:p>
        </p:txBody>
      </p:sp>
    </p:spTree>
    <p:extLst>
      <p:ext uri="{BB962C8B-B14F-4D97-AF65-F5344CB8AC3E}">
        <p14:creationId xmlns:p14="http://schemas.microsoft.com/office/powerpoint/2010/main" val="1441158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heresa.dew@gov.wa.gov" TargetMode="External"/><Relationship Id="rId5" Type="http://schemas.openxmlformats.org/officeDocument/2006/relationships/hyperlink" Target="mailto:talia.mazzara@gov.wa.gov" TargetMode="External"/><Relationship Id="rId4" Type="http://schemas.openxmlformats.org/officeDocument/2006/relationships/hyperlink" Target="https://stateofwa.sharepoint.com/sites/Results-Team-RW/ContinuousImprovement/Shared%20Documents/Reflection%20Series/Jan%202025/Megan%20Matthews%20Interview.mp4"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view.officeapps.live.com/op/view.aspx?src=https%3A%2F%2Fresults.wa.gov%2Fsites%2Fdefault%2Ffiles%2FCopy%2520of%2520CoP_Sample_Process%2520%25281%2529.xlsx&amp;wdOrigin=BROWSELINK" TargetMode="External"/><Relationship Id="rId3" Type="http://schemas.openxmlformats.org/officeDocument/2006/relationships/image" Target="../media/image4.png"/><Relationship Id="rId7" Type="http://schemas.openxmlformats.org/officeDocument/2006/relationships/hyperlink" Target="https://view.officeapps.live.com/op/view.aspx?src=https%3A%2F%2Fresults.wa.gov%2Fsites%2Fdefault%2Ffiles%2FFebruary%2520CoP%2520Heat%2520Maps.pptx&amp;wdOrigin=BROWSELINK" TargetMode="External"/><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youtube.com/watch?v=FxRPv4bA6eQ" TargetMode="External"/><Relationship Id="rId4" Type="http://schemas.openxmlformats.org/officeDocument/2006/relationships/image" Target="../media/image5.png"/><Relationship Id="rId9" Type="http://schemas.openxmlformats.org/officeDocument/2006/relationships/hyperlink" Target="https://app.smartsheet.com/b/form/565e2643571d4be98b87235718d68e6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a:lnSpc>
                <a:spcPct val="80000"/>
              </a:lnSpc>
            </a:pPr>
            <a:r>
              <a:rPr lang="en-US" sz="4853" b="1" cap="all"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The blast</a:t>
            </a:r>
          </a:p>
          <a:p>
            <a:r>
              <a:rPr lang="en-US" sz="1767" b="1" dirty="0">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a:spcBef>
                <a:spcPts val="1060"/>
              </a:spcBef>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26 | FEBRUARY 2025 </a:t>
            </a:r>
            <a:endParaRPr lang="en-US" sz="1236" b="1" dirty="0">
              <a:solidFill>
                <a:srgbClr val="006666"/>
              </a:solidFill>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a:lnSpc>
                  <a:spcPct val="115000"/>
                </a:lnSpc>
                <a:spcBef>
                  <a:spcPts val="884"/>
                </a:spcBef>
                <a:spcAft>
                  <a:spcPts val="884"/>
                </a:spcAft>
              </a:pPr>
              <a:r>
                <a:rPr lang="en-US" sz="795" b="1" i="1"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rPr>
                <a:t>Transparency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FF7C80"/>
                  </a:solidFill>
                  <a:latin typeface="Century Gothic" panose="020B0502020202020204" pitchFamily="34" charset="0"/>
                  <a:ea typeface="MS Mincho" panose="02020609040205080304" pitchFamily="49" charset="-128"/>
                  <a:cs typeface="Times New Roman" panose="02020603050405020304" pitchFamily="18" charset="0"/>
                </a:rPr>
                <a:t>Innovation</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8A880E"/>
                  </a:solidFill>
                  <a:latin typeface="Century Gothic" panose="020B0502020202020204" pitchFamily="34" charset="0"/>
                  <a:ea typeface="MS Mincho" panose="02020609040205080304" pitchFamily="49" charset="-128"/>
                  <a:cs typeface="Times New Roman" panose="02020603050405020304" pitchFamily="18" charset="0"/>
                </a:rPr>
                <a:t>Results</a:t>
              </a:r>
              <a:endParaRPr lang="en-US" sz="927" dirty="0">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41507" y="4707828"/>
            <a:ext cx="4117302" cy="4570486"/>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sz="1600" dirty="0">
                <a:latin typeface="Century Gothic" panose="020B0502020202020204" pitchFamily="34" charset="0"/>
              </a:rPr>
              <a:t> </a:t>
            </a:r>
            <a:r>
              <a:rPr kumimoji="0" lang="en-US" altLang="en-US" sz="13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When there’s change, there’s opportunity</a:t>
            </a:r>
            <a:endParaRPr kumimoji="0" lang="en-US" altLang="en-US" sz="13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br>
            <a:r>
              <a:rPr kumimoji="0" lang="en-US" altLang="en-US" sz="1100" b="0" i="0" u="none" strike="noStrike" cap="none" normalizeH="0" baseline="0" dirty="0">
                <a:ln>
                  <a:noFill/>
                </a:ln>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We’ve had some exciting changes here at Results Washington! We have a new director, Jesse Jones, who joined the team in February and brings intensive knowledge on problem solving and leading change – not only in Washington state but across the country. We’re grateful to have his strategic vision and passion for people at the helm of our ship as we embark on a new adventure with our state’s new administration!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As Jack Welch once said – when there’s change, there’s opportunity. Well, Results Washington is leaning into the opportunity and will be slightly shifting our focus to customer experience. We know that Washingtonians are at the heart of everything we do as public servants, and we want to ensure that they can get the most out of the services we provide and are satisfied with their experience.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To do this, we must continue to lean (no pun intended) on continuous improvement and ensure that the customer is at the center of all we do. We are excited to continue to share knowledge, skills and expertise through this community so we all have the tools necessary to improve.</a:t>
            </a:r>
            <a:endParaRPr kumimoji="0" lang="en-US" altLang="en-US" sz="1100" b="0" i="0" u="none" strike="noStrike" cap="none" normalizeH="0" baseline="0" dirty="0">
              <a:ln>
                <a:noFill/>
              </a:ln>
              <a:solidFill>
                <a:schemeClr val="tx1"/>
              </a:solidFill>
              <a:effectLst/>
              <a:latin typeface="Century Gothic" panose="020B0502020202020204" pitchFamily="34" charset="0"/>
            </a:endParaRPr>
          </a:p>
          <a:p>
            <a:pPr algn="ctr"/>
            <a:endParaRPr lang="en-US" sz="1100" i="1" dirty="0">
              <a:solidFill>
                <a:srgbClr val="373737"/>
              </a:solidFill>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359557" y="2154685"/>
            <a:ext cx="2486251" cy="6989315"/>
          </a:xfrm>
          <a:prstGeom prst="rect">
            <a:avLst/>
          </a:prstGeom>
          <a:solidFill>
            <a:srgbClr val="68736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a:lnSpc>
                <a:spcPct val="115000"/>
              </a:lnSpc>
              <a:spcBef>
                <a:spcPts val="884"/>
              </a:spcBef>
              <a:spcAft>
                <a:spcPts val="533"/>
              </a:spcAft>
            </a:pPr>
            <a: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WHAT YOU MISSED</a:t>
            </a:r>
            <a:b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br>
              <a:rPr lang="en-US" sz="124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At our February CoP, we heard from Olga Zhuravel with Snowflake, Inc, as she shared an informative presentation on the Power of Heat Maps in Process Visualization.</a:t>
            </a:r>
            <a:br>
              <a:rPr lang="en-US" sz="11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1"/>
                </a:solidFill>
                <a:effectLst/>
                <a:latin typeface="Century Gothic" panose="020B0502020202020204" pitchFamily="34" charset="0"/>
                <a:ea typeface="Aptos" panose="020B0004020202020204" pitchFamily="34" charset="0"/>
                <a:cs typeface="Aptos" panose="020B0004020202020204" pitchFamily="34"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See page 2 for more!</a:t>
            </a:r>
            <a:b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br>
              <a:rPr lang="en-US" sz="10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REFLECTIONS SERIES </a:t>
            </a: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rPr>
              <a:t>Click</a:t>
            </a:r>
            <a:r>
              <a:rPr lang="en-US" sz="1100" dirty="0">
                <a:solidFill>
                  <a:srgbClr val="C1FFFF"/>
                </a:solidFill>
                <a:latin typeface="Century Gothic" panose="020B0502020202020204" pitchFamily="34" charset="0"/>
              </a:rPr>
              <a:t> </a:t>
            </a:r>
            <a:r>
              <a:rPr lang="en-US" sz="1100" dirty="0">
                <a:solidFill>
                  <a:srgbClr val="C1FFFF"/>
                </a:solidFill>
                <a:latin typeface="Century Gothic" panose="020B0502020202020204" pitchFamily="34" charset="0"/>
                <a:hlinkClick r:id="rId4">
                  <a:extLst>
                    <a:ext uri="{A12FA001-AC4F-418D-AE19-62706E023703}">
                      <ahyp:hlinkClr xmlns:ahyp="http://schemas.microsoft.com/office/drawing/2018/hyperlinkcolor" val="tx"/>
                    </a:ext>
                  </a:extLst>
                </a:hlinkClick>
              </a:rPr>
              <a:t>here</a:t>
            </a:r>
            <a:r>
              <a:rPr lang="en-US" sz="1100" dirty="0">
                <a:solidFill>
                  <a:srgbClr val="C1FFFF"/>
                </a:solidFill>
                <a:latin typeface="Century Gothic" panose="020B0502020202020204" pitchFamily="34" charset="0"/>
              </a:rPr>
              <a:t> </a:t>
            </a:r>
            <a:r>
              <a:rPr lang="en-US" sz="1100" dirty="0">
                <a:solidFill>
                  <a:schemeClr val="bg1"/>
                </a:solidFill>
                <a:latin typeface="Century Gothic" panose="020B0502020202020204" pitchFamily="34" charset="0"/>
              </a:rPr>
              <a:t>to watch our Reflections Series, featuring </a:t>
            </a:r>
            <a:br>
              <a:rPr lang="en-US" sz="1100" dirty="0">
                <a:solidFill>
                  <a:schemeClr val="bg1"/>
                </a:solidFill>
                <a:latin typeface="Century Gothic" panose="020B0502020202020204" pitchFamily="34" charset="0"/>
              </a:rPr>
            </a:br>
            <a:r>
              <a:rPr lang="en-US" sz="1100" b="1" dirty="0">
                <a:solidFill>
                  <a:schemeClr val="bg1"/>
                </a:solidFill>
                <a:latin typeface="Century Gothic" panose="020B0502020202020204" pitchFamily="34" charset="0"/>
              </a:rPr>
              <a:t>Megan Matthews</a:t>
            </a:r>
            <a:r>
              <a:rPr lang="en-US" sz="1100" dirty="0">
                <a:solidFill>
                  <a:schemeClr val="bg1"/>
                </a:solidFill>
                <a:latin typeface="Century Gothic" panose="020B0502020202020204" pitchFamily="34" charset="0"/>
              </a:rPr>
              <a:t>, with the Office of Equity, as she </a:t>
            </a:r>
            <a:r>
              <a:rPr lang="en-US" sz="1100" b="0" i="0" dirty="0">
                <a:effectLst/>
                <a:latin typeface="Century Gothic" panose="020B0502020202020204" pitchFamily="34" charset="0"/>
              </a:rPr>
              <a:t>shares her reflections on the journey toward equity in our state and the work still to be done.</a:t>
            </a:r>
            <a:br>
              <a:rPr lang="en-US" sz="1100" dirty="0">
                <a:solidFill>
                  <a:schemeClr val="bg2"/>
                </a:solidFill>
                <a:highlight>
                  <a:srgbClr val="FFFF00"/>
                </a:highlight>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cap="all"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Questions?</a:t>
            </a:r>
            <a:br>
              <a:rPr lang="en-US" sz="1588" b="1" cap="all"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5">
                  <a:extLst>
                    <a:ext uri="{A12FA001-AC4F-418D-AE19-62706E023703}">
                      <ahyp:hlinkClr xmlns:ahyp="http://schemas.microsoft.com/office/drawing/2018/hyperlinkcolor" val="tx"/>
                    </a:ext>
                  </a:extLst>
                </a:hlinkClick>
              </a:rPr>
              <a:t>Talia Mazzara</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Theresa Dew</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82228" y="6862760"/>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 y="5754694"/>
            <a:ext cx="229721" cy="3308251"/>
            <a:chOff x="3756025" y="3200718"/>
            <a:chExt cx="260350" cy="3656965"/>
          </a:xfrm>
          <a:solidFill>
            <a:srgbClr val="6B858B"/>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grpSp>
      <p:sp>
        <p:nvSpPr>
          <p:cNvPr id="32" name="Rectangle 31">
            <a:extLst>
              <a:ext uri="{FF2B5EF4-FFF2-40B4-BE49-F238E27FC236}">
                <a16:creationId xmlns:a16="http://schemas.microsoft.com/office/drawing/2014/main" id="{48039957-677A-E4D9-CBF6-3D219725CEC9}"/>
              </a:ext>
              <a:ext uri="{C183D7F6-B498-43B3-948B-1728B52AA6E4}">
                <adec:decorative xmlns:adec="http://schemas.microsoft.com/office/drawing/2017/decorative" val="1"/>
              </a:ext>
            </a:extLst>
          </p:cNvPr>
          <p:cNvSpPr/>
          <p:nvPr/>
        </p:nvSpPr>
        <p:spPr>
          <a:xfrm>
            <a:off x="-34" y="5014968"/>
            <a:ext cx="673550" cy="62041"/>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588" dirty="0"/>
          </a:p>
        </p:txBody>
      </p: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82228" y="4896535"/>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Lst>
          </p:cNvPr>
          <p:cNvPicPr>
            <a:picLocks noChangeAspect="1"/>
          </p:cNvPicPr>
          <p:nvPr/>
        </p:nvPicPr>
        <p:blipFill>
          <a:blip r:embed="rId7"/>
          <a:stretch>
            <a:fillRect/>
          </a:stretch>
        </p:blipFill>
        <p:spPr>
          <a:xfrm>
            <a:off x="6216388" y="4777939"/>
            <a:ext cx="638456" cy="638456"/>
          </a:xfrm>
          <a:prstGeom prst="rect">
            <a:avLst/>
          </a:prstGeom>
          <a:effectLst>
            <a:glow rad="38100">
              <a:schemeClr val="bg2">
                <a:alpha val="91000"/>
              </a:schemeClr>
            </a:glow>
          </a:effectLst>
        </p:spPr>
      </p:pic>
      <p:pic>
        <p:nvPicPr>
          <p:cNvPr id="36" name="Picture 35">
            <a:extLst>
              <a:ext uri="{FF2B5EF4-FFF2-40B4-BE49-F238E27FC236}">
                <a16:creationId xmlns:a16="http://schemas.microsoft.com/office/drawing/2014/main" id="{613EDB10-9DCA-8CF8-D3BC-1AE6138BD627}"/>
              </a:ext>
            </a:extLst>
          </p:cNvPr>
          <p:cNvPicPr>
            <a:picLocks noChangeAspect="1"/>
          </p:cNvPicPr>
          <p:nvPr/>
        </p:nvPicPr>
        <p:blipFill>
          <a:blip r:embed="rId8"/>
          <a:stretch>
            <a:fillRect/>
          </a:stretch>
        </p:blipFill>
        <p:spPr>
          <a:xfrm>
            <a:off x="5991" y="2154685"/>
            <a:ext cx="4344530" cy="2553143"/>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0093E9C2-64E4-2FAC-7DF9-DCBD5C9E1340}"/>
              </a:ext>
            </a:extLst>
          </p:cNvPr>
          <p:cNvSpPr txBox="1"/>
          <p:nvPr/>
        </p:nvSpPr>
        <p:spPr>
          <a:xfrm>
            <a:off x="4675963" y="4150794"/>
            <a:ext cx="1962869" cy="1138773"/>
          </a:xfrm>
          <a:prstGeom prst="rect">
            <a:avLst/>
          </a:prstGeom>
          <a:solidFill>
            <a:srgbClr val="D8DCD6"/>
          </a:solidFill>
          <a:ln w="60325">
            <a:gradFill>
              <a:gsLst>
                <a:gs pos="24000">
                  <a:srgbClr val="FEDFD6">
                    <a:alpha val="86000"/>
                    <a:lumMod val="85000"/>
                    <a:lumOff val="15000"/>
                  </a:srgbClr>
                </a:gs>
                <a:gs pos="78000">
                  <a:schemeClr val="accent2">
                    <a:lumMod val="60000"/>
                    <a:lumOff val="40000"/>
                  </a:schemeClr>
                </a:gs>
              </a:gsLst>
              <a:lin ang="5400000" scaled="1"/>
            </a:gra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February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dirty="0">
              <a:solidFill>
                <a:srgbClr val="6A7129"/>
              </a:solidFill>
              <a:highlight>
                <a:srgbClr val="FFFF00"/>
              </a:highlight>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3" name="TextBox 62">
            <a:extLst>
              <a:ext uri="{FF2B5EF4-FFF2-40B4-BE49-F238E27FC236}">
                <a16:creationId xmlns:a16="http://schemas.microsoft.com/office/drawing/2014/main" id="{B150F710-8CCD-1727-B067-8D2192F58E4B}"/>
              </a:ext>
              <a:ext uri="{C183D7F6-B498-43B3-948B-1728B52AA6E4}">
                <adec:decorative xmlns:adec="http://schemas.microsoft.com/office/drawing/2017/decorative" val="0"/>
              </a:ext>
            </a:extLst>
          </p:cNvPr>
          <p:cNvSpPr txBox="1"/>
          <p:nvPr/>
        </p:nvSpPr>
        <p:spPr>
          <a:xfrm>
            <a:off x="-179465" y="68275"/>
            <a:ext cx="4036921" cy="282513"/>
          </a:xfrm>
          <a:prstGeom prst="rect">
            <a:avLst/>
          </a:prstGeom>
          <a:noFill/>
        </p:spPr>
        <p:txBody>
          <a:bodyPr wrap="square" lIns="242048" rtlCol="0">
            <a:spAutoFit/>
          </a:bodyPr>
          <a:lstStyle/>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26 | FEBR</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UARY</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sp>
        <p:nvSpPr>
          <p:cNvPr id="69" name="TextBox 68">
            <a:extLst>
              <a:ext uri="{FF2B5EF4-FFF2-40B4-BE49-F238E27FC236}">
                <a16:creationId xmlns:a16="http://schemas.microsoft.com/office/drawing/2014/main" id="{76DCC1B1-10F2-2CE9-B119-80A515B78FA5}"/>
              </a:ext>
            </a:extLst>
          </p:cNvPr>
          <p:cNvSpPr txBox="1"/>
          <p:nvPr/>
        </p:nvSpPr>
        <p:spPr>
          <a:xfrm>
            <a:off x="56134" y="5568016"/>
            <a:ext cx="2692194" cy="3611359"/>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rPr>
            </a:br>
            <a:endPar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March 18,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050" i="0" dirty="0">
                <a:solidFill>
                  <a:srgbClr val="434341"/>
                </a:solidFill>
                <a:effectLst/>
                <a:latin typeface="Century Gothic" panose="020B0502020202020204" pitchFamily="34" charset="0"/>
              </a:rPr>
              <a:t>Arizona Management System: Influencing Culture</a:t>
            </a:r>
            <a:br>
              <a:rPr lang="en-US" sz="1050" i="0" dirty="0">
                <a:solidFill>
                  <a:srgbClr val="434341"/>
                </a:solidFill>
                <a:effectLst/>
                <a:latin typeface="Century Gothic" panose="020B0502020202020204" pitchFamily="34" charset="0"/>
              </a:rPr>
            </a:br>
            <a:r>
              <a:rPr lang="en-US" sz="1050" b="1" i="0" dirty="0" err="1">
                <a:solidFill>
                  <a:srgbClr val="434341"/>
                </a:solidFill>
                <a:effectLst/>
                <a:latin typeface="Century Gothic" panose="020B0502020202020204" pitchFamily="34" charset="0"/>
              </a:rPr>
              <a:t>MarthaJane</a:t>
            </a:r>
            <a:r>
              <a:rPr lang="en-US" sz="1050" b="1" i="0" dirty="0">
                <a:solidFill>
                  <a:srgbClr val="434341"/>
                </a:solidFill>
                <a:effectLst/>
                <a:latin typeface="Century Gothic" panose="020B0502020202020204" pitchFamily="34" charset="0"/>
              </a:rPr>
              <a:t> Vincent | Arizona Government Transformation Office</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lang="en-US" sz="1050" b="1" dirty="0">
              <a:solidFill>
                <a:srgbClr val="434341"/>
              </a:solidFill>
              <a:latin typeface="Century Gothic" panose="020B0502020202020204" pitchFamily="34" charset="0"/>
            </a:endParaRPr>
          </a:p>
          <a:p>
            <a:pPr marR="40341" algn="ctr">
              <a:lnSpc>
                <a:spcPct val="115000"/>
              </a:lnSpc>
              <a:defRPr/>
            </a:pPr>
            <a:r>
              <a:rPr lang="en-US" sz="1050" i="0" dirty="0">
                <a:solidFill>
                  <a:srgbClr val="434341"/>
                </a:solidFill>
                <a:effectLst/>
                <a:latin typeface="Century Gothic" panose="020B0502020202020204" pitchFamily="34" charset="0"/>
              </a:rPr>
              <a:t>Power Up your PowerPoint</a:t>
            </a:r>
            <a:br>
              <a:rPr lang="en-US" sz="1050" i="0" dirty="0">
                <a:solidFill>
                  <a:srgbClr val="434341"/>
                </a:solidFill>
                <a:effectLst/>
                <a:latin typeface="Century Gothic" panose="020B0502020202020204" pitchFamily="34" charset="0"/>
              </a:rPr>
            </a:br>
            <a:r>
              <a:rPr lang="en-US" sz="1050" b="1" i="0" dirty="0">
                <a:solidFill>
                  <a:srgbClr val="434341"/>
                </a:solidFill>
                <a:effectLst/>
                <a:latin typeface="Century Gothic" panose="020B0502020202020204" pitchFamily="34" charset="0"/>
              </a:rPr>
              <a:t>Jeannie Bowen | Results Washington</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lang="en-US" sz="1100" b="1" i="0" dirty="0">
              <a:solidFill>
                <a:srgbClr val="434341"/>
              </a:solidFill>
              <a:effectLst/>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lang="en-US" sz="1200" i="0" dirty="0">
              <a:solidFill>
                <a:srgbClr val="434341"/>
              </a:solidFill>
              <a:effectLst/>
              <a:highlight>
                <a:srgbClr val="FFFF00"/>
              </a:highlight>
              <a:latin typeface="Century Gothic" panose="020B0502020202020204" pitchFamily="34" charset="0"/>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chemeClr val="accent2">
              <a:lumMod val="60000"/>
              <a:lumOff val="40000"/>
            </a:schemeClr>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3">
                <a:shade val="45000"/>
                <a:satMod val="135000"/>
              </a:schemeClr>
              <a:prstClr val="white"/>
            </a:duotone>
          </a:blip>
          <a:stretch>
            <a:fillRect/>
          </a:stretch>
        </p:blipFill>
        <p:spPr>
          <a:xfrm flipV="1">
            <a:off x="159811" y="5781314"/>
            <a:ext cx="240329" cy="240329"/>
          </a:xfrm>
          <a:prstGeom prst="rect">
            <a:avLst/>
          </a:prstGeom>
        </p:spPr>
      </p:pic>
      <p:pic>
        <p:nvPicPr>
          <p:cNvPr id="1026" name="Picture 2" descr="Backhand index pointing right">
            <a:extLst>
              <a:ext uri="{FF2B5EF4-FFF2-40B4-BE49-F238E27FC236}">
                <a16:creationId xmlns:a16="http://schemas.microsoft.com/office/drawing/2014/main" id="{B0E99140-A896-5334-F0F2-6F4BE7906E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317831" y="4938415"/>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descr="Icon of a play button with recording linked to the icon for viewing.">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0"/>
              </a:ext>
            </a:extLst>
          </p:cNvPr>
          <p:cNvSpPr/>
          <p:nvPr/>
        </p:nvSpPr>
        <p:spPr>
          <a:xfrm>
            <a:off x="5657397" y="4915301"/>
            <a:ext cx="250759" cy="209738"/>
          </a:xfrm>
          <a:prstGeom prst="actionButtonForwardNext">
            <a:avLst/>
          </a:prstGeom>
          <a:solidFill>
            <a:srgbClr val="E5D8EA"/>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5" name="Picture 4">
            <a:extLst>
              <a:ext uri="{FF2B5EF4-FFF2-40B4-BE49-F238E27FC236}">
                <a16:creationId xmlns:a16="http://schemas.microsoft.com/office/drawing/2014/main" id="{96C97C18-64D5-D210-5713-0BFE7CD0B868}"/>
              </a:ext>
            </a:extLst>
          </p:cNvPr>
          <p:cNvPicPr>
            <a:picLocks noChangeAspect="1"/>
          </p:cNvPicPr>
          <p:nvPr/>
        </p:nvPicPr>
        <p:blipFill>
          <a:blip r:embed="rId6"/>
          <a:srcRect l="-1" t="6810" r="4455"/>
          <a:stretch/>
        </p:blipFill>
        <p:spPr>
          <a:xfrm>
            <a:off x="4376174" y="552171"/>
            <a:ext cx="2479208" cy="3276036"/>
          </a:xfrm>
          <a:prstGeom prst="rect">
            <a:avLst/>
          </a:prstGeom>
        </p:spPr>
      </p:pic>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3886147" y="2472740"/>
            <a:ext cx="490027" cy="3018567"/>
            <a:chOff x="3755708" y="3239135"/>
            <a:chExt cx="260985" cy="3430270"/>
          </a:xfrm>
          <a:solidFill>
            <a:srgbClr val="687363"/>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Lst>
          </p:cNvPr>
          <p:cNvSpPr/>
          <p:nvPr/>
        </p:nvSpPr>
        <p:spPr>
          <a:xfrm>
            <a:off x="2618" y="350787"/>
            <a:ext cx="4250884" cy="5353817"/>
          </a:xfrm>
          <a:prstGeom prst="rect">
            <a:avLst/>
          </a:prstGeom>
          <a:solidFill>
            <a:srgbClr val="FEDFD6"/>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lvl="0"/>
            <a:br>
              <a:rPr lang="en-US" sz="1400" b="1" dirty="0">
                <a:solidFill>
                  <a:schemeClr val="tx1"/>
                </a:solidFill>
                <a:latin typeface="Century Gothic" panose="020B0502020202020204" pitchFamily="34" charset="0"/>
              </a:rPr>
            </a:br>
            <a:r>
              <a:rPr lang="en-US" sz="1400" b="1" dirty="0">
                <a:solidFill>
                  <a:schemeClr val="tx1"/>
                </a:solidFill>
                <a:latin typeface="Century Gothic" panose="020B0502020202020204" pitchFamily="34" charset="0"/>
              </a:rPr>
              <a:t>The Power of Heat Maps in Process Visualization</a:t>
            </a:r>
            <a:br>
              <a:rPr lang="en-US" sz="1000" b="1" dirty="0">
                <a:solidFill>
                  <a:schemeClr val="tx1"/>
                </a:solidFill>
                <a:latin typeface="Century Gothic" panose="020B0502020202020204" pitchFamily="34" charset="0"/>
              </a:rPr>
            </a:br>
            <a:br>
              <a:rPr lang="en-US" sz="1000" b="1" i="0" dirty="0">
                <a:solidFill>
                  <a:schemeClr val="tx1"/>
                </a:solidFill>
                <a:effectLst/>
                <a:latin typeface="Century Gothic" panose="020B0502020202020204" pitchFamily="34" charset="0"/>
              </a:rPr>
            </a:br>
            <a:r>
              <a:rPr lang="en-US" sz="1000" i="0" dirty="0">
                <a:solidFill>
                  <a:schemeClr val="tx1"/>
                </a:solidFill>
                <a:effectLst/>
                <a:latin typeface="Century Gothic" panose="020B0502020202020204" pitchFamily="34" charset="0"/>
              </a:rPr>
              <a:t>During our latest meeting, the spotlight was on the transformative power of heat maps in process data visualization, a topic expertly presented by Olga Zhuravel, the Senior Manager of HR Process and Operations at Snowflake. Olga delved into the intricate details, underscoring how heat maps serve as a vital tool for prioritizing tasks by assigning numerical scores and vibrant colors to various processes. These assessments were based on key criteria such as process maturity, the extent of documentation, the level of automation, and the overall experience of both customers and fulfillers.</a:t>
            </a:r>
          </a:p>
          <a:p>
            <a:pPr lvl="0"/>
            <a:endParaRPr lang="en-US" sz="1000" i="0" dirty="0">
              <a:solidFill>
                <a:schemeClr val="tx1"/>
              </a:solidFill>
              <a:effectLst/>
              <a:latin typeface="Century Gothic" panose="020B0502020202020204" pitchFamily="34" charset="0"/>
            </a:endParaRPr>
          </a:p>
          <a:p>
            <a:pPr lvl="0"/>
            <a:r>
              <a:rPr lang="en-US" sz="1000" i="0" dirty="0">
                <a:solidFill>
                  <a:schemeClr val="tx1"/>
                </a:solidFill>
                <a:effectLst/>
                <a:latin typeface="Century Gothic" panose="020B0502020202020204" pitchFamily="34" charset="0"/>
              </a:rPr>
              <a:t>Olga's emphasis was on the importance of starting small—she suggested beginning with a straightforward questionnaire that includes predefined weights for each criterion. This approach allows for a gradual and manageable expansion of the scope over time. Her session was particularly engaging due to the live demonstration of the heat map tool. This hands-on example highlighted the tool's flexibility and its practical application in decision-making and process improvement initiatives, making it clear just how valuable it can be in driving efficiency and effectiveness in operations.</a:t>
            </a:r>
          </a:p>
          <a:p>
            <a:pPr lvl="0"/>
            <a:endParaRPr lang="en-US" sz="1000" i="0" dirty="0">
              <a:solidFill>
                <a:schemeClr val="tx1"/>
              </a:solidFill>
              <a:effectLst/>
              <a:latin typeface="Century Gothic" panose="020B0502020202020204" pitchFamily="34" charset="0"/>
            </a:endParaRPr>
          </a:p>
          <a:p>
            <a:pPr lvl="0"/>
            <a:r>
              <a:rPr lang="en-US" sz="1000" dirty="0">
                <a:solidFill>
                  <a:schemeClr val="tx1"/>
                </a:solidFill>
                <a:latin typeface="Century Gothic" panose="020B0502020202020204" pitchFamily="34" charset="0"/>
              </a:rPr>
              <a:t>We</a:t>
            </a:r>
            <a:r>
              <a:rPr lang="en-US" sz="1000" i="0" dirty="0">
                <a:solidFill>
                  <a:schemeClr val="tx1"/>
                </a:solidFill>
                <a:effectLst/>
                <a:latin typeface="Century Gothic" panose="020B0502020202020204" pitchFamily="34" charset="0"/>
              </a:rPr>
              <a:t> left with a fillable worksheet and a deeper understanding of how heat maps can be leveraged to visualize process data in a way that brings clarity and focus to task prioritization and operational improvements.</a:t>
            </a:r>
            <a:br>
              <a:rPr lang="en-US" sz="1000" i="0" dirty="0">
                <a:solidFill>
                  <a:schemeClr val="tx1"/>
                </a:solidFill>
                <a:effectLst/>
                <a:latin typeface="Century Gothic" panose="020B0502020202020204" pitchFamily="34" charset="0"/>
              </a:rPr>
            </a:b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Click here to download the </a:t>
            </a:r>
            <a:r>
              <a:rPr lang="en-US" sz="1050" dirty="0">
                <a:solidFill>
                  <a:srgbClr val="3838F0"/>
                </a:solidFill>
                <a:latin typeface="Century Gothic" panose="020B0502020202020204" pitchFamily="34" charset="0"/>
                <a:ea typeface="Aptos" panose="020B0004020202020204" pitchFamily="34" charset="0"/>
                <a:cs typeface="Aptos" panose="020B0004020202020204" pitchFamily="34" charset="0"/>
                <a:hlinkClick r:id="rId7"/>
              </a:rPr>
              <a:t>presentation</a:t>
            </a: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 &amp; </a:t>
            </a:r>
            <a:r>
              <a:rPr lang="en-US" sz="1050" dirty="0">
                <a:solidFill>
                  <a:srgbClr val="3838F0"/>
                </a:solidFill>
                <a:latin typeface="Century Gothic" panose="020B0502020202020204" pitchFamily="34" charset="0"/>
                <a:ea typeface="Aptos" panose="020B0004020202020204" pitchFamily="34" charset="0"/>
                <a:cs typeface="Aptos" panose="020B0004020202020204" pitchFamily="34" charset="0"/>
                <a:hlinkClick r:id="rId8"/>
              </a:rPr>
              <a:t>worksheet</a:t>
            </a: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a:t>
            </a:r>
          </a:p>
          <a:p>
            <a:pPr lvl="0"/>
            <a:endParaRPr kumimoji="0" lang="en-US" sz="1050" i="0" u="none" strike="noStrike" kern="1200" cap="none" spc="0" normalizeH="0" baseline="0" noProof="0" dirty="0">
              <a:ln>
                <a:noFill/>
              </a:ln>
              <a:solidFill>
                <a:schemeClr val="tx1"/>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802387" y="5704604"/>
            <a:ext cx="3895802" cy="3439395"/>
          </a:xfrm>
          <a:prstGeom prst="rect">
            <a:avLst/>
          </a:prstGeom>
          <a:solidFill>
            <a:srgbClr val="BEC5BB"/>
          </a:solidFill>
          <a:ln>
            <a:solidFill>
              <a:srgbClr val="687363"/>
            </a:solid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tx1"/>
                </a:solidFill>
                <a:latin typeface="Century Gothic" panose="020B0502020202020204" pitchFamily="34" charset="0"/>
              </a:rPr>
              <a:t>Share Your Expertise with Our Community!</a:t>
            </a:r>
            <a:endParaRPr lang="en-US" sz="1300" b="1" dirty="0">
              <a:solidFill>
                <a:schemeClr val="tx1"/>
              </a:solidFill>
              <a:latin typeface="Century Gothic" panose="020B0502020202020204" pitchFamily="34" charset="0"/>
              <a:ea typeface="MS Mincho" panose="02020609040205080304" pitchFamily="49" charset="-128"/>
              <a:cs typeface="Calibri"/>
            </a:endParaRPr>
          </a:p>
          <a:p>
            <a:pPr algn="ctr"/>
            <a:r>
              <a:rPr lang="en-US" sz="1050" dirty="0">
                <a:solidFill>
                  <a:schemeClr val="tx1"/>
                </a:solidFill>
                <a:latin typeface="Century Gothic" panose="020B0502020202020204" pitchFamily="34" charset="0"/>
              </a:rPr>
              <a:t>Do you have a successful project or teaching on a continuous improvement methodology that could inspire and empower others? We’re looking for passionate individuals to present and share their knowledge with our community!</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This is a fantastic opportunity to:</a:t>
            </a:r>
            <a:br>
              <a:rPr lang="en-US" sz="1050" dirty="0">
                <a:solidFill>
                  <a:schemeClr val="tx1"/>
                </a:solidFill>
                <a:latin typeface="Century Gothic" panose="020B0502020202020204" pitchFamily="34" charset="0"/>
              </a:rPr>
            </a:b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Showcase your expertise and accomplishments.</a:t>
            </a: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Connect with like-minded professionals.</a:t>
            </a: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Contribute to our shared growth and success.</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If you’re interested, please take a moment to fill out this </a:t>
            </a:r>
            <a:r>
              <a:rPr lang="en-US" sz="1050" dirty="0">
                <a:solidFill>
                  <a:srgbClr val="005994"/>
                </a:solidFill>
                <a:latin typeface="Century Gothic" panose="020B0502020202020204" pitchFamily="34" charset="0"/>
                <a:hlinkClick r:id="rId9">
                  <a:extLst>
                    <a:ext uri="{A12FA001-AC4F-418D-AE19-62706E023703}">
                      <ahyp:hlinkClr xmlns:ahyp="http://schemas.microsoft.com/office/drawing/2018/hyperlinkcolor" val="tx"/>
                    </a:ext>
                  </a:extLst>
                </a:hlinkClick>
              </a:rPr>
              <a:t>form</a:t>
            </a:r>
            <a:r>
              <a:rPr lang="en-US" sz="1050" dirty="0">
                <a:solidFill>
                  <a:schemeClr val="tx1"/>
                </a:solidFill>
                <a:latin typeface="Century Gothic" panose="020B0502020202020204" pitchFamily="34" charset="0"/>
              </a:rPr>
              <a:t> and we’ll be in touch!</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Let’s learn and grow together by sharing what works. Your experience could be the key to someone else’s success! </a:t>
            </a:r>
            <a:endParaRPr lang="en-US" sz="1050" b="1" dirty="0">
              <a:solidFill>
                <a:schemeClr val="tx1"/>
              </a:solidFill>
              <a:latin typeface="Century Gothic" panose="020B0502020202020204" pitchFamily="34" charset="0"/>
              <a:ea typeface="MS Mincho" panose="02020609040205080304" pitchFamily="49" charset="-128"/>
              <a:cs typeface="Calibri"/>
            </a:endParaRPr>
          </a:p>
        </p:txBody>
      </p:sp>
      <p:sp>
        <p:nvSpPr>
          <p:cNvPr id="7" name="TextBox 6">
            <a:extLst>
              <a:ext uri="{FF2B5EF4-FFF2-40B4-BE49-F238E27FC236}">
                <a16:creationId xmlns:a16="http://schemas.microsoft.com/office/drawing/2014/main" id="{E00F8D8C-7662-7515-0A9B-98620B2625F5}"/>
              </a:ext>
            </a:extLst>
          </p:cNvPr>
          <p:cNvSpPr txBox="1"/>
          <p:nvPr/>
        </p:nvSpPr>
        <p:spPr>
          <a:xfrm>
            <a:off x="4318571" y="132550"/>
            <a:ext cx="3561346" cy="461665"/>
          </a:xfrm>
          <a:prstGeom prst="rect">
            <a:avLst/>
          </a:prstGeom>
          <a:noFill/>
        </p:spPr>
        <p:txBody>
          <a:bodyPr wrap="square">
            <a:spAutoFit/>
          </a:bodyPr>
          <a:lstStyle/>
          <a:p>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Heat mapping </a:t>
            </a:r>
            <a:b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CoP attendance by agency</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endParaRPr lang="en-US" sz="1200" dirty="0"/>
          </a:p>
        </p:txBody>
      </p:sp>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18374</TotalTime>
  <Words>817</Words>
  <Application>Microsoft Office PowerPoint</Application>
  <PresentationFormat>On-screen Show (4:3)</PresentationFormat>
  <Paragraphs>38</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Cavolini</vt:lpstr>
      <vt:lpstr>Century Gothic</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6</cp:revision>
  <dcterms:created xsi:type="dcterms:W3CDTF">2025-02-19T21:47:17Z</dcterms:created>
  <dcterms:modified xsi:type="dcterms:W3CDTF">2025-03-18T20:36:22Z</dcterms:modified>
</cp:coreProperties>
</file>