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7129"/>
    <a:srgbClr val="A9B442"/>
    <a:srgbClr val="9DC9F9"/>
    <a:srgbClr val="FF00FF"/>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4604" autoAdjust="0"/>
  </p:normalViewPr>
  <p:slideViewPr>
    <p:cSldViewPr snapToGrid="0">
      <p:cViewPr varScale="1">
        <p:scale>
          <a:sx n="63" d="100"/>
          <a:sy n="63" d="100"/>
        </p:scale>
        <p:origin x="1896" y="58"/>
      </p:cViewPr>
      <p:guideLst>
        <p:guide orient="horz" pos="2880"/>
        <p:guide pos="2160"/>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74C43-163F-4F16-A7CD-969DFF6AE94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246489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74C43-163F-4F16-A7CD-969DFF6AE94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133403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74C43-163F-4F16-A7CD-969DFF6AE94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257351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74C43-163F-4F16-A7CD-969DFF6AE94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158159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74C43-163F-4F16-A7CD-969DFF6AE945}"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196633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74C43-163F-4F16-A7CD-969DFF6AE945}"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127938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74C43-163F-4F16-A7CD-969DFF6AE945}"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394934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74C43-163F-4F16-A7CD-969DFF6AE945}"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200515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74C43-163F-4F16-A7CD-969DFF6AE945}" type="datetimeFigureOut">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15323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5874C43-163F-4F16-A7CD-969DFF6AE945}"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9349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5874C43-163F-4F16-A7CD-969DFF6AE945}"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DB058-70A3-4E93-9919-EE934086474C}" type="slidenum">
              <a:rPr lang="en-US" smtClean="0"/>
              <a:t>‹#›</a:t>
            </a:fld>
            <a:endParaRPr lang="en-US"/>
          </a:p>
        </p:txBody>
      </p:sp>
    </p:spTree>
    <p:extLst>
      <p:ext uri="{BB962C8B-B14F-4D97-AF65-F5344CB8AC3E}">
        <p14:creationId xmlns:p14="http://schemas.microsoft.com/office/powerpoint/2010/main" val="422892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5874C43-163F-4F16-A7CD-969DFF6AE945}" type="datetimeFigureOut">
              <a:rPr lang="en-US" smtClean="0"/>
              <a:t>2/28/2024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30DB058-70A3-4E93-9919-EE934086474C}" type="slidenum">
              <a:rPr lang="en-US" smtClean="0"/>
              <a:t>‹#›</a:t>
            </a:fld>
            <a:endParaRPr lang="en-US"/>
          </a:p>
        </p:txBody>
      </p:sp>
    </p:spTree>
    <p:extLst>
      <p:ext uri="{BB962C8B-B14F-4D97-AF65-F5344CB8AC3E}">
        <p14:creationId xmlns:p14="http://schemas.microsoft.com/office/powerpoint/2010/main" val="3159879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talia.mazzara@gov.wa.gov" TargetMode="External"/><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theresa.dew@gov.wa.gov"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xA6Bsdx-FuY" TargetMode="Externa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us02web.zoom.us/j/814856386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1C6194"/>
                </a:solidFill>
                <a:latin typeface="Century Gothic" panose="020B0502020202020204" pitchFamily="34" charset="0"/>
                <a:ea typeface="MS Mincho" panose="02020609040205080304" pitchFamily="49" charset="-128"/>
                <a:cs typeface="Times New Roman" panose="02020603050405020304" pitchFamily="18" charset="0"/>
              </a:rPr>
              <a:t>The blast</a:t>
            </a:r>
            <a:endParaRPr lang="en-US" sz="4853" b="1" cap="all"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endParaRP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LEAN AND CONTINUOUS IMPROVEMENT COMMUNITY OF PRACTICE</a:t>
            </a:r>
          </a:p>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15 | FEBUARY 2024 </a:t>
            </a:r>
            <a:endParaRPr lang="en-US" sz="1236" b="1" dirty="0">
              <a:solidFill>
                <a:srgbClr val="2582C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2"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51875" y="4751791"/>
            <a:ext cx="4219236" cy="4832096"/>
          </a:xfrm>
          <a:prstGeom prst="rect">
            <a:avLst/>
          </a:prstGeom>
          <a:noFill/>
        </p:spPr>
        <p:txBody>
          <a:bodyPr wrap="square" lIns="91440" tIns="45722" rIns="91440" bIns="45722" rtlCol="0" anchor="t">
            <a:spAutoFit/>
          </a:bodyPr>
          <a:lstStyle/>
          <a:p>
            <a:br>
              <a:rPr lang="en-US" sz="2000" b="1" dirty="0">
                <a:latin typeface="Bradley Hand ITC" panose="03070402050302030203" pitchFamily="66" charset="0"/>
                <a:cs typeface="Cavolini" panose="03000502040302020204" pitchFamily="66" charset="0"/>
              </a:rPr>
            </a:br>
            <a:r>
              <a:rPr lang="en-US" sz="1600" b="1" dirty="0">
                <a:latin typeface="Century Gothic" panose="020B0502020202020204" pitchFamily="34" charset="0"/>
                <a:cs typeface="Cavolini" panose="03000502040302020204" pitchFamily="66" charset="0"/>
              </a:rPr>
              <a:t>Our CoP wants YOU! </a:t>
            </a:r>
          </a:p>
          <a:p>
            <a:endParaRPr lang="en-US" sz="1000" dirty="0">
              <a:latin typeface="Century Gothic" panose="020B0502020202020204" pitchFamily="34" charset="0"/>
            </a:endParaRPr>
          </a:p>
          <a:p>
            <a:endParaRPr lang="en-US" sz="1000" dirty="0">
              <a:latin typeface="Century Gothic" panose="020B0502020202020204" pitchFamily="34" charset="0"/>
            </a:endParaRPr>
          </a:p>
          <a:p>
            <a:r>
              <a:rPr lang="en-US" sz="1100" dirty="0">
                <a:latin typeface="Century Gothic" panose="020B0502020202020204" pitchFamily="34" charset="0"/>
              </a:rPr>
              <a:t>Is there a continuous improvement tool or methodology we have yet to cover that you have used in the past and are excited about how well it works? You know, the kind of excitement you can’t contain until you share it with someone else?   </a:t>
            </a:r>
          </a:p>
          <a:p>
            <a:endParaRPr lang="en-US" sz="1100" dirty="0">
              <a:latin typeface="Century Gothic" panose="020B0502020202020204" pitchFamily="34" charset="0"/>
            </a:endParaRPr>
          </a:p>
          <a:p>
            <a:r>
              <a:rPr lang="en-US" sz="1100" dirty="0">
                <a:latin typeface="Century Gothic" panose="020B0502020202020204" pitchFamily="34" charset="0"/>
              </a:rPr>
              <a:t>If so, we would </a:t>
            </a:r>
            <a:r>
              <a:rPr lang="en-US" sz="1400" dirty="0">
                <a:solidFill>
                  <a:schemeClr val="accent1"/>
                </a:solidFill>
                <a:latin typeface="Century Gothic" panose="020B0502020202020204" pitchFamily="34" charset="0"/>
              </a:rPr>
              <a:t>love</a:t>
            </a:r>
            <a:r>
              <a:rPr lang="en-US" sz="1100" dirty="0">
                <a:latin typeface="Century Gothic" panose="020B0502020202020204" pitchFamily="34" charset="0"/>
              </a:rPr>
              <a:t> to have you join our panel for a month and facilitate a topic teaching or share about a recent project that has brought value to your work and agency. </a:t>
            </a:r>
          </a:p>
          <a:p>
            <a:endParaRPr lang="en-US" sz="1100" dirty="0">
              <a:latin typeface="Century Gothic" panose="020B0502020202020204" pitchFamily="34" charset="0"/>
            </a:endParaRPr>
          </a:p>
          <a:p>
            <a:r>
              <a:rPr lang="en-US" sz="1100" dirty="0">
                <a:latin typeface="Century Gothic" panose="020B0502020202020204" pitchFamily="34" charset="0"/>
              </a:rPr>
              <a:t>We currently have openings in our schedule from June through December 2024, and we are looking for experienced Lean and continuous improvement leaders who have the desire to teach, inspire, and share applied knowledge to join our forum. </a:t>
            </a:r>
          </a:p>
          <a:p>
            <a:endParaRPr lang="en-US" sz="1100" dirty="0">
              <a:latin typeface="Century Gothic" panose="020B0502020202020204" pitchFamily="34" charset="0"/>
            </a:endParaRPr>
          </a:p>
          <a:p>
            <a:r>
              <a:rPr lang="en-US" sz="1100" dirty="0">
                <a:latin typeface="Century Gothic" panose="020B0502020202020204" pitchFamily="34" charset="0"/>
              </a:rPr>
              <a:t>If this sounds like something you’re interested in, reach out to </a:t>
            </a:r>
            <a:r>
              <a:rPr lang="en-US" sz="1100" dirty="0">
                <a:solidFill>
                  <a:srgbClr val="008080"/>
                </a:solidFill>
                <a:latin typeface="Century Gothic" panose="020B0502020202020204" pitchFamily="34" charset="0"/>
                <a:hlinkClick r:id="rId3">
                  <a:extLst>
                    <a:ext uri="{A12FA001-AC4F-418D-AE19-62706E023703}">
                      <ahyp:hlinkClr xmlns:ahyp="http://schemas.microsoft.com/office/drawing/2018/hyperlinkcolor" val="tx"/>
                    </a:ext>
                  </a:extLst>
                </a:hlinkClick>
              </a:rPr>
              <a:t>Talia Mazzara </a:t>
            </a:r>
            <a:r>
              <a:rPr lang="en-US" sz="1100" dirty="0">
                <a:latin typeface="Century Gothic" panose="020B0502020202020204" pitchFamily="34" charset="0"/>
              </a:rPr>
              <a:t>by 3/31/24 to schedule a chat! </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557010" y="2209511"/>
            <a:ext cx="2300989" cy="6941055"/>
          </a:xfrm>
          <a:prstGeom prst="rect">
            <a:avLst/>
          </a:prstGeom>
          <a:solidFill>
            <a:srgbClr val="1D629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236" b="1" dirty="0">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000" dirty="0">
                <a:latin typeface="Century Gothic" panose="020B0502020202020204" pitchFamily="34" charset="0"/>
                <a:ea typeface="MS Mincho" panose="02020609040205080304" pitchFamily="49" charset="-128"/>
                <a:cs typeface="Times New Roman" panose="02020603050405020304" pitchFamily="18" charset="0"/>
              </a:rPr>
              <a:t>At our February CoP meeting, we were grateful to have </a:t>
            </a:r>
            <a:r>
              <a:rPr lang="en-US" sz="1000" b="1" dirty="0">
                <a:latin typeface="Century Gothic" panose="020B0502020202020204" pitchFamily="34" charset="0"/>
                <a:ea typeface="MS Mincho" panose="02020609040205080304" pitchFamily="49" charset="-128"/>
                <a:cs typeface="Times New Roman" panose="02020603050405020304" pitchFamily="18" charset="0"/>
              </a:rPr>
              <a:t>Kelly Walk </a:t>
            </a:r>
            <a:r>
              <a:rPr lang="en-US" sz="1000" dirty="0">
                <a:latin typeface="Century Gothic" panose="020B0502020202020204" pitchFamily="34" charset="0"/>
                <a:ea typeface="MS Mincho" panose="02020609040205080304" pitchFamily="49" charset="-128"/>
                <a:cs typeface="Times New Roman" panose="02020603050405020304" pitchFamily="18" charset="0"/>
              </a:rPr>
              <a:t>with DSHS share how she used the ADAPT and Leader Change Model to implement effective change, and </a:t>
            </a:r>
            <a:r>
              <a:rPr lang="en-US" sz="1000" b="1" dirty="0">
                <a:latin typeface="Century Gothic" panose="020B0502020202020204" pitchFamily="34" charset="0"/>
                <a:ea typeface="MS Mincho" panose="02020609040205080304" pitchFamily="49" charset="-128"/>
                <a:cs typeface="Times New Roman" panose="02020603050405020304" pitchFamily="18" charset="0"/>
              </a:rPr>
              <a:t>Jeremy Walker </a:t>
            </a:r>
            <a:r>
              <a:rPr lang="en-US" sz="1000" dirty="0">
                <a:latin typeface="Century Gothic" panose="020B0502020202020204" pitchFamily="34" charset="0"/>
                <a:ea typeface="MS Mincho" panose="02020609040205080304" pitchFamily="49" charset="-128"/>
                <a:cs typeface="Times New Roman" panose="02020603050405020304" pitchFamily="18" charset="0"/>
              </a:rPr>
              <a:t>with the Department of Commerce share how he used the DMADV methodology for actionable equity analyses and project implementation. </a:t>
            </a:r>
            <a:br>
              <a:rPr lang="en-US" sz="1000" dirty="0">
                <a:latin typeface="Century Gothic" panose="020B0502020202020204" pitchFamily="34" charset="0"/>
                <a:ea typeface="MS Mincho" panose="02020609040205080304" pitchFamily="49" charset="-128"/>
                <a:cs typeface="Times New Roman" panose="02020603050405020304" pitchFamily="18" charset="0"/>
              </a:rPr>
            </a:br>
            <a:br>
              <a:rPr lang="en-US" sz="1000" dirty="0">
                <a:latin typeface="Century Gothic" panose="020B0502020202020204" pitchFamily="34" charset="0"/>
                <a:ea typeface="MS Mincho" panose="02020609040205080304" pitchFamily="49" charset="-128"/>
                <a:cs typeface="Times New Roman" panose="02020603050405020304" pitchFamily="18" charset="0"/>
              </a:rPr>
            </a:br>
            <a:r>
              <a:rPr lang="en-US" sz="1000" dirty="0">
                <a:latin typeface="Century Gothic" panose="020B0502020202020204" pitchFamily="34" charset="0"/>
                <a:ea typeface="MS Mincho" panose="02020609040205080304" pitchFamily="49" charset="-128"/>
                <a:cs typeface="Times New Roman" panose="02020603050405020304" pitchFamily="18" charset="0"/>
              </a:rPr>
              <a:t>For more information, see the recapped story on page 2!</a:t>
            </a:r>
            <a:br>
              <a:rPr lang="en-US" sz="1000" dirty="0">
                <a:latin typeface="Century Gothic" panose="020B0502020202020204" pitchFamily="34" charset="0"/>
                <a:ea typeface="MS Mincho" panose="02020609040205080304" pitchFamily="49" charset="-128"/>
                <a:cs typeface="Times New Roman" panose="02020603050405020304" pitchFamily="18" charset="0"/>
              </a:rPr>
            </a:b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a:p>
            <a:pPr>
              <a:lnSpc>
                <a:spcPct val="115000"/>
              </a:lnSpc>
              <a:spcBef>
                <a:spcPts val="884"/>
              </a:spcBef>
              <a:spcAft>
                <a:spcPts val="884"/>
              </a:spcAft>
            </a:pPr>
            <a:r>
              <a:rPr lang="en-US" sz="1236" b="1" dirty="0">
                <a:latin typeface="Century Gothic" panose="020B0502020202020204" pitchFamily="34" charset="0"/>
                <a:ea typeface="MS Mincho" panose="02020609040205080304" pitchFamily="49" charset="-128"/>
                <a:cs typeface="Times New Roman" panose="02020603050405020304" pitchFamily="18" charset="0"/>
              </a:rPr>
              <a:t>LOOKING AHEAD </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000" dirty="0">
                <a:latin typeface="Century Gothic" panose="020B0502020202020204" pitchFamily="34" charset="0"/>
                <a:ea typeface="MS Mincho" panose="02020609040205080304" pitchFamily="49" charset="-128"/>
                <a:cs typeface="Times New Roman" panose="02020603050405020304" pitchFamily="18" charset="0"/>
              </a:rPr>
              <a:t>Mark your calendars and check out what we have in store for you at our March</a:t>
            </a:r>
            <a:r>
              <a:rPr lang="en-US" sz="1000" b="1" dirty="0">
                <a:latin typeface="Century Gothic" panose="020B0502020202020204" pitchFamily="34" charset="0"/>
                <a:ea typeface="MS Mincho" panose="02020609040205080304" pitchFamily="49" charset="-128"/>
                <a:cs typeface="Times New Roman" panose="02020603050405020304" pitchFamily="18" charset="0"/>
              </a:rPr>
              <a:t> </a:t>
            </a:r>
            <a:r>
              <a:rPr lang="en-US" sz="1000" dirty="0">
                <a:latin typeface="Century Gothic" panose="020B0502020202020204" pitchFamily="34" charset="0"/>
                <a:ea typeface="MS Mincho" panose="02020609040205080304" pitchFamily="49" charset="-128"/>
                <a:cs typeface="Times New Roman" panose="02020603050405020304" pitchFamily="18" charset="0"/>
              </a:rPr>
              <a:t>CoP meeting on page 2.</a:t>
            </a:r>
            <a:endParaRPr lang="en-US" sz="1000" b="1" dirty="0">
              <a:latin typeface="Century Gothic" panose="020B0502020202020204" pitchFamily="34" charset="0"/>
              <a:ea typeface="MS Mincho" panose="02020609040205080304" pitchFamily="49" charset="-128"/>
              <a:cs typeface="Times New Roman" panose="02020603050405020304" pitchFamily="18" charset="0"/>
            </a:endParaRPr>
          </a:p>
          <a:p>
            <a:pPr marR="201707">
              <a:lnSpc>
                <a:spcPct val="115000"/>
              </a:lnSpc>
              <a:spcBef>
                <a:spcPts val="884"/>
              </a:spcBef>
              <a:spcAft>
                <a:spcPts val="884"/>
              </a:spcAft>
            </a:pPr>
            <a:r>
              <a:rPr lang="en-US" sz="1236"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r>
              <a:rPr lang="en-US" sz="1000"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this year, contact:</a:t>
            </a:r>
          </a:p>
          <a:p>
            <a:r>
              <a:rPr lang="en-US" sz="10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3">
                  <a:extLst>
                    <a:ext uri="{A12FA001-AC4F-418D-AE19-62706E023703}">
                      <ahyp:hlinkClr xmlns:ahyp="http://schemas.microsoft.com/office/drawing/2018/hyperlinkcolor" val="tx"/>
                    </a:ext>
                  </a:extLst>
                </a:hlinkClick>
              </a:rPr>
              <a:t>Talia Mazzara</a:t>
            </a:r>
            <a:r>
              <a:rPr lang="en-US" sz="10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a:p>
            <a:endParaRPr lang="en-US" sz="1000" dirty="0">
              <a:latin typeface="Century Gothic" panose="020B0502020202020204" pitchFamily="34" charset="0"/>
              <a:ea typeface="MS Mincho" panose="02020609040205080304" pitchFamily="49" charset="-128"/>
              <a:cs typeface="Times New Roman" panose="02020603050405020304" pitchFamily="18" charset="0"/>
            </a:endParaRPr>
          </a:p>
          <a:p>
            <a:r>
              <a:rPr lang="en-US" sz="10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4">
                  <a:extLst>
                    <a:ext uri="{A12FA001-AC4F-418D-AE19-62706E023703}">
                      <ahyp:hlinkClr xmlns:ahyp="http://schemas.microsoft.com/office/drawing/2018/hyperlinkcolor" val="tx"/>
                    </a:ext>
                  </a:extLst>
                </a:hlinkClick>
              </a:rPr>
              <a:t>Theresa Dew</a:t>
            </a:r>
            <a:r>
              <a:rPr lang="en-US" sz="10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p:txBody>
      </p:sp>
      <p:cxnSp>
        <p:nvCxnSpPr>
          <p:cNvPr id="62" name="Straight Connector 61">
            <a:extLst>
              <a:ext uri="{FF2B5EF4-FFF2-40B4-BE49-F238E27FC236}">
                <a16:creationId xmlns:a16="http://schemas.microsoft.com/office/drawing/2014/main" id="{BA8EE050-D37F-B9ED-90B7-9CC8D03674C2}"/>
              </a:ext>
              <a:ext uri="{C183D7F6-B498-43B3-948B-1728B52AA6E4}">
                <adec:decorative xmlns:adec="http://schemas.microsoft.com/office/drawing/2017/decorative" val="1"/>
              </a:ext>
            </a:extLst>
          </p:cNvPr>
          <p:cNvCxnSpPr/>
          <p:nvPr/>
        </p:nvCxnSpPr>
        <p:spPr>
          <a:xfrm>
            <a:off x="4755153" y="5800043"/>
            <a:ext cx="18909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p:nvPr/>
        </p:nvCxnSpPr>
        <p:spPr>
          <a:xfrm>
            <a:off x="4762007" y="7137393"/>
            <a:ext cx="18909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37" name="Picture 36">
            <a:extLst>
              <a:ext uri="{FF2B5EF4-FFF2-40B4-BE49-F238E27FC236}">
                <a16:creationId xmlns:a16="http://schemas.microsoft.com/office/drawing/2014/main" id="{E0CCFF9D-0980-FA12-1CC7-D75ED2370C6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rot="1001225">
            <a:off x="6120569" y="5841365"/>
            <a:ext cx="337278" cy="337278"/>
          </a:xfrm>
          <a:prstGeom prst="rect">
            <a:avLst/>
          </a:prstGeom>
          <a:noFill/>
        </p:spPr>
      </p:pic>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368395" y="5373495"/>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pic>
        <p:nvPicPr>
          <p:cNvPr id="3" name="Picture 2" descr="3 upside-down black and white light bulbs, and 1 lightbulb with colorful flowers to represent creative ideas">
            <a:extLst>
              <a:ext uri="{FF2B5EF4-FFF2-40B4-BE49-F238E27FC236}">
                <a16:creationId xmlns:a16="http://schemas.microsoft.com/office/drawing/2014/main" id="{895025B3-674D-1E96-19AF-31D0D0996CDB}"/>
              </a:ext>
            </a:extLst>
          </p:cNvPr>
          <p:cNvPicPr>
            <a:picLocks noChangeAspect="1"/>
          </p:cNvPicPr>
          <p:nvPr/>
        </p:nvPicPr>
        <p:blipFill>
          <a:blip r:embed="rId7"/>
          <a:stretch>
            <a:fillRect/>
          </a:stretch>
        </p:blipFill>
        <p:spPr>
          <a:xfrm>
            <a:off x="0" y="2224983"/>
            <a:ext cx="4555624" cy="2670566"/>
          </a:xfrm>
          <a:prstGeom prst="rect">
            <a:avLst/>
          </a:prstGeom>
        </p:spPr>
      </p:pic>
      <p:pic>
        <p:nvPicPr>
          <p:cNvPr id="35" name="Picture 34">
            <a:extLst>
              <a:ext uri="{FF2B5EF4-FFF2-40B4-BE49-F238E27FC236}">
                <a16:creationId xmlns:a16="http://schemas.microsoft.com/office/drawing/2014/main" id="{8144D77E-7055-2A2B-08D8-FE5CFFCAC8BC}"/>
              </a:ext>
              <a:ext uri="{C183D7F6-B498-43B3-948B-1728B52AA6E4}">
                <adec:decorative xmlns:adec="http://schemas.microsoft.com/office/drawing/2017/decorative" val="1"/>
              </a:ext>
            </a:extLst>
          </p:cNvPr>
          <p:cNvPicPr>
            <a:picLocks noChangeAspect="1"/>
          </p:cNvPicPr>
          <p:nvPr/>
        </p:nvPicPr>
        <p:blipFill>
          <a:blip r:embed="rId8">
            <a:duotone>
              <a:schemeClr val="accent1">
                <a:shade val="45000"/>
                <a:satMod val="135000"/>
              </a:schemeClr>
              <a:prstClr val="white"/>
            </a:duotone>
          </a:blip>
          <a:stretch>
            <a:fillRect/>
          </a:stretch>
        </p:blipFill>
        <p:spPr>
          <a:xfrm>
            <a:off x="2366044" y="5137111"/>
            <a:ext cx="363649" cy="254646"/>
          </a:xfrm>
          <a:prstGeom prst="rect">
            <a:avLst/>
          </a:prstGeom>
        </p:spPr>
      </p:pic>
      <p:pic>
        <p:nvPicPr>
          <p:cNvPr id="38" name="Picture 37">
            <a:extLst>
              <a:ext uri="{FF2B5EF4-FFF2-40B4-BE49-F238E27FC236}">
                <a16:creationId xmlns:a16="http://schemas.microsoft.com/office/drawing/2014/main" id="{104C7A83-59FA-C662-BA40-5E5AF05B2F32}"/>
              </a:ext>
              <a:ext uri="{C183D7F6-B498-43B3-948B-1728B52AA6E4}">
                <adec:decorative xmlns:adec="http://schemas.microsoft.com/office/drawing/2017/decorative" val="1"/>
              </a:ext>
            </a:extLst>
          </p:cNvPr>
          <p:cNvPicPr>
            <a:picLocks noChangeAspect="1"/>
          </p:cNvPicPr>
          <p:nvPr/>
        </p:nvPicPr>
        <p:blipFill>
          <a:blip r:embed="rId9">
            <a:duotone>
              <a:schemeClr val="accent5">
                <a:shade val="45000"/>
                <a:satMod val="135000"/>
              </a:schemeClr>
              <a:prstClr val="white"/>
            </a:duotone>
            <a:alphaModFix amt="47000"/>
          </a:blip>
          <a:stretch>
            <a:fillRect/>
          </a:stretch>
        </p:blipFill>
        <p:spPr>
          <a:xfrm>
            <a:off x="3608297" y="8747130"/>
            <a:ext cx="348908" cy="321404"/>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1"/>
              </a:ext>
            </a:extLst>
          </p:cNvPr>
          <p:cNvSpPr txBox="1"/>
          <p:nvPr/>
        </p:nvSpPr>
        <p:spPr>
          <a:xfrm>
            <a:off x="-1145" y="193721"/>
            <a:ext cx="4036921" cy="282513"/>
          </a:xfrm>
          <a:prstGeom prst="rect">
            <a:avLst/>
          </a:prstGeom>
          <a:noFill/>
        </p:spPr>
        <p:txBody>
          <a:bodyPr wrap="square" lIns="242048" rtlCol="0">
            <a:spAutoFit/>
          </a:bodyPr>
          <a:lstStyle/>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15 | FEBUARY 2024 </a:t>
            </a:r>
            <a:endParaRPr lang="en-US" sz="1236" b="1" dirty="0">
              <a:solidFill>
                <a:srgbClr val="2582C6"/>
              </a:solidFill>
            </a:endParaRPr>
          </a:p>
        </p:txBody>
      </p:sp>
      <p:sp>
        <p:nvSpPr>
          <p:cNvPr id="4" name="Rectangle 3">
            <a:extLst>
              <a:ext uri="{FF2B5EF4-FFF2-40B4-BE49-F238E27FC236}">
                <a16:creationId xmlns:a16="http://schemas.microsoft.com/office/drawing/2014/main" id="{F5F8049D-5F8A-4570-8E88-708FC84D52CB}"/>
              </a:ext>
            </a:extLst>
          </p:cNvPr>
          <p:cNvSpPr/>
          <p:nvPr/>
        </p:nvSpPr>
        <p:spPr>
          <a:xfrm>
            <a:off x="8959" y="437783"/>
            <a:ext cx="4619566" cy="322396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533"/>
              </a:spcBef>
              <a:spcAft>
                <a:spcPts val="533"/>
              </a:spcAft>
            </a:pPr>
            <a:r>
              <a:rPr lang="en-US" sz="1400" b="1" dirty="0">
                <a:solidFill>
                  <a:schemeClr val="tx1"/>
                </a:solidFill>
                <a:latin typeface="Century Gothic" panose="020B0502020202020204" pitchFamily="34" charset="0"/>
              </a:rPr>
              <a:t>Grass Roots Change Management: </a:t>
            </a:r>
            <a:br>
              <a:rPr lang="en-US" sz="1400" b="1" dirty="0">
                <a:solidFill>
                  <a:schemeClr val="tx1"/>
                </a:solidFill>
                <a:latin typeface="Century Gothic" panose="020B0502020202020204" pitchFamily="34" charset="0"/>
              </a:rPr>
            </a:br>
            <a:r>
              <a:rPr lang="en-US" sz="1400" b="1" i="1" dirty="0">
                <a:solidFill>
                  <a:schemeClr val="tx1"/>
                </a:solidFill>
                <a:latin typeface="Century Gothic" panose="020B0502020202020204" pitchFamily="34" charset="0"/>
              </a:rPr>
              <a:t>Empowering Change for the Individual</a:t>
            </a:r>
          </a:p>
          <a:p>
            <a:pPr>
              <a:lnSpc>
                <a:spcPct val="115000"/>
              </a:lnSpc>
              <a:spcBef>
                <a:spcPts val="533"/>
              </a:spcBef>
              <a:spcAft>
                <a:spcPts val="533"/>
              </a:spcAft>
            </a:pPr>
            <a: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If you ever feel daunted by the thought of leading your team through a large-scale change and struggle with where to start, then February’s CoP is for you.  For this month’s topic teaching, </a:t>
            </a:r>
            <a:r>
              <a:rPr lang="en-US" sz="1050" b="1"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Kelly Walk </a:t>
            </a:r>
            <a: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with the Department of Health and Social Services (DSHS)’ Behavioral Health Administration demonstrated how she effectively used multiple models throughout a major process of change management (CM) within her agency. Her session gave an overview of the ADKAR,  ADAPT, and LEADER models, as well as walked us through a 4-pronged, thoughtful approach that consisted of a CM Community of Practice, a training plan, a CM plan, and a messaging plan. A great teaching for all!</a:t>
            </a:r>
            <a:b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br>
            <a:endParaRPr lang="en-US" sz="11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endParaRPr>
          </a:p>
        </p:txBody>
      </p:sp>
      <p:pic>
        <p:nvPicPr>
          <p:cNvPr id="59" name="Picture 58" descr="Image of a stick figure holding up letters that spell adapt, surrounded by stick figures lying face down with the word change holding them down.">
            <a:extLst>
              <a:ext uri="{FF2B5EF4-FFF2-40B4-BE49-F238E27FC236}">
                <a16:creationId xmlns:a16="http://schemas.microsoft.com/office/drawing/2014/main" id="{47C6C504-E80D-C82C-51FC-CB4DAD0E7CB5}"/>
              </a:ext>
            </a:extLst>
          </p:cNvPr>
          <p:cNvPicPr>
            <a:picLocks noChangeAspect="1"/>
          </p:cNvPicPr>
          <p:nvPr/>
        </p:nvPicPr>
        <p:blipFill rotWithShape="1">
          <a:blip r:embed="rId2"/>
          <a:srcRect l="23020" t="13765" r="20562" b="11149"/>
          <a:stretch/>
        </p:blipFill>
        <p:spPr>
          <a:xfrm>
            <a:off x="4557678" y="456792"/>
            <a:ext cx="2300322" cy="2753370"/>
          </a:xfrm>
          <a:prstGeom prst="rect">
            <a:avLst/>
          </a:prstGeom>
        </p:spPr>
      </p:pic>
      <p:sp>
        <p:nvSpPr>
          <p:cNvPr id="9" name="Rectangle 8">
            <a:extLst>
              <a:ext uri="{FF2B5EF4-FFF2-40B4-BE49-F238E27FC236}">
                <a16:creationId xmlns:a16="http://schemas.microsoft.com/office/drawing/2014/main" id="{2DBE48E4-E351-CE26-96A5-1DDC48E5AF49}"/>
              </a:ext>
              <a:ext uri="{C183D7F6-B498-43B3-948B-1728B52AA6E4}">
                <adec:decorative xmlns:adec="http://schemas.microsoft.com/office/drawing/2017/decorative" val="1"/>
              </a:ext>
            </a:extLst>
          </p:cNvPr>
          <p:cNvSpPr>
            <a:spLocks noChangeArrowheads="1"/>
          </p:cNvSpPr>
          <p:nvPr/>
        </p:nvSpPr>
        <p:spPr bwMode="auto">
          <a:xfrm>
            <a:off x="-1144" y="5076803"/>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D0C3A28E-05EF-B465-9779-BAA6CFF83BFC}"/>
              </a:ext>
              <a:ext uri="{C183D7F6-B498-43B3-948B-1728B52AA6E4}">
                <adec:decorative xmlns:adec="http://schemas.microsoft.com/office/drawing/2017/decorative" val="1"/>
              </a:ext>
            </a:extLst>
          </p:cNvPr>
          <p:cNvSpPr>
            <a:spLocks noChangeArrowheads="1"/>
          </p:cNvSpPr>
          <p:nvPr/>
        </p:nvSpPr>
        <p:spPr bwMode="auto">
          <a:xfrm>
            <a:off x="-1144" y="4948282"/>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CFCF992B-8245-4C28-705D-84E19C83D95A}"/>
              </a:ext>
              <a:ext uri="{C183D7F6-B498-43B3-948B-1728B52AA6E4}">
                <adec:decorative xmlns:adec="http://schemas.microsoft.com/office/drawing/2017/decorative" val="1"/>
              </a:ext>
            </a:extLst>
          </p:cNvPr>
          <p:cNvSpPr>
            <a:spLocks noChangeArrowheads="1"/>
          </p:cNvSpPr>
          <p:nvPr/>
        </p:nvSpPr>
        <p:spPr bwMode="auto">
          <a:xfrm>
            <a:off x="-1144" y="4819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E5C8B2C6-C970-69E1-36E2-10BEE1A6296D}"/>
              </a:ext>
              <a:ext uri="{C183D7F6-B498-43B3-948B-1728B52AA6E4}">
                <adec:decorative xmlns:adec="http://schemas.microsoft.com/office/drawing/2017/decorative" val="1"/>
              </a:ext>
            </a:extLst>
          </p:cNvPr>
          <p:cNvSpPr>
            <a:spLocks noChangeArrowheads="1"/>
          </p:cNvSpPr>
          <p:nvPr/>
        </p:nvSpPr>
        <p:spPr bwMode="auto">
          <a:xfrm>
            <a:off x="-1144" y="4692358"/>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5FA175E1-FE5F-957A-9224-6EB7CC5BC054}"/>
              </a:ext>
              <a:ext uri="{C183D7F6-B498-43B3-948B-1728B52AA6E4}">
                <adec:decorative xmlns:adec="http://schemas.microsoft.com/office/drawing/2017/decorative" val="1"/>
              </a:ext>
            </a:extLst>
          </p:cNvPr>
          <p:cNvSpPr>
            <a:spLocks noChangeArrowheads="1"/>
          </p:cNvSpPr>
          <p:nvPr/>
        </p:nvSpPr>
        <p:spPr bwMode="auto">
          <a:xfrm>
            <a:off x="-1144" y="4560484"/>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3BAD40F6-579B-FF3B-EE5C-DA6C3606150A}"/>
              </a:ext>
              <a:ext uri="{C183D7F6-B498-43B3-948B-1728B52AA6E4}">
                <adec:decorative xmlns:adec="http://schemas.microsoft.com/office/drawing/2017/decorative" val="1"/>
              </a:ext>
            </a:extLst>
          </p:cNvPr>
          <p:cNvSpPr>
            <a:spLocks noChangeArrowheads="1"/>
          </p:cNvSpPr>
          <p:nvPr/>
        </p:nvSpPr>
        <p:spPr bwMode="auto">
          <a:xfrm>
            <a:off x="-1144" y="4433080"/>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0046740D-9657-DD05-5193-E315F24C5012}"/>
              </a:ext>
              <a:ext uri="{C183D7F6-B498-43B3-948B-1728B52AA6E4}">
                <adec:decorative xmlns:adec="http://schemas.microsoft.com/office/drawing/2017/decorative" val="1"/>
              </a:ext>
            </a:extLst>
          </p:cNvPr>
          <p:cNvSpPr>
            <a:spLocks noChangeArrowheads="1"/>
          </p:cNvSpPr>
          <p:nvPr/>
        </p:nvSpPr>
        <p:spPr bwMode="auto">
          <a:xfrm>
            <a:off x="-1144" y="430455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0B70C563-DA1B-3BA7-4D31-97EE5FC72C53}"/>
              </a:ext>
              <a:ext uri="{C183D7F6-B498-43B3-948B-1728B52AA6E4}">
                <adec:decorative xmlns:adec="http://schemas.microsoft.com/office/drawing/2017/decorative" val="1"/>
              </a:ext>
            </a:extLst>
          </p:cNvPr>
          <p:cNvSpPr>
            <a:spLocks noChangeArrowheads="1"/>
          </p:cNvSpPr>
          <p:nvPr/>
        </p:nvSpPr>
        <p:spPr bwMode="auto">
          <a:xfrm>
            <a:off x="-13863" y="417636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8E3583B1-028C-EFD1-3DB9-4260D6A7E4A8}"/>
              </a:ext>
              <a:ext uri="{C183D7F6-B498-43B3-948B-1728B52AA6E4}">
                <adec:decorative xmlns:adec="http://schemas.microsoft.com/office/drawing/2017/decorative" val="1"/>
              </a:ext>
            </a:extLst>
          </p:cNvPr>
          <p:cNvSpPr>
            <a:spLocks noChangeArrowheads="1"/>
          </p:cNvSpPr>
          <p:nvPr/>
        </p:nvSpPr>
        <p:spPr bwMode="auto">
          <a:xfrm>
            <a:off x="-1144" y="4048635"/>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F869B604-24E1-566D-B1CA-BAC49E00F841}"/>
              </a:ext>
              <a:ext uri="{C183D7F6-B498-43B3-948B-1728B52AA6E4}">
                <adec:decorative xmlns:adec="http://schemas.microsoft.com/office/drawing/2017/decorative" val="1"/>
              </a:ext>
            </a:extLst>
          </p:cNvPr>
          <p:cNvSpPr>
            <a:spLocks noChangeArrowheads="1"/>
          </p:cNvSpPr>
          <p:nvPr/>
        </p:nvSpPr>
        <p:spPr bwMode="auto">
          <a:xfrm>
            <a:off x="-1144" y="3916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69DE2B56-EF61-8233-4167-FC962F3EA487}"/>
              </a:ext>
              <a:ext uri="{C183D7F6-B498-43B3-948B-1728B52AA6E4}">
                <adec:decorative xmlns:adec="http://schemas.microsoft.com/office/drawing/2017/decorative" val="1"/>
              </a:ext>
            </a:extLst>
          </p:cNvPr>
          <p:cNvSpPr>
            <a:spLocks noChangeArrowheads="1"/>
          </p:cNvSpPr>
          <p:nvPr/>
        </p:nvSpPr>
        <p:spPr bwMode="auto">
          <a:xfrm>
            <a:off x="-1144" y="3789917"/>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02F9E27D-27E4-38F3-CAA5-3F26A9211452}"/>
              </a:ext>
            </a:extLst>
          </p:cNvPr>
          <p:cNvSpPr/>
          <p:nvPr/>
        </p:nvSpPr>
        <p:spPr>
          <a:xfrm>
            <a:off x="83618" y="3706607"/>
            <a:ext cx="4788895" cy="14970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80683" bIns="40341" numCol="1" spcCol="0" rtlCol="0" fromWordArt="0" anchor="ctr" anchorCtr="0" forceAA="0" compatLnSpc="1">
            <a:prstTxWarp prst="textNoShape">
              <a:avLst/>
            </a:prstTxWarp>
            <a:noAutofit/>
          </a:bodyPr>
          <a:lstStyle/>
          <a:p>
            <a:pPr algn="ctr"/>
            <a:r>
              <a:rPr lang="en-US" i="1" dirty="0">
                <a:solidFill>
                  <a:schemeClr val="bg1"/>
                </a:solidFill>
                <a:latin typeface="Avenir Next LT Pro Light" panose="020B0304020202020204" pitchFamily="34" charset="0"/>
                <a:cs typeface="Arabic Typesetting" panose="03020402040406030203" pitchFamily="66" charset="-78"/>
              </a:rPr>
              <a:t>“Improvement usually means doing something that we have never done before</a:t>
            </a:r>
            <a:r>
              <a:rPr lang="en-US" i="1" dirty="0">
                <a:solidFill>
                  <a:schemeClr val="bg1"/>
                </a:solidFill>
                <a:effectLst/>
                <a:latin typeface="Avenir Next LT Pro Light" panose="020B0304020202020204" pitchFamily="34" charset="0"/>
                <a:cs typeface="Arabic Typesetting" panose="03020402040406030203" pitchFamily="66" charset="-78"/>
              </a:rPr>
              <a:t>.”</a:t>
            </a:r>
            <a:br>
              <a:rPr lang="en-US" dirty="0">
                <a:solidFill>
                  <a:schemeClr val="bg1"/>
                </a:solidFill>
                <a:latin typeface="Baguet Script" panose="00000500000000000000" pitchFamily="2" charset="0"/>
              </a:rPr>
            </a:br>
            <a:endParaRPr lang="en-US" dirty="0">
              <a:solidFill>
                <a:schemeClr val="bg1"/>
              </a:solidFill>
              <a:latin typeface="Baguet Script" panose="00000500000000000000" pitchFamily="2" charset="0"/>
            </a:endParaRPr>
          </a:p>
          <a:p>
            <a:pPr algn="ctr"/>
            <a:r>
              <a:rPr lang="en-US" sz="1600" dirty="0">
                <a:latin typeface="Arabic Typesetting" panose="03020402040406030203" pitchFamily="66" charset="-78"/>
                <a:ea typeface="MS Mincho" panose="02020609040205080304" pitchFamily="49" charset="-128"/>
                <a:cs typeface="Arabic Typesetting" panose="03020402040406030203" pitchFamily="66" charset="-78"/>
              </a:rPr>
              <a:t>~ Shigeo Shingo ~</a:t>
            </a:r>
            <a:endParaRPr lang="en-US" sz="1600" dirty="0">
              <a:solidFill>
                <a:schemeClr val="bg1"/>
              </a:solidFill>
              <a:latin typeface="Arabic Typesetting" panose="03020402040406030203" pitchFamily="66" charset="-78"/>
              <a:cs typeface="Arabic Typesetting" panose="03020402040406030203" pitchFamily="66" charset="-78"/>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660753" y="5335521"/>
            <a:ext cx="4077325" cy="3808477"/>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algn="ctr">
              <a:lnSpc>
                <a:spcPct val="115000"/>
              </a:lnSpc>
              <a:spcBef>
                <a:spcPts val="1588"/>
              </a:spcBef>
              <a:spcAft>
                <a:spcPts val="884"/>
              </a:spcAft>
            </a:pPr>
            <a:r>
              <a:rPr lang="en-US" sz="1200" b="1" dirty="0">
                <a:solidFill>
                  <a:schemeClr val="bg1"/>
                </a:solidFill>
                <a:latin typeface="Century Gothic" panose="020B0502020202020204" pitchFamily="34" charset="0"/>
                <a:ea typeface="MS Mincho" panose="02020609040205080304" pitchFamily="49" charset="-128"/>
                <a:cs typeface="Calibri"/>
              </a:rPr>
              <a:t>Need an example of how to integrate Lean with equity work? Look no further!</a:t>
            </a:r>
            <a:br>
              <a:rPr lang="en-US" sz="1050" b="1" dirty="0">
                <a:solidFill>
                  <a:schemeClr val="bg1"/>
                </a:solidFill>
                <a:latin typeface="Century Gothic" panose="020B0502020202020204" pitchFamily="34" charset="0"/>
                <a:ea typeface="MS Mincho" panose="02020609040205080304" pitchFamily="49" charset="-128"/>
                <a:cs typeface="Calibri"/>
              </a:rPr>
            </a:br>
            <a:br>
              <a:rPr lang="en-US" sz="1050" b="1" dirty="0">
                <a:solidFill>
                  <a:schemeClr val="bg1"/>
                </a:solidFill>
                <a:latin typeface="Century Gothic" panose="020B0502020202020204" pitchFamily="34" charset="0"/>
                <a:ea typeface="MS Mincho" panose="02020609040205080304" pitchFamily="49" charset="-128"/>
                <a:cs typeface="Calibri"/>
              </a:rPr>
            </a:br>
            <a:endParaRPr lang="en-US" sz="1050" dirty="0">
              <a:solidFill>
                <a:schemeClr val="bg1"/>
              </a:solidFill>
              <a:latin typeface="Century Gothic" panose="020B0502020202020204" pitchFamily="34" charset="0"/>
              <a:ea typeface="MS Mincho" panose="02020609040205080304" pitchFamily="49" charset="-128"/>
              <a:cs typeface="Calibri"/>
            </a:endParaRPr>
          </a:p>
          <a:p>
            <a:pPr>
              <a:lnSpc>
                <a:spcPct val="115000"/>
              </a:lnSpc>
              <a:spcBef>
                <a:spcPts val="1588"/>
              </a:spcBef>
              <a:spcAft>
                <a:spcPts val="884"/>
              </a:spcAft>
            </a:pPr>
            <a:br>
              <a:rPr lang="en-US" sz="1050" dirty="0">
                <a:solidFill>
                  <a:schemeClr val="bg1"/>
                </a:solidFill>
                <a:latin typeface="Century Gothic" panose="020B0502020202020204" pitchFamily="34" charset="0"/>
                <a:ea typeface="MS Mincho" panose="02020609040205080304" pitchFamily="49" charset="-128"/>
                <a:cs typeface="Calibri"/>
              </a:rPr>
            </a:br>
            <a:br>
              <a:rPr lang="en-US" sz="1050" dirty="0">
                <a:solidFill>
                  <a:schemeClr val="bg1"/>
                </a:solidFill>
                <a:latin typeface="Century Gothic" panose="020B0502020202020204" pitchFamily="34" charset="0"/>
                <a:ea typeface="MS Mincho" panose="02020609040205080304" pitchFamily="49" charset="-128"/>
                <a:cs typeface="Calibri"/>
              </a:rPr>
            </a:br>
            <a:endParaRPr lang="en-US" sz="1050" dirty="0">
              <a:solidFill>
                <a:schemeClr val="bg1"/>
              </a:solidFill>
              <a:latin typeface="Century Gothic" panose="020B0502020202020204" pitchFamily="34" charset="0"/>
              <a:ea typeface="MS Mincho" panose="02020609040205080304" pitchFamily="49" charset="-128"/>
              <a:cs typeface="Calibri"/>
            </a:endParaRPr>
          </a:p>
          <a:p>
            <a:pPr>
              <a:lnSpc>
                <a:spcPct val="115000"/>
              </a:lnSpc>
              <a:spcBef>
                <a:spcPts val="1588"/>
              </a:spcBef>
              <a:spcAft>
                <a:spcPts val="884"/>
              </a:spcAft>
            </a:pPr>
            <a:endParaRPr lang="en-US" sz="1100" dirty="0">
              <a:solidFill>
                <a:schemeClr val="bg1"/>
              </a:solidFill>
              <a:latin typeface="Century Gothic" panose="020B0502020202020204" pitchFamily="34" charset="0"/>
              <a:ea typeface="MS Mincho" panose="02020609040205080304" pitchFamily="49" charset="-128"/>
              <a:cs typeface="Calibri"/>
            </a:endParaRPr>
          </a:p>
        </p:txBody>
      </p:sp>
      <p:sp>
        <p:nvSpPr>
          <p:cNvPr id="62" name="TextBox 61">
            <a:extLst>
              <a:ext uri="{FF2B5EF4-FFF2-40B4-BE49-F238E27FC236}">
                <a16:creationId xmlns:a16="http://schemas.microsoft.com/office/drawing/2014/main" id="{A9C978B6-9F87-35AB-96AC-FB4195D4DD7D}"/>
              </a:ext>
            </a:extLst>
          </p:cNvPr>
          <p:cNvSpPr txBox="1"/>
          <p:nvPr/>
        </p:nvSpPr>
        <p:spPr>
          <a:xfrm>
            <a:off x="2737224" y="6064220"/>
            <a:ext cx="3862866" cy="1938992"/>
          </a:xfrm>
          <a:prstGeom prst="rect">
            <a:avLst/>
          </a:prstGeom>
          <a:noFill/>
        </p:spPr>
        <p:txBody>
          <a:bodyPr wrap="square" rtlCol="0">
            <a:spAutoFit/>
          </a:bodyPr>
          <a:lstStyle/>
          <a:p>
            <a:r>
              <a:rPr lang="en-US" sz="1000" b="1" dirty="0">
                <a:solidFill>
                  <a:schemeClr val="bg1"/>
                </a:solidFill>
                <a:latin typeface="Century Gothic" panose="020B0502020202020204" pitchFamily="34" charset="0"/>
                <a:ea typeface="MS Mincho" panose="02020609040205080304" pitchFamily="49" charset="-128"/>
                <a:cs typeface="Calibri"/>
              </a:rPr>
              <a:t>Jeremy Walker </a:t>
            </a:r>
            <a:r>
              <a:rPr lang="en-US" sz="1000" dirty="0">
                <a:solidFill>
                  <a:schemeClr val="bg1"/>
                </a:solidFill>
                <a:latin typeface="Century Gothic" panose="020B0502020202020204" pitchFamily="34" charset="0"/>
                <a:ea typeface="MS Mincho" panose="02020609040205080304" pitchFamily="49" charset="-128"/>
                <a:cs typeface="Calibri"/>
              </a:rPr>
              <a:t>with the Department of Commerce presented at our CoP this month and shared helpful information about a project he worked on using Lean DMADV (Define, Measure, Analyze, Design, and Verify) in equity analyses and project implementation. Through thoughtful and intentional energy put towards this work, 38,000 organizations were identified as possible applicants for the Building Community Funds (BCF) program, and 1200 of those were potentially BIPOC &amp; By-and-For Led organizations. He covered many bases in this presentation on how to effectively use DMADV, but to name a few, he taught us:</a:t>
            </a:r>
            <a:endParaRPr lang="en-US" sz="1000" dirty="0"/>
          </a:p>
        </p:txBody>
      </p:sp>
      <p:sp>
        <p:nvSpPr>
          <p:cNvPr id="61" name="TextBox 60">
            <a:extLst>
              <a:ext uri="{FF2B5EF4-FFF2-40B4-BE49-F238E27FC236}">
                <a16:creationId xmlns:a16="http://schemas.microsoft.com/office/drawing/2014/main" id="{63C58B54-4EEF-D809-562A-F6D244C7B11E}"/>
              </a:ext>
            </a:extLst>
          </p:cNvPr>
          <p:cNvSpPr txBox="1"/>
          <p:nvPr/>
        </p:nvSpPr>
        <p:spPr>
          <a:xfrm>
            <a:off x="2981319" y="7935735"/>
            <a:ext cx="3770573"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ea typeface="MS Mincho" panose="02020609040205080304" pitchFamily="49" charset="-128"/>
                <a:cs typeface="Calibri"/>
              </a:rPr>
              <a:t>The differences between DMADV and DMAIC</a:t>
            </a:r>
          </a:p>
          <a:p>
            <a:pPr marL="171450" indent="-171450">
              <a:buFont typeface="Arial" panose="020B0604020202020204" pitchFamily="34" charset="0"/>
              <a:buChar char="•"/>
            </a:pPr>
            <a:r>
              <a:rPr lang="en-US" sz="1000" dirty="0">
                <a:solidFill>
                  <a:schemeClr val="bg1"/>
                </a:solidFill>
                <a:latin typeface="Century Gothic" panose="020B0502020202020204" pitchFamily="34" charset="0"/>
                <a:ea typeface="MS Mincho" panose="02020609040205080304" pitchFamily="49" charset="-128"/>
                <a:cs typeface="Calibri"/>
              </a:rPr>
              <a:t>When and how to use DMADV</a:t>
            </a:r>
          </a:p>
          <a:p>
            <a:pPr marL="171450" indent="-171450">
              <a:buFont typeface="Arial" panose="020B0604020202020204" pitchFamily="34" charset="0"/>
              <a:buChar char="•"/>
            </a:pPr>
            <a:r>
              <a:rPr lang="en-US" sz="1000" dirty="0">
                <a:solidFill>
                  <a:schemeClr val="bg1"/>
                </a:solidFill>
                <a:latin typeface="Century Gothic" panose="020B0502020202020204" pitchFamily="34" charset="0"/>
                <a:ea typeface="MS Mincho" panose="02020609040205080304" pitchFamily="49" charset="-128"/>
                <a:cs typeface="Calibri"/>
              </a:rPr>
              <a:t>How to use DMADV as a Kanban</a:t>
            </a:r>
          </a:p>
          <a:p>
            <a:pPr marL="171450" indent="-171450">
              <a:buFont typeface="Arial" panose="020B0604020202020204" pitchFamily="34" charset="0"/>
              <a:buChar char="•"/>
            </a:pPr>
            <a:r>
              <a:rPr lang="en-US" sz="1000" dirty="0">
                <a:solidFill>
                  <a:schemeClr val="bg1"/>
                </a:solidFill>
                <a:latin typeface="Century Gothic" panose="020B0502020202020204" pitchFamily="34" charset="0"/>
                <a:ea typeface="MS Mincho" panose="02020609040205080304" pitchFamily="49" charset="-128"/>
                <a:cs typeface="Calibri"/>
              </a:rPr>
              <a:t>How multiple frameworks can be paired together for optimal and holistic results</a:t>
            </a:r>
          </a:p>
          <a:p>
            <a:pPr marL="171450" indent="-171450">
              <a:buFont typeface="Arial" panose="020B0604020202020204" pitchFamily="34" charset="0"/>
              <a:buChar char="•"/>
            </a:pPr>
            <a:r>
              <a:rPr lang="en-US" sz="1000" dirty="0">
                <a:solidFill>
                  <a:schemeClr val="bg1"/>
                </a:solidFill>
                <a:latin typeface="Century Gothic" panose="020B0502020202020204" pitchFamily="34" charset="0"/>
                <a:ea typeface="MS Mincho" panose="02020609040205080304" pitchFamily="49" charset="-128"/>
                <a:cs typeface="Calibri"/>
              </a:rPr>
              <a:t>Always keep your customers most impacted by the process in mind while using this tool</a:t>
            </a:r>
          </a:p>
          <a:p>
            <a:pPr marL="171450" indent="-171450">
              <a:buFont typeface="Arial" panose="020B0604020202020204" pitchFamily="34" charset="0"/>
              <a:buChar char="•"/>
            </a:pPr>
            <a:endParaRPr lang="en-US" sz="1000" dirty="0">
              <a:solidFill>
                <a:schemeClr val="bg1"/>
              </a:solidFill>
              <a:latin typeface="Century Gothic" panose="020B0502020202020204" pitchFamily="34" charset="0"/>
              <a:ea typeface="MS Mincho" panose="02020609040205080304" pitchFamily="49" charset="-128"/>
              <a:cs typeface="Calibri"/>
            </a:endParaRPr>
          </a:p>
          <a:p>
            <a:pPr marL="171450" indent="-171450">
              <a:buFont typeface="Arial" panose="020B0604020202020204" pitchFamily="34" charset="0"/>
              <a:buChar char="•"/>
            </a:pPr>
            <a:endParaRPr lang="en-US" sz="1000" dirty="0">
              <a:latin typeface="Century Gothic" panose="020B0502020202020204" pitchFamily="34" charset="0"/>
            </a:endParaRPr>
          </a:p>
        </p:txBody>
      </p:sp>
      <p:sp>
        <p:nvSpPr>
          <p:cNvPr id="50" name="TextBox 49">
            <a:extLst>
              <a:ext uri="{FF2B5EF4-FFF2-40B4-BE49-F238E27FC236}">
                <a16:creationId xmlns:a16="http://schemas.microsoft.com/office/drawing/2014/main" id="{20E76B1A-1D92-268D-54B3-22CF408EE05F}"/>
              </a:ext>
            </a:extLst>
          </p:cNvPr>
          <p:cNvSpPr txBox="1"/>
          <p:nvPr/>
        </p:nvSpPr>
        <p:spPr>
          <a:xfrm>
            <a:off x="4866605" y="3647376"/>
            <a:ext cx="1948212" cy="769441"/>
          </a:xfrm>
          <a:prstGeom prst="rect">
            <a:avLst/>
          </a:prstGeom>
          <a:noFill/>
        </p:spPr>
        <p:txBody>
          <a:bodyPr wrap="square">
            <a:spAutoFit/>
          </a:bodyPr>
          <a:lstStyle/>
          <a:p>
            <a:pPr algn="ctr"/>
            <a:r>
              <a:rPr lang="en-US" sz="1100" dirty="0">
                <a:solidFill>
                  <a:srgbClr val="6A7129"/>
                </a:solidFill>
                <a:latin typeface="Century Gothic" panose="020B0502020202020204" pitchFamily="34" charset="0"/>
                <a:ea typeface="MS Mincho" panose="02020609040205080304" pitchFamily="49" charset="-128"/>
                <a:cs typeface="Times New Roman" panose="02020603050405020304" pitchFamily="18" charset="0"/>
              </a:rPr>
              <a:t>Click below to watch the CoP recording of Kelly and Jeremy’s presentations!</a:t>
            </a:r>
            <a:endParaRPr lang="en-US" sz="1100" dirty="0">
              <a:solidFill>
                <a:srgbClr val="6A7129"/>
              </a:solidFill>
            </a:endParaRPr>
          </a:p>
        </p:txBody>
      </p:sp>
      <p:sp>
        <p:nvSpPr>
          <p:cNvPr id="3" name="Action Button: Go Forward or Next 2" descr="Icon of a play button with recording linked to the icon for viewing.">
            <a:hlinkClick r:id="rId3"/>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686406" y="4492032"/>
            <a:ext cx="308610" cy="255366"/>
          </a:xfrm>
          <a:prstGeom prst="actionButtonForwardNext">
            <a:avLst/>
          </a:prstGeom>
          <a:solidFill>
            <a:srgbClr val="A9B44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76DCC1B1-10F2-2CE9-B119-80A515B78FA5}"/>
              </a:ext>
            </a:extLst>
          </p:cNvPr>
          <p:cNvSpPr txBox="1"/>
          <p:nvPr/>
        </p:nvSpPr>
        <p:spPr>
          <a:xfrm>
            <a:off x="8959" y="5191556"/>
            <a:ext cx="2576843" cy="4119960"/>
          </a:xfrm>
          <a:prstGeom prst="rect">
            <a:avLst/>
          </a:prstGeom>
          <a:noFill/>
        </p:spPr>
        <p:txBody>
          <a:bodyPr wrap="square" tIns="242048" rtlCol="0">
            <a:spAutoFit/>
          </a:bodyPr>
          <a:lstStyle/>
          <a:p>
            <a:pPr>
              <a:spcAft>
                <a:spcPts val="1060"/>
              </a:spcAft>
            </a:pPr>
            <a:r>
              <a:rPr lang="en-US" sz="1588" b="1" dirty="0">
                <a:latin typeface="Century Gothic" panose="020B0502020202020204" pitchFamily="34" charset="0"/>
              </a:rPr>
              <a:t>       COMING UP NEXT</a:t>
            </a:r>
            <a:endParaRPr lang="en-US" sz="1100" b="1"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b="1" dirty="0">
                <a:latin typeface="Century Gothic" panose="020B0502020202020204" pitchFamily="34" charset="0"/>
                <a:ea typeface="MS Mincho" panose="02020609040205080304" pitchFamily="49" charset="-128"/>
                <a:cs typeface="Times New Roman" panose="02020603050405020304" pitchFamily="18" charset="0"/>
              </a:rPr>
              <a:t>March 19, 2024</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10:30 a.m. – 12:00 p.m.</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hlinkClick r:id="rId4"/>
              </a:rPr>
              <a:t>Zoom Meeting</a:t>
            </a: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 </a:t>
            </a:r>
            <a:br>
              <a:rPr lang="en-US" sz="1400" dirty="0">
                <a:latin typeface="Century Gothic" panose="020B0502020202020204" pitchFamily="34" charset="0"/>
                <a:ea typeface="MS Mincho" panose="02020609040205080304" pitchFamily="49" charset="-128"/>
                <a:cs typeface="Times New Roman" panose="02020603050405020304" pitchFamily="18" charset="0"/>
              </a:rPr>
            </a:b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b="1" dirty="0">
                <a:latin typeface="Century Gothic" panose="020B0502020202020204" pitchFamily="34" charset="0"/>
                <a:ea typeface="MS Mincho" panose="02020609040205080304" pitchFamily="49" charset="-128"/>
                <a:cs typeface="Times New Roman" panose="02020603050405020304" pitchFamily="18" charset="0"/>
              </a:rPr>
              <a:t>Topic Teaching:</a:t>
            </a:r>
            <a:r>
              <a:rPr lang="en-US" sz="1100" dirty="0">
                <a:latin typeface="Century Gothic" panose="020B0502020202020204" pitchFamily="34" charset="0"/>
                <a:ea typeface="MS Mincho" panose="02020609040205080304" pitchFamily="49" charset="-128"/>
                <a:cs typeface="Times New Roman" panose="02020603050405020304" pitchFamily="18" charset="0"/>
              </a:rPr>
              <a:t> </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Engaging Stakeholders: From Project to Embedded Workplace Culture</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r>
              <a:rPr lang="en-US" sz="1050" i="1" dirty="0">
                <a:latin typeface="Century Gothic" panose="020B0502020202020204" pitchFamily="34" charset="0"/>
                <a:ea typeface="MS Mincho" panose="02020609040205080304" pitchFamily="49" charset="-128"/>
                <a:cs typeface="Times New Roman" panose="02020603050405020304" pitchFamily="18" charset="0"/>
              </a:rPr>
              <a:t>Megan Schoor | OFM</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b="1" dirty="0">
                <a:latin typeface="Century Gothic" panose="020B0502020202020204" pitchFamily="34" charset="0"/>
                <a:ea typeface="MS Mincho" panose="02020609040205080304" pitchFamily="49" charset="-128"/>
                <a:cs typeface="Times New Roman" panose="02020603050405020304" pitchFamily="18" charset="0"/>
              </a:rPr>
              <a:t>Project Share: </a:t>
            </a:r>
            <a:br>
              <a:rPr lang="en-US" sz="1100"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Organization Strategy &amp; Performance Unit Customer Feedback Initiative</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r>
              <a:rPr lang="en-US" sz="1050" i="1" dirty="0">
                <a:latin typeface="Century Gothic" panose="020B0502020202020204" pitchFamily="34" charset="0"/>
                <a:ea typeface="MS Mincho" panose="02020609040205080304" pitchFamily="49" charset="-128"/>
                <a:cs typeface="Times New Roman" panose="02020603050405020304" pitchFamily="18" charset="0"/>
              </a:rPr>
              <a:t>Aunna Moss | OFM</a:t>
            </a:r>
            <a:br>
              <a:rPr lang="en-US" sz="1050" dirty="0">
                <a:latin typeface="Century Gothic" panose="020B0502020202020204" pitchFamily="34" charset="0"/>
                <a:ea typeface="MS Mincho" panose="02020609040205080304" pitchFamily="49" charset="-128"/>
                <a:cs typeface="Times New Roman" panose="02020603050405020304" pitchFamily="18" charset="0"/>
              </a:rPr>
            </a:br>
            <a:endParaRPr lang="en-US" sz="105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endParaRPr lang="en-US" sz="1000" dirty="0">
              <a:latin typeface="Century Gothic" panose="020B0502020202020204" pitchFamily="34" charset="0"/>
            </a:endParaRPr>
          </a:p>
        </p:txBody>
      </p:sp>
      <p:sp>
        <p:nvSpPr>
          <p:cNvPr id="7" name="Rectangle 6">
            <a:extLst>
              <a:ext uri="{FF2B5EF4-FFF2-40B4-BE49-F238E27FC236}">
                <a16:creationId xmlns:a16="http://schemas.microsoft.com/office/drawing/2014/main" id="{A7270782-FCF8-4328-5F96-AF7653D3E5BC}"/>
              </a:ext>
              <a:ext uri="{C183D7F6-B498-43B3-948B-1728B52AA6E4}">
                <adec:decorative xmlns:adec="http://schemas.microsoft.com/office/drawing/2017/decorative" val="1"/>
              </a:ext>
            </a:extLst>
          </p:cNvPr>
          <p:cNvSpPr>
            <a:spLocks noChangeArrowheads="1"/>
          </p:cNvSpPr>
          <p:nvPr/>
        </p:nvSpPr>
        <p:spPr bwMode="auto">
          <a:xfrm>
            <a:off x="-1144" y="5335521"/>
            <a:ext cx="4558552" cy="55879"/>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FD752D42-C68D-9BEF-1A74-BBD9B688C89B}"/>
              </a:ext>
              <a:ext uri="{C183D7F6-B498-43B3-948B-1728B52AA6E4}">
                <adec:decorative xmlns:adec="http://schemas.microsoft.com/office/drawing/2017/decorative" val="1"/>
              </a:ext>
            </a:extLst>
          </p:cNvPr>
          <p:cNvSpPr>
            <a:spLocks noChangeArrowheads="1"/>
          </p:cNvSpPr>
          <p:nvPr/>
        </p:nvSpPr>
        <p:spPr bwMode="auto">
          <a:xfrm>
            <a:off x="-1144" y="5203648"/>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1023882" y="6543308"/>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1D6295"/>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5">
            <a:duotone>
              <a:schemeClr val="accent3">
                <a:shade val="45000"/>
                <a:satMod val="135000"/>
              </a:schemeClr>
              <a:prstClr val="white"/>
            </a:duotone>
          </a:blip>
          <a:stretch>
            <a:fillRect/>
          </a:stretch>
        </p:blipFill>
        <p:spPr>
          <a:xfrm flipV="1">
            <a:off x="203473" y="5441557"/>
            <a:ext cx="240329" cy="240329"/>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8883</TotalTime>
  <Words>258</Words>
  <Application>Microsoft Office PowerPoint</Application>
  <PresentationFormat>On-screen Show (4:3)</PresentationFormat>
  <Paragraphs>46</Paragraphs>
  <Slides>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vt:i4>
      </vt:variant>
    </vt:vector>
  </HeadingPairs>
  <TitlesOfParts>
    <vt:vector size="14" baseType="lpstr">
      <vt:lpstr>MS Mincho</vt:lpstr>
      <vt:lpstr>Arabic Typesetting</vt:lpstr>
      <vt:lpstr>Arial</vt:lpstr>
      <vt:lpstr>Avenir Next LT Pro Light</vt:lpstr>
      <vt:lpstr>Baguet Script</vt:lpstr>
      <vt:lpstr>Bradley Hand ITC</vt:lpstr>
      <vt:lpstr>Calibri</vt:lpstr>
      <vt:lpstr>Calibri Light</vt:lpstr>
      <vt:lpstr>Cavolini</vt:lpstr>
      <vt:lpstr>Century Gothic</vt:lpstr>
      <vt:lpstr>Times New Roman</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Blast Newsletter</dc:title>
  <dc:creator>Mazzara, Talia (GOV)</dc:creator>
  <cp:lastModifiedBy>Cooper, John (GOV)</cp:lastModifiedBy>
  <cp:revision>3</cp:revision>
  <dcterms:created xsi:type="dcterms:W3CDTF">2024-02-21T20:38:34Z</dcterms:created>
  <dcterms:modified xsi:type="dcterms:W3CDTF">2024-02-28T17:20:20Z</dcterms:modified>
</cp:coreProperties>
</file>