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2TT2hoduZP1gTfsb1mi3n7pc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BD5C66-E3FA-47F9-B2F2-5359C30CEEBC}">
  <a:tblStyle styleId="{C4BD5C66-E3FA-47F9-B2F2-5359C30CEE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B78701-B4E2-4681-9EE5-EB4558E1373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769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yhennessy?utm_content=creditCopyText&amp;utm_medium=referral&amp;utm_source=unsplash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een-red-and-white-fireworks-on-sky-at-nighttime-gdTxVSAE5sk?utm_content=creditCopyText&amp;utm_medium=referral&amp;utm_source=unsplash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nginakyurt?utm_content=creditCopyText&amp;utm_medium=referral&amp;utm_source=unsplash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ulti-colored-pencil-on-white-background-STe5HONyfhM?utm_content=creditCopyText&amp;utm_medium=referral&amp;utm_source=unsplash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ahinsezerdincer?utm_content=creditCopyText&amp;utm_medium=referral&amp;utm_source=unsplash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blue-and-white-train-station-ub1pJNLQfjo?utm_content=creditCopyText&amp;utm_medium=referral&amp;utm_source=unsplash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rederikloewer?utm_content=creditCopyText&amp;utm_medium=referral&amp;utm_source=unsplas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empty-road-tmUgVN6bCAE?utm_content=creditCopyText&amp;utm_medium=referral&amp;utm_source=unsplash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peckfechta?utm_content=creditCopyText&amp;utm_medium=referral&amp;utm_source=unsplash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hoto-of-woman-climbing-mountain-N4QTBfNQ8Nk?utm_content=creditCopyText&amp;utm_medium=referral&amp;utm_source=unsplash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garanbasaran?utm_content=creditCopyText&amp;utm_medium=referral&amp;utm_source=unsplas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een-plant-on-gray-rock-kE0o9syjDZQ?utm_content=creditCopyText&amp;utm_medium=referral&amp;utm_source=unsplash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arissacristina?utm_content=creditCopyText&amp;utm_medium=referral&amp;utm_source=unsplas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woman-writing-using-pen-N9uOrBICcjY?utm_content=creditCopyText&amp;utm_medium=referral&amp;utm_source=unsplash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h_pski?utm_content=creditCopyText&amp;utm_medium=referral&amp;utm_source=unsplas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a-street-sign-on-a-pole-bylXfUFJylU?utm_content=creditCopyText&amp;utm_medium=referral&amp;utm_source=unsplash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nasjacobsson?utm_content=creditCopyText&amp;utm_medium=referral&amp;utm_source=unspla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bokeh-photography-of-open-book-0FRJ2SCuY4k?utm_content=creditCopyText&amp;utm_medium=referral&amp;utm_source=unsplash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bradencollum?utm_content=creditCopyText&amp;utm_medium=referral&amp;utm_source=unsplas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an-on-running-field-9HI8UJMSdZA?utm_content=creditCopyText&amp;utm_medium=referral&amp;utm_source=unsplash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elpax?utm_content=creditCopyText&amp;utm_medium=referral&amp;utm_source=unsplas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erson-holding-white-card-near-green-plant-1Lf5Adh9SCg?utm_content=creditCopyText&amp;utm_medium=referral&amp;utm_source=unsplas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cb2173a5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cb2173a5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Ray Hennessy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05" name="Google Shape;105;g32cb2173a5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cb2173a5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cb2173a5f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2cb2173a5f_0_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fe997f7f6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fe997f7f6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32fe997f7f6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engin akyurt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fe997f7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2fe997f7f6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g32fe997f7f6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Şahin Sezer Dinçer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69" name="Google Shape;2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fe997f7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fe997f7f6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Frederik Löwer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81" name="Google Shape;281;g32fe997f7f6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x )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289" name="Google Shape;28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fe997f7f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fe997f7f6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2fe997f7f6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cb2173a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cb2173a5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Nagara Oyodo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12" name="Google Shape;112;g32cb2173a5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fe997f7f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fe997f7f6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Marissa Grootes</a:t>
            </a:r>
            <a:r>
              <a:rPr lang="en-US" sz="10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Unsplash</a:t>
            </a:r>
            <a:endParaRPr sz="1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2fe997f7f6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fe997f7f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fe997f7f6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Ch_pski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g32fe997f7f6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Jonas Jacobsson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fe997f7f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2fe997f7f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Braden Collum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75" name="Google Shape;175;g32fe997f7f6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Photo by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Celpax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Unsplash</a:t>
            </a: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ga.zhuravel@snowflake.com" TargetMode="External"/><Relationship Id="rId4" Type="http://schemas.openxmlformats.org/officeDocument/2006/relationships/hyperlink" Target="https://www.linkedin.com/in/ozhurav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cb2173a5f_0_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FC5E8"/>
                </a:solidFill>
              </a:rPr>
              <a:t>Lighting Up Insights: The Power of Heat Maps in Process Data Visualization</a:t>
            </a:r>
            <a:endParaRPr>
              <a:solidFill>
                <a:srgbClr val="9FC5E8"/>
              </a:solidFill>
            </a:endParaRPr>
          </a:p>
        </p:txBody>
      </p:sp>
      <p:pic>
        <p:nvPicPr>
          <p:cNvPr id="108" name="Google Shape;108;g32cb2173a5f_0_12" descr="Image of firewo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625" y="3845981"/>
            <a:ext cx="4529121" cy="301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cb2173a5f_0_1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93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Definitions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g32cb2173a5f_0_155"/>
          <p:cNvSpPr txBox="1"/>
          <p:nvPr/>
        </p:nvSpPr>
        <p:spPr>
          <a:xfrm>
            <a:off x="288400" y="1153650"/>
            <a:ext cx="3000000" cy="50025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Process Maturity </a:t>
            </a:r>
            <a:endParaRPr sz="1600">
              <a:solidFill>
                <a:srgbClr val="D5A6BD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Ad-hoc</a:t>
            </a:r>
            <a:r>
              <a:rPr lang="en-US" sz="1600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the process is reactive and not consistent.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(Often described with ”on a case-by-case basis”, “it depends”)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Standardized</a:t>
            </a:r>
            <a:r>
              <a:rPr lang="en-US" sz="1600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the process is stabilized and consistent across the organization (won’t differ significantly if the operator changes, often means that the process is standardized geographically)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5A6BD"/>
                </a:solidFill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the process had gone through some type of transformation or improvement and is considered “in good shape”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(Think metrics, dashboards and advanced analytics)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11" name="Google Shape;211;g32cb2173a5f_0_155"/>
          <p:cNvSpPr txBox="1"/>
          <p:nvPr/>
        </p:nvSpPr>
        <p:spPr>
          <a:xfrm>
            <a:off x="3631318" y="1153644"/>
            <a:ext cx="2984400" cy="2601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Process automation</a:t>
            </a:r>
            <a:endParaRPr sz="16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- 0-15%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Assisted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16-30%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Supported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31-49%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50-65%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66-80%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Digitized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81-95%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96-100% automated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2cb2173a5f_0_155"/>
          <p:cNvSpPr txBox="1"/>
          <p:nvPr/>
        </p:nvSpPr>
        <p:spPr>
          <a:xfrm>
            <a:off x="6958650" y="1153651"/>
            <a:ext cx="5000700" cy="26013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Process Documentation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Nonexistent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no available documentation about the process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Insufficient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to little documentation (can also be outdated, have significant gap)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Sufficient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just enough high-level documentation for general process understanding or audit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-US" sz="16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Comprehensive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all required information about the process can be found in the process documents (policies, process maps, FAQs, etc.)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55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2cb2173a5f_0_155"/>
          <p:cNvSpPr txBox="1"/>
          <p:nvPr/>
        </p:nvSpPr>
        <p:spPr>
          <a:xfrm>
            <a:off x="3631325" y="4201350"/>
            <a:ext cx="6671700" cy="19548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Experience (customer / fulfiller)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Unsatisfactory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experience is not acceptable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Satisfactory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acceptable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“good enough”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Excellent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represents highest level of satisfaction with the process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Not available </a:t>
            </a: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information is not available or is not statistically significant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723B-FDDF-A56C-9F90-59AB300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Sample </a:t>
            </a:r>
          </a:p>
        </p:txBody>
      </p:sp>
      <p:pic>
        <p:nvPicPr>
          <p:cNvPr id="219" name="Google Shape;219;g32fe997f7f6_0_193" descr="Image of sample questionnai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7525"/>
            <a:ext cx="12192000" cy="46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 descr="Example of questionnaire scoring shee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73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2547" y="303601"/>
            <a:ext cx="4006905" cy="70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Questionnaire</a:t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3316843" y="1420113"/>
            <a:ext cx="1094100" cy="428400"/>
          </a:xfrm>
          <a:prstGeom prst="rect">
            <a:avLst/>
          </a:prstGeom>
          <a:solidFill>
            <a:srgbClr val="A64D79"/>
          </a:solidFill>
          <a:ln w="12700" cap="flat" cmpd="sng">
            <a:solidFill>
              <a:srgbClr val="A64D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5548877" y="1420115"/>
            <a:ext cx="1094100" cy="428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7780893" y="1420113"/>
            <a:ext cx="1094100" cy="428400"/>
          </a:xfrm>
          <a:prstGeom prst="rect">
            <a:avLst/>
          </a:prstGeom>
          <a:solidFill>
            <a:srgbClr val="BF9000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 sz="21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23650"/>
            <a:ext cx="12192000" cy="2245375"/>
          </a:xfrm>
          <a:prstGeom prst="rect">
            <a:avLst/>
          </a:prstGeom>
          <a:solidFill>
            <a:srgbClr val="A64D79"/>
          </a:solidFill>
          <a:ln w="12700" cap="flat" cmpd="sng">
            <a:solidFill>
              <a:srgbClr val="A64D79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8019893" y="3429000"/>
            <a:ext cx="3436861" cy="97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3600" b="1"/>
              <a:t>Add a pop of color!</a:t>
            </a:r>
            <a:endParaRPr/>
          </a:p>
        </p:txBody>
      </p:sp>
      <p:sp>
        <p:nvSpPr>
          <p:cNvPr id="238" name="Google Shape;23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2" descr="Image of colored penci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67350" cy="680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fe997f7f6_0_5"/>
          <p:cNvSpPr txBox="1">
            <a:spLocks noGrp="1"/>
          </p:cNvSpPr>
          <p:nvPr>
            <p:ph type="title"/>
          </p:nvPr>
        </p:nvSpPr>
        <p:spPr>
          <a:xfrm>
            <a:off x="838200" y="128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The Heat Map – “Medicaid process”</a:t>
            </a:r>
            <a:endParaRPr b="1" dirty="0">
              <a:solidFill>
                <a:schemeClr val="lt1"/>
              </a:solidFill>
            </a:endParaRPr>
          </a:p>
        </p:txBody>
      </p:sp>
      <p:graphicFrame>
        <p:nvGraphicFramePr>
          <p:cNvPr id="247" name="Google Shape;247;g32fe997f7f6_0_5"/>
          <p:cNvGraphicFramePr/>
          <p:nvPr/>
        </p:nvGraphicFramePr>
        <p:xfrm>
          <a:off x="852475" y="1233625"/>
          <a:ext cx="10653750" cy="4354550"/>
        </p:xfrm>
        <a:graphic>
          <a:graphicData uri="http://schemas.openxmlformats.org/drawingml/2006/table">
            <a:tbl>
              <a:tblPr>
                <a:noFill/>
                <a:tableStyleId>{C4BD5C66-E3FA-47F9-B2F2-5359C30CEEBC}</a:tableStyleId>
              </a:tblPr>
              <a:tblGrid>
                <a:gridCol w="213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Review</a:t>
                      </a:r>
                      <a:endParaRPr sz="17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 Relations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Eligibility Review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Decision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Quarterly Review</a:t>
                      </a:r>
                      <a:endParaRPr sz="17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Online Submission</a:t>
                      </a: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written correspondence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Mining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Approval/Denial Determination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initial letter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&amp; enter per submission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 received written correspondence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 verification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System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submitted docs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Incoming Calls (#)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decision letter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Determine quarterly eligibility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Answered call (#)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 decision letter</a:t>
                      </a:r>
                      <a:endParaRPr sz="17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5" name="Google Shape;265;g32fe997f7f6_0_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2575" y="4413050"/>
            <a:ext cx="18204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Legend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Google Shape;264;g32fe997f7f6_0_5"/>
          <p:cNvGraphicFramePr/>
          <p:nvPr/>
        </p:nvGraphicFramePr>
        <p:xfrm>
          <a:off x="273176" y="4894580"/>
          <a:ext cx="2477025" cy="1530840"/>
        </p:xfrm>
        <a:graphic>
          <a:graphicData uri="http://schemas.openxmlformats.org/drawingml/2006/table">
            <a:tbl>
              <a:tblPr>
                <a:noFill/>
                <a:tableStyleId>{FCB78701-B4E2-4681-9EE5-EB4558E1373F}</a:tableStyleId>
              </a:tblPr>
              <a:tblGrid>
                <a:gridCol w="57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67-100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34-66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0-33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n/a</a:t>
                      </a:r>
                      <a:endParaRPr sz="1400" u="none" strike="noStrike" cap="none"/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lt1"/>
                          </a:solidFill>
                        </a:rPr>
                        <a:t>n/a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9350" marR="169350" marT="84675" marB="84675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8" name="Google Shape;248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5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574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28427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774" y="28427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1299" y="3947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285748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3947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6974" y="477903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174" y="39699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8474" y="4779039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9774" y="2042614"/>
            <a:ext cx="551400" cy="2286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2fe997f7f6_0_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32300" y="6425375"/>
            <a:ext cx="33597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 real data. For training purposes only.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110300" y="1062500"/>
            <a:ext cx="75108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Heat maps - what do we get out of it?</a:t>
            </a:r>
            <a:endParaRPr/>
          </a:p>
        </p:txBody>
      </p:sp>
      <p:sp>
        <p:nvSpPr>
          <p:cNvPr id="274" name="Google Shape;27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1"/>
          </p:nvPr>
        </p:nvSpPr>
        <p:spPr>
          <a:xfrm>
            <a:off x="371102" y="2718049"/>
            <a:ext cx="7816800" cy="3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Highlight strategic overview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Show trends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Compare on the same scale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Help orient faster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Facilitate collaboration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Support transparency</a:t>
            </a:r>
            <a:endParaRPr sz="3559"/>
          </a:p>
          <a:p>
            <a:pPr marL="457200" lvl="0" indent="-4207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559"/>
              <a:t>Drive prioritization</a:t>
            </a:r>
            <a:endParaRPr sz="3559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700"/>
          </a:p>
        </p:txBody>
      </p:sp>
      <p:pic>
        <p:nvPicPr>
          <p:cNvPr id="277" name="Google Shape;277;p6" descr="Image of cockpit in an airpla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108" y="0"/>
            <a:ext cx="457088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fe997f7f6_0_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Tips for successful implementation</a:t>
            </a:r>
            <a:endParaRPr/>
          </a:p>
        </p:txBody>
      </p:sp>
      <p:sp>
        <p:nvSpPr>
          <p:cNvPr id="284" name="Google Shape;284;g32fe997f7f6_0_1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Secure executive support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Start small and iterate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Be consistent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Stay flexible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Maintain focus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Communicate early and often</a:t>
            </a:r>
            <a:endParaRPr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❖"/>
            </a:pPr>
            <a:r>
              <a:rPr lang="en-US">
                <a:solidFill>
                  <a:schemeClr val="lt1"/>
                </a:solidFill>
              </a:rPr>
              <a:t>Measure and showcase results</a:t>
            </a:r>
            <a:endParaRPr/>
          </a:p>
        </p:txBody>
      </p:sp>
      <p:pic>
        <p:nvPicPr>
          <p:cNvPr id="285" name="Google Shape;285;g32fe997f7f6_0_161" descr="Image of a 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825" y="0"/>
            <a:ext cx="42461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/>
          </p:nvPr>
        </p:nvSpPr>
        <p:spPr>
          <a:xfrm>
            <a:off x="371093" y="1161288"/>
            <a:ext cx="5042735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Instead of conclusion</a:t>
            </a:r>
            <a:endParaRPr/>
          </a:p>
        </p:txBody>
      </p:sp>
      <p:sp>
        <p:nvSpPr>
          <p:cNvPr id="294" name="Google Shape;29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6523192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It’s a marathon not a sprint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Tools don’t change behaviors, conversations do</a:t>
            </a:r>
            <a:br>
              <a:rPr lang="en-US" sz="2400"/>
            </a:b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Build a network of allies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</p:txBody>
      </p:sp>
      <p:pic>
        <p:nvPicPr>
          <p:cNvPr id="297" name="Google Shape;297;p16" descr="Image of a woman rock climb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601" y="0"/>
            <a:ext cx="453739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fe997f7f6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Have a question? Contact me!</a:t>
            </a:r>
            <a:endParaRPr/>
          </a:p>
        </p:txBody>
      </p:sp>
      <p:pic>
        <p:nvPicPr>
          <p:cNvPr id="304" name="Google Shape;304;g32fe997f7f6_0_169" descr="Image of Olga's business card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5" y="2476411"/>
            <a:ext cx="5260977" cy="25778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2fe997f7f6_0_169"/>
          <p:cNvSpPr txBox="1"/>
          <p:nvPr/>
        </p:nvSpPr>
        <p:spPr>
          <a:xfrm>
            <a:off x="6239975" y="2515700"/>
            <a:ext cx="5586300" cy="24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LinkedIn: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https://www.linkedin.com/in/ozhuravel/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olga.zhuravel@snowflake.com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2cb2173a5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 we start…</a:t>
            </a:r>
            <a:endParaRPr/>
          </a:p>
        </p:txBody>
      </p:sp>
      <p:sp>
        <p:nvSpPr>
          <p:cNvPr id="115" name="Google Shape;115;g32cb2173a5f_0_0"/>
          <p:cNvSpPr txBox="1">
            <a:spLocks noGrp="1"/>
          </p:cNvSpPr>
          <p:nvPr>
            <p:ph type="body" idx="1"/>
          </p:nvPr>
        </p:nvSpPr>
        <p:spPr>
          <a:xfrm>
            <a:off x="838200" y="10011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/>
              <a:t>What do you expect </a:t>
            </a:r>
            <a:endParaRPr sz="4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/>
              <a:t>to take away from this session?</a:t>
            </a:r>
            <a:endParaRPr sz="4400"/>
          </a:p>
        </p:txBody>
      </p:sp>
      <p:pic>
        <p:nvPicPr>
          <p:cNvPr id="116" name="Google Shape;116;g32cb2173a5f_0_0" descr="a blue question mark with a blue ball below it on a white background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e997f7f6_0_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53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3" name="Google Shape;123;g32fe997f7f6_0_1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Problem with Prioritizing 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What Makes the Difference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Heat Maps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The Questionnaire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Where to Start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Q&amp;A</a:t>
            </a:r>
            <a:endParaRPr/>
          </a:p>
        </p:txBody>
      </p:sp>
      <p:pic>
        <p:nvPicPr>
          <p:cNvPr id="124" name="Google Shape;124;g32fe997f7f6_0_135" descr="Image of a woman writing in plann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1100" y="0"/>
            <a:ext cx="45709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fe997f7f6_0_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What is prioritization? Why do we need it?</a:t>
            </a:r>
            <a:endParaRPr/>
          </a:p>
        </p:txBody>
      </p:sp>
      <p:pic>
        <p:nvPicPr>
          <p:cNvPr id="131" name="Google Shape;131;g32fe997f7f6_0_142" descr="Street sign that reads &quot;Changed priorities ahead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6550"/>
            <a:ext cx="3833576" cy="511145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32" name="Google Shape;132;g32fe997f7f6_0_142"/>
          <p:cNvSpPr txBox="1"/>
          <p:nvPr/>
        </p:nvSpPr>
        <p:spPr>
          <a:xfrm>
            <a:off x="5087000" y="2354325"/>
            <a:ext cx="5144100" cy="24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Effective resource allocation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decision-making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Alignment with goals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Signals impact and urgency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32fe997f7f6_0_142" descr="a blue question mark with a blue ball below it on a white background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The problem with prioritization</a:t>
            </a:r>
            <a:endParaRPr/>
          </a:p>
        </p:txBody>
      </p:sp>
      <p:sp>
        <p:nvSpPr>
          <p:cNvPr id="141" name="Google Shape;14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841280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Skipping prioritization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529741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DE794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Overextending focus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6218202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D07A5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Misaligned focus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8906663" y="2412657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C47F6E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Lack of strategic perspective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841286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B8888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Distraction by minor details</a:t>
            </a:r>
            <a:endParaRPr sz="23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529747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D959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Weak alignment with business goals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218208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Narrow criteria for prioritization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8906683" y="4123496"/>
            <a:ext cx="2444055" cy="1466433"/>
          </a:xfrm>
          <a:custGeom>
            <a:avLst/>
            <a:gdLst/>
            <a:ahLst/>
            <a:cxnLst/>
            <a:rect l="l" t="t" r="r" b="b"/>
            <a:pathLst>
              <a:path w="2444055" h="1466433" extrusionOk="0">
                <a:moveTo>
                  <a:pt x="0" y="0"/>
                </a:moveTo>
                <a:lnTo>
                  <a:pt x="2444055" y="0"/>
                </a:lnTo>
                <a:lnTo>
                  <a:pt x="2444055" y="1466433"/>
                </a:lnTo>
                <a:lnTo>
                  <a:pt x="0" y="1466433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625" tIns="87625" rIns="87625" bIns="876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Lack of stakeholder input</a:t>
            </a:r>
            <a:endParaRPr sz="23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" descr="a blue question mark with a blue ball below it on a white background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5400" y="0"/>
            <a:ext cx="616600" cy="7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97566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254"/>
                </a:srgbClr>
              </a:gs>
              <a:gs pos="35000">
                <a:srgbClr val="000000">
                  <a:alpha val="77254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372546" y="628269"/>
            <a:ext cx="6552220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/>
              <a:t>What makes the difference</a:t>
            </a:r>
            <a:endParaRPr/>
          </a:p>
        </p:txBody>
      </p:sp>
      <p:sp>
        <p:nvSpPr>
          <p:cNvPr id="159" name="Google Shape;15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1143794" y="2701861"/>
            <a:ext cx="6553672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endParaRPr sz="17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en-US" sz="2400"/>
              <a:t>The stories we tell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en-US" sz="2400"/>
              <a:t>The images we illustrate them with</a:t>
            </a:r>
            <a:endParaRPr sz="1700"/>
          </a:p>
        </p:txBody>
      </p:sp>
      <p:pic>
        <p:nvPicPr>
          <p:cNvPr id="162" name="Google Shape;162;p4" descr="Image of an open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601" y="1650400"/>
            <a:ext cx="5988398" cy="399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Why Heat Maps?</a:t>
            </a:r>
            <a:endParaRPr/>
          </a:p>
        </p:txBody>
      </p:sp>
      <p:pic>
        <p:nvPicPr>
          <p:cNvPr id="169" name="Google Shape;169;p5" descr="Dangerous heat wave threatens much of United States... except in the San  Francisco Bay Area - ABC7 San Francisc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44568"/>
            <a:ext cx="5181600" cy="29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Dangerous heat wave threatens much of United States... except in the San  Francisco Bay Area - ABC7 San Francisc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544568"/>
            <a:ext cx="5181600" cy="2913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995163" y="6488668"/>
            <a:ext cx="21943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Pictures by ABC7 from July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fe997f7f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How to use this prioritization exercise 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(and keep going)</a:t>
            </a:r>
            <a:endParaRPr sz="4200"/>
          </a:p>
        </p:txBody>
      </p:sp>
      <p:pic>
        <p:nvPicPr>
          <p:cNvPr id="178" name="Google Shape;178;g32fe997f7f6_0_29" descr="image of a track runner in a starting 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794" y="3937900"/>
            <a:ext cx="4287201" cy="2859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g32fe997f7f6_0_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5886" y="1992050"/>
            <a:ext cx="5463975" cy="4725138"/>
            <a:chOff x="535053" y="268"/>
            <a:chExt cx="3945108" cy="3825713"/>
          </a:xfrm>
        </p:grpSpPr>
        <p:sp>
          <p:nvSpPr>
            <p:cNvPr id="180" name="Google Shape;180;g32fe997f7f6_0_29"/>
            <p:cNvSpPr/>
            <p:nvPr/>
          </p:nvSpPr>
          <p:spPr>
            <a:xfrm>
              <a:off x="29600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2fe997f7f6_0_29"/>
            <p:cNvSpPr txBox="1"/>
            <p:nvPr/>
          </p:nvSpPr>
          <p:spPr>
            <a:xfrm>
              <a:off x="29600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Catalog</a:t>
              </a: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processes 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86" y="31617"/>
                  </a:moveTo>
                  <a:lnTo>
                    <a:pt x="108086" y="31617"/>
                  </a:lnTo>
                  <a:cubicBezTo>
                    <a:pt x="112354" y="38848"/>
                    <a:pt x="114937" y="46949"/>
                    <a:pt x="115641" y="55317"/>
                  </a:cubicBezTo>
                  <a:lnTo>
                    <a:pt x="119789" y="55352"/>
                  </a:lnTo>
                  <a:lnTo>
                    <a:pt x="112714" y="60439"/>
                  </a:lnTo>
                  <a:lnTo>
                    <a:pt x="105222" y="55230"/>
                  </a:lnTo>
                  <a:lnTo>
                    <a:pt x="109368" y="55265"/>
                  </a:lnTo>
                  <a:cubicBezTo>
                    <a:pt x="108674" y="48035"/>
                    <a:pt x="106401" y="41045"/>
                    <a:pt x="102709" y="34790"/>
                  </a:cubicBezTo>
                  <a:close/>
                </a:path>
              </a:pathLst>
            </a:cu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2fe997f7f6_0_29"/>
            <p:cNvSpPr/>
            <p:nvPr/>
          </p:nvSpPr>
          <p:spPr>
            <a:xfrm>
              <a:off x="3532461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2fe997f7f6_0_29"/>
            <p:cNvSpPr txBox="1"/>
            <p:nvPr/>
          </p:nvSpPr>
          <p:spPr>
            <a:xfrm>
              <a:off x="3532461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Assess each process on the scale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58" y="94045"/>
                  </a:moveTo>
                  <a:cubicBezTo>
                    <a:pt x="98354" y="101721"/>
                    <a:pt x="90555" y="107729"/>
                    <a:pt x="81626" y="111480"/>
                  </a:cubicBezTo>
                  <a:lnTo>
                    <a:pt x="82874" y="115436"/>
                  </a:lnTo>
                  <a:lnTo>
                    <a:pt x="75852" y="110276"/>
                  </a:lnTo>
                  <a:lnTo>
                    <a:pt x="78493" y="101542"/>
                  </a:lnTo>
                  <a:lnTo>
                    <a:pt x="79740" y="105496"/>
                  </a:lnTo>
                  <a:cubicBezTo>
                    <a:pt x="87451" y="102151"/>
                    <a:pt x="94185" y="96901"/>
                    <a:pt x="99309" y="90238"/>
                  </a:cubicBezTo>
                  <a:close/>
                </a:path>
              </a:pathLst>
            </a:cu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2fe997f7f6_0_29"/>
            <p:cNvSpPr/>
            <p:nvPr/>
          </p:nvSpPr>
          <p:spPr>
            <a:xfrm>
              <a:off x="2033757" y="2878281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2fe997f7f6_0_29"/>
            <p:cNvSpPr txBox="1"/>
            <p:nvPr/>
          </p:nvSpPr>
          <p:spPr>
            <a:xfrm>
              <a:off x="2033757" y="2878281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Validate assessments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210" y="113254"/>
                  </a:moveTo>
                  <a:lnTo>
                    <a:pt x="43210" y="113254"/>
                  </a:lnTo>
                  <a:cubicBezTo>
                    <a:pt x="33974" y="110342"/>
                    <a:pt x="25654" y="105078"/>
                    <a:pt x="19067" y="97979"/>
                  </a:cubicBezTo>
                  <a:lnTo>
                    <a:pt x="15780" y="100508"/>
                  </a:lnTo>
                  <a:lnTo>
                    <a:pt x="18216" y="92142"/>
                  </a:lnTo>
                  <a:lnTo>
                    <a:pt x="27327" y="91626"/>
                  </a:lnTo>
                  <a:lnTo>
                    <a:pt x="24040" y="94154"/>
                  </a:lnTo>
                  <a:lnTo>
                    <a:pt x="24040" y="94154"/>
                  </a:lnTo>
                  <a:cubicBezTo>
                    <a:pt x="29829" y="100248"/>
                    <a:pt x="37071" y="104772"/>
                    <a:pt x="45087" y="107299"/>
                  </a:cubicBezTo>
                  <a:close/>
                </a:path>
              </a:pathLst>
            </a:cu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2fe997f7f6_0_29"/>
            <p:cNvSpPr/>
            <p:nvPr/>
          </p:nvSpPr>
          <p:spPr>
            <a:xfrm>
              <a:off x="535053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2fe997f7f6_0_29"/>
            <p:cNvSpPr txBox="1"/>
            <p:nvPr/>
          </p:nvSpPr>
          <p:spPr>
            <a:xfrm>
              <a:off x="535053" y="1789409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Generate heatmap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4" y="60464"/>
                  </a:moveTo>
                  <a:lnTo>
                    <a:pt x="4164" y="60464"/>
                  </a:lnTo>
                  <a:cubicBezTo>
                    <a:pt x="4094" y="52067"/>
                    <a:pt x="5919" y="43763"/>
                    <a:pt x="9503" y="36169"/>
                  </a:cubicBezTo>
                  <a:lnTo>
                    <a:pt x="5931" y="34060"/>
                  </a:lnTo>
                  <a:lnTo>
                    <a:pt x="14603" y="33203"/>
                  </a:lnTo>
                  <a:lnTo>
                    <a:pt x="18477" y="41465"/>
                  </a:lnTo>
                  <a:lnTo>
                    <a:pt x="14906" y="39358"/>
                  </a:lnTo>
                  <a:lnTo>
                    <a:pt x="14906" y="39358"/>
                  </a:lnTo>
                  <a:cubicBezTo>
                    <a:pt x="11883" y="45962"/>
                    <a:pt x="10347" y="53150"/>
                    <a:pt x="10408" y="60413"/>
                  </a:cubicBezTo>
                  <a:close/>
                </a:path>
              </a:pathLst>
            </a:cu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2fe997f7f6_0_29"/>
            <p:cNvSpPr/>
            <p:nvPr/>
          </p:nvSpPr>
          <p:spPr>
            <a:xfrm>
              <a:off x="11075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2fe997f7f6_0_29"/>
            <p:cNvSpPr txBox="1"/>
            <p:nvPr/>
          </p:nvSpPr>
          <p:spPr>
            <a:xfrm>
              <a:off x="1107507" y="27577"/>
              <a:ext cx="9477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5 - 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Create roadmap of opportunities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g32fe997f7f6_0_29"/>
            <p:cNvSpPr/>
            <p:nvPr/>
          </p:nvSpPr>
          <p:spPr>
            <a:xfrm>
              <a:off x="731574" y="268"/>
              <a:ext cx="3552000" cy="355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70" y="6513"/>
                  </a:moveTo>
                  <a:lnTo>
                    <a:pt x="43970" y="6513"/>
                  </a:lnTo>
                  <a:cubicBezTo>
                    <a:pt x="52751" y="3881"/>
                    <a:pt x="62046" y="3452"/>
                    <a:pt x="71033" y="5263"/>
                  </a:cubicBezTo>
                  <a:lnTo>
                    <a:pt x="72224" y="1290"/>
                  </a:lnTo>
                  <a:lnTo>
                    <a:pt x="75134" y="9503"/>
                  </a:lnTo>
                  <a:lnTo>
                    <a:pt x="68042" y="15244"/>
                  </a:lnTo>
                  <a:lnTo>
                    <a:pt x="69232" y="11273"/>
                  </a:lnTo>
                  <a:lnTo>
                    <a:pt x="69232" y="11273"/>
                  </a:lnTo>
                  <a:cubicBezTo>
                    <a:pt x="61424" y="9793"/>
                    <a:pt x="53375" y="10212"/>
                    <a:pt x="45762" y="12493"/>
                  </a:cubicBezTo>
                  <a:close/>
                </a:path>
              </a:pathLst>
            </a:cu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The Questionnaire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b="1">
                <a:solidFill>
                  <a:schemeClr val="lt1"/>
                </a:solidFill>
              </a:rPr>
              <a:t>Process Basics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 b="1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Information about the process: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>
                <a:solidFill>
                  <a:schemeClr val="lt1"/>
                </a:solidFill>
              </a:rPr>
              <a:t>category, population impacted, frequency, SMEs, stakeholders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US">
                <a:solidFill>
                  <a:schemeClr val="lt1"/>
                </a:solidFill>
              </a:rPr>
            </a:br>
            <a:r>
              <a:rPr lang="en-US" b="1">
                <a:solidFill>
                  <a:schemeClr val="lt1"/>
                </a:solidFill>
              </a:rPr>
              <a:t>Process Assessment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Process maturity 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Process documentation 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Automation level</a:t>
            </a:r>
            <a:endParaRPr b="1">
              <a:solidFill>
                <a:schemeClr val="lt1"/>
              </a:solidFill>
            </a:endParaRPr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Customer experience</a:t>
            </a: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❖"/>
            </a:pPr>
            <a:r>
              <a:rPr lang="en-US">
                <a:solidFill>
                  <a:schemeClr val="lt1"/>
                </a:solidFill>
              </a:rPr>
              <a:t>Fulfiller experience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02" name="Google Shape;20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402" t="-9093" r="29580" b="34799"/>
          <a:stretch/>
        </p:blipFill>
        <p:spPr>
          <a:xfrm>
            <a:off x="7512600" y="3060475"/>
            <a:ext cx="4679398" cy="37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dd9db3-f4e6-4da9-9cce-f8d90c483ccd" xsi:nil="true"/>
    <lcf76f155ced4ddcb4097134ff3c332f xmlns="d631ffd7-4b03-496e-b4fe-ca66fe5d2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665FD10E6C74AAC5239F30B26F145" ma:contentTypeVersion="15" ma:contentTypeDescription="Create a new document." ma:contentTypeScope="" ma:versionID="cc14d0973f921aa5e9f4d4028867c68e">
  <xsd:schema xmlns:xsd="http://www.w3.org/2001/XMLSchema" xmlns:xs="http://www.w3.org/2001/XMLSchema" xmlns:p="http://schemas.microsoft.com/office/2006/metadata/properties" xmlns:ns2="d631ffd7-4b03-496e-b4fe-ca66fe5d27dc" xmlns:ns3="78dd9db3-f4e6-4da9-9cce-f8d90c483ccd" targetNamespace="http://schemas.microsoft.com/office/2006/metadata/properties" ma:root="true" ma:fieldsID="12d4c3717f84b5f5eceef9e1687a9197" ns2:_="" ns3:_="">
    <xsd:import namespace="d631ffd7-4b03-496e-b4fe-ca66fe5d27dc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1ffd7-4b03-496e-b4fe-ca66fe5d2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74B8F-6031-43D4-9AF2-DB5D3D12CF61}">
  <ds:schemaRefs>
    <ds:schemaRef ds:uri="http://schemas.microsoft.com/office/2006/metadata/properties"/>
    <ds:schemaRef ds:uri="http://schemas.microsoft.com/office/infopath/2007/PartnerControls"/>
    <ds:schemaRef ds:uri="78dd9db3-f4e6-4da9-9cce-f8d90c483ccd"/>
    <ds:schemaRef ds:uri="d631ffd7-4b03-496e-b4fe-ca66fe5d27dc"/>
  </ds:schemaRefs>
</ds:datastoreItem>
</file>

<file path=customXml/itemProps2.xml><?xml version="1.0" encoding="utf-8"?>
<ds:datastoreItem xmlns:ds="http://schemas.openxmlformats.org/officeDocument/2006/customXml" ds:itemID="{6FF0BDA9-AA04-4691-94C8-5B595FE42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FDEBB3-2E95-4BE2-89B9-6FE099B3F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1ffd7-4b03-496e-b4fe-ca66fe5d27dc"/>
    <ds:schemaRef ds:uri="78dd9db3-f4e6-4da9-9cce-f8d90c483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740</Words>
  <Application>Microsoft Office PowerPoint</Application>
  <PresentationFormat>Widescreen</PresentationFormat>
  <Paragraphs>193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Lighting Up Insights: The Power of Heat Maps in Process Data Visualization</vt:lpstr>
      <vt:lpstr>Before we start…</vt:lpstr>
      <vt:lpstr>Agenda</vt:lpstr>
      <vt:lpstr>What is prioritization? Why do we need it?</vt:lpstr>
      <vt:lpstr>The problem with prioritization</vt:lpstr>
      <vt:lpstr>What makes the difference</vt:lpstr>
      <vt:lpstr>Why Heat Maps?</vt:lpstr>
      <vt:lpstr>How to use this prioritization exercise  (and keep going)</vt:lpstr>
      <vt:lpstr>The Questionnaire</vt:lpstr>
      <vt:lpstr>Definitions</vt:lpstr>
      <vt:lpstr>Questionnaire Sample </vt:lpstr>
      <vt:lpstr>The Questionnaire</vt:lpstr>
      <vt:lpstr>Add a pop of color!</vt:lpstr>
      <vt:lpstr>The Heat Map – “Medicaid process”</vt:lpstr>
      <vt:lpstr>Heat maps - what do we get out of it?</vt:lpstr>
      <vt:lpstr>Tips for successful implementation</vt:lpstr>
      <vt:lpstr>Instead of conclusion</vt:lpstr>
      <vt:lpstr>Have a question? 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Olga Zhuravel</dc:creator>
  <cp:lastModifiedBy>Mazzara, Talia (Results)</cp:lastModifiedBy>
  <cp:revision>5</cp:revision>
  <dcterms:created xsi:type="dcterms:W3CDTF">2022-08-26T22:06:42Z</dcterms:created>
  <dcterms:modified xsi:type="dcterms:W3CDTF">2025-02-07T16:32:23Z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0x010100486665FD10E6C74AAC5239F30B26F145</vt:lpwstr>
  </property>
</Properties>
</file>