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47"/>
  </p:notesMasterIdLst>
  <p:handoutMasterIdLst>
    <p:handoutMasterId r:id="rId48"/>
  </p:handoutMasterIdLst>
  <p:sldIdLst>
    <p:sldId id="256" r:id="rId2"/>
    <p:sldId id="1596" r:id="rId3"/>
    <p:sldId id="1746" r:id="rId4"/>
    <p:sldId id="1742" r:id="rId5"/>
    <p:sldId id="1930" r:id="rId6"/>
    <p:sldId id="1931" r:id="rId7"/>
    <p:sldId id="1769" r:id="rId8"/>
    <p:sldId id="1932" r:id="rId9"/>
    <p:sldId id="1747" r:id="rId10"/>
    <p:sldId id="1748" r:id="rId11"/>
    <p:sldId id="1933" r:id="rId12"/>
    <p:sldId id="1749" r:id="rId13"/>
    <p:sldId id="1751" r:id="rId14"/>
    <p:sldId id="1824" r:id="rId15"/>
    <p:sldId id="1935" r:id="rId16"/>
    <p:sldId id="1753" r:id="rId17"/>
    <p:sldId id="1754" r:id="rId18"/>
    <p:sldId id="1765" r:id="rId19"/>
    <p:sldId id="1853" r:id="rId20"/>
    <p:sldId id="1830" r:id="rId21"/>
    <p:sldId id="1934" r:id="rId22"/>
    <p:sldId id="1859" r:id="rId23"/>
    <p:sldId id="1862" r:id="rId24"/>
    <p:sldId id="1865" r:id="rId25"/>
    <p:sldId id="1870" r:id="rId26"/>
    <p:sldId id="1873" r:id="rId27"/>
    <p:sldId id="1876" r:id="rId28"/>
    <p:sldId id="1879" r:id="rId29"/>
    <p:sldId id="1867" r:id="rId30"/>
    <p:sldId id="1755" r:id="rId31"/>
    <p:sldId id="1886" r:id="rId32"/>
    <p:sldId id="1887" r:id="rId33"/>
    <p:sldId id="1897" r:id="rId34"/>
    <p:sldId id="1901" r:id="rId35"/>
    <p:sldId id="1900" r:id="rId36"/>
    <p:sldId id="1899" r:id="rId37"/>
    <p:sldId id="1914" r:id="rId38"/>
    <p:sldId id="1904" r:id="rId39"/>
    <p:sldId id="1916" r:id="rId40"/>
    <p:sldId id="1924" r:id="rId41"/>
    <p:sldId id="1911" r:id="rId42"/>
    <p:sldId id="1926" r:id="rId43"/>
    <p:sldId id="1925" r:id="rId44"/>
    <p:sldId id="1700" r:id="rId45"/>
    <p:sldId id="721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87607" autoAdjust="0"/>
  </p:normalViewPr>
  <p:slideViewPr>
    <p:cSldViewPr snapToGrid="0">
      <p:cViewPr varScale="1">
        <p:scale>
          <a:sx n="97" d="100"/>
          <a:sy n="97" d="100"/>
        </p:scale>
        <p:origin x="88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93B70E-2468-4585-AE54-F7C117873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E4625-2594-42A9-A2FC-71C18F752C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93BC-55C6-46EA-8811-0981DDDE58B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A0E92-1A94-47E2-8C19-EDC3F180AA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EFB40-9017-4440-B04B-4231B90B8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017E3-5062-4754-83BD-D0A4B7436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95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BF6D-4210-4E32-BC66-B16EE7EAE41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3E4B-D34A-40AC-A478-944DCD5BE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53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4EF7E-5872-F2A2-D423-666F5CF22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04E783-4548-20E5-4613-B1C61BEC3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B3BFB-EC6A-A6EF-E0A5-F03B9E04C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C0440-7BE1-BC21-E926-A0BB48A13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9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0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4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28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21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7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59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1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D7B8B-4F1E-9C72-A5CE-4DD6261AE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1E100-6C99-E84B-2B15-02B1C23B10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EBECF-708F-E50E-44F4-5479D0954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6A058-2348-99D6-8B30-0BC7D3FBD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4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Over the past thirty years or so, they boil down to the following list of 20 key problems in strategy execution: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Unclear communication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No or insufficient communication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Lack of commitment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Insufficient or inadequate resources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Isolated and fragmented actions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Ambiguous or conflicting goals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No or unclear strategy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No clear priorities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Ambiguous responsibilities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Lack of performance information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Silo behavior and sub-optimization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Wrong or ineffective culture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Resistance to change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Over-complexity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Insufficient management capabilities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Delay, plans are not met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Budget is exceeded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Lack of middle management support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Strategy is not adapted to changes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Poor leadership</a:t>
            </a:r>
          </a:p>
          <a:p>
            <a:pPr algn="l">
              <a:buFont typeface="+mj-lt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https://www.forbes.com/sites/jeroenkraaijenbrink/2019/09/10/20-reasons-why-strategy-execution-fails/?sh=2995ff201ebe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9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rowing team: the coxswain ensures that each member is pulling at the right pace and intensity. Individual efficiency does not equal overall 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6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What is the gap? (What are we trying to improve?)</a:t>
            </a:r>
          </a:p>
          <a:p>
            <a:pPr marL="228600" indent="-228600">
              <a:buAutoNum type="arabicPeriod"/>
            </a:pPr>
            <a:r>
              <a:rPr lang="en-US" dirty="0"/>
              <a:t>What’s preventing us from meeting our target? (A fishbone diagram shows causes contributing to the gap.)</a:t>
            </a:r>
          </a:p>
          <a:p>
            <a:pPr marL="228600" indent="-228600">
              <a:buAutoNum type="arabicPeriod"/>
            </a:pPr>
            <a:r>
              <a:rPr lang="en-US" dirty="0"/>
              <a:t>What are the causes in order of importance? (Pareto chart ranks the causes)</a:t>
            </a:r>
          </a:p>
          <a:p>
            <a:pPr marL="228600" indent="-228600">
              <a:buAutoNum type="arabicPeriod"/>
            </a:pPr>
            <a:r>
              <a:rPr lang="en-US" dirty="0"/>
              <a:t>What actions will address the most important causes? (The A3 sets up the course of action.)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5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2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3E4B-D34A-40AC-A478-944DCD5BEF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C549-43BF-4A84-B8E6-8523C350E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1BF59-3B3D-467F-B997-4B3E877A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E38447-C7B2-BCF7-5BE5-AC81378D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8889B9-0C0C-B81D-B6BC-AB239CAA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21B125-805E-15A9-2502-9A3D68E1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6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7516-D40C-4221-8F79-F4360CA6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3A827-014D-4B63-AB5A-69EA03C47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624C3-CD41-7439-EF7F-6E6498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36DC8-F02A-3E97-5EA4-74C3BB4D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88AB61-84F4-3D32-A406-28890E1C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8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FA3595-8F4A-4A28-BD90-BDBCA2BCF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2AF78-2F41-4191-A1D4-B63364D54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D6BBE2-DE03-5557-6D07-3CE244A1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D8C20-A745-4978-B8CA-5921332E1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13716-E836-6769-2B14-D3E6D472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520483"/>
            <a:ext cx="12192000" cy="283844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4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8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2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17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BE3D-4597-4D6D-B9D9-F2F0A9E8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77DE5D-DA13-4BE2-8D62-6F52E68F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4CBA96BD-5D2A-435C-8B2B-E8113466E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4688" y="6356350"/>
            <a:ext cx="8977312" cy="365125"/>
          </a:xfrm>
        </p:spPr>
        <p:txBody>
          <a:bodyPr/>
          <a:lstStyle>
            <a:lvl1pP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27616-4E0E-3695-EF8C-E2029A1AF6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92ED6-FFE2-84E5-C582-9EC2B5D3A0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59B35-ED00-7D59-65A4-2D33E9BBF3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66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ABAA-4893-4E80-B6D1-0383B184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2168"/>
            <a:ext cx="10515600" cy="2852737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D4678-BDD6-48A5-91AF-29E7C1793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949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180F0-D838-6CB7-32C1-C1A158DF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3C5E8-360D-85C2-6CF9-2980D56F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4F3A6-26FB-D4AB-907A-B52C6C24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C9208-D9FB-4C7C-9876-EDC27CEC8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7153-B44C-432D-BC8C-2A15DE1A7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715359A-B8C6-4EB9-B984-037F815F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AE176-BCB6-496F-D8E0-D30014BD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D026E-ACFA-CD38-F372-8F3E5B43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2910E-69E5-69CC-8361-CD90078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9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2B3A-91AF-4445-BB6B-16738681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AE57D-D0B7-4D64-B7B1-C09E9BAE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AD222-88C2-4553-BA71-085C2E3BF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73464E-541A-4B36-B3D4-668B82FDA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2E039D-E7E8-4267-8B82-DDCD66DC8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6121BF2-CED8-3DCD-B725-1F9B98AB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367978F-FA18-7D3C-C5DA-436744FC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49AB-8451-9CF8-A61F-BA654E35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0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A892-F0FC-493C-AC49-D1C88727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CFE998-7073-2C3D-46E3-90968796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6228A6-49FE-E9A3-6464-4BF112D7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88664-88D7-63B5-591E-C8523D74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0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DA157-020E-E816-E71F-68D87A91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1F22A-2F8C-B4B9-A877-46B4CAC2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496EF-534F-71FB-9B2A-A4B33ECC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2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0EE6-B54A-4139-ADB8-18B50539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CB1F9-741D-4AA5-918A-91C1E11F1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FA232-3A5D-4923-9E10-D2AF5BC6D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6D78A0A-2912-9339-B1FD-4BD399D9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66486AF-3B73-505C-0071-7574F57C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F1AE4-DCFA-07C1-F789-80EE6AF1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8183-55D0-4AFA-BA59-FA627EEC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A362E-3F22-4B93-BBF7-DFA2EF5EB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56DC9-C908-474F-A500-6462E4271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079C6AB-03BE-3941-44DE-29FA7214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C04DB7-BBA9-8DD9-94F6-08607FE7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48A570-F545-252A-0E29-5046B399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527F4092-0ADA-45B9-91CB-E558FCD557CD}"/>
              </a:ext>
            </a:extLst>
          </p:cNvPr>
          <p:cNvSpPr/>
          <p:nvPr/>
        </p:nvSpPr>
        <p:spPr>
          <a:xfrm>
            <a:off x="2398834" y="6198066"/>
            <a:ext cx="9793166" cy="659934"/>
          </a:xfrm>
          <a:custGeom>
            <a:avLst/>
            <a:gdLst>
              <a:gd name="connsiteX0" fmla="*/ 0 w 6768194"/>
              <a:gd name="connsiteY0" fmla="*/ 0 h 457200"/>
              <a:gd name="connsiteX1" fmla="*/ 6768194 w 6768194"/>
              <a:gd name="connsiteY1" fmla="*/ 0 h 457200"/>
              <a:gd name="connsiteX2" fmla="*/ 6768194 w 6768194"/>
              <a:gd name="connsiteY2" fmla="*/ 457200 h 457200"/>
              <a:gd name="connsiteX3" fmla="*/ 0 w 6768194"/>
              <a:gd name="connsiteY3" fmla="*/ 457200 h 457200"/>
              <a:gd name="connsiteX4" fmla="*/ 0 w 6768194"/>
              <a:gd name="connsiteY4" fmla="*/ 0 h 457200"/>
              <a:gd name="connsiteX0" fmla="*/ 548640 w 6768194"/>
              <a:gd name="connsiteY0" fmla="*/ 0 h 457200"/>
              <a:gd name="connsiteX1" fmla="*/ 6768194 w 6768194"/>
              <a:gd name="connsiteY1" fmla="*/ 0 h 457200"/>
              <a:gd name="connsiteX2" fmla="*/ 6768194 w 6768194"/>
              <a:gd name="connsiteY2" fmla="*/ 457200 h 457200"/>
              <a:gd name="connsiteX3" fmla="*/ 0 w 6768194"/>
              <a:gd name="connsiteY3" fmla="*/ 457200 h 457200"/>
              <a:gd name="connsiteX4" fmla="*/ 548640 w 6768194"/>
              <a:gd name="connsiteY4" fmla="*/ 0 h 457200"/>
              <a:gd name="connsiteX0" fmla="*/ 527699 w 6768194"/>
              <a:gd name="connsiteY0" fmla="*/ 0 h 457200"/>
              <a:gd name="connsiteX1" fmla="*/ 6768194 w 6768194"/>
              <a:gd name="connsiteY1" fmla="*/ 0 h 457200"/>
              <a:gd name="connsiteX2" fmla="*/ 6768194 w 6768194"/>
              <a:gd name="connsiteY2" fmla="*/ 457200 h 457200"/>
              <a:gd name="connsiteX3" fmla="*/ 0 w 6768194"/>
              <a:gd name="connsiteY3" fmla="*/ 457200 h 457200"/>
              <a:gd name="connsiteX4" fmla="*/ 527699 w 6768194"/>
              <a:gd name="connsiteY4" fmla="*/ 0 h 457200"/>
              <a:gd name="connsiteX0" fmla="*/ 527699 w 6968030"/>
              <a:gd name="connsiteY0" fmla="*/ 0 h 457200"/>
              <a:gd name="connsiteX1" fmla="*/ 6768194 w 6968030"/>
              <a:gd name="connsiteY1" fmla="*/ 0 h 457200"/>
              <a:gd name="connsiteX2" fmla="*/ 6968030 w 6968030"/>
              <a:gd name="connsiteY2" fmla="*/ 457200 h 457200"/>
              <a:gd name="connsiteX3" fmla="*/ 0 w 6968030"/>
              <a:gd name="connsiteY3" fmla="*/ 457200 h 457200"/>
              <a:gd name="connsiteX4" fmla="*/ 527699 w 6968030"/>
              <a:gd name="connsiteY4" fmla="*/ 0 h 457200"/>
              <a:gd name="connsiteX0" fmla="*/ 527699 w 6974086"/>
              <a:gd name="connsiteY0" fmla="*/ 6056 h 463256"/>
              <a:gd name="connsiteX1" fmla="*/ 6974086 w 6974086"/>
              <a:gd name="connsiteY1" fmla="*/ 0 h 463256"/>
              <a:gd name="connsiteX2" fmla="*/ 6968030 w 6974086"/>
              <a:gd name="connsiteY2" fmla="*/ 463256 h 463256"/>
              <a:gd name="connsiteX3" fmla="*/ 0 w 6974086"/>
              <a:gd name="connsiteY3" fmla="*/ 463256 h 463256"/>
              <a:gd name="connsiteX4" fmla="*/ 527699 w 6974086"/>
              <a:gd name="connsiteY4" fmla="*/ 6056 h 463256"/>
              <a:gd name="connsiteX0" fmla="*/ 527699 w 6975224"/>
              <a:gd name="connsiteY0" fmla="*/ 6056 h 469931"/>
              <a:gd name="connsiteX1" fmla="*/ 6974086 w 6975224"/>
              <a:gd name="connsiteY1" fmla="*/ 0 h 469931"/>
              <a:gd name="connsiteX2" fmla="*/ 6974705 w 6975224"/>
              <a:gd name="connsiteY2" fmla="*/ 469931 h 469931"/>
              <a:gd name="connsiteX3" fmla="*/ 0 w 6975224"/>
              <a:gd name="connsiteY3" fmla="*/ 463256 h 469931"/>
              <a:gd name="connsiteX4" fmla="*/ 527699 w 6975224"/>
              <a:gd name="connsiteY4" fmla="*/ 6056 h 46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5224" h="469931">
                <a:moveTo>
                  <a:pt x="527699" y="6056"/>
                </a:moveTo>
                <a:lnTo>
                  <a:pt x="6974086" y="0"/>
                </a:lnTo>
                <a:cubicBezTo>
                  <a:pt x="6972067" y="154419"/>
                  <a:pt x="6976724" y="315512"/>
                  <a:pt x="6974705" y="469931"/>
                </a:cubicBezTo>
                <a:lnTo>
                  <a:pt x="0" y="463256"/>
                </a:lnTo>
                <a:lnTo>
                  <a:pt x="527699" y="6056"/>
                </a:lnTo>
                <a:close/>
              </a:path>
            </a:pathLst>
          </a:custGeom>
          <a:solidFill>
            <a:srgbClr val="D7D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2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F0B48-4C3C-48E3-BF13-90F158309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BE6ED-D71E-48CF-9456-F79C699B1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B449B-BE1F-41CD-9ECB-88F02BB24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2025 STREAM CONSULTING LLC | ALL RIGHTS RESERVED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DFF86-2117-42C9-ACC6-420F73D54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2025 STREAM CONSULTING LLC |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D7813-AA6E-49E5-A6FC-43C5B6C6F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DD43-3FB1-452B-B38D-03529358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5" r:id="rId12"/>
    <p:sldLayoutId id="2147483746" r:id="rId13"/>
    <p:sldLayoutId id="2147483754" r:id="rId14"/>
    <p:sldLayoutId id="214748375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688D-CA7D-4347-835D-5E9FDF804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Hoshin </a:t>
            </a:r>
            <a:r>
              <a:rPr lang="en-US" sz="5400" dirty="0" err="1">
                <a:solidFill>
                  <a:schemeClr val="tx1"/>
                </a:solidFill>
              </a:rPr>
              <a:t>Kanri</a:t>
            </a:r>
            <a:r>
              <a:rPr lang="en-US" sz="5400" dirty="0">
                <a:solidFill>
                  <a:schemeClr val="tx1"/>
                </a:solidFill>
              </a:rPr>
              <a:t>: Establishing Organizational Alignment At All Levels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287D1-AD04-477A-838D-92211CE99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Ryan Zeng</a:t>
            </a:r>
          </a:p>
          <a:p>
            <a:r>
              <a:rPr lang="en-US" sz="3200" b="1" dirty="0"/>
              <a:t>May 20,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D45C6D-5EB3-4FA9-9B81-FA5ECF2A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DCDD43-3FB1-452B-B38D-035293580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2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4299249" y="456651"/>
            <a:ext cx="360515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Strategy Alignment.</a:t>
            </a:r>
          </a:p>
        </p:txBody>
      </p:sp>
      <p:pic>
        <p:nvPicPr>
          <p:cNvPr id="3" name="Picture 2" descr="Functions with different directions are mis-aligned and would be aligned after the Hoshin Kanri process.">
            <a:extLst>
              <a:ext uri="{FF2B5EF4-FFF2-40B4-BE49-F238E27FC236}">
                <a16:creationId xmlns:a16="http://schemas.microsoft.com/office/drawing/2014/main" id="{02D99F1B-0021-488B-A5B9-DFD7EE6F6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15" y="1184744"/>
            <a:ext cx="8615370" cy="48318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90AC1CF-B11E-4971-B15A-8C27F84E4512}"/>
              </a:ext>
            </a:extLst>
          </p:cNvPr>
          <p:cNvSpPr txBox="1"/>
          <p:nvPr/>
        </p:nvSpPr>
        <p:spPr>
          <a:xfrm>
            <a:off x="6008291" y="6401349"/>
            <a:ext cx="593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Focus, Alignment, and Quick Response!</a:t>
            </a:r>
          </a:p>
        </p:txBody>
      </p:sp>
    </p:spTree>
    <p:extLst>
      <p:ext uri="{BB962C8B-B14F-4D97-AF65-F5344CB8AC3E}">
        <p14:creationId xmlns:p14="http://schemas.microsoft.com/office/powerpoint/2010/main" val="39290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CBF60-87B3-8A29-558B-3A4709008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7E9A-6859-FD2D-342B-4CE73CBB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The How on Strategy Alignment (Hoshin </a:t>
            </a:r>
            <a:r>
              <a:rPr lang="en-US" sz="6000" b="1" dirty="0" err="1"/>
              <a:t>Kanri</a:t>
            </a:r>
            <a:r>
              <a:rPr lang="en-US" sz="6000" b="1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16C89-E72C-4513-A0FC-AE7FC02C9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F1E42-42B5-A967-DE1E-65E9CC23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C8BC7-72C9-78F6-3C31-CE9C19F4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6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3588320" y="456651"/>
            <a:ext cx="502701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Strategy Alignment Process</a:t>
            </a: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0E27B871-B56A-4BBF-9585-4AF64224C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198291" y="1416064"/>
            <a:ext cx="1524000" cy="4114800"/>
            <a:chOff x="672" y="624"/>
            <a:chExt cx="816" cy="2592"/>
          </a:xfrm>
        </p:grpSpPr>
        <p:sp>
          <p:nvSpPr>
            <p:cNvPr id="18" name="Line 4">
              <a:extLst>
                <a:ext uri="{FF2B5EF4-FFF2-40B4-BE49-F238E27FC236}">
                  <a16:creationId xmlns:a16="http://schemas.microsoft.com/office/drawing/2014/main" id="{CF7AF49E-4075-45B1-90FE-533239574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624"/>
              <a:ext cx="0" cy="25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5">
              <a:extLst>
                <a:ext uri="{FF2B5EF4-FFF2-40B4-BE49-F238E27FC236}">
                  <a16:creationId xmlns:a16="http://schemas.microsoft.com/office/drawing/2014/main" id="{43A7BB13-4D2A-4270-AD33-3A0FEE11E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" y="640"/>
              <a:ext cx="8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Line 6">
            <a:extLst>
              <a:ext uri="{FF2B5EF4-FFF2-40B4-BE49-F238E27FC236}">
                <a16:creationId xmlns:a16="http://schemas.microsoft.com/office/drawing/2014/main" id="{9D0BA4B3-960C-4C5C-B370-81771207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291" y="1568464"/>
            <a:ext cx="0" cy="4038600"/>
          </a:xfrm>
          <a:prstGeom prst="line">
            <a:avLst/>
          </a:prstGeom>
          <a:noFill/>
          <a:ln w="38100">
            <a:solidFill>
              <a:srgbClr val="D0A8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DDB3218-F280-4552-B327-07B0FB31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091" y="1263664"/>
            <a:ext cx="487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274320" anchor="ctr"/>
          <a:lstStyle/>
          <a:p>
            <a:pPr eaLnBrk="0" hangingPunct="0"/>
            <a:r>
              <a:rPr lang="en-US" altLang="en-US" sz="2000" dirty="0"/>
              <a:t>1. Define True North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E9DBD756-7675-4A02-A637-E9C95C1FF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091" y="1949464"/>
            <a:ext cx="487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274320" anchor="ctr"/>
          <a:lstStyle/>
          <a:p>
            <a:pPr eaLnBrk="0" hangingPunct="0"/>
            <a:r>
              <a:rPr lang="en-US" altLang="en-US" sz="2000" dirty="0"/>
              <a:t>2. Develop business fundamentals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83C61929-B014-4908-B6CA-12D785574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091" y="2711464"/>
            <a:ext cx="487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274320" anchor="ctr"/>
          <a:lstStyle/>
          <a:p>
            <a:pPr eaLnBrk="0" hangingPunct="0"/>
            <a:r>
              <a:rPr lang="en-US" altLang="en-US" sz="2000" dirty="0"/>
              <a:t>3. Develop department/functional priorities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93C06A6-B95C-484F-99D0-4E3F2CC6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091" y="3473464"/>
            <a:ext cx="487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274320" anchor="ctr"/>
          <a:lstStyle/>
          <a:p>
            <a:pPr eaLnBrk="0" hangingPunct="0"/>
            <a:r>
              <a:rPr lang="en-US" altLang="en-US" sz="2000" dirty="0"/>
              <a:t>4. Deploy the plan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18605099-04F5-4C12-8CD7-AC7C0609A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091" y="4235464"/>
            <a:ext cx="487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274320" anchor="ctr"/>
          <a:lstStyle/>
          <a:p>
            <a:pPr eaLnBrk="0" hangingPunct="0"/>
            <a:r>
              <a:rPr lang="en-US" altLang="en-US" sz="2000" dirty="0"/>
              <a:t>5. Monitor the plan (Monthly, Annually)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5A0D19D8-DBE4-4826-B80F-49E0805E4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091" y="4997464"/>
            <a:ext cx="487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274320" anchor="ctr"/>
          <a:lstStyle/>
          <a:p>
            <a:pPr eaLnBrk="0" hangingPunct="0"/>
            <a:r>
              <a:rPr lang="en-US" altLang="en-US" sz="2000" dirty="0"/>
              <a:t>6. Solve problems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6520E4A2-68C7-4797-984D-F7590CA8B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091" y="5759464"/>
            <a:ext cx="4876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274320" anchor="ctr"/>
          <a:lstStyle/>
          <a:p>
            <a:pPr eaLnBrk="0" hangingPunct="0"/>
            <a:r>
              <a:rPr lang="en-US" altLang="en-US" sz="2000" dirty="0"/>
              <a:t>7. Improve the system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A6769BF7-09FC-479C-A275-85FE1670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316" y="5621150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400" i="1" dirty="0"/>
              <a:t>Reflection</a:t>
            </a:r>
          </a:p>
        </p:txBody>
      </p:sp>
      <p:grpSp>
        <p:nvGrpSpPr>
          <p:cNvPr id="35" name="Group 18">
            <a:extLst>
              <a:ext uri="{FF2B5EF4-FFF2-40B4-BE49-F238E27FC236}">
                <a16:creationId xmlns:a16="http://schemas.microsoft.com/office/drawing/2014/main" id="{B58BB7E2-5E16-4032-9BC6-F4D18EE36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274491" y="3749689"/>
            <a:ext cx="1627188" cy="1700213"/>
            <a:chOff x="3215" y="1582"/>
            <a:chExt cx="2046" cy="2134"/>
          </a:xfrm>
        </p:grpSpPr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0A56573B-9FBB-43FC-BB74-793618CB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2798"/>
              <a:ext cx="1745" cy="918"/>
            </a:xfrm>
            <a:custGeom>
              <a:avLst/>
              <a:gdLst>
                <a:gd name="T0" fmla="*/ 895 w 1745"/>
                <a:gd name="T1" fmla="*/ 904 h 918"/>
                <a:gd name="T2" fmla="*/ 943 w 1745"/>
                <a:gd name="T3" fmla="*/ 895 h 918"/>
                <a:gd name="T4" fmla="*/ 980 w 1745"/>
                <a:gd name="T5" fmla="*/ 886 h 918"/>
                <a:gd name="T6" fmla="*/ 1020 w 1745"/>
                <a:gd name="T7" fmla="*/ 875 h 918"/>
                <a:gd name="T8" fmla="*/ 1058 w 1745"/>
                <a:gd name="T9" fmla="*/ 861 h 918"/>
                <a:gd name="T10" fmla="*/ 1104 w 1745"/>
                <a:gd name="T11" fmla="*/ 843 h 918"/>
                <a:gd name="T12" fmla="*/ 1147 w 1745"/>
                <a:gd name="T13" fmla="*/ 824 h 918"/>
                <a:gd name="T14" fmla="*/ 1189 w 1745"/>
                <a:gd name="T15" fmla="*/ 803 h 918"/>
                <a:gd name="T16" fmla="*/ 1224 w 1745"/>
                <a:gd name="T17" fmla="*/ 781 h 918"/>
                <a:gd name="T18" fmla="*/ 1260 w 1745"/>
                <a:gd name="T19" fmla="*/ 758 h 918"/>
                <a:gd name="T20" fmla="*/ 1300 w 1745"/>
                <a:gd name="T21" fmla="*/ 730 h 918"/>
                <a:gd name="T22" fmla="*/ 1334 w 1745"/>
                <a:gd name="T23" fmla="*/ 704 h 918"/>
                <a:gd name="T24" fmla="*/ 1387 w 1745"/>
                <a:gd name="T25" fmla="*/ 660 h 918"/>
                <a:gd name="T26" fmla="*/ 1438 w 1745"/>
                <a:gd name="T27" fmla="*/ 606 h 918"/>
                <a:gd name="T28" fmla="*/ 1476 w 1745"/>
                <a:gd name="T29" fmla="*/ 561 h 918"/>
                <a:gd name="T30" fmla="*/ 1517 w 1745"/>
                <a:gd name="T31" fmla="*/ 509 h 918"/>
                <a:gd name="T32" fmla="*/ 1557 w 1745"/>
                <a:gd name="T33" fmla="*/ 449 h 918"/>
                <a:gd name="T34" fmla="*/ 1561 w 1745"/>
                <a:gd name="T35" fmla="*/ 0 h 918"/>
                <a:gd name="T36" fmla="*/ 1165 w 1745"/>
                <a:gd name="T37" fmla="*/ 220 h 918"/>
                <a:gd name="T38" fmla="*/ 1130 w 1745"/>
                <a:gd name="T39" fmla="*/ 265 h 918"/>
                <a:gd name="T40" fmla="*/ 1094 w 1745"/>
                <a:gd name="T41" fmla="*/ 306 h 918"/>
                <a:gd name="T42" fmla="*/ 1063 w 1745"/>
                <a:gd name="T43" fmla="*/ 338 h 918"/>
                <a:gd name="T44" fmla="*/ 1025 w 1745"/>
                <a:gd name="T45" fmla="*/ 367 h 918"/>
                <a:gd name="T46" fmla="*/ 981 w 1745"/>
                <a:gd name="T47" fmla="*/ 396 h 918"/>
                <a:gd name="T48" fmla="*/ 939 w 1745"/>
                <a:gd name="T49" fmla="*/ 420 h 918"/>
                <a:gd name="T50" fmla="*/ 898 w 1745"/>
                <a:gd name="T51" fmla="*/ 435 h 918"/>
                <a:gd name="T52" fmla="*/ 849 w 1745"/>
                <a:gd name="T53" fmla="*/ 450 h 918"/>
                <a:gd name="T54" fmla="*/ 791 w 1745"/>
                <a:gd name="T55" fmla="*/ 457 h 918"/>
                <a:gd name="T56" fmla="*/ 692 w 1745"/>
                <a:gd name="T57" fmla="*/ 460 h 918"/>
                <a:gd name="T58" fmla="*/ 610 w 1745"/>
                <a:gd name="T59" fmla="*/ 445 h 918"/>
                <a:gd name="T60" fmla="*/ 525 w 1745"/>
                <a:gd name="T61" fmla="*/ 415 h 918"/>
                <a:gd name="T62" fmla="*/ 449 w 1745"/>
                <a:gd name="T63" fmla="*/ 372 h 918"/>
                <a:gd name="T64" fmla="*/ 0 w 1745"/>
                <a:gd name="T65" fmla="*/ 580 h 918"/>
                <a:gd name="T66" fmla="*/ 41 w 1745"/>
                <a:gd name="T67" fmla="*/ 623 h 918"/>
                <a:gd name="T68" fmla="*/ 81 w 1745"/>
                <a:gd name="T69" fmla="*/ 662 h 918"/>
                <a:gd name="T70" fmla="*/ 125 w 1745"/>
                <a:gd name="T71" fmla="*/ 701 h 918"/>
                <a:gd name="T72" fmla="*/ 169 w 1745"/>
                <a:gd name="T73" fmla="*/ 734 h 918"/>
                <a:gd name="T74" fmla="*/ 218 w 1745"/>
                <a:gd name="T75" fmla="*/ 767 h 918"/>
                <a:gd name="T76" fmla="*/ 266 w 1745"/>
                <a:gd name="T77" fmla="*/ 796 h 918"/>
                <a:gd name="T78" fmla="*/ 311 w 1745"/>
                <a:gd name="T79" fmla="*/ 820 h 918"/>
                <a:gd name="T80" fmla="*/ 369 w 1745"/>
                <a:gd name="T81" fmla="*/ 846 h 918"/>
                <a:gd name="T82" fmla="*/ 425 w 1745"/>
                <a:gd name="T83" fmla="*/ 867 h 918"/>
                <a:gd name="T84" fmla="*/ 475 w 1745"/>
                <a:gd name="T85" fmla="*/ 884 h 918"/>
                <a:gd name="T86" fmla="*/ 527 w 1745"/>
                <a:gd name="T87" fmla="*/ 897 h 918"/>
                <a:gd name="T88" fmla="*/ 587 w 1745"/>
                <a:gd name="T89" fmla="*/ 908 h 918"/>
                <a:gd name="T90" fmla="*/ 650 w 1745"/>
                <a:gd name="T91" fmla="*/ 915 h 918"/>
                <a:gd name="T92" fmla="*/ 707 w 1745"/>
                <a:gd name="T93" fmla="*/ 918 h 918"/>
                <a:gd name="T94" fmla="*/ 766 w 1745"/>
                <a:gd name="T95" fmla="*/ 917 h 918"/>
                <a:gd name="T96" fmla="*/ 825 w 1745"/>
                <a:gd name="T97" fmla="*/ 914 h 918"/>
                <a:gd name="T98" fmla="*/ 877 w 1745"/>
                <a:gd name="T99" fmla="*/ 907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5" h="918">
                  <a:moveTo>
                    <a:pt x="877" y="907"/>
                  </a:moveTo>
                  <a:lnTo>
                    <a:pt x="895" y="904"/>
                  </a:lnTo>
                  <a:lnTo>
                    <a:pt x="919" y="900"/>
                  </a:lnTo>
                  <a:lnTo>
                    <a:pt x="943" y="895"/>
                  </a:lnTo>
                  <a:lnTo>
                    <a:pt x="960" y="891"/>
                  </a:lnTo>
                  <a:lnTo>
                    <a:pt x="980" y="886"/>
                  </a:lnTo>
                  <a:lnTo>
                    <a:pt x="1000" y="880"/>
                  </a:lnTo>
                  <a:lnTo>
                    <a:pt x="1020" y="875"/>
                  </a:lnTo>
                  <a:lnTo>
                    <a:pt x="1038" y="869"/>
                  </a:lnTo>
                  <a:lnTo>
                    <a:pt x="1058" y="861"/>
                  </a:lnTo>
                  <a:lnTo>
                    <a:pt x="1083" y="852"/>
                  </a:lnTo>
                  <a:lnTo>
                    <a:pt x="1104" y="843"/>
                  </a:lnTo>
                  <a:lnTo>
                    <a:pt x="1124" y="834"/>
                  </a:lnTo>
                  <a:lnTo>
                    <a:pt x="1147" y="824"/>
                  </a:lnTo>
                  <a:lnTo>
                    <a:pt x="1169" y="813"/>
                  </a:lnTo>
                  <a:lnTo>
                    <a:pt x="1189" y="803"/>
                  </a:lnTo>
                  <a:lnTo>
                    <a:pt x="1207" y="791"/>
                  </a:lnTo>
                  <a:lnTo>
                    <a:pt x="1224" y="781"/>
                  </a:lnTo>
                  <a:lnTo>
                    <a:pt x="1241" y="769"/>
                  </a:lnTo>
                  <a:lnTo>
                    <a:pt x="1260" y="758"/>
                  </a:lnTo>
                  <a:lnTo>
                    <a:pt x="1281" y="744"/>
                  </a:lnTo>
                  <a:lnTo>
                    <a:pt x="1300" y="730"/>
                  </a:lnTo>
                  <a:lnTo>
                    <a:pt x="1318" y="716"/>
                  </a:lnTo>
                  <a:lnTo>
                    <a:pt x="1334" y="704"/>
                  </a:lnTo>
                  <a:lnTo>
                    <a:pt x="1362" y="682"/>
                  </a:lnTo>
                  <a:lnTo>
                    <a:pt x="1387" y="660"/>
                  </a:lnTo>
                  <a:lnTo>
                    <a:pt x="1412" y="635"/>
                  </a:lnTo>
                  <a:lnTo>
                    <a:pt x="1438" y="606"/>
                  </a:lnTo>
                  <a:lnTo>
                    <a:pt x="1456" y="585"/>
                  </a:lnTo>
                  <a:lnTo>
                    <a:pt x="1476" y="561"/>
                  </a:lnTo>
                  <a:lnTo>
                    <a:pt x="1498" y="535"/>
                  </a:lnTo>
                  <a:lnTo>
                    <a:pt x="1517" y="509"/>
                  </a:lnTo>
                  <a:lnTo>
                    <a:pt x="1535" y="481"/>
                  </a:lnTo>
                  <a:lnTo>
                    <a:pt x="1557" y="449"/>
                  </a:lnTo>
                  <a:lnTo>
                    <a:pt x="1745" y="559"/>
                  </a:lnTo>
                  <a:lnTo>
                    <a:pt x="1561" y="0"/>
                  </a:lnTo>
                  <a:lnTo>
                    <a:pt x="964" y="106"/>
                  </a:lnTo>
                  <a:lnTo>
                    <a:pt x="1165" y="220"/>
                  </a:lnTo>
                  <a:lnTo>
                    <a:pt x="1148" y="244"/>
                  </a:lnTo>
                  <a:lnTo>
                    <a:pt x="1130" y="265"/>
                  </a:lnTo>
                  <a:lnTo>
                    <a:pt x="1112" y="286"/>
                  </a:lnTo>
                  <a:lnTo>
                    <a:pt x="1094" y="306"/>
                  </a:lnTo>
                  <a:lnTo>
                    <a:pt x="1079" y="321"/>
                  </a:lnTo>
                  <a:lnTo>
                    <a:pt x="1063" y="338"/>
                  </a:lnTo>
                  <a:lnTo>
                    <a:pt x="1045" y="352"/>
                  </a:lnTo>
                  <a:lnTo>
                    <a:pt x="1025" y="367"/>
                  </a:lnTo>
                  <a:lnTo>
                    <a:pt x="1001" y="383"/>
                  </a:lnTo>
                  <a:lnTo>
                    <a:pt x="981" y="396"/>
                  </a:lnTo>
                  <a:lnTo>
                    <a:pt x="964" y="406"/>
                  </a:lnTo>
                  <a:lnTo>
                    <a:pt x="939" y="420"/>
                  </a:lnTo>
                  <a:lnTo>
                    <a:pt x="917" y="429"/>
                  </a:lnTo>
                  <a:lnTo>
                    <a:pt x="898" y="435"/>
                  </a:lnTo>
                  <a:lnTo>
                    <a:pt x="878" y="442"/>
                  </a:lnTo>
                  <a:lnTo>
                    <a:pt x="849" y="450"/>
                  </a:lnTo>
                  <a:lnTo>
                    <a:pt x="820" y="454"/>
                  </a:lnTo>
                  <a:lnTo>
                    <a:pt x="791" y="457"/>
                  </a:lnTo>
                  <a:lnTo>
                    <a:pt x="748" y="459"/>
                  </a:lnTo>
                  <a:lnTo>
                    <a:pt x="692" y="460"/>
                  </a:lnTo>
                  <a:lnTo>
                    <a:pt x="649" y="454"/>
                  </a:lnTo>
                  <a:lnTo>
                    <a:pt x="610" y="445"/>
                  </a:lnTo>
                  <a:lnTo>
                    <a:pt x="565" y="432"/>
                  </a:lnTo>
                  <a:lnTo>
                    <a:pt x="525" y="415"/>
                  </a:lnTo>
                  <a:lnTo>
                    <a:pt x="485" y="395"/>
                  </a:lnTo>
                  <a:lnTo>
                    <a:pt x="449" y="372"/>
                  </a:lnTo>
                  <a:lnTo>
                    <a:pt x="414" y="341"/>
                  </a:lnTo>
                  <a:lnTo>
                    <a:pt x="0" y="580"/>
                  </a:lnTo>
                  <a:lnTo>
                    <a:pt x="17" y="600"/>
                  </a:lnTo>
                  <a:lnTo>
                    <a:pt x="41" y="623"/>
                  </a:lnTo>
                  <a:lnTo>
                    <a:pt x="61" y="643"/>
                  </a:lnTo>
                  <a:lnTo>
                    <a:pt x="81" y="662"/>
                  </a:lnTo>
                  <a:lnTo>
                    <a:pt x="101" y="681"/>
                  </a:lnTo>
                  <a:lnTo>
                    <a:pt x="125" y="701"/>
                  </a:lnTo>
                  <a:lnTo>
                    <a:pt x="147" y="718"/>
                  </a:lnTo>
                  <a:lnTo>
                    <a:pt x="169" y="734"/>
                  </a:lnTo>
                  <a:lnTo>
                    <a:pt x="194" y="750"/>
                  </a:lnTo>
                  <a:lnTo>
                    <a:pt x="218" y="767"/>
                  </a:lnTo>
                  <a:lnTo>
                    <a:pt x="243" y="783"/>
                  </a:lnTo>
                  <a:lnTo>
                    <a:pt x="266" y="796"/>
                  </a:lnTo>
                  <a:lnTo>
                    <a:pt x="289" y="809"/>
                  </a:lnTo>
                  <a:lnTo>
                    <a:pt x="311" y="820"/>
                  </a:lnTo>
                  <a:lnTo>
                    <a:pt x="341" y="834"/>
                  </a:lnTo>
                  <a:lnTo>
                    <a:pt x="369" y="846"/>
                  </a:lnTo>
                  <a:lnTo>
                    <a:pt x="401" y="858"/>
                  </a:lnTo>
                  <a:lnTo>
                    <a:pt x="425" y="867"/>
                  </a:lnTo>
                  <a:lnTo>
                    <a:pt x="448" y="876"/>
                  </a:lnTo>
                  <a:lnTo>
                    <a:pt x="475" y="884"/>
                  </a:lnTo>
                  <a:lnTo>
                    <a:pt x="501" y="891"/>
                  </a:lnTo>
                  <a:lnTo>
                    <a:pt x="527" y="897"/>
                  </a:lnTo>
                  <a:lnTo>
                    <a:pt x="557" y="903"/>
                  </a:lnTo>
                  <a:lnTo>
                    <a:pt x="587" y="908"/>
                  </a:lnTo>
                  <a:lnTo>
                    <a:pt x="618" y="912"/>
                  </a:lnTo>
                  <a:lnTo>
                    <a:pt x="650" y="915"/>
                  </a:lnTo>
                  <a:lnTo>
                    <a:pt x="674" y="916"/>
                  </a:lnTo>
                  <a:lnTo>
                    <a:pt x="707" y="918"/>
                  </a:lnTo>
                  <a:lnTo>
                    <a:pt x="740" y="918"/>
                  </a:lnTo>
                  <a:lnTo>
                    <a:pt x="766" y="917"/>
                  </a:lnTo>
                  <a:lnTo>
                    <a:pt x="794" y="916"/>
                  </a:lnTo>
                  <a:lnTo>
                    <a:pt x="825" y="914"/>
                  </a:lnTo>
                  <a:lnTo>
                    <a:pt x="853" y="910"/>
                  </a:lnTo>
                  <a:lnTo>
                    <a:pt x="877" y="907"/>
                  </a:lnTo>
                  <a:close/>
                </a:path>
              </a:pathLst>
            </a:custGeom>
            <a:solidFill>
              <a:srgbClr val="D0A800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49E58CA8-780C-4EF4-8670-167DD0A36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1804"/>
              <a:ext cx="885" cy="1637"/>
            </a:xfrm>
            <a:custGeom>
              <a:avLst/>
              <a:gdLst>
                <a:gd name="T0" fmla="*/ 866 w 885"/>
                <a:gd name="T1" fmla="*/ 3 h 1637"/>
                <a:gd name="T2" fmla="*/ 821 w 885"/>
                <a:gd name="T3" fmla="*/ 12 h 1637"/>
                <a:gd name="T4" fmla="*/ 782 w 885"/>
                <a:gd name="T5" fmla="*/ 22 h 1637"/>
                <a:gd name="T6" fmla="*/ 743 w 885"/>
                <a:gd name="T7" fmla="*/ 33 h 1637"/>
                <a:gd name="T8" fmla="*/ 704 w 885"/>
                <a:gd name="T9" fmla="*/ 47 h 1637"/>
                <a:gd name="T10" fmla="*/ 660 w 885"/>
                <a:gd name="T11" fmla="*/ 65 h 1637"/>
                <a:gd name="T12" fmla="*/ 617 w 885"/>
                <a:gd name="T13" fmla="*/ 84 h 1637"/>
                <a:gd name="T14" fmla="*/ 575 w 885"/>
                <a:gd name="T15" fmla="*/ 105 h 1637"/>
                <a:gd name="T16" fmla="*/ 539 w 885"/>
                <a:gd name="T17" fmla="*/ 127 h 1637"/>
                <a:gd name="T18" fmla="*/ 503 w 885"/>
                <a:gd name="T19" fmla="*/ 150 h 1637"/>
                <a:gd name="T20" fmla="*/ 463 w 885"/>
                <a:gd name="T21" fmla="*/ 179 h 1637"/>
                <a:gd name="T22" fmla="*/ 428 w 885"/>
                <a:gd name="T23" fmla="*/ 205 h 1637"/>
                <a:gd name="T24" fmla="*/ 372 w 885"/>
                <a:gd name="T25" fmla="*/ 255 h 1637"/>
                <a:gd name="T26" fmla="*/ 324 w 885"/>
                <a:gd name="T27" fmla="*/ 304 h 1637"/>
                <a:gd name="T28" fmla="*/ 286 w 885"/>
                <a:gd name="T29" fmla="*/ 349 h 1637"/>
                <a:gd name="T30" fmla="*/ 246 w 885"/>
                <a:gd name="T31" fmla="*/ 401 h 1637"/>
                <a:gd name="T32" fmla="*/ 210 w 885"/>
                <a:gd name="T33" fmla="*/ 458 h 1637"/>
                <a:gd name="T34" fmla="*/ 177 w 885"/>
                <a:gd name="T35" fmla="*/ 514 h 1637"/>
                <a:gd name="T36" fmla="*/ 149 w 885"/>
                <a:gd name="T37" fmla="*/ 577 h 1637"/>
                <a:gd name="T38" fmla="*/ 125 w 885"/>
                <a:gd name="T39" fmla="*/ 644 h 1637"/>
                <a:gd name="T40" fmla="*/ 100 w 885"/>
                <a:gd name="T41" fmla="*/ 727 h 1637"/>
                <a:gd name="T42" fmla="*/ 85 w 885"/>
                <a:gd name="T43" fmla="*/ 808 h 1637"/>
                <a:gd name="T44" fmla="*/ 73 w 885"/>
                <a:gd name="T45" fmla="*/ 913 h 1637"/>
                <a:gd name="T46" fmla="*/ 73 w 885"/>
                <a:gd name="T47" fmla="*/ 1004 h 1637"/>
                <a:gd name="T48" fmla="*/ 82 w 885"/>
                <a:gd name="T49" fmla="*/ 1087 h 1637"/>
                <a:gd name="T50" fmla="*/ 96 w 885"/>
                <a:gd name="T51" fmla="*/ 1172 h 1637"/>
                <a:gd name="T52" fmla="*/ 123 w 885"/>
                <a:gd name="T53" fmla="*/ 1265 h 1637"/>
                <a:gd name="T54" fmla="*/ 155 w 885"/>
                <a:gd name="T55" fmla="*/ 1352 h 1637"/>
                <a:gd name="T56" fmla="*/ 199 w 885"/>
                <a:gd name="T57" fmla="*/ 1434 h 1637"/>
                <a:gd name="T58" fmla="*/ 607 w 885"/>
                <a:gd name="T59" fmla="*/ 1637 h 1637"/>
                <a:gd name="T60" fmla="*/ 597 w 885"/>
                <a:gd name="T61" fmla="*/ 1204 h 1637"/>
                <a:gd name="T62" fmla="*/ 560 w 885"/>
                <a:gd name="T63" fmla="*/ 1136 h 1637"/>
                <a:gd name="T64" fmla="*/ 538 w 885"/>
                <a:gd name="T65" fmla="*/ 1070 h 1637"/>
                <a:gd name="T66" fmla="*/ 530 w 885"/>
                <a:gd name="T67" fmla="*/ 1007 h 1637"/>
                <a:gd name="T68" fmla="*/ 527 w 885"/>
                <a:gd name="T69" fmla="*/ 945 h 1637"/>
                <a:gd name="T70" fmla="*/ 533 w 885"/>
                <a:gd name="T71" fmla="*/ 872 h 1637"/>
                <a:gd name="T72" fmla="*/ 550 w 885"/>
                <a:gd name="T73" fmla="*/ 800 h 1637"/>
                <a:gd name="T74" fmla="*/ 576 w 885"/>
                <a:gd name="T75" fmla="*/ 733 h 1637"/>
                <a:gd name="T76" fmla="*/ 607 w 885"/>
                <a:gd name="T77" fmla="*/ 680 h 1637"/>
                <a:gd name="T78" fmla="*/ 635 w 885"/>
                <a:gd name="T79" fmla="*/ 642 h 1637"/>
                <a:gd name="T80" fmla="*/ 668 w 885"/>
                <a:gd name="T81" fmla="*/ 603 h 1637"/>
                <a:gd name="T82" fmla="*/ 700 w 885"/>
                <a:gd name="T83" fmla="*/ 571 h 1637"/>
                <a:gd name="T84" fmla="*/ 737 w 885"/>
                <a:gd name="T85" fmla="*/ 542 h 1637"/>
                <a:gd name="T86" fmla="*/ 781 w 885"/>
                <a:gd name="T87" fmla="*/ 513 h 1637"/>
                <a:gd name="T88" fmla="*/ 823 w 885"/>
                <a:gd name="T89" fmla="*/ 489 h 1637"/>
                <a:gd name="T90" fmla="*/ 885 w 885"/>
                <a:gd name="T91" fmla="*/ 468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5" h="1637">
                  <a:moveTo>
                    <a:pt x="885" y="0"/>
                  </a:moveTo>
                  <a:lnTo>
                    <a:pt x="866" y="3"/>
                  </a:lnTo>
                  <a:lnTo>
                    <a:pt x="847" y="6"/>
                  </a:lnTo>
                  <a:lnTo>
                    <a:pt x="821" y="12"/>
                  </a:lnTo>
                  <a:lnTo>
                    <a:pt x="802" y="16"/>
                  </a:lnTo>
                  <a:lnTo>
                    <a:pt x="782" y="22"/>
                  </a:lnTo>
                  <a:lnTo>
                    <a:pt x="763" y="28"/>
                  </a:lnTo>
                  <a:lnTo>
                    <a:pt x="743" y="33"/>
                  </a:lnTo>
                  <a:lnTo>
                    <a:pt x="724" y="39"/>
                  </a:lnTo>
                  <a:lnTo>
                    <a:pt x="704" y="47"/>
                  </a:lnTo>
                  <a:lnTo>
                    <a:pt x="680" y="56"/>
                  </a:lnTo>
                  <a:lnTo>
                    <a:pt x="660" y="65"/>
                  </a:lnTo>
                  <a:lnTo>
                    <a:pt x="639" y="74"/>
                  </a:lnTo>
                  <a:lnTo>
                    <a:pt x="617" y="84"/>
                  </a:lnTo>
                  <a:lnTo>
                    <a:pt x="595" y="95"/>
                  </a:lnTo>
                  <a:lnTo>
                    <a:pt x="575" y="105"/>
                  </a:lnTo>
                  <a:lnTo>
                    <a:pt x="556" y="117"/>
                  </a:lnTo>
                  <a:lnTo>
                    <a:pt x="539" y="127"/>
                  </a:lnTo>
                  <a:lnTo>
                    <a:pt x="522" y="139"/>
                  </a:lnTo>
                  <a:lnTo>
                    <a:pt x="503" y="150"/>
                  </a:lnTo>
                  <a:lnTo>
                    <a:pt x="482" y="164"/>
                  </a:lnTo>
                  <a:lnTo>
                    <a:pt x="463" y="179"/>
                  </a:lnTo>
                  <a:lnTo>
                    <a:pt x="445" y="193"/>
                  </a:lnTo>
                  <a:lnTo>
                    <a:pt x="428" y="205"/>
                  </a:lnTo>
                  <a:lnTo>
                    <a:pt x="400" y="228"/>
                  </a:lnTo>
                  <a:lnTo>
                    <a:pt x="372" y="255"/>
                  </a:lnTo>
                  <a:lnTo>
                    <a:pt x="350" y="275"/>
                  </a:lnTo>
                  <a:lnTo>
                    <a:pt x="324" y="304"/>
                  </a:lnTo>
                  <a:lnTo>
                    <a:pt x="306" y="325"/>
                  </a:lnTo>
                  <a:lnTo>
                    <a:pt x="286" y="349"/>
                  </a:lnTo>
                  <a:lnTo>
                    <a:pt x="264" y="376"/>
                  </a:lnTo>
                  <a:lnTo>
                    <a:pt x="246" y="401"/>
                  </a:lnTo>
                  <a:lnTo>
                    <a:pt x="228" y="430"/>
                  </a:lnTo>
                  <a:lnTo>
                    <a:pt x="210" y="458"/>
                  </a:lnTo>
                  <a:lnTo>
                    <a:pt x="192" y="488"/>
                  </a:lnTo>
                  <a:lnTo>
                    <a:pt x="177" y="514"/>
                  </a:lnTo>
                  <a:lnTo>
                    <a:pt x="163" y="546"/>
                  </a:lnTo>
                  <a:lnTo>
                    <a:pt x="149" y="577"/>
                  </a:lnTo>
                  <a:lnTo>
                    <a:pt x="137" y="609"/>
                  </a:lnTo>
                  <a:lnTo>
                    <a:pt x="125" y="644"/>
                  </a:lnTo>
                  <a:lnTo>
                    <a:pt x="110" y="687"/>
                  </a:lnTo>
                  <a:lnTo>
                    <a:pt x="100" y="727"/>
                  </a:lnTo>
                  <a:lnTo>
                    <a:pt x="90" y="768"/>
                  </a:lnTo>
                  <a:lnTo>
                    <a:pt x="85" y="808"/>
                  </a:lnTo>
                  <a:lnTo>
                    <a:pt x="78" y="855"/>
                  </a:lnTo>
                  <a:lnTo>
                    <a:pt x="73" y="913"/>
                  </a:lnTo>
                  <a:lnTo>
                    <a:pt x="72" y="959"/>
                  </a:lnTo>
                  <a:lnTo>
                    <a:pt x="73" y="1004"/>
                  </a:lnTo>
                  <a:lnTo>
                    <a:pt x="77" y="1047"/>
                  </a:lnTo>
                  <a:lnTo>
                    <a:pt x="82" y="1087"/>
                  </a:lnTo>
                  <a:lnTo>
                    <a:pt x="87" y="1129"/>
                  </a:lnTo>
                  <a:lnTo>
                    <a:pt x="96" y="1172"/>
                  </a:lnTo>
                  <a:lnTo>
                    <a:pt x="108" y="1218"/>
                  </a:lnTo>
                  <a:lnTo>
                    <a:pt x="123" y="1265"/>
                  </a:lnTo>
                  <a:lnTo>
                    <a:pt x="138" y="1309"/>
                  </a:lnTo>
                  <a:lnTo>
                    <a:pt x="155" y="1352"/>
                  </a:lnTo>
                  <a:lnTo>
                    <a:pt x="175" y="1394"/>
                  </a:lnTo>
                  <a:lnTo>
                    <a:pt x="199" y="1434"/>
                  </a:lnTo>
                  <a:lnTo>
                    <a:pt x="0" y="1547"/>
                  </a:lnTo>
                  <a:lnTo>
                    <a:pt x="607" y="1637"/>
                  </a:lnTo>
                  <a:lnTo>
                    <a:pt x="830" y="1079"/>
                  </a:lnTo>
                  <a:lnTo>
                    <a:pt x="597" y="1204"/>
                  </a:lnTo>
                  <a:lnTo>
                    <a:pt x="574" y="1168"/>
                  </a:lnTo>
                  <a:lnTo>
                    <a:pt x="560" y="1136"/>
                  </a:lnTo>
                  <a:lnTo>
                    <a:pt x="547" y="1103"/>
                  </a:lnTo>
                  <a:lnTo>
                    <a:pt x="538" y="1070"/>
                  </a:lnTo>
                  <a:lnTo>
                    <a:pt x="532" y="1038"/>
                  </a:lnTo>
                  <a:lnTo>
                    <a:pt x="530" y="1007"/>
                  </a:lnTo>
                  <a:lnTo>
                    <a:pt x="527" y="976"/>
                  </a:lnTo>
                  <a:lnTo>
                    <a:pt x="527" y="945"/>
                  </a:lnTo>
                  <a:lnTo>
                    <a:pt x="529" y="908"/>
                  </a:lnTo>
                  <a:lnTo>
                    <a:pt x="533" y="872"/>
                  </a:lnTo>
                  <a:lnTo>
                    <a:pt x="541" y="832"/>
                  </a:lnTo>
                  <a:lnTo>
                    <a:pt x="550" y="800"/>
                  </a:lnTo>
                  <a:lnTo>
                    <a:pt x="564" y="764"/>
                  </a:lnTo>
                  <a:lnTo>
                    <a:pt x="576" y="733"/>
                  </a:lnTo>
                  <a:lnTo>
                    <a:pt x="593" y="703"/>
                  </a:lnTo>
                  <a:lnTo>
                    <a:pt x="607" y="680"/>
                  </a:lnTo>
                  <a:lnTo>
                    <a:pt x="621" y="661"/>
                  </a:lnTo>
                  <a:lnTo>
                    <a:pt x="635" y="642"/>
                  </a:lnTo>
                  <a:lnTo>
                    <a:pt x="651" y="623"/>
                  </a:lnTo>
                  <a:lnTo>
                    <a:pt x="668" y="603"/>
                  </a:lnTo>
                  <a:lnTo>
                    <a:pt x="683" y="589"/>
                  </a:lnTo>
                  <a:lnTo>
                    <a:pt x="700" y="571"/>
                  </a:lnTo>
                  <a:lnTo>
                    <a:pt x="717" y="557"/>
                  </a:lnTo>
                  <a:lnTo>
                    <a:pt x="737" y="542"/>
                  </a:lnTo>
                  <a:lnTo>
                    <a:pt x="761" y="526"/>
                  </a:lnTo>
                  <a:lnTo>
                    <a:pt x="781" y="513"/>
                  </a:lnTo>
                  <a:lnTo>
                    <a:pt x="798" y="503"/>
                  </a:lnTo>
                  <a:lnTo>
                    <a:pt x="823" y="489"/>
                  </a:lnTo>
                  <a:lnTo>
                    <a:pt x="847" y="479"/>
                  </a:lnTo>
                  <a:lnTo>
                    <a:pt x="885" y="468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339966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93DF9BEC-B9EE-4112-A2E8-39514DAFC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1582"/>
              <a:ext cx="1315" cy="1482"/>
            </a:xfrm>
            <a:custGeom>
              <a:avLst/>
              <a:gdLst>
                <a:gd name="T0" fmla="*/ 519 w 1315"/>
                <a:gd name="T1" fmla="*/ 220 h 1482"/>
                <a:gd name="T2" fmla="*/ 567 w 1315"/>
                <a:gd name="T3" fmla="*/ 230 h 1482"/>
                <a:gd name="T4" fmla="*/ 604 w 1315"/>
                <a:gd name="T5" fmla="*/ 239 h 1482"/>
                <a:gd name="T6" fmla="*/ 643 w 1315"/>
                <a:gd name="T7" fmla="*/ 251 h 1482"/>
                <a:gd name="T8" fmla="*/ 682 w 1315"/>
                <a:gd name="T9" fmla="*/ 264 h 1482"/>
                <a:gd name="T10" fmla="*/ 727 w 1315"/>
                <a:gd name="T11" fmla="*/ 282 h 1482"/>
                <a:gd name="T12" fmla="*/ 770 w 1315"/>
                <a:gd name="T13" fmla="*/ 301 h 1482"/>
                <a:gd name="T14" fmla="*/ 812 w 1315"/>
                <a:gd name="T15" fmla="*/ 322 h 1482"/>
                <a:gd name="T16" fmla="*/ 848 w 1315"/>
                <a:gd name="T17" fmla="*/ 344 h 1482"/>
                <a:gd name="T18" fmla="*/ 884 w 1315"/>
                <a:gd name="T19" fmla="*/ 367 h 1482"/>
                <a:gd name="T20" fmla="*/ 924 w 1315"/>
                <a:gd name="T21" fmla="*/ 395 h 1482"/>
                <a:gd name="T22" fmla="*/ 959 w 1315"/>
                <a:gd name="T23" fmla="*/ 422 h 1482"/>
                <a:gd name="T24" fmla="*/ 1014 w 1315"/>
                <a:gd name="T25" fmla="*/ 471 h 1482"/>
                <a:gd name="T26" fmla="*/ 1062 w 1315"/>
                <a:gd name="T27" fmla="*/ 520 h 1482"/>
                <a:gd name="T28" fmla="*/ 1100 w 1315"/>
                <a:gd name="T29" fmla="*/ 565 h 1482"/>
                <a:gd name="T30" fmla="*/ 1140 w 1315"/>
                <a:gd name="T31" fmla="*/ 618 h 1482"/>
                <a:gd name="T32" fmla="*/ 1177 w 1315"/>
                <a:gd name="T33" fmla="*/ 675 h 1482"/>
                <a:gd name="T34" fmla="*/ 1209 w 1315"/>
                <a:gd name="T35" fmla="*/ 731 h 1482"/>
                <a:gd name="T36" fmla="*/ 1238 w 1315"/>
                <a:gd name="T37" fmla="*/ 794 h 1482"/>
                <a:gd name="T38" fmla="*/ 1262 w 1315"/>
                <a:gd name="T39" fmla="*/ 861 h 1482"/>
                <a:gd name="T40" fmla="*/ 1287 w 1315"/>
                <a:gd name="T41" fmla="*/ 944 h 1482"/>
                <a:gd name="T42" fmla="*/ 1302 w 1315"/>
                <a:gd name="T43" fmla="*/ 1025 h 1482"/>
                <a:gd name="T44" fmla="*/ 1314 w 1315"/>
                <a:gd name="T45" fmla="*/ 1130 h 1482"/>
                <a:gd name="T46" fmla="*/ 1314 w 1315"/>
                <a:gd name="T47" fmla="*/ 1220 h 1482"/>
                <a:gd name="T48" fmla="*/ 1305 w 1315"/>
                <a:gd name="T49" fmla="*/ 1303 h 1482"/>
                <a:gd name="T50" fmla="*/ 1291 w 1315"/>
                <a:gd name="T51" fmla="*/ 1388 h 1482"/>
                <a:gd name="T52" fmla="*/ 1264 w 1315"/>
                <a:gd name="T53" fmla="*/ 1482 h 1482"/>
                <a:gd name="T54" fmla="*/ 850 w 1315"/>
                <a:gd name="T55" fmla="*/ 1270 h 1482"/>
                <a:gd name="T56" fmla="*/ 860 w 1315"/>
                <a:gd name="T57" fmla="*/ 1193 h 1482"/>
                <a:gd name="T58" fmla="*/ 858 w 1315"/>
                <a:gd name="T59" fmla="*/ 1124 h 1482"/>
                <a:gd name="T60" fmla="*/ 846 w 1315"/>
                <a:gd name="T61" fmla="*/ 1049 h 1482"/>
                <a:gd name="T62" fmla="*/ 823 w 1315"/>
                <a:gd name="T63" fmla="*/ 981 h 1482"/>
                <a:gd name="T64" fmla="*/ 794 w 1315"/>
                <a:gd name="T65" fmla="*/ 920 h 1482"/>
                <a:gd name="T66" fmla="*/ 766 w 1315"/>
                <a:gd name="T67" fmla="*/ 878 h 1482"/>
                <a:gd name="T68" fmla="*/ 736 w 1315"/>
                <a:gd name="T69" fmla="*/ 840 h 1482"/>
                <a:gd name="T70" fmla="*/ 703 w 1315"/>
                <a:gd name="T71" fmla="*/ 806 h 1482"/>
                <a:gd name="T72" fmla="*/ 669 w 1315"/>
                <a:gd name="T73" fmla="*/ 774 h 1482"/>
                <a:gd name="T74" fmla="*/ 625 w 1315"/>
                <a:gd name="T75" fmla="*/ 744 h 1482"/>
                <a:gd name="T76" fmla="*/ 588 w 1315"/>
                <a:gd name="T77" fmla="*/ 721 h 1482"/>
                <a:gd name="T78" fmla="*/ 541 w 1315"/>
                <a:gd name="T79" fmla="*/ 698 h 1482"/>
                <a:gd name="T80" fmla="*/ 502 w 1315"/>
                <a:gd name="T81" fmla="*/ 684 h 1482"/>
                <a:gd name="T82" fmla="*/ 444 w 1315"/>
                <a:gd name="T83" fmla="*/ 672 h 1482"/>
                <a:gd name="T84" fmla="*/ 386 w 1315"/>
                <a:gd name="T85" fmla="*/ 667 h 1482"/>
                <a:gd name="T86" fmla="*/ 370 w 1315"/>
                <a:gd name="T87" fmla="*/ 907 h 1482"/>
                <a:gd name="T88" fmla="*/ 369 w 1315"/>
                <a:gd name="T89" fmla="*/ 0 h 1482"/>
                <a:gd name="T90" fmla="*/ 389 w 1315"/>
                <a:gd name="T91" fmla="*/ 208 h 1482"/>
                <a:gd name="T92" fmla="*/ 448 w 1315"/>
                <a:gd name="T93" fmla="*/ 211 h 1482"/>
                <a:gd name="T94" fmla="*/ 501 w 1315"/>
                <a:gd name="T95" fmla="*/ 217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15" h="1482">
                  <a:moveTo>
                    <a:pt x="501" y="217"/>
                  </a:moveTo>
                  <a:lnTo>
                    <a:pt x="519" y="220"/>
                  </a:lnTo>
                  <a:lnTo>
                    <a:pt x="543" y="224"/>
                  </a:lnTo>
                  <a:lnTo>
                    <a:pt x="567" y="230"/>
                  </a:lnTo>
                  <a:lnTo>
                    <a:pt x="584" y="234"/>
                  </a:lnTo>
                  <a:lnTo>
                    <a:pt x="604" y="239"/>
                  </a:lnTo>
                  <a:lnTo>
                    <a:pt x="623" y="245"/>
                  </a:lnTo>
                  <a:lnTo>
                    <a:pt x="643" y="251"/>
                  </a:lnTo>
                  <a:lnTo>
                    <a:pt x="661" y="256"/>
                  </a:lnTo>
                  <a:lnTo>
                    <a:pt x="682" y="264"/>
                  </a:lnTo>
                  <a:lnTo>
                    <a:pt x="706" y="274"/>
                  </a:lnTo>
                  <a:lnTo>
                    <a:pt x="727" y="282"/>
                  </a:lnTo>
                  <a:lnTo>
                    <a:pt x="747" y="291"/>
                  </a:lnTo>
                  <a:lnTo>
                    <a:pt x="770" y="301"/>
                  </a:lnTo>
                  <a:lnTo>
                    <a:pt x="792" y="312"/>
                  </a:lnTo>
                  <a:lnTo>
                    <a:pt x="812" y="322"/>
                  </a:lnTo>
                  <a:lnTo>
                    <a:pt x="831" y="334"/>
                  </a:lnTo>
                  <a:lnTo>
                    <a:pt x="848" y="344"/>
                  </a:lnTo>
                  <a:lnTo>
                    <a:pt x="865" y="356"/>
                  </a:lnTo>
                  <a:lnTo>
                    <a:pt x="884" y="367"/>
                  </a:lnTo>
                  <a:lnTo>
                    <a:pt x="905" y="381"/>
                  </a:lnTo>
                  <a:lnTo>
                    <a:pt x="924" y="395"/>
                  </a:lnTo>
                  <a:lnTo>
                    <a:pt x="942" y="409"/>
                  </a:lnTo>
                  <a:lnTo>
                    <a:pt x="959" y="422"/>
                  </a:lnTo>
                  <a:lnTo>
                    <a:pt x="986" y="445"/>
                  </a:lnTo>
                  <a:lnTo>
                    <a:pt x="1014" y="471"/>
                  </a:lnTo>
                  <a:lnTo>
                    <a:pt x="1036" y="491"/>
                  </a:lnTo>
                  <a:lnTo>
                    <a:pt x="1062" y="520"/>
                  </a:lnTo>
                  <a:lnTo>
                    <a:pt x="1080" y="541"/>
                  </a:lnTo>
                  <a:lnTo>
                    <a:pt x="1100" y="565"/>
                  </a:lnTo>
                  <a:lnTo>
                    <a:pt x="1122" y="592"/>
                  </a:lnTo>
                  <a:lnTo>
                    <a:pt x="1140" y="618"/>
                  </a:lnTo>
                  <a:lnTo>
                    <a:pt x="1158" y="647"/>
                  </a:lnTo>
                  <a:lnTo>
                    <a:pt x="1177" y="675"/>
                  </a:lnTo>
                  <a:lnTo>
                    <a:pt x="1193" y="705"/>
                  </a:lnTo>
                  <a:lnTo>
                    <a:pt x="1209" y="731"/>
                  </a:lnTo>
                  <a:lnTo>
                    <a:pt x="1224" y="763"/>
                  </a:lnTo>
                  <a:lnTo>
                    <a:pt x="1238" y="794"/>
                  </a:lnTo>
                  <a:lnTo>
                    <a:pt x="1250" y="826"/>
                  </a:lnTo>
                  <a:lnTo>
                    <a:pt x="1262" y="861"/>
                  </a:lnTo>
                  <a:lnTo>
                    <a:pt x="1277" y="904"/>
                  </a:lnTo>
                  <a:lnTo>
                    <a:pt x="1287" y="944"/>
                  </a:lnTo>
                  <a:lnTo>
                    <a:pt x="1297" y="985"/>
                  </a:lnTo>
                  <a:lnTo>
                    <a:pt x="1302" y="1025"/>
                  </a:lnTo>
                  <a:lnTo>
                    <a:pt x="1309" y="1072"/>
                  </a:lnTo>
                  <a:lnTo>
                    <a:pt x="1314" y="1130"/>
                  </a:lnTo>
                  <a:lnTo>
                    <a:pt x="1315" y="1175"/>
                  </a:lnTo>
                  <a:lnTo>
                    <a:pt x="1314" y="1220"/>
                  </a:lnTo>
                  <a:lnTo>
                    <a:pt x="1310" y="1263"/>
                  </a:lnTo>
                  <a:lnTo>
                    <a:pt x="1305" y="1303"/>
                  </a:lnTo>
                  <a:lnTo>
                    <a:pt x="1300" y="1345"/>
                  </a:lnTo>
                  <a:lnTo>
                    <a:pt x="1291" y="1388"/>
                  </a:lnTo>
                  <a:lnTo>
                    <a:pt x="1279" y="1434"/>
                  </a:lnTo>
                  <a:lnTo>
                    <a:pt x="1264" y="1482"/>
                  </a:lnTo>
                  <a:lnTo>
                    <a:pt x="1178" y="1214"/>
                  </a:lnTo>
                  <a:lnTo>
                    <a:pt x="850" y="1270"/>
                  </a:lnTo>
                  <a:lnTo>
                    <a:pt x="857" y="1223"/>
                  </a:lnTo>
                  <a:lnTo>
                    <a:pt x="860" y="1193"/>
                  </a:lnTo>
                  <a:lnTo>
                    <a:pt x="860" y="1161"/>
                  </a:lnTo>
                  <a:lnTo>
                    <a:pt x="858" y="1124"/>
                  </a:lnTo>
                  <a:lnTo>
                    <a:pt x="853" y="1089"/>
                  </a:lnTo>
                  <a:lnTo>
                    <a:pt x="846" y="1049"/>
                  </a:lnTo>
                  <a:lnTo>
                    <a:pt x="837" y="1017"/>
                  </a:lnTo>
                  <a:lnTo>
                    <a:pt x="823" y="981"/>
                  </a:lnTo>
                  <a:lnTo>
                    <a:pt x="810" y="950"/>
                  </a:lnTo>
                  <a:lnTo>
                    <a:pt x="794" y="920"/>
                  </a:lnTo>
                  <a:lnTo>
                    <a:pt x="780" y="897"/>
                  </a:lnTo>
                  <a:lnTo>
                    <a:pt x="766" y="878"/>
                  </a:lnTo>
                  <a:lnTo>
                    <a:pt x="752" y="859"/>
                  </a:lnTo>
                  <a:lnTo>
                    <a:pt x="736" y="840"/>
                  </a:lnTo>
                  <a:lnTo>
                    <a:pt x="718" y="820"/>
                  </a:lnTo>
                  <a:lnTo>
                    <a:pt x="703" y="806"/>
                  </a:lnTo>
                  <a:lnTo>
                    <a:pt x="686" y="789"/>
                  </a:lnTo>
                  <a:lnTo>
                    <a:pt x="669" y="774"/>
                  </a:lnTo>
                  <a:lnTo>
                    <a:pt x="649" y="759"/>
                  </a:lnTo>
                  <a:lnTo>
                    <a:pt x="625" y="744"/>
                  </a:lnTo>
                  <a:lnTo>
                    <a:pt x="605" y="730"/>
                  </a:lnTo>
                  <a:lnTo>
                    <a:pt x="588" y="721"/>
                  </a:lnTo>
                  <a:lnTo>
                    <a:pt x="563" y="706"/>
                  </a:lnTo>
                  <a:lnTo>
                    <a:pt x="541" y="698"/>
                  </a:lnTo>
                  <a:lnTo>
                    <a:pt x="522" y="691"/>
                  </a:lnTo>
                  <a:lnTo>
                    <a:pt x="502" y="684"/>
                  </a:lnTo>
                  <a:lnTo>
                    <a:pt x="472" y="677"/>
                  </a:lnTo>
                  <a:lnTo>
                    <a:pt x="444" y="672"/>
                  </a:lnTo>
                  <a:lnTo>
                    <a:pt x="415" y="669"/>
                  </a:lnTo>
                  <a:lnTo>
                    <a:pt x="386" y="667"/>
                  </a:lnTo>
                  <a:lnTo>
                    <a:pt x="370" y="666"/>
                  </a:lnTo>
                  <a:lnTo>
                    <a:pt x="370" y="907"/>
                  </a:lnTo>
                  <a:lnTo>
                    <a:pt x="0" y="460"/>
                  </a:lnTo>
                  <a:lnTo>
                    <a:pt x="369" y="0"/>
                  </a:lnTo>
                  <a:lnTo>
                    <a:pt x="369" y="207"/>
                  </a:lnTo>
                  <a:lnTo>
                    <a:pt x="389" y="208"/>
                  </a:lnTo>
                  <a:lnTo>
                    <a:pt x="418" y="209"/>
                  </a:lnTo>
                  <a:lnTo>
                    <a:pt x="448" y="211"/>
                  </a:lnTo>
                  <a:lnTo>
                    <a:pt x="477" y="214"/>
                  </a:lnTo>
                  <a:lnTo>
                    <a:pt x="501" y="217"/>
                  </a:lnTo>
                  <a:close/>
                </a:path>
              </a:pathLst>
            </a:custGeom>
            <a:solidFill>
              <a:srgbClr val="333399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 Box 22">
            <a:extLst>
              <a:ext uri="{FF2B5EF4-FFF2-40B4-BE49-F238E27FC236}">
                <a16:creationId xmlns:a16="http://schemas.microsoft.com/office/drawing/2014/main" id="{301B927F-07CC-47A4-B307-F0D2F32BD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91" y="4364052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i="1"/>
              <a:t>PDCA</a:t>
            </a:r>
          </a:p>
        </p:txBody>
      </p:sp>
      <p:grpSp>
        <p:nvGrpSpPr>
          <p:cNvPr id="40" name="Group 23" descr="Lean is the key concept during daily management and problem solving.">
            <a:extLst>
              <a:ext uri="{FF2B5EF4-FFF2-40B4-BE49-F238E27FC236}">
                <a16:creationId xmlns:a16="http://schemas.microsoft.com/office/drawing/2014/main" id="{87425E53-6DB0-49D2-96FE-66B82E3F021C}"/>
              </a:ext>
            </a:extLst>
          </p:cNvPr>
          <p:cNvGrpSpPr>
            <a:grpSpLocks/>
          </p:cNvGrpSpPr>
          <p:nvPr/>
        </p:nvGrpSpPr>
        <p:grpSpPr bwMode="auto">
          <a:xfrm>
            <a:off x="8997087" y="3425240"/>
            <a:ext cx="1828800" cy="457200"/>
            <a:chOff x="4224" y="2622"/>
            <a:chExt cx="1296" cy="288"/>
          </a:xfrm>
        </p:grpSpPr>
        <p:sp>
          <p:nvSpPr>
            <p:cNvPr id="41" name="Text Box 24">
              <a:extLst>
                <a:ext uri="{FF2B5EF4-FFF2-40B4-BE49-F238E27FC236}">
                  <a16:creationId xmlns:a16="http://schemas.microsoft.com/office/drawing/2014/main" id="{4C87EE3C-320F-461B-B031-2F678A03F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622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i="1"/>
                <a:t>Lean</a:t>
              </a:r>
            </a:p>
          </p:txBody>
        </p:sp>
        <p:sp>
          <p:nvSpPr>
            <p:cNvPr id="42" name="Line 25">
              <a:extLst>
                <a:ext uri="{FF2B5EF4-FFF2-40B4-BE49-F238E27FC236}">
                  <a16:creationId xmlns:a16="http://schemas.microsoft.com/office/drawing/2014/main" id="{6C151F57-AB0F-4288-B947-C9AF4B19C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276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14" descr="Catch ball process is the core concept to achieve alignment at all levels.">
            <a:extLst>
              <a:ext uri="{FF2B5EF4-FFF2-40B4-BE49-F238E27FC236}">
                <a16:creationId xmlns:a16="http://schemas.microsoft.com/office/drawing/2014/main" id="{74A6408F-5C50-47EB-A5F9-591B0F42AA1C}"/>
              </a:ext>
            </a:extLst>
          </p:cNvPr>
          <p:cNvGrpSpPr>
            <a:grpSpLocks/>
          </p:cNvGrpSpPr>
          <p:nvPr/>
        </p:nvGrpSpPr>
        <p:grpSpPr bwMode="auto">
          <a:xfrm>
            <a:off x="8980091" y="2025664"/>
            <a:ext cx="1524000" cy="1069975"/>
            <a:chOff x="4320" y="1038"/>
            <a:chExt cx="1200" cy="830"/>
          </a:xfrm>
        </p:grpSpPr>
        <p:sp>
          <p:nvSpPr>
            <p:cNvPr id="31" name="Text Box 15">
              <a:extLst>
                <a:ext uri="{FF2B5EF4-FFF2-40B4-BE49-F238E27FC236}">
                  <a16:creationId xmlns:a16="http://schemas.microsoft.com/office/drawing/2014/main" id="{1B3C352D-6E39-4511-A779-CCDCEDE4E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230"/>
              <a:ext cx="1056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i="1"/>
                <a:t>Catch Ball</a:t>
              </a:r>
            </a:p>
          </p:txBody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id="{7E47BA08-B77B-4F72-A66D-53DC3A62B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038"/>
              <a:ext cx="384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7">
              <a:extLst>
                <a:ext uri="{FF2B5EF4-FFF2-40B4-BE49-F238E27FC236}">
                  <a16:creationId xmlns:a16="http://schemas.microsoft.com/office/drawing/2014/main" id="{81A92EBD-33B1-4A43-9A99-2E4BFF037E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944669">
              <a:off x="4320" y="1518"/>
              <a:ext cx="384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Line 26">
            <a:extLst>
              <a:ext uri="{FF2B5EF4-FFF2-40B4-BE49-F238E27FC236}">
                <a16:creationId xmlns:a16="http://schemas.microsoft.com/office/drawing/2014/main" id="{2098F28C-5694-4372-8B8A-0B7658548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60316" y="5867414"/>
            <a:ext cx="8255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0AC1CF-B11E-4971-B15A-8C27F84E4512}"/>
              </a:ext>
            </a:extLst>
          </p:cNvPr>
          <p:cNvSpPr txBox="1"/>
          <p:nvPr/>
        </p:nvSpPr>
        <p:spPr>
          <a:xfrm>
            <a:off x="3520021" y="6399010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PDCA</a:t>
            </a:r>
            <a:r>
              <a:rPr lang="en-US" i="1" dirty="0">
                <a:solidFill>
                  <a:srgbClr val="FF0000"/>
                </a:solidFill>
              </a:rPr>
              <a:t>: an expression of the scientific method and the foundation of strategy deployment</a:t>
            </a:r>
          </a:p>
        </p:txBody>
      </p:sp>
    </p:spTree>
    <p:extLst>
      <p:ext uri="{BB962C8B-B14F-4D97-AF65-F5344CB8AC3E}">
        <p14:creationId xmlns:p14="http://schemas.microsoft.com/office/powerpoint/2010/main" val="24838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4413863" y="456651"/>
            <a:ext cx="33759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Define True North</a:t>
            </a:r>
          </a:p>
        </p:txBody>
      </p:sp>
      <p:pic>
        <p:nvPicPr>
          <p:cNvPr id="3" name="Picture 2" descr="Sky with stars, north start and multiple level star network, with the emphasis on the north star.">
            <a:extLst>
              <a:ext uri="{FF2B5EF4-FFF2-40B4-BE49-F238E27FC236}">
                <a16:creationId xmlns:a16="http://schemas.microsoft.com/office/drawing/2014/main" id="{3DF9A8CE-A28C-4E8E-9513-9A44C100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17" y="1379015"/>
            <a:ext cx="9794365" cy="327249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E08532F-C7B2-4AE8-95A4-02459D7CBBDB}"/>
              </a:ext>
            </a:extLst>
          </p:cNvPr>
          <p:cNvSpPr txBox="1"/>
          <p:nvPr/>
        </p:nvSpPr>
        <p:spPr>
          <a:xfrm>
            <a:off x="1035820" y="4981406"/>
            <a:ext cx="10120357" cy="101673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Lato Light"/>
                <a:ea typeface="Lato Light"/>
                <a:cs typeface="Lato Light"/>
              </a:rPr>
              <a:t>“True North” is an organization’s strategic and philosophical vision or purpose.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98237-5E7F-4F49-BE28-B0D447A637DA}"/>
              </a:ext>
            </a:extLst>
          </p:cNvPr>
          <p:cNvSpPr txBox="1"/>
          <p:nvPr/>
        </p:nvSpPr>
        <p:spPr>
          <a:xfrm>
            <a:off x="3213480" y="6328035"/>
            <a:ext cx="563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If we don’t know where we’re going, we’ll never get there.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1E2FEB-BC6E-45C9-9AFE-F608BF4E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4575" y="1696278"/>
            <a:ext cx="901148" cy="662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4534096" y="456651"/>
            <a:ext cx="31354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True North Cont.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22905F-96B3-4C6D-85A3-36FA433E92E0}"/>
              </a:ext>
            </a:extLst>
          </p:cNvPr>
          <p:cNvSpPr txBox="1">
            <a:spLocks/>
          </p:cNvSpPr>
          <p:nvPr/>
        </p:nvSpPr>
        <p:spPr>
          <a:xfrm>
            <a:off x="838199" y="1858435"/>
            <a:ext cx="1070444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True North is a contract or a bond that may include “hard” business goals such as revenue and profits as well as “broad brush” visionary objectives that appeal to the heart.</a:t>
            </a:r>
          </a:p>
          <a:p>
            <a:pPr lvl="1"/>
            <a:r>
              <a:rPr lang="en-US" dirty="0"/>
              <a:t>It expresses business needs that must be achieved and exerts a magnetic pull.</a:t>
            </a:r>
          </a:p>
          <a:p>
            <a:pPr lvl="1"/>
            <a:r>
              <a:rPr lang="en-US" dirty="0"/>
              <a:t>Everything had to flow or branch and be connected to everything else – as well as aligned with True North.</a:t>
            </a:r>
          </a:p>
        </p:txBody>
      </p:sp>
    </p:spTree>
    <p:extLst>
      <p:ext uri="{BB962C8B-B14F-4D97-AF65-F5344CB8AC3E}">
        <p14:creationId xmlns:p14="http://schemas.microsoft.com/office/powerpoint/2010/main" val="5875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96CFA-2D95-4304-7D8B-59C7AA37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813ED81-B06F-9D65-5E2D-A23029A93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A6EDC9-38C8-B0DA-DA2C-6EE7E22702F2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8B0BE9F-8E4A-A5DE-3F3F-E38112FF53FF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EE15608-6ABB-5CEC-2907-B23659B9EEE8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CBCBD-73CB-3C28-7729-CD5F979FA384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35E5E9-D645-EF8D-F99A-FC8B74138ABC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>
            <a:extLst>
              <a:ext uri="{FF2B5EF4-FFF2-40B4-BE49-F238E27FC236}">
                <a16:creationId xmlns:a16="http://schemas.microsoft.com/office/drawing/2014/main" id="{8CAF9E6C-B615-6603-95AF-5752A8B9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32" y="456651"/>
            <a:ext cx="448199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This is our True North!!!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5B6E9B-4251-979C-C848-2E9B6195A2C8}"/>
              </a:ext>
            </a:extLst>
          </p:cNvPr>
          <p:cNvSpPr txBox="1"/>
          <p:nvPr/>
        </p:nvSpPr>
        <p:spPr>
          <a:xfrm>
            <a:off x="4221773" y="1233566"/>
            <a:ext cx="6377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our purpose?</a:t>
            </a:r>
          </a:p>
          <a:p>
            <a:pPr algn="ctr"/>
            <a:r>
              <a:rPr lang="en-US" sz="2800" dirty="0"/>
              <a:t>Build an engaged project community</a:t>
            </a:r>
          </a:p>
          <a:p>
            <a:pPr algn="ctr"/>
            <a:r>
              <a:rPr lang="en-US" sz="2800" dirty="0"/>
              <a:t>Advance project management professions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781BB4-91BA-0683-8E39-CCC38E1286B8}"/>
              </a:ext>
            </a:extLst>
          </p:cNvPr>
          <p:cNvSpPr txBox="1"/>
          <p:nvPr/>
        </p:nvSpPr>
        <p:spPr>
          <a:xfrm>
            <a:off x="457096" y="2985046"/>
            <a:ext cx="253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Broad-brush goal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42174-DE04-67CC-5358-F111A8ACE55C}"/>
              </a:ext>
            </a:extLst>
          </p:cNvPr>
          <p:cNvSpPr txBox="1"/>
          <p:nvPr/>
        </p:nvSpPr>
        <p:spPr>
          <a:xfrm>
            <a:off x="4837914" y="2745564"/>
            <a:ext cx="5481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Community – Professional Development – Career Development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B98E17-9BCD-7237-3D90-DB977610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61878" y="3613862"/>
            <a:ext cx="6237774" cy="291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716CAC59-00D2-F551-4DCF-AF3B9DB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6307" y="4880151"/>
            <a:ext cx="664525" cy="2743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Striped Right 19">
            <a:extLst>
              <a:ext uri="{FF2B5EF4-FFF2-40B4-BE49-F238E27FC236}">
                <a16:creationId xmlns:a16="http://schemas.microsoft.com/office/drawing/2014/main" id="{EE465052-E417-9174-AAF1-0C61BB220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6307" y="3064905"/>
            <a:ext cx="664525" cy="2743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5B2E7-6190-DAE0-8E7F-3F01931CA891}"/>
              </a:ext>
            </a:extLst>
          </p:cNvPr>
          <p:cNvSpPr txBox="1"/>
          <p:nvPr/>
        </p:nvSpPr>
        <p:spPr>
          <a:xfrm>
            <a:off x="279387" y="4601813"/>
            <a:ext cx="303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Hard Business Goals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(end-of-pipe metrics)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77CA02-5C7D-7C6C-F3A9-CAFD613F5B0A}"/>
              </a:ext>
            </a:extLst>
          </p:cNvPr>
          <p:cNvSpPr txBox="1"/>
          <p:nvPr/>
        </p:nvSpPr>
        <p:spPr>
          <a:xfrm>
            <a:off x="4670039" y="3670519"/>
            <a:ext cx="5929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Targets:</a:t>
            </a:r>
          </a:p>
          <a:p>
            <a:pPr algn="ctr"/>
            <a:r>
              <a:rPr lang="en-US" sz="2800" dirty="0"/>
              <a:t>Membership Growth: 3200 members</a:t>
            </a:r>
          </a:p>
          <a:p>
            <a:pPr algn="ctr"/>
            <a:r>
              <a:rPr lang="en-US" sz="2800" dirty="0"/>
              <a:t>Membership Engagement: 50%</a:t>
            </a:r>
          </a:p>
          <a:p>
            <a:pPr algn="ctr"/>
            <a:r>
              <a:rPr lang="en-US" sz="2800" dirty="0"/>
              <a:t>Member Events: 10 events/year</a:t>
            </a:r>
          </a:p>
          <a:p>
            <a:pPr algn="ctr"/>
            <a:r>
              <a:rPr lang="en-US" sz="2800" dirty="0"/>
              <a:t>Professional Development: 90% Certification Pass Rate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B3E7C8-9FD7-7166-BCAA-0003BCFC2D47}"/>
              </a:ext>
            </a:extLst>
          </p:cNvPr>
          <p:cNvSpPr txBox="1"/>
          <p:nvPr/>
        </p:nvSpPr>
        <p:spPr>
          <a:xfrm>
            <a:off x="4237382" y="6268710"/>
            <a:ext cx="668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No one should leave in silent disagreement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526C38-7C11-3DE1-09F8-46899A68E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61878" y="2755621"/>
            <a:ext cx="6191597" cy="28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2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2" grpId="0"/>
      <p:bldP spid="4" grpId="0" animBg="1"/>
      <p:bldP spid="20" grpId="0" animBg="1"/>
      <p:bldP spid="24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3054526" y="456651"/>
            <a:ext cx="609461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Develop Business Fundamentals</a:t>
            </a:r>
          </a:p>
        </p:txBody>
      </p:sp>
      <p:pic>
        <p:nvPicPr>
          <p:cNvPr id="3" name="Picture 2" descr="Sky with stars, north start and multiple level star network, with the emphasis on the 2nd layer below north star.">
            <a:extLst>
              <a:ext uri="{FF2B5EF4-FFF2-40B4-BE49-F238E27FC236}">
                <a16:creationId xmlns:a16="http://schemas.microsoft.com/office/drawing/2014/main" id="{3DF9A8CE-A28C-4E8E-9513-9A44C100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17" y="1379015"/>
            <a:ext cx="9794365" cy="327249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E08532F-C7B2-4AE8-95A4-02459D7CBBDB}"/>
              </a:ext>
            </a:extLst>
          </p:cNvPr>
          <p:cNvSpPr txBox="1"/>
          <p:nvPr/>
        </p:nvSpPr>
        <p:spPr>
          <a:xfrm>
            <a:off x="1517075" y="4733629"/>
            <a:ext cx="9972559" cy="101673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Lato Light"/>
                <a:ea typeface="Lato Light"/>
                <a:cs typeface="Lato Light"/>
              </a:rPr>
              <a:t>This is the 2</a:t>
            </a:r>
            <a:r>
              <a:rPr lang="en-US" sz="2800" baseline="30000" dirty="0">
                <a:latin typeface="Lato Light"/>
                <a:ea typeface="Lato Light"/>
                <a:cs typeface="Lato Light"/>
              </a:rPr>
              <a:t>nd</a:t>
            </a:r>
            <a:r>
              <a:rPr lang="en-US" sz="2800" dirty="0">
                <a:latin typeface="Lato Light"/>
                <a:ea typeface="Lato Light"/>
                <a:cs typeface="Lato Light"/>
              </a:rPr>
              <a:t> level of branching (Planning &amp; Execution Tree)</a:t>
            </a:r>
          </a:p>
          <a:p>
            <a:pPr algn="just">
              <a:lnSpc>
                <a:spcPct val="110000"/>
              </a:lnSpc>
            </a:pPr>
            <a:r>
              <a:rPr lang="en-US" sz="2800" dirty="0">
                <a:latin typeface="Lato Light"/>
                <a:ea typeface="Lato Light"/>
                <a:cs typeface="Lato Light"/>
              </a:rPr>
              <a:t>Must be connected/aligned with True North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98237-5E7F-4F49-BE28-B0D447A637DA}"/>
              </a:ext>
            </a:extLst>
          </p:cNvPr>
          <p:cNvSpPr txBox="1"/>
          <p:nvPr/>
        </p:nvSpPr>
        <p:spPr>
          <a:xfrm>
            <a:off x="3520021" y="6401349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Business priorities, aka business fundamentals, mother strategy, 2</a:t>
            </a:r>
            <a:r>
              <a:rPr lang="en-US" i="1" baseline="30000" dirty="0">
                <a:solidFill>
                  <a:srgbClr val="FF0000"/>
                </a:solidFill>
              </a:rPr>
              <a:t>nd</a:t>
            </a:r>
            <a:r>
              <a:rPr lang="en-US" i="1" dirty="0">
                <a:solidFill>
                  <a:srgbClr val="FF0000"/>
                </a:solidFill>
              </a:rPr>
              <a:t> level of tree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1E2FEB-BC6E-45C9-9AFE-F608BF4E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2758" y="1921565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5BAA80-8551-4071-91D7-9139CCF54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5245" y="2845740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E09299-4F55-4E0A-A529-E4CB2183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25175" y="3353535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3145895" y="456651"/>
            <a:ext cx="591187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Business Fundamentals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C3212-EF67-4645-B741-A7889A1152EB}"/>
              </a:ext>
            </a:extLst>
          </p:cNvPr>
          <p:cNvSpPr txBox="1"/>
          <p:nvPr/>
        </p:nvSpPr>
        <p:spPr>
          <a:xfrm>
            <a:off x="4029005" y="1570152"/>
            <a:ext cx="3832578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Community – PD – Career Dev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AB7D15-631C-4C79-8758-38622828F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14638" y="2016057"/>
            <a:ext cx="3310517" cy="19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5B1894-9706-432E-914F-73007B3F161A}"/>
              </a:ext>
            </a:extLst>
          </p:cNvPr>
          <p:cNvSpPr txBox="1"/>
          <p:nvPr/>
        </p:nvSpPr>
        <p:spPr>
          <a:xfrm>
            <a:off x="4029005" y="2045069"/>
            <a:ext cx="3832577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Targets:</a:t>
            </a:r>
          </a:p>
          <a:p>
            <a:pPr algn="ctr"/>
            <a:r>
              <a:rPr lang="en-US" sz="2000" dirty="0"/>
              <a:t>Member Growth: 3200 members</a:t>
            </a:r>
          </a:p>
          <a:p>
            <a:pPr algn="ctr"/>
            <a:r>
              <a:rPr lang="en-US" sz="2000" dirty="0"/>
              <a:t>Membership Engagement: 50%</a:t>
            </a:r>
          </a:p>
          <a:p>
            <a:pPr algn="ctr"/>
            <a:r>
              <a:rPr lang="en-US" sz="2000" dirty="0"/>
              <a:t>Member Events: 10 events/year</a:t>
            </a:r>
          </a:p>
          <a:p>
            <a:pPr algn="ctr"/>
            <a:r>
              <a:rPr lang="en-US" sz="2000" dirty="0"/>
              <a:t>PD: 90% certification pass 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B7857-0DD1-49DA-8E83-DE103B78DA80}"/>
              </a:ext>
            </a:extLst>
          </p:cNvPr>
          <p:cNvSpPr txBox="1"/>
          <p:nvPr/>
        </p:nvSpPr>
        <p:spPr>
          <a:xfrm>
            <a:off x="1399105" y="4484680"/>
            <a:ext cx="2285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Member Growth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E25F5B-6A68-4189-B08C-E6A12C6DD57E}"/>
              </a:ext>
            </a:extLst>
          </p:cNvPr>
          <p:cNvSpPr txBox="1"/>
          <p:nvPr/>
        </p:nvSpPr>
        <p:spPr>
          <a:xfrm>
            <a:off x="3899624" y="4484680"/>
            <a:ext cx="215470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Member Engagement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63B13B-39DA-4C97-9F4D-E463784E798B}"/>
              </a:ext>
            </a:extLst>
          </p:cNvPr>
          <p:cNvSpPr txBox="1"/>
          <p:nvPr/>
        </p:nvSpPr>
        <p:spPr>
          <a:xfrm>
            <a:off x="6206730" y="4465249"/>
            <a:ext cx="215470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Member Events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FB4559-1EDB-49A0-A3D9-FE8995A6DF59}"/>
              </a:ext>
            </a:extLst>
          </p:cNvPr>
          <p:cNvSpPr txBox="1"/>
          <p:nvPr/>
        </p:nvSpPr>
        <p:spPr>
          <a:xfrm>
            <a:off x="8513836" y="4473810"/>
            <a:ext cx="215470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Professional Dev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88C635-D8A0-4467-81EC-52CE7F17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74760" y="3675195"/>
            <a:ext cx="6771861" cy="801759"/>
            <a:chOff x="2797779" y="2994990"/>
            <a:chExt cx="6771861" cy="80175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691A6F-8C22-4FC3-9DB1-91935AB9EE54}"/>
                </a:ext>
              </a:extLst>
            </p:cNvPr>
            <p:cNvCxnSpPr>
              <a:cxnSpLocks/>
            </p:cNvCxnSpPr>
            <p:nvPr/>
          </p:nvCxnSpPr>
          <p:spPr>
            <a:xfrm>
              <a:off x="2797779" y="3389243"/>
              <a:ext cx="67718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5C3FFB-9DE4-4BB8-98EA-6845C43C4191}"/>
                </a:ext>
              </a:extLst>
            </p:cNvPr>
            <p:cNvCxnSpPr>
              <a:cxnSpLocks/>
            </p:cNvCxnSpPr>
            <p:nvPr/>
          </p:nvCxnSpPr>
          <p:spPr>
            <a:xfrm>
              <a:off x="6008290" y="2994990"/>
              <a:ext cx="0" cy="39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7E71D0-BBBA-4DCB-88DD-2E708E8EF515}"/>
                </a:ext>
              </a:extLst>
            </p:cNvPr>
            <p:cNvCxnSpPr>
              <a:cxnSpLocks/>
            </p:cNvCxnSpPr>
            <p:nvPr/>
          </p:nvCxnSpPr>
          <p:spPr>
            <a:xfrm>
              <a:off x="2811031" y="3402496"/>
              <a:ext cx="0" cy="39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D3C729F-5EFA-46F2-9FAB-0B940337EE0D}"/>
                </a:ext>
              </a:extLst>
            </p:cNvPr>
            <p:cNvCxnSpPr>
              <a:cxnSpLocks/>
            </p:cNvCxnSpPr>
            <p:nvPr/>
          </p:nvCxnSpPr>
          <p:spPr>
            <a:xfrm>
              <a:off x="5106356" y="3402496"/>
              <a:ext cx="0" cy="39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7D136EC-12BC-411D-BCD7-FDD4386491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3462" y="3402496"/>
              <a:ext cx="0" cy="39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B77CDF0-3811-4DE9-B767-B1BFAA59EEAA}"/>
                </a:ext>
              </a:extLst>
            </p:cNvPr>
            <p:cNvCxnSpPr>
              <a:cxnSpLocks/>
            </p:cNvCxnSpPr>
            <p:nvPr/>
          </p:nvCxnSpPr>
          <p:spPr>
            <a:xfrm>
              <a:off x="9569640" y="3389244"/>
              <a:ext cx="0" cy="39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5243DE2-4D4A-B84F-02F0-A4D4E5382412}"/>
              </a:ext>
            </a:extLst>
          </p:cNvPr>
          <p:cNvSpPr txBox="1"/>
          <p:nvPr/>
        </p:nvSpPr>
        <p:spPr>
          <a:xfrm>
            <a:off x="449547" y="2888451"/>
            <a:ext cx="189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Mother strategies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A3283B7-08AF-B427-B9B6-6C52F0615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1171" y="3908324"/>
            <a:ext cx="10535478" cy="158074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98237-5E7F-4F49-BE28-B0D447A637DA}"/>
              </a:ext>
            </a:extLst>
          </p:cNvPr>
          <p:cNvSpPr txBox="1"/>
          <p:nvPr/>
        </p:nvSpPr>
        <p:spPr>
          <a:xfrm>
            <a:off x="3520021" y="6401349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“True North” expresses business needs that </a:t>
            </a:r>
            <a:r>
              <a:rPr lang="en-US" b="1" i="1" dirty="0">
                <a:solidFill>
                  <a:srgbClr val="FF0000"/>
                </a:solidFill>
              </a:rPr>
              <a:t>must</a:t>
            </a:r>
            <a:r>
              <a:rPr lang="en-US" i="1" dirty="0">
                <a:solidFill>
                  <a:srgbClr val="FF0000"/>
                </a:solidFill>
              </a:rPr>
              <a:t> be achieved and exerts a magnetic </a:t>
            </a:r>
            <a:r>
              <a:rPr lang="en-US" b="1" i="1" dirty="0">
                <a:solidFill>
                  <a:srgbClr val="FF0000"/>
                </a:solidFill>
              </a:rPr>
              <a:t>pull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60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2596867" y="456651"/>
            <a:ext cx="70099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Business Fundamentals Example Cont.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C3212-EF67-4645-B741-A7889A1152EB}"/>
              </a:ext>
            </a:extLst>
          </p:cNvPr>
          <p:cNvSpPr txBox="1"/>
          <p:nvPr/>
        </p:nvSpPr>
        <p:spPr>
          <a:xfrm>
            <a:off x="4617156" y="1240412"/>
            <a:ext cx="30119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Community – PD – Career Dev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AB7D15-631C-4C79-8758-38622828F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606089" y="1605916"/>
            <a:ext cx="2883920" cy="196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5B1894-9706-432E-914F-73007B3F161A}"/>
              </a:ext>
            </a:extLst>
          </p:cNvPr>
          <p:cNvSpPr txBox="1"/>
          <p:nvPr/>
        </p:nvSpPr>
        <p:spPr>
          <a:xfrm>
            <a:off x="4617156" y="1646882"/>
            <a:ext cx="3011943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Targets:</a:t>
            </a:r>
          </a:p>
          <a:p>
            <a:pPr algn="ctr"/>
            <a:r>
              <a:rPr lang="en-US" sz="1600" dirty="0"/>
              <a:t>Member Growth: 3200 members</a:t>
            </a:r>
          </a:p>
          <a:p>
            <a:pPr algn="ctr"/>
            <a:r>
              <a:rPr lang="en-US" sz="1600" dirty="0"/>
              <a:t>Membership Engagement: 50%</a:t>
            </a:r>
          </a:p>
          <a:p>
            <a:pPr algn="ctr"/>
            <a:r>
              <a:rPr lang="en-US" sz="1600" dirty="0"/>
              <a:t>Member Events: 10 events/year</a:t>
            </a:r>
          </a:p>
          <a:p>
            <a:pPr algn="ctr"/>
            <a:r>
              <a:rPr lang="en-US" sz="1600" dirty="0"/>
              <a:t>PD: 90% certification pass rate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691A6F-8C22-4FC3-9DB1-91935AB9E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97779" y="3349487"/>
            <a:ext cx="6771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C3FFB-9DE4-4BB8-98EA-6845C43C4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08290" y="2955234"/>
            <a:ext cx="0" cy="394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9B7857-0DD1-49DA-8E83-DE103B78DA80}"/>
              </a:ext>
            </a:extLst>
          </p:cNvPr>
          <p:cNvSpPr txBox="1"/>
          <p:nvPr/>
        </p:nvSpPr>
        <p:spPr>
          <a:xfrm>
            <a:off x="1733678" y="3756993"/>
            <a:ext cx="2154705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Member Growth</a:t>
            </a:r>
          </a:p>
          <a:p>
            <a:r>
              <a:rPr lang="en-US" sz="1600" dirty="0"/>
              <a:t>Current 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Member net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member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Member renewal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Member non-renewal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7E71D0-BBBA-4DCB-88DD-2E708E8EF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11031" y="3362740"/>
            <a:ext cx="0" cy="394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FE25F5B-6A68-4189-B08C-E6A12C6DD57E}"/>
              </a:ext>
            </a:extLst>
          </p:cNvPr>
          <p:cNvSpPr txBox="1"/>
          <p:nvPr/>
        </p:nvSpPr>
        <p:spPr>
          <a:xfrm>
            <a:off x="4029004" y="3778321"/>
            <a:ext cx="2154705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Member Engagement</a:t>
            </a:r>
          </a:p>
          <a:p>
            <a:r>
              <a:rPr lang="en-US" sz="1600" dirty="0"/>
              <a:t>Current 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Volunteer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Event attendance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63B13B-39DA-4C97-9F4D-E463784E798B}"/>
              </a:ext>
            </a:extLst>
          </p:cNvPr>
          <p:cNvSpPr txBox="1"/>
          <p:nvPr/>
        </p:nvSpPr>
        <p:spPr>
          <a:xfrm>
            <a:off x="6336110" y="3758890"/>
            <a:ext cx="2154705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Member Events</a:t>
            </a:r>
          </a:p>
          <a:p>
            <a:r>
              <a:rPr lang="en-US" sz="1600" dirty="0"/>
              <a:t>Current 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Career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PD Events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FB4559-1EDB-49A0-A3D9-FE8995A6DF59}"/>
              </a:ext>
            </a:extLst>
          </p:cNvPr>
          <p:cNvSpPr txBox="1"/>
          <p:nvPr/>
        </p:nvSpPr>
        <p:spPr>
          <a:xfrm>
            <a:off x="8643216" y="3767451"/>
            <a:ext cx="2154705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Professional Dev</a:t>
            </a:r>
          </a:p>
          <a:p>
            <a:r>
              <a:rPr lang="en-US" sz="1600" dirty="0"/>
              <a:t>Current metrics: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Certification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D3C729F-5EFA-46F2-9FAB-0B940337E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06356" y="3362740"/>
            <a:ext cx="0" cy="394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7D136EC-12BC-411D-BCD7-FDD438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13462" y="3362740"/>
            <a:ext cx="0" cy="394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77CDF0-3811-4DE9-B767-B1BFAA59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69640" y="3349488"/>
            <a:ext cx="0" cy="394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7DF5AB-DBF4-CBD0-0095-CB55435D7BD0}"/>
              </a:ext>
            </a:extLst>
          </p:cNvPr>
          <p:cNvSpPr txBox="1"/>
          <p:nvPr/>
        </p:nvSpPr>
        <p:spPr>
          <a:xfrm>
            <a:off x="85110" y="2939552"/>
            <a:ext cx="272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Mother strategies &amp; corresponding process metrics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98237-5E7F-4F49-BE28-B0D447A637DA}"/>
              </a:ext>
            </a:extLst>
          </p:cNvPr>
          <p:cNvSpPr txBox="1"/>
          <p:nvPr/>
        </p:nvSpPr>
        <p:spPr>
          <a:xfrm>
            <a:off x="3520021" y="6401349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“True North” expresses business needs that </a:t>
            </a:r>
            <a:r>
              <a:rPr lang="en-US" b="1" i="1" dirty="0">
                <a:solidFill>
                  <a:srgbClr val="FF0000"/>
                </a:solidFill>
              </a:rPr>
              <a:t>must</a:t>
            </a:r>
            <a:r>
              <a:rPr lang="en-US" i="1" dirty="0">
                <a:solidFill>
                  <a:srgbClr val="FF0000"/>
                </a:solidFill>
              </a:rPr>
              <a:t> be achieved and exerts a magnetic </a:t>
            </a:r>
            <a:r>
              <a:rPr lang="en-US" b="1" i="1" dirty="0">
                <a:solidFill>
                  <a:srgbClr val="FF0000"/>
                </a:solidFill>
              </a:rPr>
              <a:t>pull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75926CA-4D43-60E5-0FFD-065BAAF9D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8261" y="3575112"/>
            <a:ext cx="10535478" cy="26534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4208691" y="456651"/>
            <a:ext cx="378629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Deployment Leaders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98237-5E7F-4F49-BE28-B0D447A637DA}"/>
              </a:ext>
            </a:extLst>
          </p:cNvPr>
          <p:cNvSpPr txBox="1"/>
          <p:nvPr/>
        </p:nvSpPr>
        <p:spPr>
          <a:xfrm>
            <a:off x="3520021" y="6401349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“True North” expresses business needs that </a:t>
            </a:r>
            <a:r>
              <a:rPr lang="en-US" b="1" i="1" dirty="0">
                <a:solidFill>
                  <a:srgbClr val="FF0000"/>
                </a:solidFill>
              </a:rPr>
              <a:t>must</a:t>
            </a:r>
            <a:r>
              <a:rPr lang="en-US" i="1" dirty="0">
                <a:solidFill>
                  <a:srgbClr val="FF0000"/>
                </a:solidFill>
              </a:rPr>
              <a:t> be achieved and exerts a magnetic </a:t>
            </a:r>
            <a:r>
              <a:rPr lang="en-US" b="1" i="1" dirty="0">
                <a:solidFill>
                  <a:srgbClr val="FF0000"/>
                </a:solidFill>
              </a:rPr>
              <a:t>pull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 descr="The longest rowing team with 29 team members on the boat.">
            <a:extLst>
              <a:ext uri="{FF2B5EF4-FFF2-40B4-BE49-F238E27FC236}">
                <a16:creationId xmlns:a16="http://schemas.microsoft.com/office/drawing/2014/main" id="{4AA68B19-59A4-4850-FA51-6D8F2FD7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51" y="1296898"/>
            <a:ext cx="9963497" cy="41502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FDCB8B-B800-2FA0-0066-5BF4E0746B8B}"/>
              </a:ext>
            </a:extLst>
          </p:cNvPr>
          <p:cNvSpPr txBox="1"/>
          <p:nvPr/>
        </p:nvSpPr>
        <p:spPr>
          <a:xfrm>
            <a:off x="1510060" y="5561102"/>
            <a:ext cx="9972559" cy="72633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r>
              <a:rPr lang="en-US" sz="2000" dirty="0"/>
              <a:t>In a rowing team: the coxswain ensures that each member is pulling at the right pace and intensity. Individual efficiency does not equal overall efficiency.</a:t>
            </a:r>
          </a:p>
        </p:txBody>
      </p:sp>
      <p:cxnSp>
        <p:nvCxnSpPr>
          <p:cNvPr id="4" name="Straight Arrow Connector 3" descr="Pointing to the coxswain, who is the most important person on the rowing boat.">
            <a:extLst>
              <a:ext uri="{FF2B5EF4-FFF2-40B4-BE49-F238E27FC236}">
                <a16:creationId xmlns:a16="http://schemas.microsoft.com/office/drawing/2014/main" id="{798838C7-DA94-4EA7-D9BD-0AB14BF264C4}"/>
              </a:ext>
            </a:extLst>
          </p:cNvPr>
          <p:cNvCxnSpPr/>
          <p:nvPr/>
        </p:nvCxnSpPr>
        <p:spPr>
          <a:xfrm>
            <a:off x="1881555" y="3235569"/>
            <a:ext cx="720969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7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miling for the camera">
            <a:extLst>
              <a:ext uri="{FF2B5EF4-FFF2-40B4-BE49-F238E27FC236}">
                <a16:creationId xmlns:a16="http://schemas.microsoft.com/office/drawing/2014/main" id="{119718EA-43A7-34DB-B350-CF88B972AF9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0" b="16660"/>
          <a:stretch>
            <a:fillRect/>
          </a:stretch>
        </p:blipFill>
        <p:spPr>
          <a:xfrm>
            <a:off x="1876400" y="615088"/>
            <a:ext cx="2133600" cy="2133600"/>
          </a:xfrm>
        </p:spPr>
      </p:pic>
      <p:sp>
        <p:nvSpPr>
          <p:cNvPr id="4" name="TextBox 3"/>
          <p:cNvSpPr txBox="1"/>
          <p:nvPr/>
        </p:nvSpPr>
        <p:spPr>
          <a:xfrm>
            <a:off x="2238168" y="2914138"/>
            <a:ext cx="1345910" cy="3539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700" b="1" dirty="0">
                <a:latin typeface="Lato Regular"/>
                <a:cs typeface="Lato Regular"/>
              </a:rPr>
              <a:t>RYAN</a:t>
            </a:r>
            <a:r>
              <a:rPr lang="id-ID" sz="1700" b="1" dirty="0">
                <a:latin typeface="Lato Regular"/>
                <a:cs typeface="Lato Regular"/>
              </a:rPr>
              <a:t> </a:t>
            </a:r>
            <a:r>
              <a:rPr lang="en-US" sz="1700" b="1" dirty="0">
                <a:solidFill>
                  <a:schemeClr val="accent1"/>
                </a:solidFill>
                <a:latin typeface="Lato Regular"/>
                <a:cs typeface="Lato Regular"/>
              </a:rPr>
              <a:t>Zeng</a:t>
            </a:r>
            <a:endParaRPr lang="id-ID" sz="1700" b="1" dirty="0">
              <a:solidFill>
                <a:schemeClr val="accent1"/>
              </a:solidFill>
              <a:latin typeface="Lato Regular"/>
              <a:cs typeface="Lato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7854" y="3498752"/>
            <a:ext cx="2646524" cy="175430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400" b="1" dirty="0">
                <a:latin typeface="Lato Light"/>
                <a:cs typeface="Lato Light"/>
              </a:rPr>
              <a:t>Stream Kaizen</a:t>
            </a:r>
          </a:p>
          <a:p>
            <a:pPr algn="ctr"/>
            <a:r>
              <a:rPr lang="en-US" sz="1100" b="1" dirty="0">
                <a:latin typeface="Lato Light"/>
                <a:cs typeface="Lato Light"/>
              </a:rPr>
              <a:t>Co-Founder, Consultant, Coach, Mentor</a:t>
            </a:r>
          </a:p>
          <a:p>
            <a:pPr algn="ctr"/>
            <a:endParaRPr lang="en-US" sz="1100" b="1" dirty="0">
              <a:latin typeface="Lato Light"/>
              <a:cs typeface="Lato Light"/>
            </a:endParaRPr>
          </a:p>
          <a:p>
            <a:pPr algn="ctr"/>
            <a:r>
              <a:rPr lang="en-US" sz="1400" b="1" dirty="0">
                <a:latin typeface="Lato Light"/>
                <a:cs typeface="Lato Light"/>
              </a:rPr>
              <a:t>AME West Region</a:t>
            </a:r>
          </a:p>
          <a:p>
            <a:pPr algn="ctr"/>
            <a:r>
              <a:rPr lang="en-US" sz="1100" b="1" dirty="0">
                <a:latin typeface="Lato Light"/>
                <a:cs typeface="Lato Light"/>
              </a:rPr>
              <a:t>President, Board Member</a:t>
            </a:r>
          </a:p>
          <a:p>
            <a:pPr algn="ctr"/>
            <a:endParaRPr lang="en-US" sz="1100" b="1" dirty="0">
              <a:latin typeface="Lato Light"/>
              <a:cs typeface="Lato Light"/>
            </a:endParaRPr>
          </a:p>
          <a:p>
            <a:pPr algn="ctr"/>
            <a:r>
              <a:rPr lang="en-US" sz="1400" b="1" dirty="0">
                <a:latin typeface="Lato Light"/>
                <a:cs typeface="Lato Light"/>
              </a:rPr>
              <a:t>AME Seattle Consortium</a:t>
            </a:r>
          </a:p>
          <a:p>
            <a:pPr algn="ctr"/>
            <a:r>
              <a:rPr lang="en-US" sz="1100" b="1" dirty="0">
                <a:latin typeface="Lato Light"/>
                <a:cs typeface="Lato Light"/>
              </a:rPr>
              <a:t>Executive Director</a:t>
            </a:r>
          </a:p>
          <a:p>
            <a:pPr algn="ctr"/>
            <a:endParaRPr lang="en-US" sz="1100" b="1" dirty="0">
              <a:latin typeface="Lato Light"/>
              <a:cs typeface="Lato Light"/>
            </a:endParaRPr>
          </a:p>
        </p:txBody>
      </p:sp>
      <p:cxnSp>
        <p:nvCxnSpPr>
          <p:cNvPr id="6" name="Straight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49389" y="3300689"/>
            <a:ext cx="523455" cy="0"/>
          </a:xfrm>
          <a:prstGeom prst="line">
            <a:avLst/>
          </a:prstGeom>
          <a:ln w="6350">
            <a:solidFill>
              <a:schemeClr val="accent1"/>
            </a:solidFill>
            <a:prstDash val="lg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5355BE2-7426-4981-DE17-4CFADE0CC436}"/>
              </a:ext>
            </a:extLst>
          </p:cNvPr>
          <p:cNvSpPr txBox="1"/>
          <p:nvPr/>
        </p:nvSpPr>
        <p:spPr>
          <a:xfrm>
            <a:off x="1587854" y="5163230"/>
            <a:ext cx="2646524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400" b="1" dirty="0" err="1">
                <a:latin typeface="Lato Light"/>
                <a:cs typeface="Lato Light"/>
              </a:rPr>
              <a:t>Ryan@AMESeattle.Org</a:t>
            </a:r>
            <a:endParaRPr lang="en-US" sz="1400" b="1" dirty="0">
              <a:latin typeface="Lato Light"/>
              <a:cs typeface="Lato Light"/>
            </a:endParaRPr>
          </a:p>
          <a:p>
            <a:pPr algn="ctr"/>
            <a:r>
              <a:rPr lang="en-US" sz="1400" b="1" dirty="0">
                <a:latin typeface="Lato Light"/>
                <a:cs typeface="Lato Light"/>
              </a:rPr>
              <a:t>Ryan@StreamKaizen.com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EABC11-3812-40A1-B915-68768A9CE095}"/>
              </a:ext>
            </a:extLst>
          </p:cNvPr>
          <p:cNvSpPr txBox="1">
            <a:spLocks/>
          </p:cNvSpPr>
          <p:nvPr/>
        </p:nvSpPr>
        <p:spPr>
          <a:xfrm>
            <a:off x="5083770" y="484172"/>
            <a:ext cx="6864390" cy="1569555"/>
          </a:xfrm>
          <a:prstGeom prst="rect">
            <a:avLst/>
          </a:prstGeom>
        </p:spPr>
        <p:txBody>
          <a:bodyPr vert="horz" lIns="121893" tIns="60946" rIns="121893" bIns="60946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Lato Light"/>
              </a:rPr>
              <a:t>Experience:</a:t>
            </a:r>
          </a:p>
          <a:p>
            <a:r>
              <a:rPr lang="en-US" sz="1800" dirty="0">
                <a:solidFill>
                  <a:schemeClr val="tx1"/>
                </a:solidFill>
                <a:latin typeface="Lato Light"/>
              </a:rPr>
              <a:t>Carlisle Interconnect Technologies, Global Director of Project Management and Continuous Improvement</a:t>
            </a:r>
          </a:p>
          <a:p>
            <a:r>
              <a:rPr lang="en-US" sz="1800" dirty="0">
                <a:solidFill>
                  <a:schemeClr val="tx1"/>
                </a:solidFill>
                <a:latin typeface="Lato Light"/>
              </a:rPr>
              <a:t>AME, West Region President, Board Member, AME Excellence Award Assessor, Seattle Lean Consortium Leader</a:t>
            </a:r>
          </a:p>
          <a:p>
            <a:r>
              <a:rPr lang="en-US" sz="1800" dirty="0">
                <a:solidFill>
                  <a:schemeClr val="tx1"/>
                </a:solidFill>
                <a:latin typeface="Lato Light"/>
              </a:rPr>
              <a:t>PMI, Puget Sound Chapter, VP of Membership &amp; Community</a:t>
            </a:r>
          </a:p>
          <a:p>
            <a:r>
              <a:rPr lang="en-US" sz="1800" dirty="0">
                <a:solidFill>
                  <a:schemeClr val="tx1"/>
                </a:solidFill>
                <a:latin typeface="Lato Light"/>
              </a:rPr>
              <a:t>ASQ, Seattle Chapter, Chair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Lato Light"/>
              </a:rPr>
              <a:t>Certification:</a:t>
            </a:r>
          </a:p>
          <a:p>
            <a:r>
              <a:rPr lang="en-US" sz="1800" dirty="0">
                <a:solidFill>
                  <a:schemeClr val="tx1"/>
                </a:solidFill>
                <a:latin typeface="Lato Light"/>
              </a:rPr>
              <a:t>ASQ Certified Six Sigma Black Belt (CSSBB)</a:t>
            </a:r>
          </a:p>
          <a:p>
            <a:r>
              <a:rPr lang="en-US" sz="1800" dirty="0">
                <a:solidFill>
                  <a:schemeClr val="tx1"/>
                </a:solidFill>
                <a:latin typeface="Lato Light"/>
              </a:rPr>
              <a:t>SME/AME/Shingo Lean Certification (LBC, LSC)</a:t>
            </a:r>
          </a:p>
          <a:p>
            <a:r>
              <a:rPr lang="en-US" sz="1800" dirty="0">
                <a:solidFill>
                  <a:schemeClr val="tx1"/>
                </a:solidFill>
                <a:latin typeface="Lato Light"/>
              </a:rPr>
              <a:t>PMI Certified Project Management Professional (PMP, </a:t>
            </a:r>
            <a:r>
              <a:rPr lang="en-US" sz="1800" dirty="0" err="1">
                <a:solidFill>
                  <a:schemeClr val="tx1"/>
                </a:solidFill>
                <a:latin typeface="Lato Light"/>
              </a:rPr>
              <a:t>PgMP</a:t>
            </a:r>
            <a:r>
              <a:rPr lang="en-US" sz="1800" dirty="0">
                <a:solidFill>
                  <a:schemeClr val="tx1"/>
                </a:solidFill>
                <a:latin typeface="Lato Light"/>
              </a:rPr>
              <a:t>)</a:t>
            </a:r>
          </a:p>
          <a:p>
            <a:r>
              <a:rPr lang="en-US" sz="1800" dirty="0" err="1">
                <a:solidFill>
                  <a:schemeClr val="tx1"/>
                </a:solidFill>
                <a:latin typeface="Lato Light"/>
              </a:rPr>
              <a:t>Prosci</a:t>
            </a:r>
            <a:r>
              <a:rPr lang="en-US" sz="1800" dirty="0">
                <a:solidFill>
                  <a:schemeClr val="tx1"/>
                </a:solidFill>
                <a:latin typeface="Lato Light"/>
              </a:rPr>
              <a:t> Certified Change Management Practitioner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Lato Light"/>
              </a:rPr>
              <a:t>Education:</a:t>
            </a:r>
          </a:p>
          <a:p>
            <a:r>
              <a:rPr lang="en-US" sz="1800" dirty="0">
                <a:solidFill>
                  <a:schemeClr val="tx1"/>
                </a:solidFill>
                <a:latin typeface="Lato Light"/>
              </a:rPr>
              <a:t>MBA, Indiana University – Kelley School of Business, Bloomington, Indiana</a:t>
            </a:r>
          </a:p>
          <a:p>
            <a:r>
              <a:rPr lang="en-US" sz="1800" dirty="0">
                <a:solidFill>
                  <a:schemeClr val="tx1"/>
                </a:solidFill>
                <a:latin typeface="Lato Light"/>
              </a:rPr>
              <a:t>MS in Strategic Management, Indiana University – Kelley School of Business, Bloomington, Indiana</a:t>
            </a:r>
          </a:p>
        </p:txBody>
      </p:sp>
    </p:spTree>
    <p:extLst>
      <p:ext uri="{BB962C8B-B14F-4D97-AF65-F5344CB8AC3E}">
        <p14:creationId xmlns:p14="http://schemas.microsoft.com/office/powerpoint/2010/main" val="1913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33" name="TextBox 72">
            <a:extLst>
              <a:ext uri="{FF2B5EF4-FFF2-40B4-BE49-F238E27FC236}">
                <a16:creationId xmlns:a16="http://schemas.microsoft.com/office/drawing/2014/main" id="{90C313D8-EBEF-DF9E-5015-5024E5934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451" y="459539"/>
            <a:ext cx="51473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Deployment Leaders Cont.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C3212-EF67-4645-B741-A7889A1152EB}"/>
              </a:ext>
            </a:extLst>
          </p:cNvPr>
          <p:cNvSpPr txBox="1"/>
          <p:nvPr/>
        </p:nvSpPr>
        <p:spPr>
          <a:xfrm>
            <a:off x="4314637" y="1326021"/>
            <a:ext cx="331051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Community – PD – Career Dev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AB7D15-631C-4C79-8758-38622828F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314637" y="1631744"/>
            <a:ext cx="3310517" cy="19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5B1894-9706-432E-914F-73007B3F161A}"/>
              </a:ext>
            </a:extLst>
          </p:cNvPr>
          <p:cNvSpPr txBox="1"/>
          <p:nvPr/>
        </p:nvSpPr>
        <p:spPr>
          <a:xfrm>
            <a:off x="4314632" y="1673383"/>
            <a:ext cx="3310517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Targets:</a:t>
            </a:r>
          </a:p>
          <a:p>
            <a:pPr algn="ctr"/>
            <a:r>
              <a:rPr lang="en-US" sz="1600" dirty="0"/>
              <a:t>Member Growth: 3200 members</a:t>
            </a:r>
          </a:p>
          <a:p>
            <a:pPr algn="ctr"/>
            <a:r>
              <a:rPr lang="en-US" sz="1600" dirty="0"/>
              <a:t>Membership Engagement: 50%</a:t>
            </a:r>
          </a:p>
          <a:p>
            <a:pPr algn="ctr"/>
            <a:r>
              <a:rPr lang="en-US" sz="1600" dirty="0"/>
              <a:t>Member Events: 10 events/year</a:t>
            </a:r>
          </a:p>
          <a:p>
            <a:pPr algn="ctr"/>
            <a:r>
              <a:rPr lang="en-US" sz="1600" dirty="0"/>
              <a:t>PD: 90% certification pass rate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9B7857-0DD1-49DA-8E83-DE103B78DA80}"/>
              </a:ext>
            </a:extLst>
          </p:cNvPr>
          <p:cNvSpPr txBox="1"/>
          <p:nvPr/>
        </p:nvSpPr>
        <p:spPr>
          <a:xfrm>
            <a:off x="1535252" y="3818077"/>
            <a:ext cx="22858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Member Growth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E25F5B-6A68-4189-B08C-E6A12C6DD57E}"/>
              </a:ext>
            </a:extLst>
          </p:cNvPr>
          <p:cNvSpPr txBox="1"/>
          <p:nvPr/>
        </p:nvSpPr>
        <p:spPr>
          <a:xfrm>
            <a:off x="4029004" y="3818077"/>
            <a:ext cx="215470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Member Engagement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63B13B-39DA-4C97-9F4D-E463784E798B}"/>
              </a:ext>
            </a:extLst>
          </p:cNvPr>
          <p:cNvSpPr txBox="1"/>
          <p:nvPr/>
        </p:nvSpPr>
        <p:spPr>
          <a:xfrm>
            <a:off x="6336110" y="3798646"/>
            <a:ext cx="215470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Member Events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FB4559-1EDB-49A0-A3D9-FE8995A6DF59}"/>
              </a:ext>
            </a:extLst>
          </p:cNvPr>
          <p:cNvSpPr txBox="1"/>
          <p:nvPr/>
        </p:nvSpPr>
        <p:spPr>
          <a:xfrm>
            <a:off x="8643216" y="3807207"/>
            <a:ext cx="215470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Professional Dev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88C635-D8A0-4467-81EC-52CE7F17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97779" y="2994990"/>
            <a:ext cx="6771861" cy="801759"/>
            <a:chOff x="2797779" y="2994990"/>
            <a:chExt cx="6771861" cy="80175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691A6F-8C22-4FC3-9DB1-91935AB9EE54}"/>
                </a:ext>
              </a:extLst>
            </p:cNvPr>
            <p:cNvCxnSpPr>
              <a:cxnSpLocks/>
            </p:cNvCxnSpPr>
            <p:nvPr/>
          </p:nvCxnSpPr>
          <p:spPr>
            <a:xfrm>
              <a:off x="2797779" y="3389243"/>
              <a:ext cx="67718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05C3FFB-9DE4-4BB8-98EA-6845C43C4191}"/>
                </a:ext>
              </a:extLst>
            </p:cNvPr>
            <p:cNvCxnSpPr>
              <a:cxnSpLocks/>
            </p:cNvCxnSpPr>
            <p:nvPr/>
          </p:nvCxnSpPr>
          <p:spPr>
            <a:xfrm>
              <a:off x="6008290" y="2994990"/>
              <a:ext cx="0" cy="39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7E71D0-BBBA-4DCB-88DD-2E708E8EF515}"/>
                </a:ext>
              </a:extLst>
            </p:cNvPr>
            <p:cNvCxnSpPr>
              <a:cxnSpLocks/>
            </p:cNvCxnSpPr>
            <p:nvPr/>
          </p:nvCxnSpPr>
          <p:spPr>
            <a:xfrm>
              <a:off x="2811031" y="3402496"/>
              <a:ext cx="0" cy="39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D3C729F-5EFA-46F2-9FAB-0B940337EE0D}"/>
                </a:ext>
              </a:extLst>
            </p:cNvPr>
            <p:cNvCxnSpPr>
              <a:cxnSpLocks/>
            </p:cNvCxnSpPr>
            <p:nvPr/>
          </p:nvCxnSpPr>
          <p:spPr>
            <a:xfrm>
              <a:off x="5106356" y="3402496"/>
              <a:ext cx="0" cy="39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7D136EC-12BC-411D-BCD7-FDD4386491B5}"/>
                </a:ext>
              </a:extLst>
            </p:cNvPr>
            <p:cNvCxnSpPr>
              <a:cxnSpLocks/>
            </p:cNvCxnSpPr>
            <p:nvPr/>
          </p:nvCxnSpPr>
          <p:spPr>
            <a:xfrm>
              <a:off x="7413462" y="3402496"/>
              <a:ext cx="0" cy="39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B77CDF0-3811-4DE9-B767-B1BFAA59EEAA}"/>
                </a:ext>
              </a:extLst>
            </p:cNvPr>
            <p:cNvCxnSpPr>
              <a:cxnSpLocks/>
            </p:cNvCxnSpPr>
            <p:nvPr/>
          </p:nvCxnSpPr>
          <p:spPr>
            <a:xfrm>
              <a:off x="9569640" y="3389244"/>
              <a:ext cx="0" cy="394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1CACB8E-221C-45CF-B413-F500A5F12487}"/>
              </a:ext>
            </a:extLst>
          </p:cNvPr>
          <p:cNvSpPr txBox="1"/>
          <p:nvPr/>
        </p:nvSpPr>
        <p:spPr>
          <a:xfrm>
            <a:off x="2719973" y="5425860"/>
            <a:ext cx="7056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Assign deployment leader for each mother strategy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DAECB0-B335-4B25-9FCD-EE9E76EC7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013023" y="4231490"/>
            <a:ext cx="2323476" cy="117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0D8BAE-5A8B-4703-ABEF-0F12430F4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083196" y="4216792"/>
            <a:ext cx="755838" cy="1173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D63278-A49F-4B83-A244-47398A71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256829" y="4231490"/>
            <a:ext cx="1037319" cy="1194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254227B-340B-42CD-9F45-4808283DA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7019300" y="4145761"/>
            <a:ext cx="2701269" cy="1269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5243DE2-4D4A-B84F-02F0-A4D4E5382412}"/>
              </a:ext>
            </a:extLst>
          </p:cNvPr>
          <p:cNvSpPr txBox="1"/>
          <p:nvPr/>
        </p:nvSpPr>
        <p:spPr>
          <a:xfrm>
            <a:off x="492831" y="2378320"/>
            <a:ext cx="1899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Mother strategies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A3283B7-08AF-B427-B9B6-6C52F0615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551" y="3241721"/>
            <a:ext cx="10535478" cy="13680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98237-5E7F-4F49-BE28-B0D447A637DA}"/>
              </a:ext>
            </a:extLst>
          </p:cNvPr>
          <p:cNvSpPr txBox="1"/>
          <p:nvPr/>
        </p:nvSpPr>
        <p:spPr>
          <a:xfrm>
            <a:off x="3520021" y="6401349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“True North” expresses business needs that </a:t>
            </a:r>
            <a:r>
              <a:rPr lang="en-US" b="1" i="1" dirty="0">
                <a:solidFill>
                  <a:srgbClr val="FF0000"/>
                </a:solidFill>
              </a:rPr>
              <a:t>must</a:t>
            </a:r>
            <a:r>
              <a:rPr lang="en-US" i="1" dirty="0">
                <a:solidFill>
                  <a:srgbClr val="FF0000"/>
                </a:solidFill>
              </a:rPr>
              <a:t> be achieved and exerts a magnetic </a:t>
            </a:r>
            <a:r>
              <a:rPr lang="en-US" b="1" i="1" dirty="0">
                <a:solidFill>
                  <a:srgbClr val="FF0000"/>
                </a:solidFill>
              </a:rPr>
              <a:t>pull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2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30" grpId="0"/>
      <p:bldP spid="35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45E26-6800-762A-1A2D-04F051623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455C-41FC-9D0D-8FFD-D547860C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The What on Strategy Alignment (Hoshin </a:t>
            </a:r>
            <a:r>
              <a:rPr lang="en-US" sz="6000" b="1" dirty="0" err="1"/>
              <a:t>Kanri</a:t>
            </a:r>
            <a:r>
              <a:rPr lang="en-US" sz="6000" b="1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49EE9-B2E0-3B4F-2469-F1BE0B0CD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0896A-92E4-9529-AC33-B6B0A03C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4FF1C-A11C-E38A-3C4F-F9DE6388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4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3010450" y="456651"/>
            <a:ext cx="61827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Strategy Alignment Mental Model</a:t>
            </a:r>
          </a:p>
        </p:txBody>
      </p:sp>
      <p:pic>
        <p:nvPicPr>
          <p:cNvPr id="4" name="Picture 3" descr="What is the gap? (What are we trying to improve?)">
            <a:extLst>
              <a:ext uri="{FF2B5EF4-FFF2-40B4-BE49-F238E27FC236}">
                <a16:creationId xmlns:a16="http://schemas.microsoft.com/office/drawing/2014/main" id="{C1837660-6BE3-BEEA-E84E-6D97FE7D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498" y="1514375"/>
            <a:ext cx="2743200" cy="2205681"/>
          </a:xfrm>
          <a:prstGeom prst="rect">
            <a:avLst/>
          </a:prstGeom>
        </p:spPr>
      </p:pic>
      <p:pic>
        <p:nvPicPr>
          <p:cNvPr id="52" name="Picture 51" descr="arror from step 1 to step 2">
            <a:extLst>
              <a:ext uri="{FF2B5EF4-FFF2-40B4-BE49-F238E27FC236}">
                <a16:creationId xmlns:a16="http://schemas.microsoft.com/office/drawing/2014/main" id="{F63599A4-6B56-2F47-9929-4AD4EB8BA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2030">
            <a:off x="4962968" y="739436"/>
            <a:ext cx="1843728" cy="1843728"/>
          </a:xfrm>
          <a:prstGeom prst="rect">
            <a:avLst/>
          </a:prstGeom>
        </p:spPr>
      </p:pic>
      <p:pic>
        <p:nvPicPr>
          <p:cNvPr id="8" name="Picture 7" descr="What’s preventing us from meeting our target? (A fishbone diagram shows causes contributing to the gap.)">
            <a:extLst>
              <a:ext uri="{FF2B5EF4-FFF2-40B4-BE49-F238E27FC236}">
                <a16:creationId xmlns:a16="http://schemas.microsoft.com/office/drawing/2014/main" id="{E2DC4113-BF5C-A8C9-794E-9C63C7DDB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369" y="1358919"/>
            <a:ext cx="3657600" cy="2312786"/>
          </a:xfrm>
          <a:prstGeom prst="rect">
            <a:avLst/>
          </a:prstGeom>
        </p:spPr>
      </p:pic>
      <p:pic>
        <p:nvPicPr>
          <p:cNvPr id="53" name="Picture 52" descr="arror from step 2 to step 3">
            <a:extLst>
              <a:ext uri="{FF2B5EF4-FFF2-40B4-BE49-F238E27FC236}">
                <a16:creationId xmlns:a16="http://schemas.microsoft.com/office/drawing/2014/main" id="{835E440F-27E9-BC2B-2EF8-613276C2E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7212">
            <a:off x="9673314" y="2338487"/>
            <a:ext cx="1843728" cy="1843728"/>
          </a:xfrm>
          <a:prstGeom prst="rect">
            <a:avLst/>
          </a:prstGeom>
        </p:spPr>
      </p:pic>
      <p:pic>
        <p:nvPicPr>
          <p:cNvPr id="10" name="Picture 9" descr="What are the causes in order of importance? (Pareto chart ranks the causes)">
            <a:extLst>
              <a:ext uri="{FF2B5EF4-FFF2-40B4-BE49-F238E27FC236}">
                <a16:creationId xmlns:a16="http://schemas.microsoft.com/office/drawing/2014/main" id="{68766E3F-CA51-0F09-78AA-0413E596D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1500" y="4092129"/>
            <a:ext cx="3657600" cy="1976935"/>
          </a:xfrm>
          <a:prstGeom prst="rect">
            <a:avLst/>
          </a:prstGeom>
        </p:spPr>
      </p:pic>
      <p:pic>
        <p:nvPicPr>
          <p:cNvPr id="54" name="Picture 53" descr="arror from step 3 to step 4">
            <a:extLst>
              <a:ext uri="{FF2B5EF4-FFF2-40B4-BE49-F238E27FC236}">
                <a16:creationId xmlns:a16="http://schemas.microsoft.com/office/drawing/2014/main" id="{BF46D7E4-F997-939B-A079-BD7F6765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88776">
            <a:off x="5671957" y="4675751"/>
            <a:ext cx="1843728" cy="1843728"/>
          </a:xfrm>
          <a:prstGeom prst="rect">
            <a:avLst/>
          </a:prstGeom>
        </p:spPr>
      </p:pic>
      <p:pic>
        <p:nvPicPr>
          <p:cNvPr id="12" name="Picture 11" descr="What actions will address the most important causes? (The A3 sets up the course of action.)">
            <a:extLst>
              <a:ext uri="{FF2B5EF4-FFF2-40B4-BE49-F238E27FC236}">
                <a16:creationId xmlns:a16="http://schemas.microsoft.com/office/drawing/2014/main" id="{A77FCA24-5480-CAD3-45B1-468B11384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271" y="4222471"/>
            <a:ext cx="2743200" cy="1837189"/>
          </a:xfrm>
          <a:prstGeom prst="rect">
            <a:avLst/>
          </a:prstGeom>
        </p:spPr>
      </p:pic>
      <p:pic>
        <p:nvPicPr>
          <p:cNvPr id="55" name="Picture 54" descr="arror from step 4 back to step 1, start over the model, repeat step 1-4.">
            <a:extLst>
              <a:ext uri="{FF2B5EF4-FFF2-40B4-BE49-F238E27FC236}">
                <a16:creationId xmlns:a16="http://schemas.microsoft.com/office/drawing/2014/main" id="{259485CE-1F12-8CB9-B9E4-FB5D6861A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35638">
            <a:off x="1577630" y="3592809"/>
            <a:ext cx="1843728" cy="1843728"/>
          </a:xfrm>
          <a:prstGeom prst="rect">
            <a:avLst/>
          </a:prstGeom>
        </p:spPr>
      </p:pic>
      <p:pic>
        <p:nvPicPr>
          <p:cNvPr id="49" name="Picture 48" descr="PDCA cycle">
            <a:extLst>
              <a:ext uri="{FF2B5EF4-FFF2-40B4-BE49-F238E27FC236}">
                <a16:creationId xmlns:a16="http://schemas.microsoft.com/office/drawing/2014/main" id="{B22F75C9-DC5A-AA57-B0FC-FCD496F488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132" y="2965033"/>
            <a:ext cx="1828800" cy="193493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C198237-5E7F-4F49-BE28-B0D447A63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20021" y="6401349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“True North” expresses business needs that </a:t>
            </a:r>
            <a:r>
              <a:rPr lang="en-US" b="1" i="1" dirty="0">
                <a:solidFill>
                  <a:srgbClr val="FF0000"/>
                </a:solidFill>
              </a:rPr>
              <a:t>must</a:t>
            </a:r>
            <a:r>
              <a:rPr lang="en-US" i="1" dirty="0">
                <a:solidFill>
                  <a:srgbClr val="FF0000"/>
                </a:solidFill>
              </a:rPr>
              <a:t> be achieved and exerts a magnetic </a:t>
            </a:r>
            <a:r>
              <a:rPr lang="en-US" b="1" i="1" dirty="0">
                <a:solidFill>
                  <a:srgbClr val="FF0000"/>
                </a:solidFill>
              </a:rPr>
              <a:t>pull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0B997AA-1066-1D7B-E20C-AAF96FB84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534" y="1009922"/>
            <a:ext cx="542857" cy="51428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67EB7CB-B365-3E06-FF97-97FAD5FD6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2365" y="3669485"/>
            <a:ext cx="533333" cy="52381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B1BC3A5-069E-38E0-4F62-B10D4A779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8905" y="3880667"/>
            <a:ext cx="523810" cy="55238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520E852-72CD-8F1C-A905-380670134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5108" y="1165545"/>
            <a:ext cx="533333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ategy A3 process.">
            <a:extLst>
              <a:ext uri="{FF2B5EF4-FFF2-40B4-BE49-F238E27FC236}">
                <a16:creationId xmlns:a16="http://schemas.microsoft.com/office/drawing/2014/main" id="{4EB4E62D-1EC0-449D-A61E-2C9B8DF43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1819"/>
            <a:ext cx="10336696" cy="6854364"/>
          </a:xfrm>
          <a:prstGeom prst="rect">
            <a:avLst/>
          </a:prstGeom>
        </p:spPr>
      </p:pic>
      <p:sp>
        <p:nvSpPr>
          <p:cNvPr id="44" name="Rectangle 4">
            <a:extLst>
              <a:ext uri="{FF2B5EF4-FFF2-40B4-BE49-F238E27FC236}">
                <a16:creationId xmlns:a16="http://schemas.microsoft.com/office/drawing/2014/main" id="{38486BC2-A670-4CA0-9BB9-82B8FF3F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088" y="1336261"/>
            <a:ext cx="2286000" cy="914400"/>
          </a:xfrm>
          <a:prstGeom prst="rect">
            <a:avLst/>
          </a:prstGeom>
          <a:solidFill>
            <a:srgbClr val="6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Step 1: Define the gaps</a:t>
            </a:r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503AA048-C34A-4454-B525-979620828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088" y="3109189"/>
            <a:ext cx="2286000" cy="914400"/>
          </a:xfrm>
          <a:prstGeom prst="rect">
            <a:avLst/>
          </a:prstGeom>
          <a:solidFill>
            <a:srgbClr val="6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Step 2: Reflect what happened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277C431F-5A1F-400A-8B04-D1091653E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089" y="5123069"/>
            <a:ext cx="2286000" cy="914400"/>
          </a:xfrm>
          <a:prstGeom prst="rect">
            <a:avLst/>
          </a:prstGeom>
          <a:solidFill>
            <a:srgbClr val="6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Step 3: Prioritize possible causes</a:t>
            </a:r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FADDD5A8-B6C6-4276-ABBE-47AAEE71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223" y="2115899"/>
            <a:ext cx="2286000" cy="914400"/>
          </a:xfrm>
          <a:prstGeom prst="rect">
            <a:avLst/>
          </a:prstGeom>
          <a:solidFill>
            <a:srgbClr val="6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Step 4: Develop an action plan</a:t>
            </a:r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8DAAC983-E215-4E56-96FB-8BB813274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224" y="5119204"/>
            <a:ext cx="2285999" cy="914400"/>
          </a:xfrm>
          <a:prstGeom prst="rect">
            <a:avLst/>
          </a:prstGeom>
          <a:solidFill>
            <a:srgbClr val="6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Step 5: Document unsolved issues</a:t>
            </a:r>
          </a:p>
        </p:txBody>
      </p:sp>
      <p:sp>
        <p:nvSpPr>
          <p:cNvPr id="49" name="AutoShape 12">
            <a:extLst>
              <a:ext uri="{FF2B5EF4-FFF2-40B4-BE49-F238E27FC236}">
                <a16:creationId xmlns:a16="http://schemas.microsoft.com/office/drawing/2014/main" id="{E2A49D58-8925-4CD7-927F-9FFF3043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11338" y="2413746"/>
            <a:ext cx="571500" cy="4572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B4A0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2">
            <a:extLst>
              <a:ext uri="{FF2B5EF4-FFF2-40B4-BE49-F238E27FC236}">
                <a16:creationId xmlns:a16="http://schemas.microsoft.com/office/drawing/2014/main" id="{11334E94-73BD-4A9E-92DE-1810211D9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11338" y="4344729"/>
            <a:ext cx="571500" cy="4572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B4A0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12">
            <a:extLst>
              <a:ext uri="{FF2B5EF4-FFF2-40B4-BE49-F238E27FC236}">
                <a16:creationId xmlns:a16="http://schemas.microsoft.com/office/drawing/2014/main" id="{46BFEE31-E283-48B0-9491-29C2E524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16468" y="3811031"/>
            <a:ext cx="571500" cy="4572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B4A06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41F5558-07B9-45BB-A17F-F59BA9A8F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91879" y="1843355"/>
            <a:ext cx="1737361" cy="4392552"/>
            <a:chOff x="4567363" y="1955239"/>
            <a:chExt cx="1737361" cy="4392552"/>
          </a:xfrm>
        </p:grpSpPr>
        <p:sp>
          <p:nvSpPr>
            <p:cNvPr id="52" name="AutoShape 11">
              <a:extLst>
                <a:ext uri="{FF2B5EF4-FFF2-40B4-BE49-F238E27FC236}">
                  <a16:creationId xmlns:a16="http://schemas.microsoft.com/office/drawing/2014/main" id="{D1860D8C-C717-4DC0-B041-8FAFA526B2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5390324" y="2389624"/>
              <a:ext cx="914400" cy="914400"/>
            </a:xfrm>
            <a:custGeom>
              <a:avLst/>
              <a:gdLst>
                <a:gd name="G0" fmla="+- 11127 0 0"/>
                <a:gd name="G1" fmla="+- 18531 0 0"/>
                <a:gd name="G2" fmla="+- 8713 0 0"/>
                <a:gd name="G3" fmla="*/ 11127 1 2"/>
                <a:gd name="G4" fmla="+- G3 10800 0"/>
                <a:gd name="G5" fmla="+- 21600 11127 18531"/>
                <a:gd name="G6" fmla="+- 18531 8713 0"/>
                <a:gd name="G7" fmla="*/ G6 1 2"/>
                <a:gd name="G8" fmla="*/ 18531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31 1 2"/>
                <a:gd name="G15" fmla="+- G5 0 G4"/>
                <a:gd name="G16" fmla="+- G0 0 G4"/>
                <a:gd name="G17" fmla="*/ G2 G15 G16"/>
                <a:gd name="T0" fmla="*/ 16364 w 21600"/>
                <a:gd name="T1" fmla="*/ 0 h 21600"/>
                <a:gd name="T2" fmla="*/ 11127 w 21600"/>
                <a:gd name="T3" fmla="*/ 8713 h 21600"/>
                <a:gd name="T4" fmla="*/ 0 w 21600"/>
                <a:gd name="T5" fmla="*/ 19074 h 21600"/>
                <a:gd name="T6" fmla="*/ 9266 w 21600"/>
                <a:gd name="T7" fmla="*/ 21600 h 21600"/>
                <a:gd name="T8" fmla="*/ 18531 w 21600"/>
                <a:gd name="T9" fmla="*/ 15878 h 21600"/>
                <a:gd name="T10" fmla="*/ 21600 w 21600"/>
                <a:gd name="T11" fmla="*/ 8713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364" y="0"/>
                  </a:moveTo>
                  <a:lnTo>
                    <a:pt x="11127" y="8713"/>
                  </a:lnTo>
                  <a:lnTo>
                    <a:pt x="14196" y="8713"/>
                  </a:lnTo>
                  <a:lnTo>
                    <a:pt x="14196" y="16547"/>
                  </a:lnTo>
                  <a:lnTo>
                    <a:pt x="0" y="16547"/>
                  </a:lnTo>
                  <a:lnTo>
                    <a:pt x="0" y="21600"/>
                  </a:lnTo>
                  <a:lnTo>
                    <a:pt x="18531" y="21600"/>
                  </a:lnTo>
                  <a:lnTo>
                    <a:pt x="18531" y="8713"/>
                  </a:lnTo>
                  <a:lnTo>
                    <a:pt x="21600" y="8713"/>
                  </a:lnTo>
                  <a:close/>
                </a:path>
              </a:pathLst>
            </a:custGeom>
            <a:solidFill>
              <a:srgbClr val="B4A06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Minus Sign 3">
              <a:extLst>
                <a:ext uri="{FF2B5EF4-FFF2-40B4-BE49-F238E27FC236}">
                  <a16:creationId xmlns:a16="http://schemas.microsoft.com/office/drawing/2014/main" id="{39870CF6-9892-4381-BD11-F48D9063D91D}"/>
                </a:ext>
              </a:extLst>
            </p:cNvPr>
            <p:cNvSpPr/>
            <p:nvPr/>
          </p:nvSpPr>
          <p:spPr>
            <a:xfrm>
              <a:off x="4567363" y="5211968"/>
              <a:ext cx="1188720" cy="914400"/>
            </a:xfrm>
            <a:prstGeom prst="mathMinus">
              <a:avLst/>
            </a:prstGeom>
            <a:solidFill>
              <a:srgbClr val="B4A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inus Sign 52">
              <a:extLst>
                <a:ext uri="{FF2B5EF4-FFF2-40B4-BE49-F238E27FC236}">
                  <a16:creationId xmlns:a16="http://schemas.microsoft.com/office/drawing/2014/main" id="{BB484F0F-3354-435A-9A48-BCE20F56E4B5}"/>
                </a:ext>
              </a:extLst>
            </p:cNvPr>
            <p:cNvSpPr/>
            <p:nvPr/>
          </p:nvSpPr>
          <p:spPr>
            <a:xfrm rot="5400000">
              <a:off x="3303377" y="3694315"/>
              <a:ext cx="4392552" cy="914400"/>
            </a:xfrm>
            <a:prstGeom prst="mathMinus">
              <a:avLst>
                <a:gd name="adj1" fmla="val 23520"/>
              </a:avLst>
            </a:prstGeom>
            <a:solidFill>
              <a:srgbClr val="B4A0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24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11" name="TextBox 72">
            <a:extLst>
              <a:ext uri="{FF2B5EF4-FFF2-40B4-BE49-F238E27FC236}">
                <a16:creationId xmlns:a16="http://schemas.microsoft.com/office/drawing/2014/main" id="{E69E0142-D9E7-DEF1-7AF2-5E63F5EC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988" y="456651"/>
            <a:ext cx="411971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A3s – Define the Gaps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22905F-96B3-4C6D-85A3-36FA433E92E0}"/>
              </a:ext>
            </a:extLst>
          </p:cNvPr>
          <p:cNvSpPr txBox="1">
            <a:spLocks/>
          </p:cNvSpPr>
          <p:nvPr/>
        </p:nvSpPr>
        <p:spPr>
          <a:xfrm>
            <a:off x="743778" y="1350604"/>
            <a:ext cx="10704443" cy="4903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gap? (What are we trying to improve?)</a:t>
            </a:r>
          </a:p>
          <a:p>
            <a:endParaRPr lang="en-US" dirty="0"/>
          </a:p>
        </p:txBody>
      </p:sp>
      <p:pic>
        <p:nvPicPr>
          <p:cNvPr id="10" name="Picture 9" descr="What is the gap? (What are we trying to improve?)">
            <a:extLst>
              <a:ext uri="{FF2B5EF4-FFF2-40B4-BE49-F238E27FC236}">
                <a16:creationId xmlns:a16="http://schemas.microsoft.com/office/drawing/2014/main" id="{FE3A7A72-C4C5-48F8-3EAA-230323F63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693" y="1918761"/>
            <a:ext cx="5330612" cy="42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11" name="TextBox 72">
            <a:extLst>
              <a:ext uri="{FF2B5EF4-FFF2-40B4-BE49-F238E27FC236}">
                <a16:creationId xmlns:a16="http://schemas.microsoft.com/office/drawing/2014/main" id="{E69E0142-D9E7-DEF1-7AF2-5E63F5EC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038" y="456651"/>
            <a:ext cx="556562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A3s – Reflect What Happened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22905F-96B3-4C6D-85A3-36FA433E92E0}"/>
              </a:ext>
            </a:extLst>
          </p:cNvPr>
          <p:cNvSpPr txBox="1">
            <a:spLocks/>
          </p:cNvSpPr>
          <p:nvPr/>
        </p:nvSpPr>
        <p:spPr>
          <a:xfrm>
            <a:off x="743778" y="1350604"/>
            <a:ext cx="10704443" cy="4903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preventing us from meeting our target?</a:t>
            </a:r>
          </a:p>
          <a:p>
            <a:endParaRPr lang="en-US" dirty="0"/>
          </a:p>
        </p:txBody>
      </p:sp>
      <p:pic>
        <p:nvPicPr>
          <p:cNvPr id="12" name="Picture 11" descr="What’s preventing us from meeting our target?">
            <a:extLst>
              <a:ext uri="{FF2B5EF4-FFF2-40B4-BE49-F238E27FC236}">
                <a16:creationId xmlns:a16="http://schemas.microsoft.com/office/drawing/2014/main" id="{28E20C87-126B-ED9F-AB35-DDA57E00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987" y="1881432"/>
            <a:ext cx="6630023" cy="41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11" name="TextBox 72">
            <a:extLst>
              <a:ext uri="{FF2B5EF4-FFF2-40B4-BE49-F238E27FC236}">
                <a16:creationId xmlns:a16="http://schemas.microsoft.com/office/drawing/2014/main" id="{E69E0142-D9E7-DEF1-7AF2-5E63F5EC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193" y="456651"/>
            <a:ext cx="58333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A3s – Prioritize Possible Causes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22905F-96B3-4C6D-85A3-36FA433E92E0}"/>
              </a:ext>
            </a:extLst>
          </p:cNvPr>
          <p:cNvSpPr txBox="1">
            <a:spLocks/>
          </p:cNvSpPr>
          <p:nvPr/>
        </p:nvSpPr>
        <p:spPr>
          <a:xfrm>
            <a:off x="743778" y="1350604"/>
            <a:ext cx="10704443" cy="4903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are the causes in order of importance?</a:t>
            </a:r>
          </a:p>
          <a:p>
            <a:endParaRPr lang="en-US" dirty="0"/>
          </a:p>
        </p:txBody>
      </p:sp>
      <p:pic>
        <p:nvPicPr>
          <p:cNvPr id="19" name="Picture 18" descr="What are the causes in order of importance?">
            <a:extLst>
              <a:ext uri="{FF2B5EF4-FFF2-40B4-BE49-F238E27FC236}">
                <a16:creationId xmlns:a16="http://schemas.microsoft.com/office/drawing/2014/main" id="{A1748FE7-F2AD-736D-CFA9-C5CBA794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707" y="2214343"/>
            <a:ext cx="6964586" cy="37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11" name="TextBox 72">
            <a:extLst>
              <a:ext uri="{FF2B5EF4-FFF2-40B4-BE49-F238E27FC236}">
                <a16:creationId xmlns:a16="http://schemas.microsoft.com/office/drawing/2014/main" id="{E69E0142-D9E7-DEF1-7AF2-5E63F5EC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976" y="456651"/>
            <a:ext cx="542776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A3s – Develop an Action Plan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22905F-96B3-4C6D-85A3-36FA433E92E0}"/>
              </a:ext>
            </a:extLst>
          </p:cNvPr>
          <p:cNvSpPr txBox="1">
            <a:spLocks/>
          </p:cNvSpPr>
          <p:nvPr/>
        </p:nvSpPr>
        <p:spPr>
          <a:xfrm>
            <a:off x="743778" y="1350604"/>
            <a:ext cx="10704443" cy="4903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actions will address the most important causes?</a:t>
            </a:r>
          </a:p>
          <a:p>
            <a:endParaRPr lang="en-US" dirty="0"/>
          </a:p>
        </p:txBody>
      </p:sp>
      <p:pic>
        <p:nvPicPr>
          <p:cNvPr id="12" name="Picture 11" descr="What actions will address the most important causes?">
            <a:extLst>
              <a:ext uri="{FF2B5EF4-FFF2-40B4-BE49-F238E27FC236}">
                <a16:creationId xmlns:a16="http://schemas.microsoft.com/office/drawing/2014/main" id="{D990FE96-9560-F3E2-967B-807D63F7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27" y="2107883"/>
            <a:ext cx="6190545" cy="41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11" name="TextBox 72">
            <a:extLst>
              <a:ext uri="{FF2B5EF4-FFF2-40B4-BE49-F238E27FC236}">
                <a16:creationId xmlns:a16="http://schemas.microsoft.com/office/drawing/2014/main" id="{E69E0142-D9E7-DEF1-7AF2-5E63F5EC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43" y="456651"/>
            <a:ext cx="61106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A3s – Document Unsolved Issues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22905F-96B3-4C6D-85A3-36FA433E92E0}"/>
              </a:ext>
            </a:extLst>
          </p:cNvPr>
          <p:cNvSpPr txBox="1">
            <a:spLocks/>
          </p:cNvSpPr>
          <p:nvPr/>
        </p:nvSpPr>
        <p:spPr>
          <a:xfrm>
            <a:off x="743778" y="1350604"/>
            <a:ext cx="10704443" cy="4903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Any unresolved issues, question marks, or support needed?</a:t>
            </a:r>
          </a:p>
          <a:p>
            <a:endParaRPr lang="en-US" dirty="0"/>
          </a:p>
        </p:txBody>
      </p:sp>
      <p:pic>
        <p:nvPicPr>
          <p:cNvPr id="3" name="Picture 2" descr="Any unresolved issues, question marks, or support needed?">
            <a:extLst>
              <a:ext uri="{FF2B5EF4-FFF2-40B4-BE49-F238E27FC236}">
                <a16:creationId xmlns:a16="http://schemas.microsoft.com/office/drawing/2014/main" id="{5C913E3C-E497-B0A4-90A1-AB00F8E0B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802" y="2028999"/>
            <a:ext cx="5896396" cy="39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11" name="TextBox 72">
            <a:extLst>
              <a:ext uri="{FF2B5EF4-FFF2-40B4-BE49-F238E27FC236}">
                <a16:creationId xmlns:a16="http://schemas.microsoft.com/office/drawing/2014/main" id="{E69E0142-D9E7-DEF1-7AF2-5E63F5EC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531" y="456651"/>
            <a:ext cx="43986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Telling Stories with A3s</a:t>
            </a:r>
          </a:p>
        </p:txBody>
      </p:sp>
      <p:pic>
        <p:nvPicPr>
          <p:cNvPr id="4" name="Picture 3" descr="A3 example">
            <a:extLst>
              <a:ext uri="{FF2B5EF4-FFF2-40B4-BE49-F238E27FC236}">
                <a16:creationId xmlns:a16="http://schemas.microsoft.com/office/drawing/2014/main" id="{6A5A0D03-A773-A21D-864C-A950D860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808" y="1244812"/>
            <a:ext cx="8152381" cy="5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D80-73B6-4645-85F3-CF39A610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i="1" dirty="0"/>
              <a:t>Learning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E69D-BC8A-46A7-B2F6-2CE3989E8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063" y="191737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Understand the organization’s vision, mission and value, and align the 3-5 year Strategic Breakthrough Objectives</a:t>
            </a:r>
          </a:p>
          <a:p>
            <a:r>
              <a:rPr lang="en-US" dirty="0"/>
              <a:t>Strengthen the organization’s ability to execute by selecting only the vital few objectives annually</a:t>
            </a:r>
          </a:p>
          <a:p>
            <a:r>
              <a:rPr lang="en-US" dirty="0"/>
              <a:t>Build lasting management buy-in and teamwork</a:t>
            </a:r>
          </a:p>
          <a:p>
            <a:r>
              <a:rPr lang="en-US" dirty="0"/>
              <a:t>Develop a process to measure monthly progress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D7D671B-55F1-4FA5-844D-D286FCD38C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8DCDD43-3FB1-452B-B38D-035293580935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389C7-B0C1-402A-813C-9CEF41C7DA74}"/>
              </a:ext>
            </a:extLst>
          </p:cNvPr>
          <p:cNvSpPr txBox="1"/>
          <p:nvPr/>
        </p:nvSpPr>
        <p:spPr>
          <a:xfrm>
            <a:off x="4237382" y="6268710"/>
            <a:ext cx="668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No one should leave in silent disagreement</a:t>
            </a:r>
          </a:p>
        </p:txBody>
      </p:sp>
    </p:spTree>
    <p:extLst>
      <p:ext uri="{BB962C8B-B14F-4D97-AF65-F5344CB8AC3E}">
        <p14:creationId xmlns:p14="http://schemas.microsoft.com/office/powerpoint/2010/main" val="807817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2239414" y="456651"/>
            <a:ext cx="772487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Develop Departmental/Functional Priority</a:t>
            </a:r>
          </a:p>
        </p:txBody>
      </p:sp>
      <p:pic>
        <p:nvPicPr>
          <p:cNvPr id="3" name="Picture 2" descr="Sky with stars, north start and multiple level star network, with the emphasis on the 3rd layer below north star and key bowlers.">
            <a:extLst>
              <a:ext uri="{FF2B5EF4-FFF2-40B4-BE49-F238E27FC236}">
                <a16:creationId xmlns:a16="http://schemas.microsoft.com/office/drawing/2014/main" id="{3DF9A8CE-A28C-4E8E-9513-9A44C100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17" y="1379015"/>
            <a:ext cx="9794365" cy="327249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E08532F-C7B2-4AE8-95A4-02459D7CBBDB}"/>
              </a:ext>
            </a:extLst>
          </p:cNvPr>
          <p:cNvSpPr txBox="1"/>
          <p:nvPr/>
        </p:nvSpPr>
        <p:spPr>
          <a:xfrm>
            <a:off x="1517075" y="4733629"/>
            <a:ext cx="9972559" cy="149071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Lato Light"/>
                <a:ea typeface="Lato Light"/>
                <a:cs typeface="Lato Light"/>
              </a:rPr>
              <a:t>Cascade to the next level down</a:t>
            </a:r>
          </a:p>
          <a:p>
            <a:pPr algn="just">
              <a:lnSpc>
                <a:spcPct val="110000"/>
              </a:lnSpc>
            </a:pPr>
            <a:r>
              <a:rPr lang="en-US" sz="2800" dirty="0">
                <a:latin typeface="Lato Light"/>
                <a:ea typeface="Lato Light"/>
                <a:cs typeface="Lato Light"/>
              </a:rPr>
              <a:t>Require cross functional collaboration</a:t>
            </a:r>
          </a:p>
          <a:p>
            <a:pPr algn="just">
              <a:lnSpc>
                <a:spcPct val="110000"/>
              </a:lnSpc>
            </a:pPr>
            <a:r>
              <a:rPr lang="en-US" sz="2800" dirty="0">
                <a:latin typeface="Lato Light"/>
                <a:ea typeface="Lato Light"/>
                <a:cs typeface="Lato Light"/>
              </a:rPr>
              <a:t>Reiterate the process to the lowest level possible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98237-5E7F-4F49-BE28-B0D447A637DA}"/>
              </a:ext>
            </a:extLst>
          </p:cNvPr>
          <p:cNvSpPr txBox="1"/>
          <p:nvPr/>
        </p:nvSpPr>
        <p:spPr>
          <a:xfrm>
            <a:off x="3520021" y="6401349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Department priorities, aka baby strategy, 3</a:t>
            </a:r>
            <a:r>
              <a:rPr lang="en-US" i="1" baseline="30000" dirty="0">
                <a:solidFill>
                  <a:srgbClr val="FF0000"/>
                </a:solidFill>
              </a:rPr>
              <a:t>rd</a:t>
            </a:r>
            <a:r>
              <a:rPr lang="en-US" i="1" dirty="0">
                <a:solidFill>
                  <a:srgbClr val="FF0000"/>
                </a:solidFill>
              </a:rPr>
              <a:t> level of tree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1E2FEB-BC6E-45C9-9AFE-F608BF4E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1853" y="2067339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5BAA80-8551-4071-91D7-9139CCF54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2514" y="3353534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E09299-4F55-4E0A-A529-E4CB2183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7543" y="3477440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FF704A-A45A-4D78-9875-C13EEB6BF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7770" y="3673467"/>
            <a:ext cx="532577" cy="3920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70B9B-70B1-4F37-B154-A9D8B9BF4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6096000" y="2401977"/>
            <a:ext cx="883847" cy="7652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274DEA-DB0F-4383-BFD7-2390BD16F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2"/>
          </p:cNvCxnSpPr>
          <p:nvPr/>
        </p:nvCxnSpPr>
        <p:spPr>
          <a:xfrm flipH="1" flipV="1">
            <a:off x="6160691" y="3353534"/>
            <a:ext cx="1101823" cy="1960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C706BB-99F9-40AB-BAEC-5C0947998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2"/>
          </p:cNvCxnSpPr>
          <p:nvPr/>
        </p:nvCxnSpPr>
        <p:spPr>
          <a:xfrm flipH="1" flipV="1">
            <a:off x="6183710" y="3237729"/>
            <a:ext cx="2843833" cy="435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FDEDDA-5BE5-4076-9CDF-E6D51C9B6687}"/>
              </a:ext>
            </a:extLst>
          </p:cNvPr>
          <p:cNvSpPr txBox="1"/>
          <p:nvPr/>
        </p:nvSpPr>
        <p:spPr>
          <a:xfrm>
            <a:off x="4668958" y="3080101"/>
            <a:ext cx="167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Manufacturing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DD6120-6E0B-4AF4-BDBC-CFA6287EA3DB}"/>
              </a:ext>
            </a:extLst>
          </p:cNvPr>
          <p:cNvSpPr txBox="1"/>
          <p:nvPr/>
        </p:nvSpPr>
        <p:spPr>
          <a:xfrm>
            <a:off x="6160691" y="3815742"/>
            <a:ext cx="186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Sales &amp; Marketing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575600-5DB6-7E68-101C-57CAD269C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8141" y="2455424"/>
            <a:ext cx="532577" cy="3920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08578C-7AF6-47F9-1345-FEB80919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7032" y="4039198"/>
            <a:ext cx="532577" cy="3920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D9F290-14EF-FEBF-7CB9-BC62B55C5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1481" y="2784472"/>
            <a:ext cx="532577" cy="39205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77B2E0-D6BA-B8F8-6AC2-5592FC94D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9932" y="4141466"/>
            <a:ext cx="532577" cy="39205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DC4038-32A5-4466-52BF-FA204BBFE6A0}"/>
              </a:ext>
            </a:extLst>
          </p:cNvPr>
          <p:cNvSpPr txBox="1"/>
          <p:nvPr/>
        </p:nvSpPr>
        <p:spPr>
          <a:xfrm>
            <a:off x="7776892" y="4261974"/>
            <a:ext cx="13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12038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" grpId="0" animBg="1"/>
      <p:bldP spid="18" grpId="0" animBg="1"/>
      <p:bldP spid="19" grpId="0" animBg="1"/>
      <p:bldP spid="20" grpId="0" animBg="1"/>
      <p:bldP spid="12" grpId="0"/>
      <p:bldP spid="27" grpId="0"/>
      <p:bldP spid="25" grpId="0" animBg="1"/>
      <p:bldP spid="26" grpId="0" animBg="1"/>
      <p:bldP spid="28" grpId="0" animBg="1"/>
      <p:bldP spid="29" grpId="0" animBg="1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5252247" y="456651"/>
            <a:ext cx="16991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 err="1">
                <a:latin typeface="Lato Regular" charset="0"/>
                <a:cs typeface="Lato Regular" charset="0"/>
              </a:rPr>
              <a:t>Catchball</a:t>
            </a:r>
            <a:endParaRPr lang="en-US" sz="3300" b="1" dirty="0">
              <a:latin typeface="Lato Regular" charset="0"/>
              <a:cs typeface="Lato Regular" charset="0"/>
            </a:endParaRPr>
          </a:p>
        </p:txBody>
      </p:sp>
      <p:pic>
        <p:nvPicPr>
          <p:cNvPr id="3" name="Picture 2" descr="People are playing pitch and catch the balls.">
            <a:extLst>
              <a:ext uri="{FF2B5EF4-FFF2-40B4-BE49-F238E27FC236}">
                <a16:creationId xmlns:a16="http://schemas.microsoft.com/office/drawing/2014/main" id="{40EB544C-A175-151A-9913-BD5716484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0964"/>
            <a:ext cx="10972800" cy="402908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C198237-5E7F-4F49-BE28-B0D447A637DA}"/>
              </a:ext>
            </a:extLst>
          </p:cNvPr>
          <p:cNvSpPr txBox="1"/>
          <p:nvPr/>
        </p:nvSpPr>
        <p:spPr>
          <a:xfrm>
            <a:off x="3520021" y="6401349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“True North” expresses business needs that </a:t>
            </a:r>
            <a:r>
              <a:rPr lang="en-US" b="1" i="1" dirty="0">
                <a:solidFill>
                  <a:srgbClr val="FF0000"/>
                </a:solidFill>
              </a:rPr>
              <a:t>must</a:t>
            </a:r>
            <a:r>
              <a:rPr lang="en-US" i="1" dirty="0">
                <a:solidFill>
                  <a:srgbClr val="FF0000"/>
                </a:solidFill>
              </a:rPr>
              <a:t> be achieved and exerts a magnetic </a:t>
            </a:r>
            <a:r>
              <a:rPr lang="en-US" b="1" i="1" dirty="0">
                <a:solidFill>
                  <a:srgbClr val="FF0000"/>
                </a:solidFill>
              </a:rPr>
              <a:t>pull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2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22905F-96B3-4C6D-85A3-36FA433E92E0}"/>
              </a:ext>
            </a:extLst>
          </p:cNvPr>
          <p:cNvSpPr txBox="1">
            <a:spLocks/>
          </p:cNvSpPr>
          <p:nvPr/>
        </p:nvSpPr>
        <p:spPr>
          <a:xfrm>
            <a:off x="838199" y="1858435"/>
            <a:ext cx="1070444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translate the vision of senior management into concrete activities throughout the enterprise.</a:t>
            </a:r>
          </a:p>
          <a:p>
            <a:r>
              <a:rPr lang="en-US" dirty="0" err="1"/>
              <a:t>Catchball</a:t>
            </a:r>
            <a:r>
              <a:rPr lang="en-US" dirty="0"/>
              <a:t> entails frank, reality-based discussions between and within management levels.</a:t>
            </a:r>
          </a:p>
          <a:p>
            <a:r>
              <a:rPr lang="en-US" dirty="0"/>
              <a:t>The leader normally defines the required results; the team members the means.</a:t>
            </a:r>
          </a:p>
          <a:p>
            <a:r>
              <a:rPr lang="en-US" dirty="0" err="1"/>
              <a:t>Catchball</a:t>
            </a:r>
            <a:r>
              <a:rPr lang="en-US" dirty="0"/>
              <a:t> is a scrubbing process that helps management and employees understand what’s real.</a:t>
            </a:r>
          </a:p>
        </p:txBody>
      </p:sp>
      <p:sp>
        <p:nvSpPr>
          <p:cNvPr id="10" name="TextBox 72">
            <a:extLst>
              <a:ext uri="{FF2B5EF4-FFF2-40B4-BE49-F238E27FC236}">
                <a16:creationId xmlns:a16="http://schemas.microsoft.com/office/drawing/2014/main" id="{48DFF21F-7D21-432B-D30B-3CE30E26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328" y="475587"/>
            <a:ext cx="51473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 err="1">
                <a:latin typeface="Lato Regular" charset="0"/>
                <a:cs typeface="Lato Regular" charset="0"/>
              </a:rPr>
              <a:t>Catchball</a:t>
            </a:r>
            <a:r>
              <a:rPr lang="en-US" sz="3300" b="1" dirty="0">
                <a:latin typeface="Lato Regular" charset="0"/>
                <a:cs typeface="Lato Regular" charset="0"/>
              </a:rPr>
              <a:t> Cont.</a:t>
            </a:r>
          </a:p>
        </p:txBody>
      </p:sp>
    </p:spTree>
    <p:extLst>
      <p:ext uri="{BB962C8B-B14F-4D97-AF65-F5344CB8AC3E}">
        <p14:creationId xmlns:p14="http://schemas.microsoft.com/office/powerpoint/2010/main" val="42786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4643919" y="456651"/>
            <a:ext cx="29158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Deploy the Plan</a:t>
            </a:r>
          </a:p>
        </p:txBody>
      </p:sp>
      <p:pic>
        <p:nvPicPr>
          <p:cNvPr id="3" name="Picture 2" descr="Sky with stars, with the emphasis on deploying the plan from north star to the lower levels, throughout the network.">
            <a:extLst>
              <a:ext uri="{FF2B5EF4-FFF2-40B4-BE49-F238E27FC236}">
                <a16:creationId xmlns:a16="http://schemas.microsoft.com/office/drawing/2014/main" id="{3DF9A8CE-A28C-4E8E-9513-9A44C100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17" y="1379015"/>
            <a:ext cx="9794365" cy="327249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E08532F-C7B2-4AE8-95A4-02459D7CBBDB}"/>
              </a:ext>
            </a:extLst>
          </p:cNvPr>
          <p:cNvSpPr txBox="1"/>
          <p:nvPr/>
        </p:nvSpPr>
        <p:spPr>
          <a:xfrm>
            <a:off x="1517075" y="4733629"/>
            <a:ext cx="9972559" cy="101673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Lato Light"/>
                <a:ea typeface="Lato Light"/>
                <a:cs typeface="Lato Light"/>
              </a:rPr>
              <a:t>Broad objectives have become narrow, while process-focused objectives are deeper down the tree.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198237-5E7F-4F49-BE28-B0D447A637DA}"/>
              </a:ext>
            </a:extLst>
          </p:cNvPr>
          <p:cNvSpPr txBox="1"/>
          <p:nvPr/>
        </p:nvSpPr>
        <p:spPr>
          <a:xfrm>
            <a:off x="3520021" y="6401349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Department priorities, aka baby strategy, 3</a:t>
            </a:r>
            <a:r>
              <a:rPr lang="en-US" i="1" baseline="30000" dirty="0">
                <a:solidFill>
                  <a:srgbClr val="FF0000"/>
                </a:solidFill>
              </a:rPr>
              <a:t>rd</a:t>
            </a:r>
            <a:r>
              <a:rPr lang="en-US" i="1" dirty="0">
                <a:solidFill>
                  <a:srgbClr val="FF0000"/>
                </a:solidFill>
              </a:rPr>
              <a:t> level of tree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1E2FEB-BC6E-45C9-9AFE-F608BF4E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1853" y="2067339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5BAA80-8551-4071-91D7-9139CCF54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2514" y="3353534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E09299-4F55-4E0A-A529-E4CB2183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7543" y="3477440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FF704A-A45A-4D78-9875-C13EEB6BF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7770" y="3673467"/>
            <a:ext cx="532577" cy="3920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70B9B-70B1-4F37-B154-A9D8B9BF4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6096000" y="2401977"/>
            <a:ext cx="883847" cy="7652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274DEA-DB0F-4383-BFD7-2390BD16F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2"/>
          </p:cNvCxnSpPr>
          <p:nvPr/>
        </p:nvCxnSpPr>
        <p:spPr>
          <a:xfrm flipH="1" flipV="1">
            <a:off x="6160691" y="3353534"/>
            <a:ext cx="1101823" cy="1960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C706BB-99F9-40AB-BAEC-5C0947998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2"/>
          </p:cNvCxnSpPr>
          <p:nvPr/>
        </p:nvCxnSpPr>
        <p:spPr>
          <a:xfrm flipH="1" flipV="1">
            <a:off x="6183710" y="3237729"/>
            <a:ext cx="2843833" cy="435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FDEDDA-5BE5-4076-9CDF-E6D51C9B6687}"/>
              </a:ext>
            </a:extLst>
          </p:cNvPr>
          <p:cNvSpPr txBox="1"/>
          <p:nvPr/>
        </p:nvSpPr>
        <p:spPr>
          <a:xfrm>
            <a:off x="4668958" y="3080101"/>
            <a:ext cx="167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Manufacturing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DD6120-6E0B-4AF4-BDBC-CFA6287EA3DB}"/>
              </a:ext>
            </a:extLst>
          </p:cNvPr>
          <p:cNvSpPr txBox="1"/>
          <p:nvPr/>
        </p:nvSpPr>
        <p:spPr>
          <a:xfrm>
            <a:off x="6160691" y="3815742"/>
            <a:ext cx="186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Sales &amp; Marketing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575600-5DB6-7E68-101C-57CAD269C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8141" y="2455424"/>
            <a:ext cx="532577" cy="3920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08578C-7AF6-47F9-1345-FEB80919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7032" y="4039198"/>
            <a:ext cx="532577" cy="3920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D9F290-14EF-FEBF-7CB9-BC62B55C5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1481" y="2784472"/>
            <a:ext cx="532577" cy="39205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77B2E0-D6BA-B8F8-6AC2-5592FC94D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9932" y="4141466"/>
            <a:ext cx="532577" cy="39205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DC4038-32A5-4466-52BF-FA204BBFE6A0}"/>
              </a:ext>
            </a:extLst>
          </p:cNvPr>
          <p:cNvSpPr txBox="1"/>
          <p:nvPr/>
        </p:nvSpPr>
        <p:spPr>
          <a:xfrm>
            <a:off x="7776892" y="4261974"/>
            <a:ext cx="13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Engineering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E259341-A0D9-F98E-F371-3503C7789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2758" y="1921565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EEEBB0-CE86-269B-EF6B-829C61C92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5245" y="2845740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88652F8-9689-DD82-5052-DD2232CDB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25175" y="3353535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C760B1-7EB1-1E9C-1701-81D214DF8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4575" y="1696278"/>
            <a:ext cx="901148" cy="662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658F3C-2DD3-7A1E-7FC3-2C283752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444144" y="2039005"/>
            <a:ext cx="1081621" cy="28334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629210-3A6A-6326-6A61-706C90B90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027543" y="2310978"/>
            <a:ext cx="706445" cy="531066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EEAE71-71CA-A56C-A3E1-2A98016EB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886368" y="2449432"/>
            <a:ext cx="136297" cy="801835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0100CC-A039-F703-50E2-32125064A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62186" y="2366855"/>
            <a:ext cx="248161" cy="39676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722F36-2098-DA95-37DC-AFC4D8EB4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02883" y="3223094"/>
            <a:ext cx="474788" cy="1585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4B5C471-206A-AA82-967B-6A70FD7BA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434429" y="2180544"/>
            <a:ext cx="361760" cy="35169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EAE29-83BE-EC81-BD61-DA01BA1B6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667428" y="2322028"/>
            <a:ext cx="247973" cy="188044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A9AB0A-B371-382E-2A60-14D22BCA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030800" y="2388642"/>
            <a:ext cx="37001" cy="360714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C086C-B305-8D74-86FA-790CC93D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818110" y="3176472"/>
            <a:ext cx="692580" cy="266234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9F90544-6AF5-A235-FD82-A7CC21A50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422655" y="3297033"/>
            <a:ext cx="228342" cy="376433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F2EC5B7-EBF0-2683-E10E-76B61210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843320" y="3731906"/>
            <a:ext cx="63090" cy="274320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D257C4-8738-5F63-A3F2-2A2389AAA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452030" y="3562372"/>
            <a:ext cx="260605" cy="87115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E11E1C2-904B-EA72-F15C-A05DFE321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462345" y="3759545"/>
            <a:ext cx="289419" cy="375754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56FE1AA-5192-CDCE-3E99-D8712EBA6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01257" y="2937960"/>
            <a:ext cx="143169" cy="38056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B06A297-729C-A853-B035-C0400735F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568457" y="4000408"/>
            <a:ext cx="448522" cy="18466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DC9103-CE79-FDE2-375B-B4EC83204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2006" y="3628686"/>
            <a:ext cx="317255" cy="23183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" grpId="0" animBg="1"/>
      <p:bldP spid="18" grpId="0" animBg="1"/>
      <p:bldP spid="19" grpId="0" animBg="1"/>
      <p:bldP spid="20" grpId="0" animBg="1"/>
      <p:bldP spid="12" grpId="0"/>
      <p:bldP spid="27" grpId="0"/>
      <p:bldP spid="25" grpId="0" animBg="1"/>
      <p:bldP spid="26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3246092" y="456651"/>
            <a:ext cx="57115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The Hard Work of “DO” Begins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22905F-96B3-4C6D-85A3-36FA433E92E0}"/>
              </a:ext>
            </a:extLst>
          </p:cNvPr>
          <p:cNvSpPr txBox="1">
            <a:spLocks/>
          </p:cNvSpPr>
          <p:nvPr/>
        </p:nvSpPr>
        <p:spPr>
          <a:xfrm>
            <a:off x="896178" y="1602757"/>
            <a:ext cx="311923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Between the deploying and checking falls the doing – the hardest and most important work.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47F5B-619A-EC9F-F820-AA530D91673E}"/>
              </a:ext>
            </a:extLst>
          </p:cNvPr>
          <p:cNvSpPr txBox="1"/>
          <p:nvPr/>
        </p:nvSpPr>
        <p:spPr>
          <a:xfrm>
            <a:off x="3520021" y="6401349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Do is our experiment and an iterative process.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B0998E-3F25-1E7C-551A-53E345A7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0"/>
            <a:ext cx="1828800" cy="1934935"/>
          </a:xfrm>
          <a:prstGeom prst="rect">
            <a:avLst/>
          </a:prstGeom>
        </p:spPr>
      </p:pic>
      <p:pic>
        <p:nvPicPr>
          <p:cNvPr id="3" name="Picture 2" descr="PDCA cycle.">
            <a:extLst>
              <a:ext uri="{FF2B5EF4-FFF2-40B4-BE49-F238E27FC236}">
                <a16:creationId xmlns:a16="http://schemas.microsoft.com/office/drawing/2014/main" id="{C231B6F6-D737-98FF-7677-E68F04FD6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528" y="1411736"/>
            <a:ext cx="6152403" cy="45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10" name="TextBox 72">
            <a:extLst>
              <a:ext uri="{FF2B5EF4-FFF2-40B4-BE49-F238E27FC236}">
                <a16:creationId xmlns:a16="http://schemas.microsoft.com/office/drawing/2014/main" id="{48DFF21F-7D21-432B-D30B-3CE30E26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57" y="394310"/>
            <a:ext cx="804008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Deployment and the Ladder of Abstraction</a:t>
            </a:r>
          </a:p>
        </p:txBody>
      </p:sp>
      <p:pic>
        <p:nvPicPr>
          <p:cNvPr id="4" name="Picture 3" descr="The ladder of abstraction.">
            <a:extLst>
              <a:ext uri="{FF2B5EF4-FFF2-40B4-BE49-F238E27FC236}">
                <a16:creationId xmlns:a16="http://schemas.microsoft.com/office/drawing/2014/main" id="{9EDABE98-F3B0-DED2-0ABF-375C969B4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089" y="1432951"/>
            <a:ext cx="8521822" cy="48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18" name="Content Placeholder 2" descr="The ladder of abstraction.">
            <a:extLst>
              <a:ext uri="{FF2B5EF4-FFF2-40B4-BE49-F238E27FC236}">
                <a16:creationId xmlns:a16="http://schemas.microsoft.com/office/drawing/2014/main" id="{5422905F-96B3-4C6D-85A3-36FA433E92E0}"/>
              </a:ext>
            </a:extLst>
          </p:cNvPr>
          <p:cNvSpPr txBox="1">
            <a:spLocks/>
          </p:cNvSpPr>
          <p:nvPr/>
        </p:nvSpPr>
        <p:spPr>
          <a:xfrm>
            <a:off x="838199" y="1858435"/>
            <a:ext cx="1070444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72">
            <a:extLst>
              <a:ext uri="{FF2B5EF4-FFF2-40B4-BE49-F238E27FC236}">
                <a16:creationId xmlns:a16="http://schemas.microsoft.com/office/drawing/2014/main" id="{48DFF21F-7D21-432B-D30B-3CE30E26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455" y="394311"/>
            <a:ext cx="885708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Deployment and the Ladder of Abstraction 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7DC83-AA68-9ACA-6972-60CAD43CF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94" y="1513032"/>
            <a:ext cx="2277209" cy="4696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248F3-D994-A2B7-622E-74DC03605CA9}"/>
              </a:ext>
            </a:extLst>
          </p:cNvPr>
          <p:cNvSpPr txBox="1"/>
          <p:nvPr/>
        </p:nvSpPr>
        <p:spPr>
          <a:xfrm>
            <a:off x="1802296" y="1722783"/>
            <a:ext cx="227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Long-term vision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1DCC3-E512-4102-0BD3-7B965C08FB9F}"/>
              </a:ext>
            </a:extLst>
          </p:cNvPr>
          <p:cNvSpPr txBox="1"/>
          <p:nvPr/>
        </p:nvSpPr>
        <p:spPr>
          <a:xfrm>
            <a:off x="1802296" y="2515439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Three-to-five year strategy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44740B-27B1-A213-3FCE-8F526D83C0C8}"/>
              </a:ext>
            </a:extLst>
          </p:cNvPr>
          <p:cNvSpPr txBox="1"/>
          <p:nvPr/>
        </p:nvSpPr>
        <p:spPr>
          <a:xfrm>
            <a:off x="1802296" y="3308095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strategy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0CCA6-009C-F288-4C2B-040C30CC917F}"/>
              </a:ext>
            </a:extLst>
          </p:cNvPr>
          <p:cNvSpPr txBox="1"/>
          <p:nvPr/>
        </p:nvSpPr>
        <p:spPr>
          <a:xfrm>
            <a:off x="1801754" y="3974841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Departmental plan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3F7747-1A8A-C62B-D114-B74618532260}"/>
              </a:ext>
            </a:extLst>
          </p:cNvPr>
          <p:cNvSpPr txBox="1"/>
          <p:nvPr/>
        </p:nvSpPr>
        <p:spPr>
          <a:xfrm>
            <a:off x="1801754" y="4816511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Kaizen events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2308C0-7316-4C95-D540-766F0DAE521D}"/>
              </a:ext>
            </a:extLst>
          </p:cNvPr>
          <p:cNvSpPr txBox="1"/>
          <p:nvPr/>
        </p:nvSpPr>
        <p:spPr>
          <a:xfrm>
            <a:off x="1801754" y="5658181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Daily problem-solving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642555-0FEA-5BE8-CCB9-E2F35AA2D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97426" y="2092115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6FF9E2-4499-0011-9E5C-1C7BDDBE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97426" y="2884771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F28E6C7-B0AF-C297-57AA-3E03EBB3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597426" y="3601256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5D704A-0091-0427-7122-51B92B478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04052" y="4359311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652970-C6A0-C2E1-53F9-839E50EF9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04052" y="5200981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0AFCB8C-0A36-86E2-2DE7-2DEC59A99468}"/>
              </a:ext>
            </a:extLst>
          </p:cNvPr>
          <p:cNvSpPr txBox="1"/>
          <p:nvPr/>
        </p:nvSpPr>
        <p:spPr>
          <a:xfrm>
            <a:off x="8178212" y="1722783"/>
            <a:ext cx="227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CEO/COO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3630A-19AF-2074-945F-723257A3B397}"/>
              </a:ext>
            </a:extLst>
          </p:cNvPr>
          <p:cNvSpPr txBox="1"/>
          <p:nvPr/>
        </p:nvSpPr>
        <p:spPr>
          <a:xfrm>
            <a:off x="8178212" y="2515439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Senior management team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34E5F5-A846-EEF0-6FB8-8D4D39ABAE8F}"/>
              </a:ext>
            </a:extLst>
          </p:cNvPr>
          <p:cNvSpPr txBox="1"/>
          <p:nvPr/>
        </p:nvSpPr>
        <p:spPr>
          <a:xfrm>
            <a:off x="8178212" y="3308095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 managers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6F59E6-0725-F0A4-BFBE-363132D3DAF3}"/>
              </a:ext>
            </a:extLst>
          </p:cNvPr>
          <p:cNvSpPr txBox="1"/>
          <p:nvPr/>
        </p:nvSpPr>
        <p:spPr>
          <a:xfrm>
            <a:off x="8177670" y="3974841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leaders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C71AA2-0DB3-3B59-5C4E-37D1C673D463}"/>
              </a:ext>
            </a:extLst>
          </p:cNvPr>
          <p:cNvSpPr txBox="1"/>
          <p:nvPr/>
        </p:nvSpPr>
        <p:spPr>
          <a:xfrm>
            <a:off x="8177670" y="4816511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 leaders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E3F97E-AEC7-3C7E-C2BE-879D060B1DB3}"/>
              </a:ext>
            </a:extLst>
          </p:cNvPr>
          <p:cNvSpPr txBox="1"/>
          <p:nvPr/>
        </p:nvSpPr>
        <p:spPr>
          <a:xfrm>
            <a:off x="8177670" y="5658181"/>
            <a:ext cx="271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 members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5BCE32-584D-E672-32C0-F917481EA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973342" y="2092115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964268-9CF9-8C3F-29E6-43D0989AF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973342" y="2884771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5DD0B7A-4823-A995-0D21-3F5C290D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973342" y="3601256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6230712-2B1E-A0E2-DBAA-890719B69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979968" y="4359311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09F8619-EE5B-896D-A31B-19B0239C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979968" y="5200981"/>
            <a:ext cx="0" cy="45720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9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4557357" y="456651"/>
            <a:ext cx="30889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Monitor the Plan</a:t>
            </a:r>
          </a:p>
        </p:txBody>
      </p:sp>
      <p:pic>
        <p:nvPicPr>
          <p:cNvPr id="3" name="Picture 2" descr="Sky with stars, with the emphasis on monitoring the plan from the lower level up to the north star, throughout the network.">
            <a:extLst>
              <a:ext uri="{FF2B5EF4-FFF2-40B4-BE49-F238E27FC236}">
                <a16:creationId xmlns:a16="http://schemas.microsoft.com/office/drawing/2014/main" id="{3DF9A8CE-A28C-4E8E-9513-9A44C100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17" y="1379015"/>
            <a:ext cx="9794365" cy="32724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51E2FEB-BC6E-45C9-9AFE-F608BF4E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1853" y="2067339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5BAA80-8551-4071-91D7-9139CCF54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62514" y="3353534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E09299-4F55-4E0A-A529-E4CB21833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27543" y="3477440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0FF704A-A45A-4D78-9875-C13EEB6BF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7770" y="3673467"/>
            <a:ext cx="532577" cy="3920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670B9B-70B1-4F37-B154-A9D8B9BF4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6096000" y="2401977"/>
            <a:ext cx="883847" cy="7652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9274DEA-DB0F-4383-BFD7-2390BD16F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2"/>
          </p:cNvCxnSpPr>
          <p:nvPr/>
        </p:nvCxnSpPr>
        <p:spPr>
          <a:xfrm flipH="1" flipV="1">
            <a:off x="6160691" y="3353534"/>
            <a:ext cx="1101823" cy="1960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C706BB-99F9-40AB-BAEC-5C0947998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2"/>
          </p:cNvCxnSpPr>
          <p:nvPr/>
        </p:nvCxnSpPr>
        <p:spPr>
          <a:xfrm flipH="1" flipV="1">
            <a:off x="6183710" y="3237729"/>
            <a:ext cx="2843833" cy="435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FDEDDA-5BE5-4076-9CDF-E6D51C9B6687}"/>
              </a:ext>
            </a:extLst>
          </p:cNvPr>
          <p:cNvSpPr txBox="1"/>
          <p:nvPr/>
        </p:nvSpPr>
        <p:spPr>
          <a:xfrm>
            <a:off x="4668958" y="3080101"/>
            <a:ext cx="167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Manufacturing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DD6120-6E0B-4AF4-BDBC-CFA6287EA3DB}"/>
              </a:ext>
            </a:extLst>
          </p:cNvPr>
          <p:cNvSpPr txBox="1"/>
          <p:nvPr/>
        </p:nvSpPr>
        <p:spPr>
          <a:xfrm>
            <a:off x="6160691" y="3815742"/>
            <a:ext cx="186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Sales &amp; Marketing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575600-5DB6-7E68-101C-57CAD269C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8141" y="2455424"/>
            <a:ext cx="532577" cy="3920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08578C-7AF6-47F9-1345-FEB80919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7032" y="4039198"/>
            <a:ext cx="532577" cy="39205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D9F290-14EF-FEBF-7CB9-BC62B55C5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1481" y="2784472"/>
            <a:ext cx="532577" cy="39205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B77B2E0-D6BA-B8F8-6AC2-5592FC94D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9932" y="4141466"/>
            <a:ext cx="532577" cy="39205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DC4038-32A5-4466-52BF-FA204BBFE6A0}"/>
              </a:ext>
            </a:extLst>
          </p:cNvPr>
          <p:cNvSpPr txBox="1"/>
          <p:nvPr/>
        </p:nvSpPr>
        <p:spPr>
          <a:xfrm>
            <a:off x="7776892" y="4261974"/>
            <a:ext cx="13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Engineering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E259341-A0D9-F98E-F371-3503C7789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2758" y="1921565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EEEBB0-CE86-269B-EF6B-829C61C92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25245" y="2845740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88652F8-9689-DD82-5052-DD2232CDB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25175" y="3353535"/>
            <a:ext cx="532577" cy="392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C760B1-7EB1-1E9C-1701-81D214DF8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94575" y="1696278"/>
            <a:ext cx="901148" cy="662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658F3C-2DD3-7A1E-7FC3-2C283752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424269" y="2017179"/>
            <a:ext cx="1049721" cy="65973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629210-3A6A-6326-6A61-706C90B90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982655" y="2366855"/>
            <a:ext cx="671296" cy="484857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8EEAE71-71CA-A56C-A3E1-2A98016EB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920240" y="2479478"/>
            <a:ext cx="93607" cy="817172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0100CC-A039-F703-50E2-32125064A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62186" y="2366855"/>
            <a:ext cx="248161" cy="39676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722F36-2098-DA95-37DC-AFC4D8EB4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102883" y="3223094"/>
            <a:ext cx="474788" cy="15851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4B5C471-206A-AA82-967B-6A70FD7BA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481616" y="2113701"/>
            <a:ext cx="313956" cy="52437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EEAE29-83BE-EC81-BD61-DA01BA1B6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664383" y="2288324"/>
            <a:ext cx="248999" cy="191154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A9AB0A-B371-382E-2A60-14D22BCA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988959" y="2407659"/>
            <a:ext cx="58835" cy="329984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3C086C-B305-8D74-86FA-790CC93D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814369" y="3159175"/>
            <a:ext cx="665815" cy="305981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9F90544-6AF5-A235-FD82-A7CC21A50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424429" y="3281414"/>
            <a:ext cx="214510" cy="371981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F2EC5B7-EBF0-2683-E10E-76B61210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862216" y="3792110"/>
            <a:ext cx="24152" cy="236153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1D257C4-8738-5F63-A3F2-2A2389AAA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473990" y="3557773"/>
            <a:ext cx="182891" cy="97629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E11E1C2-904B-EA72-F15C-A05DFE321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438070" y="3771316"/>
            <a:ext cx="295918" cy="345677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56FE1AA-5192-CDCE-3E99-D8712EBA6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01257" y="2937960"/>
            <a:ext cx="143169" cy="38056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B06A297-729C-A853-B035-C0400735F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568457" y="4000408"/>
            <a:ext cx="448522" cy="18466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DC9103-CE79-FDE2-375B-B4EC83204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2006" y="3628686"/>
            <a:ext cx="317255" cy="23183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10DD40D-8356-A51D-7EDE-46B0DED407CE}"/>
              </a:ext>
            </a:extLst>
          </p:cNvPr>
          <p:cNvSpPr txBox="1"/>
          <p:nvPr/>
        </p:nvSpPr>
        <p:spPr>
          <a:xfrm>
            <a:off x="1978818" y="4736444"/>
            <a:ext cx="8409783" cy="169980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>
                <a:latin typeface="Lato Light"/>
                <a:ea typeface="Lato Light"/>
                <a:cs typeface="Lato Light"/>
              </a:rPr>
              <a:t>Checking is the ugly duckling of management.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latin typeface="Lato Light"/>
                <a:ea typeface="Lato Light"/>
                <a:cs typeface="Lato Light"/>
              </a:rPr>
              <a:t>Checking means comparing what should have happened with what actually happened.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latin typeface="Lato Light"/>
                <a:ea typeface="Lato Light"/>
                <a:cs typeface="Lato Light"/>
              </a:rPr>
              <a:t>Checking the quality of another’s work is a sign of respect.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1BA919-E645-1EA8-B29D-16A7650D02B1}"/>
              </a:ext>
            </a:extLst>
          </p:cNvPr>
          <p:cNvSpPr txBox="1"/>
          <p:nvPr/>
        </p:nvSpPr>
        <p:spPr>
          <a:xfrm>
            <a:off x="6445402" y="6306457"/>
            <a:ext cx="454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No checking, no scientific method.</a:t>
            </a:r>
          </a:p>
        </p:txBody>
      </p:sp>
    </p:spTree>
    <p:extLst>
      <p:ext uri="{BB962C8B-B14F-4D97-AF65-F5344CB8AC3E}">
        <p14:creationId xmlns:p14="http://schemas.microsoft.com/office/powerpoint/2010/main" val="420244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12" grpId="0"/>
      <p:bldP spid="27" grpId="0"/>
      <p:bldP spid="25" grpId="0" animBg="1"/>
      <p:bldP spid="26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4206295" y="456651"/>
            <a:ext cx="37911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Connected Checking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B0998E-3F25-1E7C-551A-53E345A7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0"/>
            <a:ext cx="1828800" cy="19349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BC8861-9A69-005E-F8F7-E4B90F71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3" t="2976" r="7343" b="3882"/>
          <a:stretch/>
        </p:blipFill>
        <p:spPr>
          <a:xfrm rot="20166121">
            <a:off x="5177284" y="1341265"/>
            <a:ext cx="2576411" cy="4444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3D05F-A15D-266F-B5BA-C825D13DE710}"/>
              </a:ext>
            </a:extLst>
          </p:cNvPr>
          <p:cNvSpPr txBox="1"/>
          <p:nvPr/>
        </p:nvSpPr>
        <p:spPr>
          <a:xfrm>
            <a:off x="1554479" y="1443177"/>
            <a:ext cx="26469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Corporate</a:t>
            </a:r>
          </a:p>
          <a:p>
            <a:r>
              <a:rPr lang="en-US" sz="2000" dirty="0"/>
              <a:t>Check/adjust meeting</a:t>
            </a:r>
          </a:p>
          <a:p>
            <a:r>
              <a:rPr lang="en-US" sz="2000" i="1" dirty="0"/>
              <a:t>Thursday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C44AA-02D4-7B99-EE24-8B9641ED4C06}"/>
              </a:ext>
            </a:extLst>
          </p:cNvPr>
          <p:cNvSpPr txBox="1"/>
          <p:nvPr/>
        </p:nvSpPr>
        <p:spPr>
          <a:xfrm>
            <a:off x="2278294" y="2865264"/>
            <a:ext cx="26469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Departmental</a:t>
            </a:r>
          </a:p>
          <a:p>
            <a:r>
              <a:rPr lang="en-US" sz="2000" dirty="0"/>
              <a:t>Check/adjust meeting</a:t>
            </a:r>
          </a:p>
          <a:p>
            <a:r>
              <a:rPr lang="en-US" sz="2000" i="1" dirty="0"/>
              <a:t>Tuesday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D5942E-9B27-0404-11BB-3928BBD8396F}"/>
              </a:ext>
            </a:extLst>
          </p:cNvPr>
          <p:cNvSpPr txBox="1"/>
          <p:nvPr/>
        </p:nvSpPr>
        <p:spPr>
          <a:xfrm>
            <a:off x="3036318" y="4292123"/>
            <a:ext cx="26469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Team</a:t>
            </a:r>
          </a:p>
          <a:p>
            <a:r>
              <a:rPr lang="en-US" sz="2000" dirty="0"/>
              <a:t>Check/adjust meeting</a:t>
            </a:r>
          </a:p>
          <a:p>
            <a:r>
              <a:rPr lang="en-US" sz="2000" i="1" dirty="0"/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18965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3730211" y="456651"/>
            <a:ext cx="474328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The Great Detective cont.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9812F3-CFB7-76A3-CA66-4B401796BAF8}"/>
              </a:ext>
            </a:extLst>
          </p:cNvPr>
          <p:cNvSpPr/>
          <p:nvPr/>
        </p:nvSpPr>
        <p:spPr>
          <a:xfrm>
            <a:off x="4956358" y="1380904"/>
            <a:ext cx="2279283" cy="576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Results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9C3AD9CD-3727-B9A0-6703-BB8E6FCD94E0}"/>
              </a:ext>
            </a:extLst>
          </p:cNvPr>
          <p:cNvSpPr/>
          <p:nvPr/>
        </p:nvSpPr>
        <p:spPr>
          <a:xfrm>
            <a:off x="4956357" y="2402024"/>
            <a:ext cx="2279283" cy="18085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Meet plan/ standard?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F1B28-3F94-6B79-C356-E209C088CF9A}"/>
              </a:ext>
            </a:extLst>
          </p:cNvPr>
          <p:cNvSpPr txBox="1"/>
          <p:nvPr/>
        </p:nvSpPr>
        <p:spPr>
          <a:xfrm>
            <a:off x="7082592" y="2745218"/>
            <a:ext cx="705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76B8DF-5F45-8C7D-0944-747D84B94BAA}"/>
              </a:ext>
            </a:extLst>
          </p:cNvPr>
          <p:cNvSpPr/>
          <p:nvPr/>
        </p:nvSpPr>
        <p:spPr>
          <a:xfrm>
            <a:off x="7869175" y="3018048"/>
            <a:ext cx="2672186" cy="576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Standardize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Look for improvements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1C1E4F-3B33-29D3-BEFC-FEF56903A2B3}"/>
              </a:ext>
            </a:extLst>
          </p:cNvPr>
          <p:cNvSpPr txBox="1"/>
          <p:nvPr/>
        </p:nvSpPr>
        <p:spPr>
          <a:xfrm>
            <a:off x="5296533" y="4138451"/>
            <a:ext cx="576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E6B424-6A68-02CC-8253-07C7EE2A86B0}"/>
              </a:ext>
            </a:extLst>
          </p:cNvPr>
          <p:cNvSpPr/>
          <p:nvPr/>
        </p:nvSpPr>
        <p:spPr>
          <a:xfrm>
            <a:off x="4956357" y="4637828"/>
            <a:ext cx="2279283" cy="576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Adjust hypothesis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Solve problems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8415F0-F16C-C653-6EAD-047D66C18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5999" y="1957375"/>
            <a:ext cx="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6F2846-D297-6407-12E8-2222B9AF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5998" y="4197994"/>
            <a:ext cx="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A8E8C2-A85B-8050-CCFA-F57811B9F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35640" y="3306284"/>
            <a:ext cx="6335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10DD40D-8356-A51D-7EDE-46B0DED407CE}"/>
              </a:ext>
            </a:extLst>
          </p:cNvPr>
          <p:cNvSpPr txBox="1"/>
          <p:nvPr/>
        </p:nvSpPr>
        <p:spPr>
          <a:xfrm>
            <a:off x="296257" y="5418239"/>
            <a:ext cx="12079705" cy="88727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>
                <a:latin typeface="Lato Light"/>
                <a:ea typeface="Lato Light"/>
                <a:cs typeface="Lato Light"/>
              </a:rPr>
              <a:t>Adjust challenges us, as a mystery challenges a great detective.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latin typeface="Lato Light"/>
                <a:ea typeface="Lato Light"/>
                <a:cs typeface="Lato Light"/>
              </a:rPr>
              <a:t>Adjust also means standardize if everything goes according to the plan, but that’s rare.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1BA919-E645-1EA8-B29D-16A7650D02B1}"/>
              </a:ext>
            </a:extLst>
          </p:cNvPr>
          <p:cNvSpPr txBox="1"/>
          <p:nvPr/>
        </p:nvSpPr>
        <p:spPr>
          <a:xfrm>
            <a:off x="6445402" y="6306457"/>
            <a:ext cx="454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No checking, no scientific method.</a:t>
            </a:r>
          </a:p>
        </p:txBody>
      </p:sp>
    </p:spTree>
    <p:extLst>
      <p:ext uri="{BB962C8B-B14F-4D97-AF65-F5344CB8AC3E}">
        <p14:creationId xmlns:p14="http://schemas.microsoft.com/office/powerpoint/2010/main" val="1164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  <p:bldP spid="18" grpId="0" animBg="1"/>
      <p:bldP spid="24" grpId="0"/>
      <p:bldP spid="19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Background picture, snow mountain.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6" b="30754"/>
          <a:stretch/>
        </p:blipFill>
        <p:spPr/>
      </p:pic>
      <p:sp>
        <p:nvSpPr>
          <p:cNvPr id="11" name="Round Same Side Corner 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V="1">
            <a:off x="2737527" y="-808803"/>
            <a:ext cx="1847264" cy="7319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/>
          </a:p>
        </p:txBody>
      </p:sp>
      <p:grpSp>
        <p:nvGrpSpPr>
          <p:cNvPr id="5" name="Group 4" descr="Having no problem is the biggest problem of all, by Taiichii Ohno."/>
          <p:cNvGrpSpPr/>
          <p:nvPr/>
        </p:nvGrpSpPr>
        <p:grpSpPr>
          <a:xfrm>
            <a:off x="37917" y="2105334"/>
            <a:ext cx="11341899" cy="1485869"/>
            <a:chOff x="550035" y="4032642"/>
            <a:chExt cx="13446488" cy="2971737"/>
          </a:xfrm>
        </p:grpSpPr>
        <p:sp>
          <p:nvSpPr>
            <p:cNvPr id="12" name="Title 13"/>
            <p:cNvSpPr txBox="1">
              <a:spLocks/>
            </p:cNvSpPr>
            <p:nvPr/>
          </p:nvSpPr>
          <p:spPr>
            <a:xfrm>
              <a:off x="1467974" y="4718380"/>
              <a:ext cx="12528549" cy="2285999"/>
            </a:xfrm>
            <a:prstGeom prst="rect">
              <a:avLst/>
            </a:prstGeom>
          </p:spPr>
          <p:txBody>
            <a:bodyPr vert="horz" lIns="91422" tIns="45711" rIns="91422" bIns="45711" rtlCol="0" anchor="ctr">
              <a:noAutofit/>
            </a:bodyPr>
            <a:lstStyle>
              <a:lvl1pPr algn="l" defTabSz="18284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6000" kern="1200">
                  <a:solidFill>
                    <a:schemeClr val="tx1"/>
                  </a:solidFill>
                  <a:latin typeface="Lato" panose="020F0502020204030203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800" i="1" dirty="0">
                  <a:solidFill>
                    <a:schemeClr val="bg1"/>
                  </a:solidFill>
                  <a:cs typeface="Lato Light"/>
                </a:rPr>
                <a:t>“Having no problems is the biggest problem of all.”</a:t>
              </a:r>
            </a:p>
            <a:p>
              <a:br>
                <a:rPr lang="en-US" sz="3200" i="1" dirty="0">
                  <a:solidFill>
                    <a:schemeClr val="bg1"/>
                  </a:solidFill>
                  <a:cs typeface="Lato Light"/>
                </a:rPr>
              </a:br>
              <a:r>
                <a:rPr lang="en-US" sz="3200" i="1" dirty="0">
                  <a:solidFill>
                    <a:schemeClr val="bg1"/>
                  </a:solidFill>
                  <a:cs typeface="Lato Light"/>
                </a:rPr>
                <a:t>– Taiichi Ohno</a:t>
              </a:r>
            </a:p>
          </p:txBody>
        </p:sp>
        <p:sp>
          <p:nvSpPr>
            <p:cNvPr id="13" name="Freeform 71"/>
            <p:cNvSpPr>
              <a:spLocks noChangeArrowheads="1"/>
            </p:cNvSpPr>
            <p:nvPr/>
          </p:nvSpPr>
          <p:spPr bwMode="auto">
            <a:xfrm>
              <a:off x="10001858" y="5523510"/>
              <a:ext cx="910001" cy="675742"/>
            </a:xfrm>
            <a:custGeom>
              <a:avLst/>
              <a:gdLst>
                <a:gd name="T0" fmla="*/ 70 w 444"/>
                <a:gd name="T1" fmla="*/ 0 h 329"/>
                <a:gd name="T2" fmla="*/ 70 w 444"/>
                <a:gd name="T3" fmla="*/ 0 h 329"/>
                <a:gd name="T4" fmla="*/ 0 w 444"/>
                <a:gd name="T5" fmla="*/ 70 h 329"/>
                <a:gd name="T6" fmla="*/ 70 w 444"/>
                <a:gd name="T7" fmla="*/ 150 h 329"/>
                <a:gd name="T8" fmla="*/ 0 w 444"/>
                <a:gd name="T9" fmla="*/ 291 h 329"/>
                <a:gd name="T10" fmla="*/ 0 w 444"/>
                <a:gd name="T11" fmla="*/ 328 h 329"/>
                <a:gd name="T12" fmla="*/ 70 w 444"/>
                <a:gd name="T13" fmla="*/ 0 h 329"/>
                <a:gd name="T14" fmla="*/ 275 w 444"/>
                <a:gd name="T15" fmla="*/ 0 h 329"/>
                <a:gd name="T16" fmla="*/ 275 w 444"/>
                <a:gd name="T17" fmla="*/ 0 h 329"/>
                <a:gd name="T18" fmla="*/ 204 w 444"/>
                <a:gd name="T19" fmla="*/ 70 h 329"/>
                <a:gd name="T20" fmla="*/ 275 w 444"/>
                <a:gd name="T21" fmla="*/ 150 h 329"/>
                <a:gd name="T22" fmla="*/ 204 w 444"/>
                <a:gd name="T23" fmla="*/ 291 h 329"/>
                <a:gd name="T24" fmla="*/ 204 w 444"/>
                <a:gd name="T25" fmla="*/ 328 h 329"/>
                <a:gd name="T26" fmla="*/ 275 w 444"/>
                <a:gd name="T2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4" h="329">
                  <a:moveTo>
                    <a:pt x="70" y="0"/>
                  </a:moveTo>
                  <a:lnTo>
                    <a:pt x="70" y="0"/>
                  </a:lnTo>
                  <a:cubicBezTo>
                    <a:pt x="26" y="0"/>
                    <a:pt x="0" y="35"/>
                    <a:pt x="0" y="70"/>
                  </a:cubicBezTo>
                  <a:cubicBezTo>
                    <a:pt x="0" y="115"/>
                    <a:pt x="26" y="150"/>
                    <a:pt x="70" y="150"/>
                  </a:cubicBezTo>
                  <a:cubicBezTo>
                    <a:pt x="142" y="150"/>
                    <a:pt x="98" y="291"/>
                    <a:pt x="0" y="29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8" y="328"/>
                    <a:pt x="239" y="0"/>
                    <a:pt x="70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39" y="0"/>
                    <a:pt x="204" y="35"/>
                    <a:pt x="204" y="70"/>
                  </a:cubicBezTo>
                  <a:cubicBezTo>
                    <a:pt x="204" y="115"/>
                    <a:pt x="239" y="150"/>
                    <a:pt x="275" y="150"/>
                  </a:cubicBezTo>
                  <a:cubicBezTo>
                    <a:pt x="354" y="150"/>
                    <a:pt x="301" y="291"/>
                    <a:pt x="204" y="291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381" y="328"/>
                    <a:pt x="443" y="0"/>
                    <a:pt x="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/>
            </a:p>
          </p:txBody>
        </p:sp>
        <p:sp>
          <p:nvSpPr>
            <p:cNvPr id="14" name="Freeform 71"/>
            <p:cNvSpPr>
              <a:spLocks noChangeArrowheads="1"/>
            </p:cNvSpPr>
            <p:nvPr/>
          </p:nvSpPr>
          <p:spPr bwMode="auto">
            <a:xfrm rot="11131217">
              <a:off x="550035" y="4032642"/>
              <a:ext cx="909999" cy="675742"/>
            </a:xfrm>
            <a:custGeom>
              <a:avLst/>
              <a:gdLst>
                <a:gd name="T0" fmla="*/ 70 w 444"/>
                <a:gd name="T1" fmla="*/ 0 h 329"/>
                <a:gd name="T2" fmla="*/ 70 w 444"/>
                <a:gd name="T3" fmla="*/ 0 h 329"/>
                <a:gd name="T4" fmla="*/ 0 w 444"/>
                <a:gd name="T5" fmla="*/ 70 h 329"/>
                <a:gd name="T6" fmla="*/ 70 w 444"/>
                <a:gd name="T7" fmla="*/ 150 h 329"/>
                <a:gd name="T8" fmla="*/ 0 w 444"/>
                <a:gd name="T9" fmla="*/ 291 h 329"/>
                <a:gd name="T10" fmla="*/ 0 w 444"/>
                <a:gd name="T11" fmla="*/ 328 h 329"/>
                <a:gd name="T12" fmla="*/ 70 w 444"/>
                <a:gd name="T13" fmla="*/ 0 h 329"/>
                <a:gd name="T14" fmla="*/ 275 w 444"/>
                <a:gd name="T15" fmla="*/ 0 h 329"/>
                <a:gd name="T16" fmla="*/ 275 w 444"/>
                <a:gd name="T17" fmla="*/ 0 h 329"/>
                <a:gd name="T18" fmla="*/ 204 w 444"/>
                <a:gd name="T19" fmla="*/ 70 h 329"/>
                <a:gd name="T20" fmla="*/ 275 w 444"/>
                <a:gd name="T21" fmla="*/ 150 h 329"/>
                <a:gd name="T22" fmla="*/ 204 w 444"/>
                <a:gd name="T23" fmla="*/ 291 h 329"/>
                <a:gd name="T24" fmla="*/ 204 w 444"/>
                <a:gd name="T25" fmla="*/ 328 h 329"/>
                <a:gd name="T26" fmla="*/ 275 w 444"/>
                <a:gd name="T2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4" h="329">
                  <a:moveTo>
                    <a:pt x="70" y="0"/>
                  </a:moveTo>
                  <a:lnTo>
                    <a:pt x="70" y="0"/>
                  </a:lnTo>
                  <a:cubicBezTo>
                    <a:pt x="26" y="0"/>
                    <a:pt x="0" y="35"/>
                    <a:pt x="0" y="70"/>
                  </a:cubicBezTo>
                  <a:cubicBezTo>
                    <a:pt x="0" y="115"/>
                    <a:pt x="26" y="150"/>
                    <a:pt x="70" y="150"/>
                  </a:cubicBezTo>
                  <a:cubicBezTo>
                    <a:pt x="142" y="150"/>
                    <a:pt x="98" y="291"/>
                    <a:pt x="0" y="29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8" y="328"/>
                    <a:pt x="239" y="0"/>
                    <a:pt x="70" y="0"/>
                  </a:cubicBezTo>
                  <a:close/>
                  <a:moveTo>
                    <a:pt x="275" y="0"/>
                  </a:moveTo>
                  <a:lnTo>
                    <a:pt x="275" y="0"/>
                  </a:lnTo>
                  <a:cubicBezTo>
                    <a:pt x="239" y="0"/>
                    <a:pt x="204" y="35"/>
                    <a:pt x="204" y="70"/>
                  </a:cubicBezTo>
                  <a:cubicBezTo>
                    <a:pt x="204" y="115"/>
                    <a:pt x="239" y="150"/>
                    <a:pt x="275" y="150"/>
                  </a:cubicBezTo>
                  <a:cubicBezTo>
                    <a:pt x="354" y="150"/>
                    <a:pt x="301" y="291"/>
                    <a:pt x="204" y="291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381" y="328"/>
                    <a:pt x="443" y="0"/>
                    <a:pt x="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66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4274433" y="456651"/>
            <a:ext cx="36548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Improve the System</a:t>
            </a:r>
          </a:p>
        </p:txBody>
      </p:sp>
      <p:pic>
        <p:nvPicPr>
          <p:cNvPr id="3" name="Picture 2" descr="Sky with stars, with multiple levels of stars, start all over again to improve the system.">
            <a:extLst>
              <a:ext uri="{FF2B5EF4-FFF2-40B4-BE49-F238E27FC236}">
                <a16:creationId xmlns:a16="http://schemas.microsoft.com/office/drawing/2014/main" id="{3DF9A8CE-A28C-4E8E-9513-9A44C100D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17" y="1379015"/>
            <a:ext cx="9794365" cy="32724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0DD40D-8356-A51D-7EDE-46B0DED407CE}"/>
              </a:ext>
            </a:extLst>
          </p:cNvPr>
          <p:cNvSpPr txBox="1"/>
          <p:nvPr/>
        </p:nvSpPr>
        <p:spPr>
          <a:xfrm>
            <a:off x="1978818" y="4736444"/>
            <a:ext cx="8881687" cy="48101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>
                <a:latin typeface="Lato Light"/>
                <a:ea typeface="Lato Light"/>
                <a:cs typeface="Lato Light"/>
              </a:rPr>
              <a:t>Review progress; document lessons learned; start all over again!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1BA919-E645-1EA8-B29D-16A7650D02B1}"/>
              </a:ext>
            </a:extLst>
          </p:cNvPr>
          <p:cNvSpPr txBox="1"/>
          <p:nvPr/>
        </p:nvSpPr>
        <p:spPr>
          <a:xfrm>
            <a:off x="5855891" y="6306457"/>
            <a:ext cx="513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To Change Culture change behavior!</a:t>
            </a:r>
          </a:p>
        </p:txBody>
      </p:sp>
    </p:spTree>
    <p:extLst>
      <p:ext uri="{BB962C8B-B14F-4D97-AF65-F5344CB8AC3E}">
        <p14:creationId xmlns:p14="http://schemas.microsoft.com/office/powerpoint/2010/main" val="28910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2">
            <a:extLst>
              <a:ext uri="{FF2B5EF4-FFF2-40B4-BE49-F238E27FC236}">
                <a16:creationId xmlns:a16="http://schemas.microsoft.com/office/drawing/2014/main" id="{48DFF21F-7D21-432B-D30B-3CE30E26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227"/>
            <a:ext cx="1712958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Annual </a:t>
            </a:r>
            <a:r>
              <a:rPr lang="en-US" sz="3300" b="1" dirty="0" err="1">
                <a:latin typeface="Lato Regular" charset="0"/>
                <a:cs typeface="Lato Regular" charset="0"/>
              </a:rPr>
              <a:t>PDCA</a:t>
            </a:r>
            <a:r>
              <a:rPr lang="en-US" sz="3300" b="1" dirty="0">
                <a:latin typeface="Lato Regular" charset="0"/>
                <a:cs typeface="Lato Regular" charset="0"/>
              </a:rPr>
              <a:t> Cycle</a:t>
            </a:r>
          </a:p>
        </p:txBody>
      </p:sp>
      <p:pic>
        <p:nvPicPr>
          <p:cNvPr id="3" name="Picture 2" descr="Annual PDCA cycle.">
            <a:extLst>
              <a:ext uri="{FF2B5EF4-FFF2-40B4-BE49-F238E27FC236}">
                <a16:creationId xmlns:a16="http://schemas.microsoft.com/office/drawing/2014/main" id="{EC7DDBE3-2E2F-8190-26EA-7DB5F2204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42" y="400428"/>
            <a:ext cx="10347158" cy="60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2039819" y="456651"/>
            <a:ext cx="812401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Strategy Alignment/Lean Production System</a:t>
            </a:r>
          </a:p>
        </p:txBody>
      </p:sp>
      <p:pic>
        <p:nvPicPr>
          <p:cNvPr id="3" name="Picture 2" descr="Hoshin Kanri is the brain system in an organization.">
            <a:extLst>
              <a:ext uri="{FF2B5EF4-FFF2-40B4-BE49-F238E27FC236}">
                <a16:creationId xmlns:a16="http://schemas.microsoft.com/office/drawing/2014/main" id="{F57CC155-A9D6-2D75-6CE1-22577424C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184" y="1375718"/>
            <a:ext cx="6149632" cy="4106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A114DC-DCEB-E425-B662-C14BFF64EC84}"/>
              </a:ext>
            </a:extLst>
          </p:cNvPr>
          <p:cNvSpPr txBox="1"/>
          <p:nvPr/>
        </p:nvSpPr>
        <p:spPr>
          <a:xfrm>
            <a:off x="301906" y="5137126"/>
            <a:ext cx="4073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Brain: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Tells interesting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Applies scientific method (</a:t>
            </a:r>
            <a:r>
              <a:rPr lang="en-US" sz="2000" dirty="0" err="1"/>
              <a:t>PDCA</a:t>
            </a:r>
            <a:r>
              <a:rPr lang="en-US" sz="20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Reflects and learns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B846BAF-EA4D-21ED-A953-6CB9FB1C9C13}"/>
              </a:ext>
            </a:extLst>
          </p:cNvPr>
          <p:cNvSpPr txBox="1"/>
          <p:nvPr/>
        </p:nvSpPr>
        <p:spPr>
          <a:xfrm>
            <a:off x="9403036" y="1375718"/>
            <a:ext cx="2664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Nervous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Aligns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Connects everything.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Responds quickly.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0AC1CF-B11E-4971-B15A-8C27F84E4512}"/>
              </a:ext>
            </a:extLst>
          </p:cNvPr>
          <p:cNvSpPr txBox="1"/>
          <p:nvPr/>
        </p:nvSpPr>
        <p:spPr>
          <a:xfrm>
            <a:off x="3520021" y="6399010"/>
            <a:ext cx="86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PDCA</a:t>
            </a:r>
            <a:r>
              <a:rPr lang="en-US" i="1" dirty="0">
                <a:solidFill>
                  <a:srgbClr val="FF0000"/>
                </a:solidFill>
              </a:rPr>
              <a:t>: an expression of the scientific method and the foundation of strategy deployment</a:t>
            </a:r>
          </a:p>
        </p:txBody>
      </p:sp>
    </p:spTree>
    <p:extLst>
      <p:ext uri="{BB962C8B-B14F-4D97-AF65-F5344CB8AC3E}">
        <p14:creationId xmlns:p14="http://schemas.microsoft.com/office/powerpoint/2010/main" val="8285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2958339" y="456651"/>
            <a:ext cx="628697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Focus, Alignment, Quick Response</a:t>
            </a:r>
          </a:p>
        </p:txBody>
      </p:sp>
      <p:pic>
        <p:nvPicPr>
          <p:cNvPr id="4" name="Picture 3" descr="People wondering around.">
            <a:extLst>
              <a:ext uri="{FF2B5EF4-FFF2-40B4-BE49-F238E27FC236}">
                <a16:creationId xmlns:a16="http://schemas.microsoft.com/office/drawing/2014/main" id="{A539ABE2-1033-8D0F-71A1-AE2F30253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54" y="1563550"/>
            <a:ext cx="3801292" cy="4572000"/>
          </a:xfrm>
          <a:prstGeom prst="rect">
            <a:avLst/>
          </a:prstGeom>
        </p:spPr>
      </p:pic>
      <p:pic>
        <p:nvPicPr>
          <p:cNvPr id="6" name="Picture 5" descr="People aligned to the same direction.">
            <a:extLst>
              <a:ext uri="{FF2B5EF4-FFF2-40B4-BE49-F238E27FC236}">
                <a16:creationId xmlns:a16="http://schemas.microsoft.com/office/drawing/2014/main" id="{9125F410-5A1E-ED9A-D0C5-C206E5B4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54" y="1346164"/>
            <a:ext cx="3404152" cy="4572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EA6E9D-3E55-642B-AF9B-00E47A1A6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1273702"/>
            <a:ext cx="0" cy="48618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66E283-C6CF-6B23-33EB-1B561C7AFD7A}"/>
              </a:ext>
            </a:extLst>
          </p:cNvPr>
          <p:cNvSpPr txBox="1"/>
          <p:nvPr/>
        </p:nvSpPr>
        <p:spPr>
          <a:xfrm>
            <a:off x="3379697" y="6227076"/>
            <a:ext cx="839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don’t want robots, moving in lock step. We want human beings, in all their creative cranky and eccentric glory, moving in the same direction, pulled by a shared vision.</a:t>
            </a:r>
          </a:p>
        </p:txBody>
      </p:sp>
    </p:spTree>
    <p:extLst>
      <p:ext uri="{BB962C8B-B14F-4D97-AF65-F5344CB8AC3E}">
        <p14:creationId xmlns:p14="http://schemas.microsoft.com/office/powerpoint/2010/main" val="5527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hank you page.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b="7705"/>
          <a:stretch>
            <a:fillRect/>
          </a:stretch>
        </p:blipFill>
        <p:spPr/>
      </p:pic>
      <p:sp>
        <p:nvSpPr>
          <p:cNvPr id="23" name="Rectangle 22" descr="Thank you page background."/>
          <p:cNvSpPr/>
          <p:nvPr/>
        </p:nvSpPr>
        <p:spPr>
          <a:xfrm>
            <a:off x="1588" y="-5793"/>
            <a:ext cx="12188825" cy="6858000"/>
          </a:xfrm>
          <a:prstGeom prst="rect">
            <a:avLst/>
          </a:prstGeom>
          <a:solidFill>
            <a:srgbClr val="010E1A">
              <a:alpha val="5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3" name="AutoShape 119">
            <a:extLst>
              <a:ext uri="{FF2B5EF4-FFF2-40B4-BE49-F238E27FC236}">
                <a16:creationId xmlns:a16="http://schemas.microsoft.com/office/drawing/2014/main" id="{ACF9B4BA-90B1-4EEF-8C4C-8485A77FF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200910" y="853553"/>
            <a:ext cx="1780655" cy="1774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098">
              <a:defRPr/>
            </a:pPr>
            <a:endParaRPr lang="es-ES" sz="29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85447E-CF3F-4FB6-8541-2682C3AFB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2927" y="3996810"/>
            <a:ext cx="2439714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34C40B6-D432-4241-B168-C42EAB228560}"/>
              </a:ext>
            </a:extLst>
          </p:cNvPr>
          <p:cNvSpPr txBox="1"/>
          <p:nvPr/>
        </p:nvSpPr>
        <p:spPr>
          <a:xfrm>
            <a:off x="3737455" y="2919431"/>
            <a:ext cx="4725974" cy="1269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500" b="1" dirty="0">
                <a:solidFill>
                  <a:schemeClr val="bg1"/>
                </a:solidFill>
                <a:latin typeface="Helvetica"/>
                <a:cs typeface="Helvetica"/>
              </a:rPr>
              <a:t>THANKS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86D0C6-A533-461D-8DE0-B3A3CF303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942927" y="2939254"/>
            <a:ext cx="2439714" cy="0"/>
          </a:xfrm>
          <a:prstGeom prst="line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6597D3A-A08B-48E9-8EAB-A7550A3076FF}"/>
              </a:ext>
            </a:extLst>
          </p:cNvPr>
          <p:cNvSpPr/>
          <p:nvPr/>
        </p:nvSpPr>
        <p:spPr>
          <a:xfrm>
            <a:off x="3624723" y="4480887"/>
            <a:ext cx="5076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cs typeface="Lato Light"/>
              </a:rPr>
              <a:t>“Improvement usually means doing something that we have never done before”.</a:t>
            </a:r>
          </a:p>
          <a:p>
            <a:r>
              <a:rPr lang="en-US" sz="2000" i="1" dirty="0">
                <a:solidFill>
                  <a:schemeClr val="bg1"/>
                </a:solidFill>
                <a:cs typeface="Lato Light"/>
              </a:rPr>
              <a:t>– Shigeo Shingo</a:t>
            </a:r>
          </a:p>
        </p:txBody>
      </p:sp>
    </p:spTree>
    <p:extLst>
      <p:ext uri="{BB962C8B-B14F-4D97-AF65-F5344CB8AC3E}">
        <p14:creationId xmlns:p14="http://schemas.microsoft.com/office/powerpoint/2010/main" val="17907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4BF8D-FB1D-3591-CBA0-2A6FF06C5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LinkedIn QR code.">
            <a:extLst>
              <a:ext uri="{FF2B5EF4-FFF2-40B4-BE49-F238E27FC236}">
                <a16:creationId xmlns:a16="http://schemas.microsoft.com/office/drawing/2014/main" id="{C6A54591-77FD-4341-7C65-9A476185A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4" y="595871"/>
            <a:ext cx="5941546" cy="5094071"/>
          </a:xfrm>
          <a:prstGeom prst="rect">
            <a:avLst/>
          </a:prstGeom>
        </p:spPr>
      </p:pic>
      <p:pic>
        <p:nvPicPr>
          <p:cNvPr id="5" name="Picture 4" descr="AME Seattle event QR code.">
            <a:extLst>
              <a:ext uri="{FF2B5EF4-FFF2-40B4-BE49-F238E27FC236}">
                <a16:creationId xmlns:a16="http://schemas.microsoft.com/office/drawing/2014/main" id="{8878D50A-224B-7BBB-E971-E6804C598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462" y="2316480"/>
            <a:ext cx="2813767" cy="2838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58807F-C890-154E-58BE-97EB265DF14C}"/>
              </a:ext>
            </a:extLst>
          </p:cNvPr>
          <p:cNvSpPr txBox="1"/>
          <p:nvPr/>
        </p:nvSpPr>
        <p:spPr>
          <a:xfrm>
            <a:off x="6973488" y="1226017"/>
            <a:ext cx="4820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AME Seattle Lean Consortium</a:t>
            </a:r>
          </a:p>
          <a:p>
            <a:pPr algn="ctr"/>
            <a:r>
              <a:rPr lang="en-US" sz="2800" b="1" dirty="0"/>
              <a:t>(scan me for more training)</a:t>
            </a:r>
          </a:p>
        </p:txBody>
      </p:sp>
    </p:spTree>
    <p:extLst>
      <p:ext uri="{BB962C8B-B14F-4D97-AF65-F5344CB8AC3E}">
        <p14:creationId xmlns:p14="http://schemas.microsoft.com/office/powerpoint/2010/main" val="38445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75F43-AFDF-79BD-5FA3-AD170ACDE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36B4DF0-796D-AE72-3E70-D05B6D6FC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2FAB46-3071-4203-4674-D3BE10A87C4F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142A4B-636A-DC65-24EB-B1848DEA5243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75AEE5-BCDB-7FBE-7BE7-CEBB90B208A4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75D5E3E-C35F-69B3-495C-714F146696B7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2BEDF2-5FA6-361A-CB49-6E8D17164314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>
            <a:extLst>
              <a:ext uri="{FF2B5EF4-FFF2-40B4-BE49-F238E27FC236}">
                <a16:creationId xmlns:a16="http://schemas.microsoft.com/office/drawing/2014/main" id="{D67F8871-861B-F166-B4E2-0AF9F804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228" y="456651"/>
            <a:ext cx="36372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Hoshin </a:t>
            </a:r>
            <a:r>
              <a:rPr lang="en-US" sz="3300" b="1" dirty="0" err="1">
                <a:latin typeface="Lato Regular" charset="0"/>
                <a:cs typeface="Lato Regular" charset="0"/>
              </a:rPr>
              <a:t>Kanri</a:t>
            </a:r>
            <a:endParaRPr lang="en-US" sz="3300" b="1" dirty="0">
              <a:latin typeface="Lato Regular" charset="0"/>
              <a:cs typeface="Lato Regular" charset="0"/>
            </a:endParaRPr>
          </a:p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What does it mean?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A9D13C-87FA-FD8B-A2DD-14729314A52B}"/>
              </a:ext>
            </a:extLst>
          </p:cNvPr>
          <p:cNvSpPr txBox="1"/>
          <p:nvPr/>
        </p:nvSpPr>
        <p:spPr>
          <a:xfrm>
            <a:off x="5527041" y="6401349"/>
            <a:ext cx="641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Aka, Strategy Deployment, Strategy Alignment, Policy Deployment</a:t>
            </a:r>
          </a:p>
        </p:txBody>
      </p:sp>
      <p:pic>
        <p:nvPicPr>
          <p:cNvPr id="3" name="Picture 2" descr="Ho plus Shi, equals Hoshi.">
            <a:extLst>
              <a:ext uri="{FF2B5EF4-FFF2-40B4-BE49-F238E27FC236}">
                <a16:creationId xmlns:a16="http://schemas.microsoft.com/office/drawing/2014/main" id="{1298117A-4F5C-313C-1C90-62AD3E7A0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095" y="1734182"/>
            <a:ext cx="5523809" cy="2000000"/>
          </a:xfrm>
          <a:prstGeom prst="rect">
            <a:avLst/>
          </a:prstGeom>
        </p:spPr>
      </p:pic>
      <p:pic>
        <p:nvPicPr>
          <p:cNvPr id="5" name="Picture 4" descr="Kan plus Ri equals Kanri.">
            <a:extLst>
              <a:ext uri="{FF2B5EF4-FFF2-40B4-BE49-F238E27FC236}">
                <a16:creationId xmlns:a16="http://schemas.microsoft.com/office/drawing/2014/main" id="{9A5CF4FF-2354-4BC6-C5EF-D2F3E4344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228" y="3920734"/>
            <a:ext cx="3685714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A8DC2-9A62-1B8F-A24D-23F4C45EC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A492607-B097-4467-630E-4D1BE2454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897B5E-9D1D-F685-6D6C-9E10E4C86C97}"/>
                </a:ext>
              </a:extLst>
            </p:cNvPr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907D4D-2B28-1E1E-4AE4-85FEFFA3A935}"/>
                </a:ext>
              </a:extLst>
            </p:cNvPr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EA936A6-73C6-7EE6-475B-8CA56E848AE2}"/>
                </a:ext>
              </a:extLst>
            </p:cNvPr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D38BD9E-A078-252B-8266-6A6F84F42E07}"/>
                </a:ext>
              </a:extLst>
            </p:cNvPr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1439013-4DC6-8906-4130-AFC290B9667D}"/>
                </a:ext>
              </a:extLst>
            </p:cNvPr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>
            <a:extLst>
              <a:ext uri="{FF2B5EF4-FFF2-40B4-BE49-F238E27FC236}">
                <a16:creationId xmlns:a16="http://schemas.microsoft.com/office/drawing/2014/main" id="{B8D1E1A4-ECE7-DE27-72C7-6AA2F05B9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228" y="456651"/>
            <a:ext cx="36372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Hoshin </a:t>
            </a:r>
            <a:r>
              <a:rPr lang="en-US" sz="3300" b="1" dirty="0" err="1">
                <a:latin typeface="Lato Regular" charset="0"/>
                <a:cs typeface="Lato Regular" charset="0"/>
              </a:rPr>
              <a:t>Kanri</a:t>
            </a:r>
            <a:endParaRPr lang="en-US" sz="3300" b="1" dirty="0">
              <a:latin typeface="Lato Regular" charset="0"/>
              <a:cs typeface="Lato Regular" charset="0"/>
            </a:endParaRPr>
          </a:p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What does it mean?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CFE50-A5EA-CA12-0D3D-3CF409537484}"/>
              </a:ext>
            </a:extLst>
          </p:cNvPr>
          <p:cNvSpPr txBox="1"/>
          <p:nvPr/>
        </p:nvSpPr>
        <p:spPr>
          <a:xfrm>
            <a:off x="5527041" y="6401349"/>
            <a:ext cx="641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Aka, Strategy Deployment, Strategy Alignment, Policy Deployment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0F75DD-AE28-EC27-46FD-F181C1380A98}"/>
              </a:ext>
            </a:extLst>
          </p:cNvPr>
          <p:cNvSpPr txBox="1"/>
          <p:nvPr/>
        </p:nvSpPr>
        <p:spPr>
          <a:xfrm>
            <a:off x="1300480" y="2151726"/>
            <a:ext cx="333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Hoshin </a:t>
            </a:r>
            <a:r>
              <a:rPr lang="en-US" sz="8000" b="1" dirty="0" err="1"/>
              <a:t>Kanri</a:t>
            </a:r>
            <a:endParaRPr lang="en-US" sz="8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17CC7-5A04-D2F5-A156-CCB8A21BEE19}"/>
              </a:ext>
            </a:extLst>
          </p:cNvPr>
          <p:cNvSpPr txBox="1"/>
          <p:nvPr/>
        </p:nvSpPr>
        <p:spPr>
          <a:xfrm>
            <a:off x="6767442" y="2151726"/>
            <a:ext cx="477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Strategy Alignment</a:t>
            </a:r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0EA0F40E-CABB-ECAF-1A54-FF482430C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4990" y="3040390"/>
            <a:ext cx="1188720" cy="73152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3500960" y="456651"/>
            <a:ext cx="52017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What is Strategy Alignment?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22905F-96B3-4C6D-85A3-36FA433E92E0}"/>
              </a:ext>
            </a:extLst>
          </p:cNvPr>
          <p:cNvSpPr txBox="1">
            <a:spLocks/>
          </p:cNvSpPr>
          <p:nvPr/>
        </p:nvSpPr>
        <p:spPr>
          <a:xfrm>
            <a:off x="838199" y="1858435"/>
            <a:ext cx="1070444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Strategy Alignment is a systemic approach for:</a:t>
            </a:r>
          </a:p>
          <a:p>
            <a:pPr lvl="1"/>
            <a:r>
              <a:rPr lang="en-US" dirty="0"/>
              <a:t>Ensuring that an organization’s strategic goals drive progress and action at every level within that company</a:t>
            </a:r>
          </a:p>
          <a:p>
            <a:r>
              <a:rPr lang="en-US" dirty="0"/>
              <a:t>Strategy Alignment strives to get every employees pulling in the same direction at the same time.</a:t>
            </a:r>
          </a:p>
          <a:p>
            <a:pPr lvl="1"/>
            <a:r>
              <a:rPr lang="en-US" dirty="0"/>
              <a:t>It achieves this by aligning the goals of the organization (Strategy) with the plans of middle management (Tactics) and the work performed by all employees (Operations).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27B94-E1D5-5321-7E5B-A509149A8D69}"/>
              </a:ext>
            </a:extLst>
          </p:cNvPr>
          <p:cNvSpPr txBox="1"/>
          <p:nvPr/>
        </p:nvSpPr>
        <p:spPr>
          <a:xfrm>
            <a:off x="6008291" y="6401349"/>
            <a:ext cx="593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Aka, Strategy Deployment, Policy Deployment, Hoshin </a:t>
            </a:r>
            <a:r>
              <a:rPr lang="en-US" i="1" dirty="0" err="1">
                <a:solidFill>
                  <a:srgbClr val="FF0000"/>
                </a:solidFill>
              </a:rPr>
              <a:t>Kanri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6941-92D9-3E32-D385-3FC69BC6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The Why on Strategy Alignment (Hoshin </a:t>
            </a:r>
            <a:r>
              <a:rPr lang="en-US" sz="6000" b="1" dirty="0" err="1"/>
              <a:t>Kanri</a:t>
            </a:r>
            <a:r>
              <a:rPr lang="en-US" sz="6000" b="1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B5EDA-3D61-E0D3-4C6C-41DE821F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STREAM CONSULTING LLC |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FC2B9-CBF1-2FF3-050E-7BBFF1B2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DD43-3FB1-452B-B38D-035293580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726510" y="1009922"/>
            <a:ext cx="738981" cy="129382"/>
            <a:chOff x="1703388" y="2006913"/>
            <a:chExt cx="1478230" cy="258682"/>
          </a:xfrm>
        </p:grpSpPr>
        <p:sp>
          <p:nvSpPr>
            <p:cNvPr id="14" name="Oval 13"/>
            <p:cNvSpPr/>
            <p:nvPr/>
          </p:nvSpPr>
          <p:spPr>
            <a:xfrm>
              <a:off x="1703388" y="2006913"/>
              <a:ext cx="258809" cy="2586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08243" y="2006913"/>
              <a:ext cx="258809" cy="2586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313099" y="2006913"/>
              <a:ext cx="258809" cy="2586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617954" y="2006913"/>
              <a:ext cx="258809" cy="2586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922809" y="2006913"/>
              <a:ext cx="258809" cy="2586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en-US" sz="900" dirty="0"/>
            </a:p>
          </p:txBody>
        </p:sp>
      </p:grpSp>
      <p:sp>
        <p:nvSpPr>
          <p:cNvPr id="23" name="TextBox 72"/>
          <p:cNvSpPr txBox="1">
            <a:spLocks noChangeArrowheads="1"/>
          </p:cNvSpPr>
          <p:nvPr/>
        </p:nvSpPr>
        <p:spPr bwMode="auto">
          <a:xfrm>
            <a:off x="3676473" y="456651"/>
            <a:ext cx="48506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/>
            <a:r>
              <a:rPr lang="en-US" sz="3300" b="1" dirty="0">
                <a:latin typeface="Lato Regular" charset="0"/>
                <a:cs typeface="Lato Regular" charset="0"/>
              </a:rPr>
              <a:t>Why Companies Fall Short</a:t>
            </a:r>
          </a:p>
        </p:txBody>
      </p:sp>
      <p:pic>
        <p:nvPicPr>
          <p:cNvPr id="19" name="Picture 3" descr="Execution Tunnel, from vision to successful execution, the success rate goes down from 97% to 33%.">
            <a:extLst>
              <a:ext uri="{FF2B5EF4-FFF2-40B4-BE49-F238E27FC236}">
                <a16:creationId xmlns:a16="http://schemas.microsoft.com/office/drawing/2014/main" id="{09B38648-9AAA-4640-AB56-C52B7BFE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0"/>
          <a:stretch>
            <a:fillRect/>
          </a:stretch>
        </p:blipFill>
        <p:spPr>
          <a:xfrm>
            <a:off x="2195858" y="1475064"/>
            <a:ext cx="6970713" cy="3806825"/>
          </a:xfrm>
          <a:prstGeom prst="rect">
            <a:avLst/>
          </a:prstGeom>
          <a:noFill/>
          <a:ln/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42D68BD1-60CD-4DFB-B0E4-7CDA97B95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283" y="959658"/>
            <a:ext cx="297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500" b="0" i="1" dirty="0"/>
              <a:t>From: Strategic Performance Measurement &amp; Management Business Intelligence / Renaissance Worldwide, 1997</a:t>
            </a:r>
          </a:p>
        </p:txBody>
      </p:sp>
      <p:sp>
        <p:nvSpPr>
          <p:cNvPr id="21" name="Oval 5" descr="33%-52% vision executed some success and/or significant success.">
            <a:extLst>
              <a:ext uri="{FF2B5EF4-FFF2-40B4-BE49-F238E27FC236}">
                <a16:creationId xmlns:a16="http://schemas.microsoft.com/office/drawing/2014/main" id="{22F15781-D1D9-4672-8F43-C76E5857D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983" y="2216426"/>
            <a:ext cx="5029200" cy="1905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A05C8428-BC59-47D9-9ADE-DEA8F99EB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696" y="4134126"/>
            <a:ext cx="3321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0"/>
              <a:t>Policy Deployment</a:t>
            </a:r>
          </a:p>
          <a:p>
            <a:pPr algn="ctr"/>
            <a:r>
              <a:rPr lang="en-US" altLang="en-US" sz="2000" b="0"/>
              <a:t>Will Drastically Improve Execution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DCC6DB3C-DBB6-4329-86B4-6C89345A8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780" y="5491438"/>
            <a:ext cx="752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b="0" dirty="0"/>
              <a:t>Vision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3CAC0E35-4273-4CE5-9F81-F3517A76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621" y="5186639"/>
            <a:ext cx="1127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0" dirty="0"/>
              <a:t>Clear Strategic Plans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11F304DE-1A45-40D1-B5B8-F75FF0D6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329" y="5186639"/>
            <a:ext cx="128359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0" dirty="0"/>
              <a:t>Some Execution Success</a:t>
            </a: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3B89E032-9BF4-4A39-84B0-5D35C421B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155" y="5279060"/>
            <a:ext cx="127807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0" dirty="0"/>
              <a:t>Significant Execution Success</a:t>
            </a:r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6884E8D0-7CC6-419D-A8BA-BA39CC918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105" y="5493026"/>
            <a:ext cx="711200" cy="444500"/>
          </a:xfrm>
          <a:prstGeom prst="notchedRightArrow">
            <a:avLst>
              <a:gd name="adj1" fmla="val 50000"/>
              <a:gd name="adj2" fmla="val 48570"/>
            </a:avLst>
          </a:prstGeom>
          <a:gradFill rotWithShape="1">
            <a:gsLst>
              <a:gs pos="0">
                <a:srgbClr val="008080"/>
              </a:gs>
              <a:gs pos="100000">
                <a:srgbClr val="33CC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D43C8D7C-6358-48DD-9020-B98568F8B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683" y="5493026"/>
            <a:ext cx="711200" cy="444500"/>
          </a:xfrm>
          <a:prstGeom prst="notchedRightArrow">
            <a:avLst>
              <a:gd name="adj1" fmla="val 50000"/>
              <a:gd name="adj2" fmla="val 48570"/>
            </a:avLst>
          </a:prstGeom>
          <a:gradFill rotWithShape="1">
            <a:gsLst>
              <a:gs pos="0">
                <a:srgbClr val="008080"/>
              </a:gs>
              <a:gs pos="100000">
                <a:srgbClr val="33CC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4">
            <a:extLst>
              <a:ext uri="{FF2B5EF4-FFF2-40B4-BE49-F238E27FC236}">
                <a16:creationId xmlns:a16="http://schemas.microsoft.com/office/drawing/2014/main" id="{909FCB83-068C-4DFE-BD38-3172CA0C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4083" y="5493026"/>
            <a:ext cx="711200" cy="444500"/>
          </a:xfrm>
          <a:prstGeom prst="notchedRightArrow">
            <a:avLst>
              <a:gd name="adj1" fmla="val 50000"/>
              <a:gd name="adj2" fmla="val 48570"/>
            </a:avLst>
          </a:prstGeom>
          <a:gradFill rotWithShape="1">
            <a:gsLst>
              <a:gs pos="0">
                <a:srgbClr val="008080"/>
              </a:gs>
              <a:gs pos="100000">
                <a:srgbClr val="33CC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70946C-18D7-4B8C-AA0C-E40D6FD8897B}"/>
              </a:ext>
            </a:extLst>
          </p:cNvPr>
          <p:cNvSpPr txBox="1"/>
          <p:nvPr/>
        </p:nvSpPr>
        <p:spPr>
          <a:xfrm>
            <a:off x="4039912" y="6376719"/>
            <a:ext cx="795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95% of the typical workforce doesn’t understand what their company's strategy is</a:t>
            </a:r>
          </a:p>
        </p:txBody>
      </p:sp>
    </p:spTree>
    <p:extLst>
      <p:ext uri="{BB962C8B-B14F-4D97-AF65-F5344CB8AC3E}">
        <p14:creationId xmlns:p14="http://schemas.microsoft.com/office/powerpoint/2010/main" val="19277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PPT Theme 20201223">
  <a:themeElements>
    <a:clrScheme name="Custom 1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heme 20201223" id="{EB2255C2-90F1-4B8E-B848-058B6DAE9FC7}" vid="{1A378A4F-9EBD-4EDF-856B-3AA315FEEC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Theme 20201223</Template>
  <TotalTime>19147</TotalTime>
  <Words>1870</Words>
  <Application>Microsoft Office PowerPoint</Application>
  <PresentationFormat>Widescreen</PresentationFormat>
  <Paragraphs>320</Paragraphs>
  <Slides>45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Georgia</vt:lpstr>
      <vt:lpstr>Gill Sans</vt:lpstr>
      <vt:lpstr>Helvetica</vt:lpstr>
      <vt:lpstr>Lato Light</vt:lpstr>
      <vt:lpstr>Lato Regular</vt:lpstr>
      <vt:lpstr>PPT Theme 20201223</vt:lpstr>
      <vt:lpstr>Hoshin Kanri: Establishing Organizational Alignment At All Levels</vt:lpstr>
      <vt:lpstr>PowerPoint Presentation</vt:lpstr>
      <vt:lpstr>Learning Objective</vt:lpstr>
      <vt:lpstr>PowerPoint Presentation</vt:lpstr>
      <vt:lpstr>PowerPoint Presentation</vt:lpstr>
      <vt:lpstr>PowerPoint Presentation</vt:lpstr>
      <vt:lpstr>PowerPoint Presentation</vt:lpstr>
      <vt:lpstr>The Why on Strategy Alignment (Hoshin Kanri)</vt:lpstr>
      <vt:lpstr>PowerPoint Presentation</vt:lpstr>
      <vt:lpstr>PowerPoint Presentation</vt:lpstr>
      <vt:lpstr>The How on Strategy Alignment (Hoshin Kanri)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What on Strategy Alignment (Hoshin Kanri)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Sigma Overview</dc:title>
  <dc:creator>Ryan Tsang</dc:creator>
  <cp:lastModifiedBy>Cooper, John (Results)</cp:lastModifiedBy>
  <cp:revision>428</cp:revision>
  <dcterms:created xsi:type="dcterms:W3CDTF">2020-12-06T03:29:53Z</dcterms:created>
  <dcterms:modified xsi:type="dcterms:W3CDTF">2025-05-19T16:20:55Z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142332-0519-4a15-a51a-3e6fc08057a2_Enabled">
    <vt:lpwstr>True</vt:lpwstr>
  </property>
  <property fmtid="{D5CDD505-2E9C-101B-9397-08002B2CF9AE}" pid="3" name="MSIP_Label_15142332-0519-4a15-a51a-3e6fc08057a2_SiteId">
    <vt:lpwstr>3f0be951-1e68-417a-99a1-41b6b39c001d</vt:lpwstr>
  </property>
  <property fmtid="{D5CDD505-2E9C-101B-9397-08002B2CF9AE}" pid="4" name="MSIP_Label_15142332-0519-4a15-a51a-3e6fc08057a2_Owner">
    <vt:lpwstr>ryan.tsang@carlisleit.com</vt:lpwstr>
  </property>
  <property fmtid="{D5CDD505-2E9C-101B-9397-08002B2CF9AE}" pid="5" name="MSIP_Label_15142332-0519-4a15-a51a-3e6fc08057a2_SetDate">
    <vt:lpwstr>2020-12-06T06:02:59.3417603Z</vt:lpwstr>
  </property>
  <property fmtid="{D5CDD505-2E9C-101B-9397-08002B2CF9AE}" pid="6" name="MSIP_Label_15142332-0519-4a15-a51a-3e6fc08057a2_Name">
    <vt:lpwstr>Internal</vt:lpwstr>
  </property>
  <property fmtid="{D5CDD505-2E9C-101B-9397-08002B2CF9AE}" pid="7" name="MSIP_Label_15142332-0519-4a15-a51a-3e6fc08057a2_Application">
    <vt:lpwstr>Microsoft Azure Information Protection</vt:lpwstr>
  </property>
  <property fmtid="{D5CDD505-2E9C-101B-9397-08002B2CF9AE}" pid="8" name="MSIP_Label_15142332-0519-4a15-a51a-3e6fc08057a2_Extended_MSFT_Method">
    <vt:lpwstr>Automatic</vt:lpwstr>
  </property>
  <property fmtid="{D5CDD505-2E9C-101B-9397-08002B2CF9AE}" pid="9" name="Sensitivity">
    <vt:lpwstr>Internal</vt:lpwstr>
  </property>
</Properties>
</file>