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58" r:id="rId5"/>
    <p:sldId id="259" r:id="rId6"/>
    <p:sldId id="260" r:id="rId7"/>
    <p:sldId id="272" r:id="rId8"/>
    <p:sldId id="263" r:id="rId9"/>
    <p:sldId id="261" r:id="rId10"/>
    <p:sldId id="270" r:id="rId11"/>
    <p:sldId id="274" r:id="rId12"/>
    <p:sldId id="267" r:id="rId13"/>
    <p:sldId id="269" r:id="rId14"/>
    <p:sldId id="273"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ADECCA-FAFA-4687-A16C-AA9B38813619}" v="5" dt="2024-11-13T20:58:25.5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41" autoAdjust="0"/>
    <p:restoredTop sz="82962" autoAdjust="0"/>
  </p:normalViewPr>
  <p:slideViewPr>
    <p:cSldViewPr snapToGrid="0">
      <p:cViewPr varScale="1">
        <p:scale>
          <a:sx n="52" d="100"/>
          <a:sy n="52" d="100"/>
        </p:scale>
        <p:origin x="1188" y="56"/>
      </p:cViewPr>
      <p:guideLst/>
    </p:cSldViewPr>
  </p:slideViewPr>
  <p:notesTextViewPr>
    <p:cViewPr>
      <p:scale>
        <a:sx n="1" d="1"/>
        <a:sy n="1" d="1"/>
      </p:scale>
      <p:origin x="0" y="0"/>
    </p:cViewPr>
  </p:notesTextViewPr>
  <p:notesViewPr>
    <p:cSldViewPr snapToGrid="0">
      <p:cViewPr varScale="1">
        <p:scale>
          <a:sx n="51" d="100"/>
          <a:sy n="51" d="100"/>
        </p:scale>
        <p:origin x="1666"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1C1DF0-8C38-4C00-AB30-E2CBCA5F286D}" type="datetimeFigureOut">
              <a:rPr lang="en-US" smtClean="0"/>
              <a:t>11/14/2024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941DA9-DF1F-4F61-89BE-4185FF9AB6BC}" type="slidenum">
              <a:rPr lang="en-US" smtClean="0"/>
              <a:t>‹#›</a:t>
            </a:fld>
            <a:endParaRPr lang="en-US"/>
          </a:p>
        </p:txBody>
      </p:sp>
    </p:spTree>
    <p:extLst>
      <p:ext uri="{BB962C8B-B14F-4D97-AF65-F5344CB8AC3E}">
        <p14:creationId xmlns:p14="http://schemas.microsoft.com/office/powerpoint/2010/main" val="3692552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941DA9-DF1F-4F61-89BE-4185FF9AB6BC}" type="slidenum">
              <a:rPr lang="en-US" smtClean="0"/>
              <a:t>1</a:t>
            </a:fld>
            <a:endParaRPr lang="en-US"/>
          </a:p>
        </p:txBody>
      </p:sp>
    </p:spTree>
    <p:extLst>
      <p:ext uri="{BB962C8B-B14F-4D97-AF65-F5344CB8AC3E}">
        <p14:creationId xmlns:p14="http://schemas.microsoft.com/office/powerpoint/2010/main" val="2713422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4F0AE4-5985-452E-9F23-6A80922B2DFA}" type="slidenum">
              <a:rPr lang="en-US" smtClean="0"/>
              <a:t>11</a:t>
            </a:fld>
            <a:endParaRPr lang="en-US"/>
          </a:p>
        </p:txBody>
      </p:sp>
    </p:spTree>
    <p:extLst>
      <p:ext uri="{BB962C8B-B14F-4D97-AF65-F5344CB8AC3E}">
        <p14:creationId xmlns:p14="http://schemas.microsoft.com/office/powerpoint/2010/main" val="2459006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941DA9-DF1F-4F61-89BE-4185FF9AB6BC}" type="slidenum">
              <a:rPr lang="en-US" smtClean="0"/>
              <a:t>2</a:t>
            </a:fld>
            <a:endParaRPr lang="en-US"/>
          </a:p>
        </p:txBody>
      </p:sp>
    </p:spTree>
    <p:extLst>
      <p:ext uri="{BB962C8B-B14F-4D97-AF65-F5344CB8AC3E}">
        <p14:creationId xmlns:p14="http://schemas.microsoft.com/office/powerpoint/2010/main" val="3368312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4F0AE4-5985-452E-9F23-6A80922B2DFA}" type="slidenum">
              <a:rPr lang="en-US" smtClean="0"/>
              <a:t>4</a:t>
            </a:fld>
            <a:endParaRPr lang="en-US"/>
          </a:p>
        </p:txBody>
      </p:sp>
    </p:spTree>
    <p:extLst>
      <p:ext uri="{BB962C8B-B14F-4D97-AF65-F5344CB8AC3E}">
        <p14:creationId xmlns:p14="http://schemas.microsoft.com/office/powerpoint/2010/main" val="121116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941DA9-DF1F-4F61-89BE-4185FF9AB6BC}" type="slidenum">
              <a:rPr lang="en-US" smtClean="0"/>
              <a:t>5</a:t>
            </a:fld>
            <a:endParaRPr lang="en-US"/>
          </a:p>
        </p:txBody>
      </p:sp>
    </p:spTree>
    <p:extLst>
      <p:ext uri="{BB962C8B-B14F-4D97-AF65-F5344CB8AC3E}">
        <p14:creationId xmlns:p14="http://schemas.microsoft.com/office/powerpoint/2010/main" val="1453511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4F0AE4-5985-452E-9F23-6A80922B2DFA}" type="slidenum">
              <a:rPr lang="en-US" smtClean="0"/>
              <a:t>6</a:t>
            </a:fld>
            <a:endParaRPr lang="en-US"/>
          </a:p>
        </p:txBody>
      </p:sp>
    </p:spTree>
    <p:extLst>
      <p:ext uri="{BB962C8B-B14F-4D97-AF65-F5344CB8AC3E}">
        <p14:creationId xmlns:p14="http://schemas.microsoft.com/office/powerpoint/2010/main" val="2412887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ct val="100000"/>
              </a:lnSpc>
              <a:spcBef>
                <a:spcPts val="600"/>
              </a:spcBef>
              <a:spcAft>
                <a:spcPts val="600"/>
              </a:spcAft>
              <a:buFont typeface="Arial" panose="020B0604020202020204" pitchFamily="34" charset="0"/>
              <a:buChar char="•"/>
            </a:pPr>
            <a:r>
              <a:rPr lang="en-US" i="0" u="none" strike="noStrike" dirty="0">
                <a:solidFill>
                  <a:srgbClr val="000000"/>
                </a:solidFill>
                <a:effectLst/>
                <a:latin typeface="Arial" panose="020B0604020202020204" pitchFamily="34" charset="0"/>
              </a:rPr>
              <a:t>DIN currently has 4 guides:  Inclusion in virtual meetings, Inclusive Recruitment and Interviewing Guide, and Disability Inclusion in the Workplace.</a:t>
            </a:r>
            <a:r>
              <a:rPr lang="en-US" i="0" dirty="0">
                <a:solidFill>
                  <a:srgbClr val="000000"/>
                </a:solidFill>
                <a:effectLst/>
                <a:latin typeface="Arial" panose="020B0604020202020204" pitchFamily="34" charset="0"/>
              </a:rPr>
              <a:t>​</a:t>
            </a:r>
          </a:p>
          <a:p>
            <a:pPr algn="l" rtl="0" fontAlgn="base">
              <a:lnSpc>
                <a:spcPct val="100000"/>
              </a:lnSpc>
              <a:spcBef>
                <a:spcPts val="600"/>
              </a:spcBef>
              <a:spcAft>
                <a:spcPts val="600"/>
              </a:spcAft>
              <a:buFont typeface="Arial" panose="020B0604020202020204" pitchFamily="34" charset="0"/>
              <a:buChar char="•"/>
            </a:pPr>
            <a:endParaRPr lang="en-US" i="0" dirty="0">
              <a:solidFill>
                <a:srgbClr val="000000"/>
              </a:solidFill>
              <a:effectLst/>
              <a:latin typeface="Arial" panose="020B0604020202020204" pitchFamily="34" charset="0"/>
            </a:endParaRPr>
          </a:p>
          <a:p>
            <a:pPr algn="l" rtl="0" fontAlgn="base">
              <a:lnSpc>
                <a:spcPct val="100000"/>
              </a:lnSpc>
              <a:spcBef>
                <a:spcPts val="600"/>
              </a:spcBef>
              <a:spcAft>
                <a:spcPts val="600"/>
              </a:spcAft>
              <a:buFont typeface="Arial" panose="020B0604020202020204" pitchFamily="34" charset="0"/>
              <a:buChar char="•"/>
            </a:pPr>
            <a:r>
              <a:rPr lang="en-US" i="0" dirty="0">
                <a:solidFill>
                  <a:srgbClr val="000000"/>
                </a:solidFill>
                <a:effectLst/>
                <a:latin typeface="Arial" panose="020B0604020202020204" pitchFamily="34" charset="0"/>
              </a:rPr>
              <a:t>We have a fifth guide in final review process Reasonable Accommodations for Employees and Reasonable Accommodations for Employers</a:t>
            </a:r>
          </a:p>
        </p:txBody>
      </p:sp>
      <p:sp>
        <p:nvSpPr>
          <p:cNvPr id="4" name="Slide Number Placeholder 3"/>
          <p:cNvSpPr>
            <a:spLocks noGrp="1"/>
          </p:cNvSpPr>
          <p:nvPr>
            <p:ph type="sldNum" sz="quarter" idx="5"/>
          </p:nvPr>
        </p:nvSpPr>
        <p:spPr/>
        <p:txBody>
          <a:bodyPr/>
          <a:lstStyle/>
          <a:p>
            <a:fld id="{FF4F0AE4-5985-452E-9F23-6A80922B2DFA}" type="slidenum">
              <a:rPr lang="en-US" smtClean="0"/>
              <a:t>7</a:t>
            </a:fld>
            <a:endParaRPr lang="en-US"/>
          </a:p>
        </p:txBody>
      </p:sp>
    </p:spTree>
    <p:extLst>
      <p:ext uri="{BB962C8B-B14F-4D97-AF65-F5344CB8AC3E}">
        <p14:creationId xmlns:p14="http://schemas.microsoft.com/office/powerpoint/2010/main" val="1843323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4F0AE4-5985-452E-9F23-6A80922B2DFA}" type="slidenum">
              <a:rPr lang="en-US" smtClean="0"/>
              <a:t>8</a:t>
            </a:fld>
            <a:endParaRPr lang="en-US"/>
          </a:p>
        </p:txBody>
      </p:sp>
    </p:spTree>
    <p:extLst>
      <p:ext uri="{BB962C8B-B14F-4D97-AF65-F5344CB8AC3E}">
        <p14:creationId xmlns:p14="http://schemas.microsoft.com/office/powerpoint/2010/main" val="1979711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just a some of the many presentations we have done at DIN meetings and at other state agencies. </a:t>
            </a:r>
          </a:p>
        </p:txBody>
      </p:sp>
      <p:sp>
        <p:nvSpPr>
          <p:cNvPr id="4" name="Slide Number Placeholder 3"/>
          <p:cNvSpPr>
            <a:spLocks noGrp="1"/>
          </p:cNvSpPr>
          <p:nvPr>
            <p:ph type="sldNum" sz="quarter" idx="5"/>
          </p:nvPr>
        </p:nvSpPr>
        <p:spPr/>
        <p:txBody>
          <a:bodyPr/>
          <a:lstStyle/>
          <a:p>
            <a:fld id="{FF4F0AE4-5985-452E-9F23-6A80922B2DFA}" type="slidenum">
              <a:rPr lang="en-US" smtClean="0"/>
              <a:t>9</a:t>
            </a:fld>
            <a:endParaRPr lang="en-US"/>
          </a:p>
        </p:txBody>
      </p:sp>
    </p:spTree>
    <p:extLst>
      <p:ext uri="{BB962C8B-B14F-4D97-AF65-F5344CB8AC3E}">
        <p14:creationId xmlns:p14="http://schemas.microsoft.com/office/powerpoint/2010/main" val="3869205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strive to have quest speakers and presentations both at DIN meetings and at other times throughout the year.</a:t>
            </a:r>
          </a:p>
          <a:p>
            <a:endParaRPr lang="en-US" dirty="0"/>
          </a:p>
          <a:p>
            <a:r>
              <a:rPr lang="en-US" dirty="0"/>
              <a:t>These are just some of the topics we have had people speak on. </a:t>
            </a:r>
          </a:p>
        </p:txBody>
      </p:sp>
      <p:sp>
        <p:nvSpPr>
          <p:cNvPr id="4" name="Slide Number Placeholder 3"/>
          <p:cNvSpPr>
            <a:spLocks noGrp="1"/>
          </p:cNvSpPr>
          <p:nvPr>
            <p:ph type="sldNum" sz="quarter" idx="5"/>
          </p:nvPr>
        </p:nvSpPr>
        <p:spPr/>
        <p:txBody>
          <a:bodyPr/>
          <a:lstStyle/>
          <a:p>
            <a:fld id="{FF4F0AE4-5985-452E-9F23-6A80922B2DFA}" type="slidenum">
              <a:rPr lang="en-US" smtClean="0"/>
              <a:t>10</a:t>
            </a:fld>
            <a:endParaRPr lang="en-US"/>
          </a:p>
        </p:txBody>
      </p:sp>
    </p:spTree>
    <p:extLst>
      <p:ext uri="{BB962C8B-B14F-4D97-AF65-F5344CB8AC3E}">
        <p14:creationId xmlns:p14="http://schemas.microsoft.com/office/powerpoint/2010/main" val="1906116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681FA-10EF-A1DC-D3A8-5FE4229F1D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4F0D2B-A6DD-C1A7-251A-8F1A84BC84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3F44E1-182B-ACB5-1BF0-187819EF2F4B}"/>
              </a:ext>
            </a:extLst>
          </p:cNvPr>
          <p:cNvSpPr>
            <a:spLocks noGrp="1"/>
          </p:cNvSpPr>
          <p:nvPr>
            <p:ph type="dt" sz="half" idx="10"/>
          </p:nvPr>
        </p:nvSpPr>
        <p:spPr/>
        <p:txBody>
          <a:bodyPr/>
          <a:lstStyle/>
          <a:p>
            <a:fld id="{6D278B4D-B973-4E8E-A6B7-12C2BD2C487B}" type="datetime1">
              <a:rPr lang="en-US" smtClean="0"/>
              <a:t>11/14/2024</a:t>
            </a:fld>
            <a:endParaRPr lang="en-US"/>
          </a:p>
        </p:txBody>
      </p:sp>
      <p:sp>
        <p:nvSpPr>
          <p:cNvPr id="5" name="Footer Placeholder 4">
            <a:extLst>
              <a:ext uri="{FF2B5EF4-FFF2-40B4-BE49-F238E27FC236}">
                <a16:creationId xmlns:a16="http://schemas.microsoft.com/office/drawing/2014/main" id="{99DB7948-DEBA-4EE8-8D2A-439CDBE81A6B}"/>
              </a:ext>
            </a:extLst>
          </p:cNvPr>
          <p:cNvSpPr>
            <a:spLocks noGrp="1"/>
          </p:cNvSpPr>
          <p:nvPr>
            <p:ph type="ftr" sz="quarter" idx="11"/>
          </p:nvPr>
        </p:nvSpPr>
        <p:spPr/>
        <p:txBody>
          <a:bodyPr/>
          <a:lstStyle/>
          <a:p>
            <a:r>
              <a:rPr lang="en-US" dirty="0"/>
              <a:t>Disability Inclusion Network</a:t>
            </a:r>
          </a:p>
        </p:txBody>
      </p:sp>
      <p:sp>
        <p:nvSpPr>
          <p:cNvPr id="6" name="Slide Number Placeholder 5">
            <a:extLst>
              <a:ext uri="{FF2B5EF4-FFF2-40B4-BE49-F238E27FC236}">
                <a16:creationId xmlns:a16="http://schemas.microsoft.com/office/drawing/2014/main" id="{D5DD46DA-5F2E-1C0D-A15A-436831BD0D89}"/>
              </a:ext>
            </a:extLst>
          </p:cNvPr>
          <p:cNvSpPr>
            <a:spLocks noGrp="1"/>
          </p:cNvSpPr>
          <p:nvPr>
            <p:ph type="sldNum" sz="quarter" idx="12"/>
          </p:nvPr>
        </p:nvSpPr>
        <p:spPr/>
        <p:txBody>
          <a:bodyPr/>
          <a:lstStyle/>
          <a:p>
            <a:fld id="{A0A10FB1-2C1F-479F-8AEC-AFEDC36EC7AC}" type="slidenum">
              <a:rPr lang="en-US" smtClean="0"/>
              <a:t>‹#›</a:t>
            </a:fld>
            <a:endParaRPr lang="en-US"/>
          </a:p>
        </p:txBody>
      </p:sp>
    </p:spTree>
    <p:extLst>
      <p:ext uri="{BB962C8B-B14F-4D97-AF65-F5344CB8AC3E}">
        <p14:creationId xmlns:p14="http://schemas.microsoft.com/office/powerpoint/2010/main" val="982002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3FD8-7C0A-679D-96FB-6F5BE8651F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B570CE-6A99-C34C-00B3-56C78B1421DD}"/>
              </a:ext>
            </a:extLst>
          </p:cNvPr>
          <p:cNvSpPr>
            <a:spLocks noGrp="1"/>
          </p:cNvSpPr>
          <p:nvPr>
            <p:ph idx="1"/>
          </p:nvPr>
        </p:nvSpPr>
        <p:spPr>
          <a:xfrm>
            <a:off x="838200" y="1637551"/>
            <a:ext cx="10515600" cy="41784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52905D-3391-F38F-343D-A998B505A611}"/>
              </a:ext>
            </a:extLst>
          </p:cNvPr>
          <p:cNvSpPr>
            <a:spLocks noGrp="1"/>
          </p:cNvSpPr>
          <p:nvPr>
            <p:ph type="dt" sz="half" idx="10"/>
          </p:nvPr>
        </p:nvSpPr>
        <p:spPr/>
        <p:txBody>
          <a:bodyPr/>
          <a:lstStyle/>
          <a:p>
            <a:fld id="{50B4E9F1-A74B-487B-AB80-464F65FEAE9C}" type="datetime1">
              <a:rPr lang="en-US" smtClean="0"/>
              <a:t>11/14/2024</a:t>
            </a:fld>
            <a:endParaRPr lang="en-US"/>
          </a:p>
        </p:txBody>
      </p:sp>
      <p:sp>
        <p:nvSpPr>
          <p:cNvPr id="5" name="Footer Placeholder 4">
            <a:extLst>
              <a:ext uri="{FF2B5EF4-FFF2-40B4-BE49-F238E27FC236}">
                <a16:creationId xmlns:a16="http://schemas.microsoft.com/office/drawing/2014/main" id="{126058F9-E4A9-4BA3-30A0-9BB29A3B5D67}"/>
              </a:ext>
            </a:extLst>
          </p:cNvPr>
          <p:cNvSpPr>
            <a:spLocks noGrp="1"/>
          </p:cNvSpPr>
          <p:nvPr>
            <p:ph type="ftr" sz="quarter" idx="11"/>
          </p:nvPr>
        </p:nvSpPr>
        <p:spPr/>
        <p:txBody>
          <a:bodyPr/>
          <a:lstStyle/>
          <a:p>
            <a:r>
              <a:rPr lang="en-US" dirty="0"/>
              <a:t>Disability Inclusion Network</a:t>
            </a:r>
          </a:p>
        </p:txBody>
      </p:sp>
      <p:sp>
        <p:nvSpPr>
          <p:cNvPr id="6" name="Slide Number Placeholder 5">
            <a:extLst>
              <a:ext uri="{FF2B5EF4-FFF2-40B4-BE49-F238E27FC236}">
                <a16:creationId xmlns:a16="http://schemas.microsoft.com/office/drawing/2014/main" id="{0EC0D8C3-21CA-A278-0A46-D2E1E06562CE}"/>
              </a:ext>
            </a:extLst>
          </p:cNvPr>
          <p:cNvSpPr>
            <a:spLocks noGrp="1"/>
          </p:cNvSpPr>
          <p:nvPr>
            <p:ph type="sldNum" sz="quarter" idx="12"/>
          </p:nvPr>
        </p:nvSpPr>
        <p:spPr/>
        <p:txBody>
          <a:bodyPr/>
          <a:lstStyle/>
          <a:p>
            <a:fld id="{A0A10FB1-2C1F-479F-8AEC-AFEDC36EC7AC}" type="slidenum">
              <a:rPr lang="en-US" smtClean="0"/>
              <a:t>‹#›</a:t>
            </a:fld>
            <a:endParaRPr lang="en-US"/>
          </a:p>
        </p:txBody>
      </p:sp>
    </p:spTree>
    <p:extLst>
      <p:ext uri="{BB962C8B-B14F-4D97-AF65-F5344CB8AC3E}">
        <p14:creationId xmlns:p14="http://schemas.microsoft.com/office/powerpoint/2010/main" val="34212107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3E0F7F2-DECA-1CF8-8CE8-2C5B64BCAA46}"/>
              </a:ext>
            </a:extLst>
          </p:cNvPr>
          <p:cNvPicPr>
            <a:picLocks noChangeAspect="1"/>
          </p:cNvPicPr>
          <p:nvPr userDrawn="1"/>
        </p:nvPicPr>
        <p:blipFill rotWithShape="1">
          <a:blip r:embed="rId4"/>
          <a:srcRect l="40971" r="455" b="23444"/>
          <a:stretch/>
        </p:blipFill>
        <p:spPr>
          <a:xfrm>
            <a:off x="8020" y="-57404"/>
            <a:ext cx="12183980" cy="1541299"/>
          </a:xfrm>
          <a:prstGeom prst="rect">
            <a:avLst/>
          </a:prstGeom>
        </p:spPr>
      </p:pic>
      <p:sp>
        <p:nvSpPr>
          <p:cNvPr id="2" name="Title Placeholder 1">
            <a:extLst>
              <a:ext uri="{FF2B5EF4-FFF2-40B4-BE49-F238E27FC236}">
                <a16:creationId xmlns:a16="http://schemas.microsoft.com/office/drawing/2014/main" id="{735DEC64-C33A-00B1-8E0B-8807292E4A33}"/>
              </a:ext>
            </a:extLst>
          </p:cNvPr>
          <p:cNvSpPr>
            <a:spLocks noGrp="1"/>
          </p:cNvSpPr>
          <p:nvPr>
            <p:ph type="title"/>
          </p:nvPr>
        </p:nvSpPr>
        <p:spPr>
          <a:xfrm>
            <a:off x="196379" y="65089"/>
            <a:ext cx="11799241" cy="789907"/>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14" name="Picture 13">
            <a:extLst>
              <a:ext uri="{FF2B5EF4-FFF2-40B4-BE49-F238E27FC236}">
                <a16:creationId xmlns:a16="http://schemas.microsoft.com/office/drawing/2014/main" id="{FBA018C3-E0FB-E48C-C982-321C37EF7C30}"/>
              </a:ext>
            </a:extLst>
          </p:cNvPr>
          <p:cNvPicPr>
            <a:picLocks noChangeAspect="1"/>
          </p:cNvPicPr>
          <p:nvPr userDrawn="1"/>
        </p:nvPicPr>
        <p:blipFill>
          <a:blip r:embed="rId5"/>
          <a:stretch>
            <a:fillRect/>
          </a:stretch>
        </p:blipFill>
        <p:spPr>
          <a:xfrm>
            <a:off x="0" y="6128083"/>
            <a:ext cx="12192000" cy="729917"/>
          </a:xfrm>
          <a:prstGeom prst="rect">
            <a:avLst/>
          </a:prstGeom>
        </p:spPr>
      </p:pic>
      <p:sp>
        <p:nvSpPr>
          <p:cNvPr id="5" name="Footer Placeholder 4">
            <a:extLst>
              <a:ext uri="{FF2B5EF4-FFF2-40B4-BE49-F238E27FC236}">
                <a16:creationId xmlns:a16="http://schemas.microsoft.com/office/drawing/2014/main" id="{03398600-C6ED-084E-7670-297722DABD32}"/>
              </a:ext>
            </a:extLst>
          </p:cNvPr>
          <p:cNvSpPr>
            <a:spLocks noGrp="1"/>
          </p:cNvSpPr>
          <p:nvPr>
            <p:ph type="ftr" sz="quarter" idx="3"/>
          </p:nvPr>
        </p:nvSpPr>
        <p:spPr>
          <a:xfrm>
            <a:off x="8821615" y="6427786"/>
            <a:ext cx="2602832" cy="365125"/>
          </a:xfrm>
          <a:prstGeom prst="rect">
            <a:avLst/>
          </a:prstGeom>
        </p:spPr>
        <p:txBody>
          <a:bodyPr vert="horz" lIns="91440" tIns="45720" rIns="91440" bIns="45720" rtlCol="0" anchor="ctr"/>
          <a:lstStyle>
            <a:lvl1pPr algn="ctr">
              <a:defRPr sz="1200">
                <a:solidFill>
                  <a:schemeClr val="bg1"/>
                </a:solidFill>
              </a:defRPr>
            </a:lvl1pPr>
          </a:lstStyle>
          <a:p>
            <a:r>
              <a:rPr lang="en-US"/>
              <a:t>Disability Inclusion Network</a:t>
            </a:r>
            <a:endParaRPr lang="en-US" dirty="0"/>
          </a:p>
        </p:txBody>
      </p:sp>
      <p:sp>
        <p:nvSpPr>
          <p:cNvPr id="6" name="Slide Number Placeholder 5">
            <a:extLst>
              <a:ext uri="{FF2B5EF4-FFF2-40B4-BE49-F238E27FC236}">
                <a16:creationId xmlns:a16="http://schemas.microsoft.com/office/drawing/2014/main" id="{7FD19B58-8DAA-BF1A-B9F5-82FDDA11D83A}"/>
              </a:ext>
            </a:extLst>
          </p:cNvPr>
          <p:cNvSpPr>
            <a:spLocks noGrp="1"/>
          </p:cNvSpPr>
          <p:nvPr>
            <p:ph type="sldNum" sz="quarter" idx="4"/>
          </p:nvPr>
        </p:nvSpPr>
        <p:spPr>
          <a:xfrm>
            <a:off x="11454063" y="6427786"/>
            <a:ext cx="553725" cy="365125"/>
          </a:xfrm>
          <a:prstGeom prst="rect">
            <a:avLst/>
          </a:prstGeom>
        </p:spPr>
        <p:txBody>
          <a:bodyPr vert="horz" lIns="91440" tIns="45720" rIns="91440" bIns="45720" rtlCol="0" anchor="ctr"/>
          <a:lstStyle>
            <a:lvl1pPr algn="r">
              <a:defRPr sz="1200">
                <a:solidFill>
                  <a:schemeClr val="bg1"/>
                </a:solidFill>
              </a:defRPr>
            </a:lvl1pPr>
          </a:lstStyle>
          <a:p>
            <a:fld id="{A0A10FB1-2C1F-479F-8AEC-AFEDC36EC7AC}" type="slidenum">
              <a:rPr lang="en-US" smtClean="0"/>
              <a:pPr/>
              <a:t>‹#›</a:t>
            </a:fld>
            <a:endParaRPr lang="en-US" dirty="0"/>
          </a:p>
        </p:txBody>
      </p:sp>
      <p:sp>
        <p:nvSpPr>
          <p:cNvPr id="4" name="Date Placeholder 3">
            <a:extLst>
              <a:ext uri="{FF2B5EF4-FFF2-40B4-BE49-F238E27FC236}">
                <a16:creationId xmlns:a16="http://schemas.microsoft.com/office/drawing/2014/main" id="{8376655B-1237-5F7F-8B16-D0223EBEEE13}"/>
              </a:ext>
            </a:extLst>
          </p:cNvPr>
          <p:cNvSpPr>
            <a:spLocks noGrp="1"/>
          </p:cNvSpPr>
          <p:nvPr>
            <p:ph type="dt" sz="half" idx="2"/>
          </p:nvPr>
        </p:nvSpPr>
        <p:spPr>
          <a:xfrm>
            <a:off x="7905673" y="6427786"/>
            <a:ext cx="886326" cy="365125"/>
          </a:xfrm>
          <a:prstGeom prst="rect">
            <a:avLst/>
          </a:prstGeom>
        </p:spPr>
        <p:txBody>
          <a:bodyPr vert="horz" lIns="91440" tIns="45720" rIns="91440" bIns="45720" rtlCol="0" anchor="ctr"/>
          <a:lstStyle>
            <a:lvl1pPr algn="l">
              <a:defRPr sz="1200">
                <a:solidFill>
                  <a:schemeClr val="bg1"/>
                </a:solidFill>
              </a:defRPr>
            </a:lvl1pPr>
          </a:lstStyle>
          <a:p>
            <a:fld id="{307957ED-FA79-4354-A213-0EC170FBF79C}" type="datetime1">
              <a:rPr lang="en-US" smtClean="0"/>
              <a:t>11/14/2024</a:t>
            </a:fld>
            <a:endParaRPr lang="en-US" dirty="0"/>
          </a:p>
        </p:txBody>
      </p:sp>
      <p:sp>
        <p:nvSpPr>
          <p:cNvPr id="3" name="Text Placeholder 2">
            <a:extLst>
              <a:ext uri="{FF2B5EF4-FFF2-40B4-BE49-F238E27FC236}">
                <a16:creationId xmlns:a16="http://schemas.microsoft.com/office/drawing/2014/main" id="{0FE4265C-5767-3339-4AF0-28D33A1540C7}"/>
              </a:ext>
            </a:extLst>
          </p:cNvPr>
          <p:cNvSpPr>
            <a:spLocks noGrp="1"/>
          </p:cNvSpPr>
          <p:nvPr>
            <p:ph type="body" idx="1"/>
          </p:nvPr>
        </p:nvSpPr>
        <p:spPr>
          <a:xfrm>
            <a:off x="838200" y="1483896"/>
            <a:ext cx="10515600" cy="45727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A logo for a disability network&#10;&#10;Description automatically generated">
            <a:extLst>
              <a:ext uri="{FF2B5EF4-FFF2-40B4-BE49-F238E27FC236}">
                <a16:creationId xmlns:a16="http://schemas.microsoft.com/office/drawing/2014/main" id="{14B13764-D692-6314-7986-B2FD38EBCB87}"/>
              </a:ext>
            </a:extLst>
          </p:cNvPr>
          <p:cNvPicPr/>
          <p:nvPr userDrawn="1"/>
        </p:nvPicPr>
        <p:blipFill>
          <a:blip r:embed="rId6">
            <a:extLst>
              <a:ext uri="{28A0092B-C50C-407E-A947-70E740481C1C}">
                <a14:useLocalDpi xmlns:a14="http://schemas.microsoft.com/office/drawing/2010/main" val="0"/>
              </a:ext>
            </a:extLst>
          </a:blip>
          <a:stretch>
            <a:fillRect/>
          </a:stretch>
        </p:blipFill>
        <p:spPr>
          <a:xfrm>
            <a:off x="0" y="5662863"/>
            <a:ext cx="1166681" cy="1195137"/>
          </a:xfrm>
          <a:prstGeom prst="rect">
            <a:avLst/>
          </a:prstGeom>
        </p:spPr>
      </p:pic>
    </p:spTree>
    <p:extLst>
      <p:ext uri="{BB962C8B-B14F-4D97-AF65-F5344CB8AC3E}">
        <p14:creationId xmlns:p14="http://schemas.microsoft.com/office/powerpoint/2010/main" val="3184245563"/>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mailto:michael.mackillop@dsb.wa.gov" TargetMode="External"/><Relationship Id="rId3" Type="http://schemas.openxmlformats.org/officeDocument/2006/relationships/hyperlink" Target="http://www.dinbrg.org/" TargetMode="External"/><Relationship Id="rId7" Type="http://schemas.openxmlformats.org/officeDocument/2006/relationships/hyperlink" Target="mailto:kimberly.harmon@des.wa.gov" TargetMode="External"/><Relationship Id="rId2" Type="http://schemas.openxmlformats.org/officeDocument/2006/relationships/hyperlink" Target="mailto:DIN@ofm.wa.gov" TargetMode="External"/><Relationship Id="rId1" Type="http://schemas.openxmlformats.org/officeDocument/2006/relationships/slideLayout" Target="../slideLayouts/slideLayout2.xml"/><Relationship Id="rId6" Type="http://schemas.openxmlformats.org/officeDocument/2006/relationships/hyperlink" Target="mailto:jess.clayton@dshs.wa.gov" TargetMode="External"/><Relationship Id="rId5" Type="http://schemas.openxmlformats.org/officeDocument/2006/relationships/hyperlink" Target="mailto:Sarah.Norton@dol.wa.gov" TargetMode="External"/><Relationship Id="rId4" Type="http://schemas.openxmlformats.org/officeDocument/2006/relationships/hyperlink" Target="mailto:Linda.Lohdefinck@doh.w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86B8966-C325-F674-B2B4-F3D4990AD41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10FB1-2C1F-479F-8AEC-AFEDC36EC7AC}" type="slidenum">
              <a:rPr kumimoji="0" lang="en-US" sz="1200" b="0" i="0" u="none" strike="noStrike" kern="1200" cap="none" spc="0" normalizeH="0" baseline="0" noProof="0" smtClean="0">
                <a:ln>
                  <a:noFill/>
                </a:ln>
                <a:solidFill>
                  <a:prstClr val="white"/>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C828080C-96B9-52AE-582C-44545E014735}"/>
              </a:ext>
            </a:extLst>
          </p:cNvPr>
          <p:cNvSpPr>
            <a:spLocks noGrp="1"/>
          </p:cNvSpPr>
          <p:nvPr>
            <p:ph type="ctrTitle"/>
          </p:nvPr>
        </p:nvSpPr>
        <p:spPr>
          <a:xfrm>
            <a:off x="1524000" y="1122363"/>
            <a:ext cx="9144000" cy="1773237"/>
          </a:xfrm>
        </p:spPr>
        <p:txBody>
          <a:bodyPr/>
          <a:lstStyle/>
          <a:p>
            <a:r>
              <a:rPr lang="en-US" dirty="0">
                <a:solidFill>
                  <a:schemeClr val="tx2">
                    <a:lumMod val="90000"/>
                    <a:lumOff val="10000"/>
                  </a:schemeClr>
                </a:solidFill>
              </a:rPr>
              <a:t>Disability Inclusion Network</a:t>
            </a:r>
          </a:p>
        </p:txBody>
      </p:sp>
      <p:sp>
        <p:nvSpPr>
          <p:cNvPr id="3" name="Subtitle 2">
            <a:extLst>
              <a:ext uri="{FF2B5EF4-FFF2-40B4-BE49-F238E27FC236}">
                <a16:creationId xmlns:a16="http://schemas.microsoft.com/office/drawing/2014/main" id="{AB65E7A1-9677-B9DB-7AAB-92E1F5FFC36D}"/>
              </a:ext>
            </a:extLst>
          </p:cNvPr>
          <p:cNvSpPr>
            <a:spLocks noGrp="1"/>
          </p:cNvSpPr>
          <p:nvPr>
            <p:ph type="subTitle" idx="1"/>
          </p:nvPr>
        </p:nvSpPr>
        <p:spPr/>
        <p:txBody>
          <a:bodyPr>
            <a:normAutofit/>
          </a:bodyPr>
          <a:lstStyle/>
          <a:p>
            <a:r>
              <a:rPr lang="en-US" sz="2800" b="1" dirty="0">
                <a:solidFill>
                  <a:schemeClr val="tx2">
                    <a:lumMod val="90000"/>
                    <a:lumOff val="10000"/>
                  </a:schemeClr>
                </a:solidFill>
              </a:rPr>
              <a:t> A Washington State Business Resource Group</a:t>
            </a:r>
          </a:p>
        </p:txBody>
      </p:sp>
      <p:sp>
        <p:nvSpPr>
          <p:cNvPr id="4" name="Date Placeholder 3">
            <a:extLst>
              <a:ext uri="{FF2B5EF4-FFF2-40B4-BE49-F238E27FC236}">
                <a16:creationId xmlns:a16="http://schemas.microsoft.com/office/drawing/2014/main" id="{B63D57AA-3371-B1FE-0274-5543F40A8480}"/>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E075DE-DBD8-472B-84B2-27AA0CD736AF}" type="datetime1">
              <a:rPr kumimoji="0" lang="en-US" sz="1200" b="0" i="0" u="none" strike="noStrike" kern="1200" cap="none" spc="0" normalizeH="0" baseline="0" noProof="0" smtClean="0">
                <a:ln>
                  <a:noFill/>
                </a:ln>
                <a:solidFill>
                  <a:prstClr val="white"/>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11/14/2024</a:t>
            </a:fld>
            <a:endPar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id="{BC2E267C-E9E1-9EAD-48BC-90694704264D}"/>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ptos" panose="02110004020202020204"/>
                <a:ea typeface="+mn-ea"/>
                <a:cs typeface="+mn-cs"/>
              </a:rPr>
              <a:t>Disability Inclusion Network</a:t>
            </a:r>
            <a:endPar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9385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E16D698-B5BB-8C07-2770-F1EAA8A60676}"/>
              </a:ext>
            </a:extLst>
          </p:cNvPr>
          <p:cNvSpPr>
            <a:spLocks noGrp="1"/>
          </p:cNvSpPr>
          <p:nvPr>
            <p:ph type="sldNum" sz="quarter" idx="12"/>
          </p:nvPr>
        </p:nvSpPr>
        <p:spPr/>
        <p:txBody>
          <a:bodyPr/>
          <a:lstStyle/>
          <a:p>
            <a:fld id="{A0A10FB1-2C1F-479F-8AEC-AFEDC36EC7AC}" type="slidenum">
              <a:rPr lang="en-US" smtClean="0"/>
              <a:t>10</a:t>
            </a:fld>
            <a:endParaRPr lang="en-US"/>
          </a:p>
        </p:txBody>
      </p:sp>
      <p:sp>
        <p:nvSpPr>
          <p:cNvPr id="2" name="Title 1">
            <a:extLst>
              <a:ext uri="{FF2B5EF4-FFF2-40B4-BE49-F238E27FC236}">
                <a16:creationId xmlns:a16="http://schemas.microsoft.com/office/drawing/2014/main" id="{6C300D54-46FC-C900-7150-69936EA0DF4B}"/>
              </a:ext>
            </a:extLst>
          </p:cNvPr>
          <p:cNvSpPr>
            <a:spLocks noGrp="1"/>
          </p:cNvSpPr>
          <p:nvPr>
            <p:ph type="title"/>
          </p:nvPr>
        </p:nvSpPr>
        <p:spPr/>
        <p:txBody>
          <a:bodyPr/>
          <a:lstStyle/>
          <a:p>
            <a:r>
              <a:rPr lang="en-US" dirty="0"/>
              <a:t>Guest Speakers and Special Events</a:t>
            </a:r>
          </a:p>
        </p:txBody>
      </p:sp>
      <p:sp>
        <p:nvSpPr>
          <p:cNvPr id="3" name="Content Placeholder 2">
            <a:extLst>
              <a:ext uri="{FF2B5EF4-FFF2-40B4-BE49-F238E27FC236}">
                <a16:creationId xmlns:a16="http://schemas.microsoft.com/office/drawing/2014/main" id="{F93C49EA-CC42-6ECF-1065-C46E02814929}"/>
              </a:ext>
            </a:extLst>
          </p:cNvPr>
          <p:cNvSpPr>
            <a:spLocks noGrp="1"/>
          </p:cNvSpPr>
          <p:nvPr>
            <p:ph idx="1"/>
          </p:nvPr>
        </p:nvSpPr>
        <p:spPr>
          <a:xfrm>
            <a:off x="838200" y="1637551"/>
            <a:ext cx="10515600" cy="3773435"/>
          </a:xfrm>
        </p:spPr>
        <p:txBody>
          <a:bodyPr/>
          <a:lstStyle/>
          <a:p>
            <a:r>
              <a:rPr lang="en-US" dirty="0"/>
              <a:t>Resistance and Wellness</a:t>
            </a:r>
          </a:p>
          <a:p>
            <a:r>
              <a:rPr lang="en-US" dirty="0"/>
              <a:t>Paid Family Medical Leave, Employment Security Department</a:t>
            </a:r>
          </a:p>
          <a:p>
            <a:r>
              <a:rPr lang="en-US" dirty="0"/>
              <a:t>Holocaust Remembrance Day</a:t>
            </a:r>
          </a:p>
          <a:p>
            <a:r>
              <a:rPr lang="en-US" dirty="0"/>
              <a:t>Creating Accessible Documents</a:t>
            </a:r>
          </a:p>
          <a:p>
            <a:r>
              <a:rPr lang="en-US" dirty="0"/>
              <a:t>ADA and Reasonable Accommodations</a:t>
            </a:r>
          </a:p>
          <a:p>
            <a:r>
              <a:rPr lang="en-US" dirty="0"/>
              <a:t>Medicare for yourself and family members</a:t>
            </a:r>
          </a:p>
          <a:p>
            <a:r>
              <a:rPr lang="en-US" dirty="0"/>
              <a:t>Legislation affecting people with disabilities in WA state</a:t>
            </a:r>
          </a:p>
        </p:txBody>
      </p:sp>
      <p:sp>
        <p:nvSpPr>
          <p:cNvPr id="4" name="Date Placeholder 3">
            <a:extLst>
              <a:ext uri="{FF2B5EF4-FFF2-40B4-BE49-F238E27FC236}">
                <a16:creationId xmlns:a16="http://schemas.microsoft.com/office/drawing/2014/main" id="{DE21A31E-C026-A317-71E6-4830DB98CD75}"/>
              </a:ext>
              <a:ext uri="{C183D7F6-B498-43B3-948B-1728B52AA6E4}">
                <adec:decorative xmlns:adec="http://schemas.microsoft.com/office/drawing/2017/decorative" val="1"/>
              </a:ext>
            </a:extLst>
          </p:cNvPr>
          <p:cNvSpPr>
            <a:spLocks noGrp="1"/>
          </p:cNvSpPr>
          <p:nvPr>
            <p:ph type="dt" sz="half" idx="10"/>
          </p:nvPr>
        </p:nvSpPr>
        <p:spPr>
          <a:xfrm>
            <a:off x="7791061" y="6427786"/>
            <a:ext cx="1000938" cy="365125"/>
          </a:xfrm>
        </p:spPr>
        <p:txBody>
          <a:bodyPr/>
          <a:lstStyle/>
          <a:p>
            <a:fld id="{60E6A772-6C54-4BC9-BACC-F992A0544BFA}" type="datetime1">
              <a:rPr lang="en-US" smtClean="0"/>
              <a:t>11/14/2024</a:t>
            </a:fld>
            <a:endParaRPr lang="en-US" dirty="0"/>
          </a:p>
        </p:txBody>
      </p:sp>
      <p:sp>
        <p:nvSpPr>
          <p:cNvPr id="5" name="Footer Placeholder 4">
            <a:extLst>
              <a:ext uri="{FF2B5EF4-FFF2-40B4-BE49-F238E27FC236}">
                <a16:creationId xmlns:a16="http://schemas.microsoft.com/office/drawing/2014/main" id="{AB8380DF-3194-96B8-8CD7-1DC4B85B798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Disability Inclusion Network</a:t>
            </a:r>
            <a:endParaRPr lang="en-US" dirty="0"/>
          </a:p>
        </p:txBody>
      </p:sp>
    </p:spTree>
    <p:extLst>
      <p:ext uri="{BB962C8B-B14F-4D97-AF65-F5344CB8AC3E}">
        <p14:creationId xmlns:p14="http://schemas.microsoft.com/office/powerpoint/2010/main" val="4286158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D617459-FF03-30A8-E011-6CC7510349F8}"/>
              </a:ext>
              <a:ext uri="{C183D7F6-B498-43B3-948B-1728B52AA6E4}">
                <adec:decorative xmlns:adec="http://schemas.microsoft.com/office/drawing/2017/decorative" val="0"/>
              </a:ext>
            </a:extLst>
          </p:cNvPr>
          <p:cNvSpPr>
            <a:spLocks noGrp="1"/>
          </p:cNvSpPr>
          <p:nvPr>
            <p:ph type="sldNum" sz="quarter" idx="12"/>
          </p:nvPr>
        </p:nvSpPr>
        <p:spPr/>
        <p:txBody>
          <a:bodyPr/>
          <a:lstStyle/>
          <a:p>
            <a:fld id="{A0A10FB1-2C1F-479F-8AEC-AFEDC36EC7AC}" type="slidenum">
              <a:rPr lang="en-US" smtClean="0"/>
              <a:t>11</a:t>
            </a:fld>
            <a:endParaRPr lang="en-US"/>
          </a:p>
        </p:txBody>
      </p:sp>
      <p:sp>
        <p:nvSpPr>
          <p:cNvPr id="2" name="Title 1">
            <a:extLst>
              <a:ext uri="{FF2B5EF4-FFF2-40B4-BE49-F238E27FC236}">
                <a16:creationId xmlns:a16="http://schemas.microsoft.com/office/drawing/2014/main" id="{4F91DA7E-7FD4-AEC6-1CF7-C746592F549B}"/>
              </a:ext>
            </a:extLst>
          </p:cNvPr>
          <p:cNvSpPr>
            <a:spLocks noGrp="1"/>
          </p:cNvSpPr>
          <p:nvPr>
            <p:ph type="title"/>
          </p:nvPr>
        </p:nvSpPr>
        <p:spPr/>
        <p:txBody>
          <a:bodyPr/>
          <a:lstStyle/>
          <a:p>
            <a:r>
              <a:rPr lang="en-US" dirty="0"/>
              <a:t>Meetings</a:t>
            </a:r>
          </a:p>
        </p:txBody>
      </p:sp>
      <p:sp>
        <p:nvSpPr>
          <p:cNvPr id="3" name="Content Placeholder 2">
            <a:extLst>
              <a:ext uri="{FF2B5EF4-FFF2-40B4-BE49-F238E27FC236}">
                <a16:creationId xmlns:a16="http://schemas.microsoft.com/office/drawing/2014/main" id="{4F222F2D-EFEB-4663-E924-90991A336A60}"/>
              </a:ext>
            </a:extLst>
          </p:cNvPr>
          <p:cNvSpPr>
            <a:spLocks noGrp="1"/>
          </p:cNvSpPr>
          <p:nvPr>
            <p:ph idx="1"/>
          </p:nvPr>
        </p:nvSpPr>
        <p:spPr>
          <a:xfrm>
            <a:off x="743725" y="1344603"/>
            <a:ext cx="4983307" cy="2601756"/>
          </a:xfrm>
          <a:ln w="19050">
            <a:solidFill>
              <a:schemeClr val="tx1"/>
            </a:solidFill>
          </a:ln>
        </p:spPr>
        <p:txBody>
          <a:bodyPr>
            <a:normAutofit/>
          </a:bodyPr>
          <a:lstStyle/>
          <a:p>
            <a:pPr marL="0" indent="0">
              <a:buNone/>
            </a:pPr>
            <a:r>
              <a:rPr lang="en-US" dirty="0"/>
              <a:t>General Membership:</a:t>
            </a:r>
          </a:p>
          <a:p>
            <a:pPr lvl="1"/>
            <a:r>
              <a:rPr lang="en-US" sz="2000" dirty="0"/>
              <a:t>Odd months (Jan, </a:t>
            </a:r>
            <a:r>
              <a:rPr lang="en-US" sz="2000" dirty="0">
                <a:ln w="19050">
                  <a:noFill/>
                </a:ln>
              </a:rPr>
              <a:t>Mar</a:t>
            </a:r>
            <a:r>
              <a:rPr lang="en-US" sz="2000" dirty="0"/>
              <a:t>, May, Jul, Sept, Nov)</a:t>
            </a:r>
          </a:p>
          <a:p>
            <a:pPr lvl="1"/>
            <a:r>
              <a:rPr lang="en-US" sz="2000" dirty="0"/>
              <a:t>9am-11am via Zoom</a:t>
            </a:r>
          </a:p>
          <a:p>
            <a:pPr lvl="1"/>
            <a:r>
              <a:rPr lang="en-US" sz="2000" dirty="0"/>
              <a:t>Open to all WA state agency employees</a:t>
            </a:r>
          </a:p>
          <a:p>
            <a:pPr lvl="1"/>
            <a:r>
              <a:rPr lang="en-US" sz="2000" dirty="0"/>
              <a:t>ASL and CART provided by DIN </a:t>
            </a:r>
          </a:p>
          <a:p>
            <a:pPr lvl="1"/>
            <a:endParaRPr lang="en-US" dirty="0"/>
          </a:p>
        </p:txBody>
      </p:sp>
      <p:sp>
        <p:nvSpPr>
          <p:cNvPr id="7" name="Content Placeholder 2">
            <a:extLst>
              <a:ext uri="{FF2B5EF4-FFF2-40B4-BE49-F238E27FC236}">
                <a16:creationId xmlns:a16="http://schemas.microsoft.com/office/drawing/2014/main" id="{2C54375F-CC22-92D9-D92B-115EDBA158EB}"/>
              </a:ext>
            </a:extLst>
          </p:cNvPr>
          <p:cNvSpPr txBox="1">
            <a:spLocks/>
          </p:cNvSpPr>
          <p:nvPr/>
        </p:nvSpPr>
        <p:spPr>
          <a:xfrm>
            <a:off x="6351517" y="1355438"/>
            <a:ext cx="5072930" cy="2590921"/>
          </a:xfrm>
          <a:prstGeom prst="rect">
            <a:avLst/>
          </a:prstGeom>
          <a:ln w="1905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Subcommittee Meetings:</a:t>
            </a:r>
          </a:p>
          <a:p>
            <a:pPr lvl="1"/>
            <a:r>
              <a:rPr lang="en-US" sz="2000" dirty="0"/>
              <a:t>Even months (Feb, Apr, June, Aug, Oct, Dec)</a:t>
            </a:r>
          </a:p>
          <a:p>
            <a:pPr lvl="1"/>
            <a:r>
              <a:rPr lang="en-US" sz="2000" dirty="0"/>
              <a:t>9am-11am via Zoom</a:t>
            </a:r>
          </a:p>
          <a:p>
            <a:pPr lvl="1"/>
            <a:r>
              <a:rPr lang="en-US" sz="2000" dirty="0"/>
              <a:t>Open to all WA state agency employees</a:t>
            </a:r>
          </a:p>
          <a:p>
            <a:pPr lvl="1"/>
            <a:r>
              <a:rPr lang="en-US" sz="2000" dirty="0"/>
              <a:t>ASL and CART provided by DIN</a:t>
            </a:r>
          </a:p>
          <a:p>
            <a:pPr lvl="1"/>
            <a:endParaRPr lang="en-US" sz="2000" dirty="0"/>
          </a:p>
        </p:txBody>
      </p:sp>
      <p:sp>
        <p:nvSpPr>
          <p:cNvPr id="8" name="TextBox 7">
            <a:extLst>
              <a:ext uri="{FF2B5EF4-FFF2-40B4-BE49-F238E27FC236}">
                <a16:creationId xmlns:a16="http://schemas.microsoft.com/office/drawing/2014/main" id="{86D1E065-F6C4-EE47-A775-584804A6D1CA}"/>
              </a:ext>
            </a:extLst>
          </p:cNvPr>
          <p:cNvSpPr txBox="1"/>
          <p:nvPr/>
        </p:nvSpPr>
        <p:spPr>
          <a:xfrm>
            <a:off x="1092432" y="4149346"/>
            <a:ext cx="10007133" cy="1754326"/>
          </a:xfrm>
          <a:prstGeom prst="rect">
            <a:avLst/>
          </a:prstGeom>
          <a:noFill/>
          <a:ln w="19050">
            <a:solidFill>
              <a:schemeClr val="tx1"/>
            </a:solidFill>
          </a:ln>
        </p:spPr>
        <p:txBody>
          <a:bodyPr wrap="square" rtlCol="0">
            <a:spAutoFit/>
          </a:bodyPr>
          <a:lstStyle/>
          <a:p>
            <a:pPr algn="ctr"/>
            <a:r>
              <a:rPr lang="en-US" sz="2800" dirty="0"/>
              <a:t>ASL First! - Employee meeting sponsored by DIN</a:t>
            </a:r>
          </a:p>
          <a:p>
            <a:pPr marL="285750" indent="-285750">
              <a:buFont typeface="Arial" panose="020B0604020202020204" pitchFamily="34" charset="0"/>
              <a:buChar char="•"/>
            </a:pPr>
            <a:r>
              <a:rPr lang="en-US" sz="2000" dirty="0"/>
              <a:t>Bi - Monthly via Zoom, ASL and CART Provided, ASL if primary language, Interpreters/CART provided </a:t>
            </a:r>
          </a:p>
          <a:p>
            <a:pPr marL="342900" indent="-342900" rtl="0">
              <a:buFont typeface="Arial" panose="020B0604020202020204" pitchFamily="34" charset="0"/>
              <a:buChar char="•"/>
            </a:pPr>
            <a:r>
              <a:rPr lang="en-US" sz="2000" dirty="0"/>
              <a:t>A safe space for State Employees to network, share resources, and support each other </a:t>
            </a:r>
          </a:p>
          <a:p>
            <a:pPr marL="342900" indent="-342900" rtl="0">
              <a:buFont typeface="Arial" panose="020B0604020202020204" pitchFamily="34" charset="0"/>
              <a:buChar char="•"/>
            </a:pPr>
            <a:r>
              <a:rPr lang="en-US" sz="2000" dirty="0"/>
              <a:t>Education, outreach and advocacy related to challenges</a:t>
            </a:r>
          </a:p>
        </p:txBody>
      </p:sp>
      <p:sp>
        <p:nvSpPr>
          <p:cNvPr id="4" name="Date Placeholder 3">
            <a:extLst>
              <a:ext uri="{FF2B5EF4-FFF2-40B4-BE49-F238E27FC236}">
                <a16:creationId xmlns:a16="http://schemas.microsoft.com/office/drawing/2014/main" id="{F823684A-B083-C026-28BD-60F4FE779D41}"/>
              </a:ext>
              <a:ext uri="{C183D7F6-B498-43B3-948B-1728B52AA6E4}">
                <adec:decorative xmlns:adec="http://schemas.microsoft.com/office/drawing/2017/decorative" val="1"/>
              </a:ext>
            </a:extLst>
          </p:cNvPr>
          <p:cNvSpPr>
            <a:spLocks noGrp="1"/>
          </p:cNvSpPr>
          <p:nvPr>
            <p:ph type="dt" sz="half" idx="10"/>
          </p:nvPr>
        </p:nvSpPr>
        <p:spPr>
          <a:xfrm>
            <a:off x="7809722" y="6427786"/>
            <a:ext cx="982277" cy="365125"/>
          </a:xfrm>
        </p:spPr>
        <p:txBody>
          <a:bodyPr/>
          <a:lstStyle/>
          <a:p>
            <a:fld id="{60E6A772-6C54-4BC9-BACC-F992A0544BFA}" type="datetime1">
              <a:rPr lang="en-US" smtClean="0"/>
              <a:t>11/14/2024</a:t>
            </a:fld>
            <a:endParaRPr lang="en-US" dirty="0"/>
          </a:p>
        </p:txBody>
      </p:sp>
      <p:sp>
        <p:nvSpPr>
          <p:cNvPr id="5" name="Footer Placeholder 4">
            <a:extLst>
              <a:ext uri="{FF2B5EF4-FFF2-40B4-BE49-F238E27FC236}">
                <a16:creationId xmlns:a16="http://schemas.microsoft.com/office/drawing/2014/main" id="{1D214507-859D-379F-DA5D-4CFD3BB43ECC}"/>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Disability Inclusion Network</a:t>
            </a:r>
            <a:endParaRPr lang="en-US" dirty="0"/>
          </a:p>
        </p:txBody>
      </p:sp>
    </p:spTree>
    <p:extLst>
      <p:ext uri="{BB962C8B-B14F-4D97-AF65-F5344CB8AC3E}">
        <p14:creationId xmlns:p14="http://schemas.microsoft.com/office/powerpoint/2010/main" val="1771727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89F8517-2FB0-4963-8AC4-D2398F55562C}"/>
              </a:ext>
            </a:extLst>
          </p:cNvPr>
          <p:cNvSpPr>
            <a:spLocks noGrp="1"/>
          </p:cNvSpPr>
          <p:nvPr>
            <p:ph type="sldNum" sz="quarter" idx="12"/>
          </p:nvPr>
        </p:nvSpPr>
        <p:spPr/>
        <p:txBody>
          <a:bodyPr/>
          <a:lstStyle/>
          <a:p>
            <a:fld id="{A0A10FB1-2C1F-479F-8AEC-AFEDC36EC7AC}" type="slidenum">
              <a:rPr lang="en-US" smtClean="0"/>
              <a:t>12</a:t>
            </a:fld>
            <a:endParaRPr lang="en-US"/>
          </a:p>
        </p:txBody>
      </p:sp>
      <p:sp>
        <p:nvSpPr>
          <p:cNvPr id="2" name="Title 1">
            <a:extLst>
              <a:ext uri="{FF2B5EF4-FFF2-40B4-BE49-F238E27FC236}">
                <a16:creationId xmlns:a16="http://schemas.microsoft.com/office/drawing/2014/main" id="{EC624351-E38F-43B3-BD3B-B1C7874C7886}"/>
              </a:ext>
            </a:extLst>
          </p:cNvPr>
          <p:cNvSpPr>
            <a:spLocks noGrp="1"/>
          </p:cNvSpPr>
          <p:nvPr>
            <p:ph type="title"/>
          </p:nvPr>
        </p:nvSpPr>
        <p:spPr>
          <a:xfrm>
            <a:off x="1051259" y="234039"/>
            <a:ext cx="10956529" cy="789907"/>
          </a:xfrm>
        </p:spPr>
        <p:txBody>
          <a:bodyPr/>
          <a:lstStyle/>
          <a:p>
            <a:r>
              <a:rPr lang="en-US" dirty="0"/>
              <a:t>Contact us:</a:t>
            </a:r>
          </a:p>
        </p:txBody>
      </p:sp>
      <p:sp>
        <p:nvSpPr>
          <p:cNvPr id="3" name="Content Placeholder 2">
            <a:extLst>
              <a:ext uri="{FF2B5EF4-FFF2-40B4-BE49-F238E27FC236}">
                <a16:creationId xmlns:a16="http://schemas.microsoft.com/office/drawing/2014/main" id="{4DD8FB1F-A190-4E84-B283-A4CCDF7E0D57}"/>
              </a:ext>
            </a:extLst>
          </p:cNvPr>
          <p:cNvSpPr>
            <a:spLocks noGrp="1"/>
          </p:cNvSpPr>
          <p:nvPr>
            <p:ph idx="1"/>
          </p:nvPr>
        </p:nvSpPr>
        <p:spPr/>
        <p:txBody>
          <a:bodyPr>
            <a:normAutofit/>
          </a:bodyPr>
          <a:lstStyle/>
          <a:p>
            <a:r>
              <a:rPr lang="en-US" dirty="0"/>
              <a:t>DIN Email:   </a:t>
            </a:r>
            <a:r>
              <a:rPr lang="en-US" dirty="0">
                <a:hlinkClick r:id="rId2"/>
              </a:rPr>
              <a:t>DIN@ofm.wa.gov</a:t>
            </a:r>
            <a:endParaRPr lang="en-US" dirty="0"/>
          </a:p>
          <a:p>
            <a:r>
              <a:rPr lang="en-US" dirty="0"/>
              <a:t>Website:  </a:t>
            </a:r>
            <a:r>
              <a:rPr lang="en-US" dirty="0">
                <a:hlinkClick r:id="rId3"/>
              </a:rPr>
              <a:t>DINBRG.ORG</a:t>
            </a:r>
            <a:endParaRPr lang="en-US" dirty="0"/>
          </a:p>
          <a:p>
            <a:endParaRPr lang="en-US" dirty="0"/>
          </a:p>
          <a:p>
            <a:r>
              <a:rPr lang="en-US" sz="2200" dirty="0"/>
              <a:t>Co-Chairs:  Linda Lohdefinck   </a:t>
            </a:r>
            <a:r>
              <a:rPr lang="en-US" sz="2200" dirty="0">
                <a:hlinkClick r:id="rId4"/>
              </a:rPr>
              <a:t>Linda.Lohdefinck@doh.wa.gov</a:t>
            </a:r>
            <a:r>
              <a:rPr lang="en-US" sz="2200" dirty="0"/>
              <a:t> &amp; Sarah Norton   </a:t>
            </a:r>
            <a:r>
              <a:rPr lang="en-US" sz="2200" dirty="0">
                <a:hlinkClick r:id="rId5"/>
              </a:rPr>
              <a:t>Sarah.Norton@dol.wa.gov</a:t>
            </a:r>
            <a:r>
              <a:rPr lang="en-US" sz="2200" dirty="0"/>
              <a:t> (Past Chair)</a:t>
            </a:r>
          </a:p>
          <a:p>
            <a:r>
              <a:rPr lang="en-US" sz="2200" dirty="0"/>
              <a:t>Vice Chair:  Jess Clayton </a:t>
            </a:r>
            <a:r>
              <a:rPr lang="en-US" sz="2200" dirty="0">
                <a:hlinkClick r:id="rId6"/>
              </a:rPr>
              <a:t>jess.clayton@dshs.wa.gov</a:t>
            </a:r>
            <a:r>
              <a:rPr lang="en-US" sz="2200" dirty="0"/>
              <a:t> </a:t>
            </a:r>
          </a:p>
          <a:p>
            <a:r>
              <a:rPr lang="en-US" sz="2200" dirty="0"/>
              <a:t>Secretary:  Kim Harmon </a:t>
            </a:r>
            <a:r>
              <a:rPr lang="en-US" sz="2200" dirty="0">
                <a:hlinkClick r:id="rId7"/>
              </a:rPr>
              <a:t>kimberly.harmon@des.wa.gov</a:t>
            </a:r>
            <a:r>
              <a:rPr lang="en-US" sz="2200" dirty="0"/>
              <a:t> </a:t>
            </a:r>
          </a:p>
          <a:p>
            <a:r>
              <a:rPr lang="en-US" sz="2200" dirty="0"/>
              <a:t>Executive Sponsor:  Michael MacKillop   </a:t>
            </a:r>
            <a:r>
              <a:rPr lang="en-US" sz="2200" dirty="0">
                <a:hlinkClick r:id="rId8"/>
              </a:rPr>
              <a:t>michael.mackillop@dsb.wa.gov</a:t>
            </a:r>
            <a:r>
              <a:rPr lang="en-US" sz="2200" dirty="0"/>
              <a:t> </a:t>
            </a:r>
          </a:p>
        </p:txBody>
      </p:sp>
      <p:sp>
        <p:nvSpPr>
          <p:cNvPr id="4" name="Date Placeholder 3">
            <a:extLst>
              <a:ext uri="{FF2B5EF4-FFF2-40B4-BE49-F238E27FC236}">
                <a16:creationId xmlns:a16="http://schemas.microsoft.com/office/drawing/2014/main" id="{186F7720-5D05-4967-ACD7-DC2E84D80B7E}"/>
              </a:ext>
              <a:ext uri="{C183D7F6-B498-43B3-948B-1728B52AA6E4}">
                <adec:decorative xmlns:adec="http://schemas.microsoft.com/office/drawing/2017/decorative" val="1"/>
              </a:ext>
            </a:extLst>
          </p:cNvPr>
          <p:cNvSpPr>
            <a:spLocks noGrp="1"/>
          </p:cNvSpPr>
          <p:nvPr>
            <p:ph type="dt" sz="half" idx="10"/>
          </p:nvPr>
        </p:nvSpPr>
        <p:spPr>
          <a:xfrm>
            <a:off x="7763069" y="6427786"/>
            <a:ext cx="1028930" cy="365125"/>
          </a:xfrm>
        </p:spPr>
        <p:txBody>
          <a:bodyPr/>
          <a:lstStyle/>
          <a:p>
            <a:fld id="{50B4E9F1-A74B-487B-AB80-464F65FEAE9C}" type="datetime1">
              <a:rPr lang="en-US" smtClean="0"/>
              <a:t>11/14/2024</a:t>
            </a:fld>
            <a:endParaRPr lang="en-US" dirty="0"/>
          </a:p>
        </p:txBody>
      </p:sp>
      <p:sp>
        <p:nvSpPr>
          <p:cNvPr id="5" name="Footer Placeholder 4">
            <a:extLst>
              <a:ext uri="{FF2B5EF4-FFF2-40B4-BE49-F238E27FC236}">
                <a16:creationId xmlns:a16="http://schemas.microsoft.com/office/drawing/2014/main" id="{1BCF3C46-5EA6-4265-98A1-FE166EB2F57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Disability Inclusion Network</a:t>
            </a:r>
            <a:endParaRPr lang="en-US" dirty="0"/>
          </a:p>
        </p:txBody>
      </p:sp>
    </p:spTree>
    <p:extLst>
      <p:ext uri="{BB962C8B-B14F-4D97-AF65-F5344CB8AC3E}">
        <p14:creationId xmlns:p14="http://schemas.microsoft.com/office/powerpoint/2010/main" val="21163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1A6B737-6778-4AD9-99C9-9D0D6502D15A}"/>
              </a:ext>
            </a:extLst>
          </p:cNvPr>
          <p:cNvSpPr>
            <a:spLocks noGrp="1"/>
          </p:cNvSpPr>
          <p:nvPr>
            <p:ph type="sldNum" sz="quarter" idx="12"/>
          </p:nvPr>
        </p:nvSpPr>
        <p:spPr/>
        <p:txBody>
          <a:bodyPr/>
          <a:lstStyle/>
          <a:p>
            <a:fld id="{A0A10FB1-2C1F-479F-8AEC-AFEDC36EC7AC}" type="slidenum">
              <a:rPr lang="en-US" smtClean="0"/>
              <a:t>2</a:t>
            </a:fld>
            <a:endParaRPr lang="en-US"/>
          </a:p>
        </p:txBody>
      </p:sp>
      <p:sp>
        <p:nvSpPr>
          <p:cNvPr id="2" name="Title 1">
            <a:extLst>
              <a:ext uri="{FF2B5EF4-FFF2-40B4-BE49-F238E27FC236}">
                <a16:creationId xmlns:a16="http://schemas.microsoft.com/office/drawing/2014/main" id="{4B910F94-3C4B-4B7E-B60A-9C3F020C55CA}"/>
              </a:ext>
            </a:extLst>
          </p:cNvPr>
          <p:cNvSpPr>
            <a:spLocks noGrp="1"/>
          </p:cNvSpPr>
          <p:nvPr>
            <p:ph type="title"/>
          </p:nvPr>
        </p:nvSpPr>
        <p:spPr/>
        <p:txBody>
          <a:bodyPr/>
          <a:lstStyle/>
          <a:p>
            <a:r>
              <a:rPr lang="en-US" dirty="0"/>
              <a:t>DIN – who are we?</a:t>
            </a:r>
          </a:p>
        </p:txBody>
      </p:sp>
      <p:sp>
        <p:nvSpPr>
          <p:cNvPr id="3" name="Content Placeholder 2">
            <a:extLst>
              <a:ext uri="{FF2B5EF4-FFF2-40B4-BE49-F238E27FC236}">
                <a16:creationId xmlns:a16="http://schemas.microsoft.com/office/drawing/2014/main" id="{DCBC461F-4CCA-483E-A0E8-4F5B7F1B7A97}"/>
              </a:ext>
            </a:extLst>
          </p:cNvPr>
          <p:cNvSpPr>
            <a:spLocks noGrp="1"/>
          </p:cNvSpPr>
          <p:nvPr>
            <p:ph idx="1"/>
          </p:nvPr>
        </p:nvSpPr>
        <p:spPr>
          <a:xfrm>
            <a:off x="1219200" y="1637551"/>
            <a:ext cx="6150864" cy="4232897"/>
          </a:xfrm>
        </p:spPr>
        <p:txBody>
          <a:bodyPr>
            <a:normAutofit fontScale="62500" lnSpcReduction="20000"/>
          </a:bodyPr>
          <a:lstStyle/>
          <a:p>
            <a:r>
              <a:rPr lang="en-US" dirty="0"/>
              <a:t>DIN official launched in August of 2019 ​</a:t>
            </a:r>
          </a:p>
          <a:p>
            <a:endParaRPr lang="en-US" dirty="0"/>
          </a:p>
          <a:p>
            <a:r>
              <a:rPr lang="en-US" dirty="0"/>
              <a:t>DIN is supported by the governor’s Executive Order 13-02 which includes several directives including a Disability Employment Challenge that establishes a goal of five percent of Washington state government’s workforce being comprised of persons living with a disability. ​</a:t>
            </a:r>
          </a:p>
          <a:p>
            <a:endParaRPr lang="en-US" dirty="0"/>
          </a:p>
          <a:p>
            <a:r>
              <a:rPr lang="en-US" dirty="0"/>
              <a:t>DIN strategizes and guide state agencies on how to achieve employment goals in areas of recruiting, hiring, retention, and promotion of people with disabilities, while providing education and advocacy support ​</a:t>
            </a:r>
          </a:p>
          <a:p>
            <a:endParaRPr lang="en-US" dirty="0"/>
          </a:p>
          <a:p>
            <a:r>
              <a:rPr lang="en-US" dirty="0"/>
              <a:t>DIN provides consultation on accessibility, policies, public outreach as well has writing best practice for inclusion</a:t>
            </a:r>
          </a:p>
        </p:txBody>
      </p:sp>
      <p:pic>
        <p:nvPicPr>
          <p:cNvPr id="8" name="Picture 7" descr="DIN Logo &#10;&#10;Two circles forming a ring. In the ring it states &quot;Disability Inclusion Network&quot; &#10;&#10;Inside the ring is a image of what looks like abstract bodies forming a lower case D I and N in blue">
            <a:extLst>
              <a:ext uri="{FF2B5EF4-FFF2-40B4-BE49-F238E27FC236}">
                <a16:creationId xmlns:a16="http://schemas.microsoft.com/office/drawing/2014/main" id="{BC5D798C-52AA-AA44-E9DC-F993D0026B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0496" y="1856630"/>
            <a:ext cx="3353951" cy="3419458"/>
          </a:xfrm>
          <a:prstGeom prst="rect">
            <a:avLst/>
          </a:prstGeom>
        </p:spPr>
      </p:pic>
      <p:sp>
        <p:nvSpPr>
          <p:cNvPr id="4" name="Date Placeholder 3">
            <a:extLst>
              <a:ext uri="{FF2B5EF4-FFF2-40B4-BE49-F238E27FC236}">
                <a16:creationId xmlns:a16="http://schemas.microsoft.com/office/drawing/2014/main" id="{EDA4AE54-1E9C-4D59-81CF-485022AE93A8}"/>
              </a:ext>
              <a:ext uri="{C183D7F6-B498-43B3-948B-1728B52AA6E4}">
                <adec:decorative xmlns:adec="http://schemas.microsoft.com/office/drawing/2017/decorative" val="1"/>
              </a:ext>
            </a:extLst>
          </p:cNvPr>
          <p:cNvSpPr>
            <a:spLocks noGrp="1"/>
          </p:cNvSpPr>
          <p:nvPr>
            <p:ph type="dt" sz="half" idx="10"/>
          </p:nvPr>
        </p:nvSpPr>
        <p:spPr>
          <a:xfrm>
            <a:off x="7811311" y="6427786"/>
            <a:ext cx="980688" cy="365125"/>
          </a:xfrm>
        </p:spPr>
        <p:txBody>
          <a:bodyPr/>
          <a:lstStyle/>
          <a:p>
            <a:fld id="{50B4E9F1-A74B-487B-AB80-464F65FEAE9C}" type="datetime1">
              <a:rPr lang="en-US" smtClean="0"/>
              <a:t>11/14/2024</a:t>
            </a:fld>
            <a:endParaRPr lang="en-US"/>
          </a:p>
        </p:txBody>
      </p:sp>
      <p:sp>
        <p:nvSpPr>
          <p:cNvPr id="5" name="Footer Placeholder 4">
            <a:extLst>
              <a:ext uri="{FF2B5EF4-FFF2-40B4-BE49-F238E27FC236}">
                <a16:creationId xmlns:a16="http://schemas.microsoft.com/office/drawing/2014/main" id="{B01026D3-EFE3-4F03-8DB6-D3AE7A69A811}"/>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Disability Inclusion Network</a:t>
            </a:r>
            <a:endParaRPr lang="en-US" dirty="0"/>
          </a:p>
        </p:txBody>
      </p:sp>
    </p:spTree>
    <p:extLst>
      <p:ext uri="{BB962C8B-B14F-4D97-AF65-F5344CB8AC3E}">
        <p14:creationId xmlns:p14="http://schemas.microsoft.com/office/powerpoint/2010/main" val="1750286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763D724-9CC2-49DE-B788-F2A3640A0D96}"/>
              </a:ext>
              <a:ext uri="{C183D7F6-B498-43B3-948B-1728B52AA6E4}">
                <adec:decorative xmlns:adec="http://schemas.microsoft.com/office/drawing/2017/decorative" val="0"/>
              </a:ext>
            </a:extLst>
          </p:cNvPr>
          <p:cNvSpPr>
            <a:spLocks noGrp="1"/>
          </p:cNvSpPr>
          <p:nvPr>
            <p:ph type="sldNum" sz="quarter" idx="12"/>
          </p:nvPr>
        </p:nvSpPr>
        <p:spPr/>
        <p:txBody>
          <a:bodyPr/>
          <a:lstStyle/>
          <a:p>
            <a:fld id="{A0A10FB1-2C1F-479F-8AEC-AFEDC36EC7AC}" type="slidenum">
              <a:rPr lang="en-US" smtClean="0"/>
              <a:t>3</a:t>
            </a:fld>
            <a:endParaRPr lang="en-US"/>
          </a:p>
        </p:txBody>
      </p:sp>
      <p:sp>
        <p:nvSpPr>
          <p:cNvPr id="2" name="Title 1">
            <a:extLst>
              <a:ext uri="{FF2B5EF4-FFF2-40B4-BE49-F238E27FC236}">
                <a16:creationId xmlns:a16="http://schemas.microsoft.com/office/drawing/2014/main" id="{20A50D8A-E2E5-49FF-AD05-8ED3FF68EE2A}"/>
              </a:ext>
            </a:extLst>
          </p:cNvPr>
          <p:cNvSpPr>
            <a:spLocks noGrp="1"/>
          </p:cNvSpPr>
          <p:nvPr>
            <p:ph type="title"/>
          </p:nvPr>
        </p:nvSpPr>
        <p:spPr>
          <a:xfrm>
            <a:off x="386609" y="65089"/>
            <a:ext cx="11344316" cy="789907"/>
          </a:xfrm>
        </p:spPr>
        <p:txBody>
          <a:bodyPr/>
          <a:lstStyle/>
          <a:p>
            <a:r>
              <a:rPr lang="en-US" b="0" i="0" u="none" strike="noStrike" dirty="0">
                <a:effectLst/>
                <a:latin typeface="Calibri Light" panose="020F0302020204030204" pitchFamily="34" charset="0"/>
              </a:rPr>
              <a:t>(DIN) Mission and Goals </a:t>
            </a:r>
            <a:endParaRPr lang="en-US" dirty="0"/>
          </a:p>
        </p:txBody>
      </p:sp>
      <p:sp>
        <p:nvSpPr>
          <p:cNvPr id="3" name="Content Placeholder 2">
            <a:extLst>
              <a:ext uri="{FF2B5EF4-FFF2-40B4-BE49-F238E27FC236}">
                <a16:creationId xmlns:a16="http://schemas.microsoft.com/office/drawing/2014/main" id="{C632FE59-4A8F-410D-A687-F467D8461E2F}"/>
              </a:ext>
            </a:extLst>
          </p:cNvPr>
          <p:cNvSpPr>
            <a:spLocks noGrp="1"/>
          </p:cNvSpPr>
          <p:nvPr>
            <p:ph idx="1"/>
          </p:nvPr>
        </p:nvSpPr>
        <p:spPr>
          <a:xfrm>
            <a:off x="593757" y="1619444"/>
            <a:ext cx="6087701" cy="3848849"/>
          </a:xfrm>
        </p:spPr>
        <p:txBody>
          <a:bodyPr>
            <a:normAutofit fontScale="70000" lnSpcReduction="20000"/>
          </a:bodyPr>
          <a:lstStyle/>
          <a:p>
            <a:r>
              <a:rPr lang="en-US" dirty="0"/>
              <a:t>We want Washington to be the employer of choice for people with disabilities. ​</a:t>
            </a:r>
          </a:p>
          <a:p>
            <a:endParaRPr lang="en-US" dirty="0"/>
          </a:p>
          <a:p>
            <a:r>
              <a:rPr lang="en-US" dirty="0"/>
              <a:t>We want to create an environment where people with disabilities can fully participate in all aspects of the workplace and have equitable access to opportunities and resources through recruitment, hiring, training, development, retention, and promotion. ​</a:t>
            </a:r>
          </a:p>
          <a:p>
            <a:endParaRPr lang="en-US" dirty="0"/>
          </a:p>
          <a:p>
            <a:r>
              <a:rPr lang="en-US" dirty="0"/>
              <a:t>Part of our goals for this year is to continue to provide support to state agencies when it comes to accessibility and provide education about the history of disabilities and what a disability is. ​</a:t>
            </a:r>
          </a:p>
        </p:txBody>
      </p:sp>
      <p:pic>
        <p:nvPicPr>
          <p:cNvPr id="8" name="Picture 7" descr="Three people sitting in a small semi circle in an office building. Behind them is a wall of windows that look onto another office building. One person has black hair in locks with a bright red dress and a black blazer over it. They are looking at the person in the middle, wearing a light pink button up shirt and black dress pants, sitting in a mobility scooter looking at a tablet. The third person is wearing a white button up shirt with a tan button up vest, they have a shaved head and glasses, sitting in a chair looking at the tablet the person in the middle is holding. They all have smiles on their faces. ">
            <a:extLst>
              <a:ext uri="{FF2B5EF4-FFF2-40B4-BE49-F238E27FC236}">
                <a16:creationId xmlns:a16="http://schemas.microsoft.com/office/drawing/2014/main" id="{4D86CD31-0AEC-D55A-FBE3-542D432E8D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4140" y="1953285"/>
            <a:ext cx="4426785" cy="2951430"/>
          </a:xfrm>
          <a:prstGeom prst="rect">
            <a:avLst/>
          </a:prstGeom>
        </p:spPr>
      </p:pic>
      <p:sp>
        <p:nvSpPr>
          <p:cNvPr id="4" name="Date Placeholder 3">
            <a:extLst>
              <a:ext uri="{FF2B5EF4-FFF2-40B4-BE49-F238E27FC236}">
                <a16:creationId xmlns:a16="http://schemas.microsoft.com/office/drawing/2014/main" id="{FF4B21BB-8803-4ED8-9F81-49190DDE6601}"/>
              </a:ext>
              <a:ext uri="{C183D7F6-B498-43B3-948B-1728B52AA6E4}">
                <adec:decorative xmlns:adec="http://schemas.microsoft.com/office/drawing/2017/decorative" val="1"/>
              </a:ext>
            </a:extLst>
          </p:cNvPr>
          <p:cNvSpPr>
            <a:spLocks noGrp="1"/>
          </p:cNvSpPr>
          <p:nvPr>
            <p:ph type="dt" sz="half" idx="10"/>
          </p:nvPr>
        </p:nvSpPr>
        <p:spPr>
          <a:xfrm>
            <a:off x="7777113" y="6427786"/>
            <a:ext cx="1014886" cy="365125"/>
          </a:xfrm>
        </p:spPr>
        <p:txBody>
          <a:bodyPr/>
          <a:lstStyle/>
          <a:p>
            <a:fld id="{50B4E9F1-A74B-487B-AB80-464F65FEAE9C}" type="datetime1">
              <a:rPr lang="en-US" smtClean="0"/>
              <a:t>11/14/2024</a:t>
            </a:fld>
            <a:endParaRPr lang="en-US" dirty="0"/>
          </a:p>
        </p:txBody>
      </p:sp>
      <p:sp>
        <p:nvSpPr>
          <p:cNvPr id="5" name="Footer Placeholder 4">
            <a:extLst>
              <a:ext uri="{FF2B5EF4-FFF2-40B4-BE49-F238E27FC236}">
                <a16:creationId xmlns:a16="http://schemas.microsoft.com/office/drawing/2014/main" id="{6F7A5C83-F396-4A4F-B9D8-95CC01D90B5C}"/>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Disability Inclusion Network</a:t>
            </a:r>
            <a:endParaRPr lang="en-US" dirty="0"/>
          </a:p>
        </p:txBody>
      </p:sp>
    </p:spTree>
    <p:extLst>
      <p:ext uri="{BB962C8B-B14F-4D97-AF65-F5344CB8AC3E}">
        <p14:creationId xmlns:p14="http://schemas.microsoft.com/office/powerpoint/2010/main" val="1126990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E2B27B9-8232-CB32-A8C0-8BE69EB7511E}"/>
              </a:ext>
            </a:extLst>
          </p:cNvPr>
          <p:cNvSpPr>
            <a:spLocks noGrp="1"/>
          </p:cNvSpPr>
          <p:nvPr>
            <p:ph type="sldNum" sz="quarter" idx="12"/>
          </p:nvPr>
        </p:nvSpPr>
        <p:spPr/>
        <p:txBody>
          <a:bodyPr/>
          <a:lstStyle/>
          <a:p>
            <a:fld id="{A0A10FB1-2C1F-479F-8AEC-AFEDC36EC7AC}" type="slidenum">
              <a:rPr lang="en-US" smtClean="0"/>
              <a:t>4</a:t>
            </a:fld>
            <a:endParaRPr lang="en-US"/>
          </a:p>
        </p:txBody>
      </p:sp>
      <p:sp>
        <p:nvSpPr>
          <p:cNvPr id="2" name="Title 1">
            <a:extLst>
              <a:ext uri="{FF2B5EF4-FFF2-40B4-BE49-F238E27FC236}">
                <a16:creationId xmlns:a16="http://schemas.microsoft.com/office/drawing/2014/main" id="{887FD766-EA16-6CE5-E488-0E3CA0D62DB7}"/>
              </a:ext>
            </a:extLst>
          </p:cNvPr>
          <p:cNvSpPr>
            <a:spLocks noGrp="1"/>
          </p:cNvSpPr>
          <p:nvPr>
            <p:ph type="title"/>
          </p:nvPr>
        </p:nvSpPr>
        <p:spPr/>
        <p:txBody>
          <a:bodyPr/>
          <a:lstStyle/>
          <a:p>
            <a:r>
              <a:rPr lang="en-US" dirty="0"/>
              <a:t>Values</a:t>
            </a:r>
          </a:p>
        </p:txBody>
      </p:sp>
      <p:sp>
        <p:nvSpPr>
          <p:cNvPr id="3" name="Content Placeholder 2">
            <a:extLst>
              <a:ext uri="{FF2B5EF4-FFF2-40B4-BE49-F238E27FC236}">
                <a16:creationId xmlns:a16="http://schemas.microsoft.com/office/drawing/2014/main" id="{AC3120C1-DB95-B924-4C0E-51E1BFC5D4BE}"/>
              </a:ext>
            </a:extLst>
          </p:cNvPr>
          <p:cNvSpPr>
            <a:spLocks noGrp="1"/>
          </p:cNvSpPr>
          <p:nvPr>
            <p:ph idx="1"/>
          </p:nvPr>
        </p:nvSpPr>
        <p:spPr>
          <a:xfrm>
            <a:off x="5212080" y="1636777"/>
            <a:ext cx="6141720" cy="4179240"/>
          </a:xfrm>
        </p:spPr>
        <p:txBody>
          <a:bodyPr>
            <a:normAutofit fontScale="85000" lnSpcReduction="20000"/>
          </a:bodyPr>
          <a:lstStyle/>
          <a:p>
            <a:r>
              <a:rPr lang="en-US" dirty="0"/>
              <a:t>Commitment to diversity and inclusion</a:t>
            </a:r>
          </a:p>
          <a:p>
            <a:r>
              <a:rPr lang="en-US" dirty="0"/>
              <a:t>Expanding resources and education about working with a disability</a:t>
            </a:r>
          </a:p>
          <a:p>
            <a:r>
              <a:rPr lang="en-US" dirty="0"/>
              <a:t>Commitment to employing people according to their skills and vision</a:t>
            </a:r>
          </a:p>
          <a:p>
            <a:r>
              <a:rPr lang="en-US" dirty="0"/>
              <a:t>Development of leadership opportunities for employees with a disability</a:t>
            </a:r>
          </a:p>
          <a:p>
            <a:r>
              <a:rPr lang="en-US" dirty="0"/>
              <a:t>Improving and influencing Washington state agency culture through increased awareness and open dialogue</a:t>
            </a:r>
          </a:p>
          <a:p>
            <a:r>
              <a:rPr lang="en-US" dirty="0"/>
              <a:t>Support and advocacy for Washington state service employees, allies, and caregivers</a:t>
            </a:r>
          </a:p>
        </p:txBody>
      </p:sp>
      <p:pic>
        <p:nvPicPr>
          <p:cNvPr id="8" name="Picture 7" descr="6 people are in an office setting, the wall behind them is windows looking out onto a city scape. They are placed in a line in front of a conference table. Some are leaning or sitting on the table, others are in chairs of wheelchairs. All are facing the camera with large smiles on their faces. ">
            <a:extLst>
              <a:ext uri="{FF2B5EF4-FFF2-40B4-BE49-F238E27FC236}">
                <a16:creationId xmlns:a16="http://schemas.microsoft.com/office/drawing/2014/main" id="{3B0454F0-BF31-EF22-49AF-18B4AC82E4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113" y="2006059"/>
            <a:ext cx="4567708" cy="3044952"/>
          </a:xfrm>
          <a:prstGeom prst="rect">
            <a:avLst/>
          </a:prstGeom>
        </p:spPr>
      </p:pic>
      <p:sp>
        <p:nvSpPr>
          <p:cNvPr id="4" name="Date Placeholder 3">
            <a:extLst>
              <a:ext uri="{FF2B5EF4-FFF2-40B4-BE49-F238E27FC236}">
                <a16:creationId xmlns:a16="http://schemas.microsoft.com/office/drawing/2014/main" id="{833E5964-35F6-F03E-7484-F8912CB6EA2D}"/>
              </a:ext>
              <a:ext uri="{C183D7F6-B498-43B3-948B-1728B52AA6E4}">
                <adec:decorative xmlns:adec="http://schemas.microsoft.com/office/drawing/2017/decorative" val="1"/>
              </a:ext>
            </a:extLst>
          </p:cNvPr>
          <p:cNvSpPr>
            <a:spLocks noGrp="1"/>
          </p:cNvSpPr>
          <p:nvPr>
            <p:ph type="dt" sz="half" idx="10"/>
          </p:nvPr>
        </p:nvSpPr>
        <p:spPr>
          <a:xfrm>
            <a:off x="7720553" y="6427786"/>
            <a:ext cx="1071446" cy="365125"/>
          </a:xfrm>
        </p:spPr>
        <p:txBody>
          <a:bodyPr/>
          <a:lstStyle/>
          <a:p>
            <a:fld id="{60E6A772-6C54-4BC9-BACC-F992A0544BFA}" type="datetime1">
              <a:rPr lang="en-US" smtClean="0"/>
              <a:t>11/14/2024</a:t>
            </a:fld>
            <a:endParaRPr lang="en-US" dirty="0"/>
          </a:p>
        </p:txBody>
      </p:sp>
      <p:sp>
        <p:nvSpPr>
          <p:cNvPr id="5" name="Footer Placeholder 4">
            <a:extLst>
              <a:ext uri="{FF2B5EF4-FFF2-40B4-BE49-F238E27FC236}">
                <a16:creationId xmlns:a16="http://schemas.microsoft.com/office/drawing/2014/main" id="{B5135C3B-1163-3AA2-5D4B-BC65B3D9C69C}"/>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Disability Inclusion Network</a:t>
            </a:r>
            <a:endParaRPr lang="en-US" dirty="0"/>
          </a:p>
        </p:txBody>
      </p:sp>
    </p:spTree>
    <p:extLst>
      <p:ext uri="{BB962C8B-B14F-4D97-AF65-F5344CB8AC3E}">
        <p14:creationId xmlns:p14="http://schemas.microsoft.com/office/powerpoint/2010/main" val="4003684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1906ED0-54AA-4AC3-B32B-D32D777A0490}"/>
              </a:ext>
            </a:extLst>
          </p:cNvPr>
          <p:cNvSpPr>
            <a:spLocks noGrp="1"/>
          </p:cNvSpPr>
          <p:nvPr>
            <p:ph type="sldNum" sz="quarter" idx="12"/>
          </p:nvPr>
        </p:nvSpPr>
        <p:spPr/>
        <p:txBody>
          <a:bodyPr/>
          <a:lstStyle/>
          <a:p>
            <a:fld id="{A0A10FB1-2C1F-479F-8AEC-AFEDC36EC7AC}" type="slidenum">
              <a:rPr lang="en-US" smtClean="0"/>
              <a:t>5</a:t>
            </a:fld>
            <a:endParaRPr lang="en-US"/>
          </a:p>
        </p:txBody>
      </p:sp>
      <p:sp>
        <p:nvSpPr>
          <p:cNvPr id="2" name="Title 1">
            <a:extLst>
              <a:ext uri="{FF2B5EF4-FFF2-40B4-BE49-F238E27FC236}">
                <a16:creationId xmlns:a16="http://schemas.microsoft.com/office/drawing/2014/main" id="{3324FB4E-4166-40DD-A087-D2AF366AE540}"/>
              </a:ext>
            </a:extLst>
          </p:cNvPr>
          <p:cNvSpPr>
            <a:spLocks noGrp="1"/>
          </p:cNvSpPr>
          <p:nvPr>
            <p:ph type="title"/>
          </p:nvPr>
        </p:nvSpPr>
        <p:spPr>
          <a:xfrm>
            <a:off x="510277" y="146806"/>
            <a:ext cx="11497511" cy="789907"/>
          </a:xfrm>
        </p:spPr>
        <p:txBody>
          <a:bodyPr/>
          <a:lstStyle/>
          <a:p>
            <a:r>
              <a:rPr lang="en-US" dirty="0"/>
              <a:t>DIN Provides Opportunities</a:t>
            </a:r>
          </a:p>
        </p:txBody>
      </p:sp>
      <p:sp>
        <p:nvSpPr>
          <p:cNvPr id="3" name="Content Placeholder 2">
            <a:extLst>
              <a:ext uri="{FF2B5EF4-FFF2-40B4-BE49-F238E27FC236}">
                <a16:creationId xmlns:a16="http://schemas.microsoft.com/office/drawing/2014/main" id="{D2321940-0466-4CB4-B88D-20A5B995E60B}"/>
              </a:ext>
            </a:extLst>
          </p:cNvPr>
          <p:cNvSpPr>
            <a:spLocks noGrp="1"/>
          </p:cNvSpPr>
          <p:nvPr>
            <p:ph idx="1"/>
          </p:nvPr>
        </p:nvSpPr>
        <p:spPr>
          <a:xfrm>
            <a:off x="1814944" y="1637551"/>
            <a:ext cx="9538855" cy="4178465"/>
          </a:xfrm>
        </p:spPr>
        <p:txBody>
          <a:bodyPr/>
          <a:lstStyle/>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Networking ​</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Professional Development​</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Leadership Development ​</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Provide Educational Resources ​</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Diversity Awareness ​</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Learn best practices ​</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Advise on disability related policies and workgroups </a:t>
            </a:r>
            <a:endParaRPr lang="en-US" dirty="0"/>
          </a:p>
        </p:txBody>
      </p:sp>
      <p:sp>
        <p:nvSpPr>
          <p:cNvPr id="4" name="Date Placeholder 3">
            <a:extLst>
              <a:ext uri="{FF2B5EF4-FFF2-40B4-BE49-F238E27FC236}">
                <a16:creationId xmlns:a16="http://schemas.microsoft.com/office/drawing/2014/main" id="{031DC2B6-ABEC-40B6-9D2F-4A8767BEBDAB}"/>
              </a:ext>
              <a:ext uri="{C183D7F6-B498-43B3-948B-1728B52AA6E4}">
                <adec:decorative xmlns:adec="http://schemas.microsoft.com/office/drawing/2017/decorative" val="1"/>
              </a:ext>
            </a:extLst>
          </p:cNvPr>
          <p:cNvSpPr>
            <a:spLocks noGrp="1"/>
          </p:cNvSpPr>
          <p:nvPr>
            <p:ph type="dt" sz="half" idx="10"/>
          </p:nvPr>
        </p:nvSpPr>
        <p:spPr>
          <a:xfrm>
            <a:off x="7805394" y="6427786"/>
            <a:ext cx="986605" cy="365125"/>
          </a:xfrm>
        </p:spPr>
        <p:txBody>
          <a:bodyPr/>
          <a:lstStyle/>
          <a:p>
            <a:fld id="{50B4E9F1-A74B-487B-AB80-464F65FEAE9C}" type="datetime1">
              <a:rPr lang="en-US" smtClean="0"/>
              <a:t>11/14/2024</a:t>
            </a:fld>
            <a:endParaRPr lang="en-US" dirty="0"/>
          </a:p>
        </p:txBody>
      </p:sp>
      <p:sp>
        <p:nvSpPr>
          <p:cNvPr id="5" name="Footer Placeholder 4">
            <a:extLst>
              <a:ext uri="{FF2B5EF4-FFF2-40B4-BE49-F238E27FC236}">
                <a16:creationId xmlns:a16="http://schemas.microsoft.com/office/drawing/2014/main" id="{368EA3B3-19C1-4B73-A16E-C6A605A4569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Disability Inclusion Network</a:t>
            </a:r>
            <a:endParaRPr lang="en-US" dirty="0"/>
          </a:p>
        </p:txBody>
      </p:sp>
    </p:spTree>
    <p:extLst>
      <p:ext uri="{BB962C8B-B14F-4D97-AF65-F5344CB8AC3E}">
        <p14:creationId xmlns:p14="http://schemas.microsoft.com/office/powerpoint/2010/main" val="2421423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79BB06A-0200-76E2-A842-78B2ED9CD64E}"/>
              </a:ext>
            </a:extLst>
          </p:cNvPr>
          <p:cNvSpPr>
            <a:spLocks noGrp="1"/>
          </p:cNvSpPr>
          <p:nvPr>
            <p:ph type="sldNum" sz="quarter" idx="12"/>
          </p:nvPr>
        </p:nvSpPr>
        <p:spPr/>
        <p:txBody>
          <a:bodyPr/>
          <a:lstStyle/>
          <a:p>
            <a:fld id="{A0A10FB1-2C1F-479F-8AEC-AFEDC36EC7AC}" type="slidenum">
              <a:rPr lang="en-US" smtClean="0"/>
              <a:t>6</a:t>
            </a:fld>
            <a:endParaRPr lang="en-US"/>
          </a:p>
        </p:txBody>
      </p:sp>
      <p:sp>
        <p:nvSpPr>
          <p:cNvPr id="2" name="Title 1">
            <a:extLst>
              <a:ext uri="{FF2B5EF4-FFF2-40B4-BE49-F238E27FC236}">
                <a16:creationId xmlns:a16="http://schemas.microsoft.com/office/drawing/2014/main" id="{570A1E22-75EE-83A8-E74D-E4D7CF5E8927}"/>
              </a:ext>
            </a:extLst>
          </p:cNvPr>
          <p:cNvSpPr>
            <a:spLocks noGrp="1"/>
          </p:cNvSpPr>
          <p:nvPr>
            <p:ph type="title"/>
          </p:nvPr>
        </p:nvSpPr>
        <p:spPr/>
        <p:txBody>
          <a:bodyPr/>
          <a:lstStyle/>
          <a:p>
            <a:r>
              <a:rPr lang="en-US" dirty="0"/>
              <a:t>Subcommittees</a:t>
            </a:r>
          </a:p>
        </p:txBody>
      </p:sp>
      <p:sp>
        <p:nvSpPr>
          <p:cNvPr id="7" name="Content Placeholder 2">
            <a:extLst>
              <a:ext uri="{FF2B5EF4-FFF2-40B4-BE49-F238E27FC236}">
                <a16:creationId xmlns:a16="http://schemas.microsoft.com/office/drawing/2014/main" id="{68C8393F-0551-E7D0-EAF2-A160D59C47F9}"/>
              </a:ext>
            </a:extLst>
          </p:cNvPr>
          <p:cNvSpPr txBox="1">
            <a:spLocks/>
          </p:cNvSpPr>
          <p:nvPr/>
        </p:nvSpPr>
        <p:spPr>
          <a:xfrm>
            <a:off x="183532" y="1778512"/>
            <a:ext cx="3770868" cy="3562863"/>
          </a:xfrm>
          <a:prstGeom prst="rect">
            <a:avLst/>
          </a:prstGeom>
          <a:ln w="1905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Disability Justice</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Identify the gaps and barriers for persons with disabilities, including those in additional marginalized communities.</a:t>
            </a:r>
          </a:p>
          <a:p>
            <a:pPr marL="342900" marR="0" lvl="0" indent="-342900">
              <a:spcBef>
                <a:spcPts val="0"/>
              </a:spcBef>
              <a:spcAft>
                <a:spcPts val="0"/>
              </a:spcAft>
              <a:buFont typeface="Arial" panose="020B0604020202020204" pitchFamily="34" charset="0"/>
              <a:buChar char="•"/>
              <a:tabLst>
                <a:tab pos="45720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Increase awareness of the intersectionality of identity(s) for peoples with disabilities.</a:t>
            </a:r>
          </a:p>
          <a:p>
            <a:pPr marL="342900" marR="0" lvl="0" indent="-342900">
              <a:spcBef>
                <a:spcPts val="0"/>
              </a:spcBef>
              <a:spcAft>
                <a:spcPts val="0"/>
              </a:spcAft>
              <a:buFont typeface="Arial" panose="020B0604020202020204" pitchFamily="34" charset="0"/>
              <a:buChar char="•"/>
              <a:tabLst>
                <a:tab pos="45720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Provide trainings and educational materials on issues related to disability justice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R="0" indent="0">
              <a:spcBef>
                <a:spcPts val="0"/>
              </a:spcBef>
              <a:spcAft>
                <a:spcPts val="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04AB3CF-334A-FA66-350D-400D92BD554B}"/>
              </a:ext>
            </a:extLst>
          </p:cNvPr>
          <p:cNvSpPr>
            <a:spLocks noGrp="1"/>
          </p:cNvSpPr>
          <p:nvPr>
            <p:ph idx="1"/>
          </p:nvPr>
        </p:nvSpPr>
        <p:spPr>
          <a:xfrm>
            <a:off x="4130130" y="1091953"/>
            <a:ext cx="3931737" cy="4935983"/>
          </a:xfrm>
          <a:ln w="19050">
            <a:solidFill>
              <a:schemeClr val="tx1"/>
            </a:solidFill>
          </a:ln>
        </p:spPr>
        <p:txBody>
          <a:bodyPr>
            <a:normAutofit fontScale="92500" lnSpcReduction="10000"/>
          </a:bodyPr>
          <a:lstStyle/>
          <a:p>
            <a:pPr marL="0" indent="0">
              <a:buNone/>
            </a:pPr>
            <a:r>
              <a:rPr lang="en-US" sz="2400" dirty="0"/>
              <a:t>Resources, Education, &amp; Policy</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Partner with employees, leadership, agencies, and legislators to support people with disabilities in obtaining and maintaining employment within the state. </a:t>
            </a:r>
          </a:p>
          <a:p>
            <a:pPr marL="342900" marR="0" lvl="0" indent="-342900">
              <a:spcBef>
                <a:spcPts val="0"/>
              </a:spcBef>
              <a:spcAft>
                <a:spcPts val="0"/>
              </a:spcAft>
              <a:buFont typeface="Arial" panose="020B0604020202020204" pitchFamily="34" charset="0"/>
              <a:buChar char="•"/>
              <a:tabLst>
                <a:tab pos="457200" algn="l"/>
              </a:tabLst>
            </a:pPr>
            <a:endParaRPr lang="en-US" sz="1800" kern="100" dirty="0">
              <a:latin typeface="Calibri" panose="020F050202020403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Consults with hiring managers on recruitment, training, and retaining employees with disabilities.</a:t>
            </a:r>
          </a:p>
          <a:p>
            <a:pPr marL="342900" marR="0" lvl="0" indent="-342900">
              <a:spcBef>
                <a:spcPts val="0"/>
              </a:spcBef>
              <a:spcAft>
                <a:spcPts val="0"/>
              </a:spcAft>
              <a:buFont typeface="Arial" panose="020B0604020202020204" pitchFamily="34" charset="0"/>
              <a:buChar char="•"/>
              <a:tabLst>
                <a:tab pos="45720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Create, source, and refine media and training materials that provide disability education and advocacy resources.</a:t>
            </a:r>
          </a:p>
          <a:p>
            <a:pPr marL="342900" marR="0" lvl="0" indent="-342900">
              <a:spcBef>
                <a:spcPts val="0"/>
              </a:spcBef>
              <a:spcAft>
                <a:spcPts val="0"/>
              </a:spcAft>
              <a:buFont typeface="Arial" panose="020B0604020202020204" pitchFamily="34" charset="0"/>
              <a:buChar char="•"/>
              <a:tabLst>
                <a:tab pos="45720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Provide resources including videos, trainings, and educational materials. </a:t>
            </a:r>
          </a:p>
          <a:p>
            <a:pPr marL="342900" marR="0" lvl="0" indent="-342900">
              <a:spcBef>
                <a:spcPts val="0"/>
              </a:spcBef>
              <a:spcAft>
                <a:spcPts val="0"/>
              </a:spcAft>
              <a:buFont typeface="Arial" panose="020B0604020202020204" pitchFamily="34" charset="0"/>
              <a:buChar char="•"/>
              <a:tabLst>
                <a:tab pos="45720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Consult with employees, leadership, agencies, and legislators on disability and inclusion policy, procedures, and training.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dirty="0"/>
          </a:p>
        </p:txBody>
      </p:sp>
      <p:sp>
        <p:nvSpPr>
          <p:cNvPr id="8" name="Content Placeholder 2">
            <a:extLst>
              <a:ext uri="{FF2B5EF4-FFF2-40B4-BE49-F238E27FC236}">
                <a16:creationId xmlns:a16="http://schemas.microsoft.com/office/drawing/2014/main" id="{455B7058-238B-636A-3F48-EE711DF84464}"/>
              </a:ext>
            </a:extLst>
          </p:cNvPr>
          <p:cNvSpPr txBox="1">
            <a:spLocks/>
          </p:cNvSpPr>
          <p:nvPr/>
        </p:nvSpPr>
        <p:spPr>
          <a:xfrm>
            <a:off x="8237597" y="1647568"/>
            <a:ext cx="3770868" cy="3562863"/>
          </a:xfrm>
          <a:prstGeom prst="rect">
            <a:avLst/>
          </a:prstGeom>
          <a:ln w="19050">
            <a:solidFill>
              <a:schemeClr val="tx1"/>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Communications &amp; Marketing</a:t>
            </a:r>
          </a:p>
          <a:p>
            <a:pPr marL="342900" marR="0" lvl="0" indent="-342900">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Provide an engaging and interactive website that is user friendly that provides valuable statewide information and resources and provide information about DIN and DIN activities.</a:t>
            </a:r>
          </a:p>
          <a:p>
            <a:pPr marL="342900" marR="0" lvl="0" indent="-342900">
              <a:spcBef>
                <a:spcPts val="0"/>
              </a:spcBef>
              <a:spcAft>
                <a:spcPts val="0"/>
              </a:spcAft>
              <a:buFont typeface="Symbol" panose="05050102010706020507" pitchFamily="18" charset="2"/>
              <a:buChar cha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Ensure that all forms of communication and marketing are accessible and promote universal access throughout the enterprise.</a:t>
            </a:r>
          </a:p>
          <a:p>
            <a:pPr marL="342900" marR="0" lvl="0" indent="-342900">
              <a:spcBef>
                <a:spcPts val="0"/>
              </a:spcBef>
              <a:spcAft>
                <a:spcPts val="0"/>
              </a:spcAft>
              <a:buFont typeface="Symbol" panose="05050102010706020507" pitchFamily="18" charset="2"/>
              <a:buChar cha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Provide technical assistance to other BRGs when needed.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R="0" indent="0">
              <a:spcBef>
                <a:spcPts val="0"/>
              </a:spcBef>
              <a:spcAft>
                <a:spcPts val="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Date Placeholder 3">
            <a:extLst>
              <a:ext uri="{FF2B5EF4-FFF2-40B4-BE49-F238E27FC236}">
                <a16:creationId xmlns:a16="http://schemas.microsoft.com/office/drawing/2014/main" id="{20E74A7B-D9E8-3FD2-7DD3-84F9BFE3313A}"/>
              </a:ext>
              <a:ext uri="{C183D7F6-B498-43B3-948B-1728B52AA6E4}">
                <adec:decorative xmlns:adec="http://schemas.microsoft.com/office/drawing/2017/decorative" val="1"/>
              </a:ext>
            </a:extLst>
          </p:cNvPr>
          <p:cNvSpPr>
            <a:spLocks noGrp="1"/>
          </p:cNvSpPr>
          <p:nvPr>
            <p:ph type="dt" sz="half" idx="10"/>
          </p:nvPr>
        </p:nvSpPr>
        <p:spPr>
          <a:xfrm>
            <a:off x="7805394" y="6427786"/>
            <a:ext cx="986605" cy="365125"/>
          </a:xfrm>
        </p:spPr>
        <p:txBody>
          <a:bodyPr/>
          <a:lstStyle/>
          <a:p>
            <a:fld id="{60E6A772-6C54-4BC9-BACC-F992A0544BFA}" type="datetime1">
              <a:rPr lang="en-US" smtClean="0"/>
              <a:t>11/14/2024</a:t>
            </a:fld>
            <a:endParaRPr lang="en-US" dirty="0"/>
          </a:p>
        </p:txBody>
      </p:sp>
      <p:sp>
        <p:nvSpPr>
          <p:cNvPr id="5" name="Footer Placeholder 4">
            <a:extLst>
              <a:ext uri="{FF2B5EF4-FFF2-40B4-BE49-F238E27FC236}">
                <a16:creationId xmlns:a16="http://schemas.microsoft.com/office/drawing/2014/main" id="{B2EBFB10-5F7B-2F24-57BE-0C3A7728355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Disability Inclusion Network</a:t>
            </a:r>
            <a:endParaRPr lang="en-US" dirty="0"/>
          </a:p>
        </p:txBody>
      </p:sp>
    </p:spTree>
    <p:extLst>
      <p:ext uri="{BB962C8B-B14F-4D97-AF65-F5344CB8AC3E}">
        <p14:creationId xmlns:p14="http://schemas.microsoft.com/office/powerpoint/2010/main" val="801778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FFD02D9-4101-DCED-C361-4ED338D87D51}"/>
              </a:ext>
            </a:extLst>
          </p:cNvPr>
          <p:cNvSpPr>
            <a:spLocks noGrp="1"/>
          </p:cNvSpPr>
          <p:nvPr>
            <p:ph type="sldNum" sz="quarter" idx="12"/>
          </p:nvPr>
        </p:nvSpPr>
        <p:spPr/>
        <p:txBody>
          <a:bodyPr/>
          <a:lstStyle/>
          <a:p>
            <a:fld id="{A0A10FB1-2C1F-479F-8AEC-AFEDC36EC7AC}" type="slidenum">
              <a:rPr lang="en-US" smtClean="0"/>
              <a:t>7</a:t>
            </a:fld>
            <a:endParaRPr lang="en-US"/>
          </a:p>
        </p:txBody>
      </p:sp>
      <p:sp>
        <p:nvSpPr>
          <p:cNvPr id="2" name="Title 1">
            <a:extLst>
              <a:ext uri="{FF2B5EF4-FFF2-40B4-BE49-F238E27FC236}">
                <a16:creationId xmlns:a16="http://schemas.microsoft.com/office/drawing/2014/main" id="{4C613419-0DD4-1755-16D6-3D7D6F704804}"/>
              </a:ext>
            </a:extLst>
          </p:cNvPr>
          <p:cNvSpPr>
            <a:spLocks noGrp="1"/>
          </p:cNvSpPr>
          <p:nvPr>
            <p:ph type="title"/>
          </p:nvPr>
        </p:nvSpPr>
        <p:spPr/>
        <p:txBody>
          <a:bodyPr/>
          <a:lstStyle/>
          <a:p>
            <a:r>
              <a:rPr lang="en-US" dirty="0"/>
              <a:t>Guides and Materials</a:t>
            </a:r>
          </a:p>
        </p:txBody>
      </p:sp>
      <p:sp>
        <p:nvSpPr>
          <p:cNvPr id="4" name="Date Placeholder 3">
            <a:extLst>
              <a:ext uri="{FF2B5EF4-FFF2-40B4-BE49-F238E27FC236}">
                <a16:creationId xmlns:a16="http://schemas.microsoft.com/office/drawing/2014/main" id="{C7EA8E31-EC71-7D51-FD94-18367258DEB5}"/>
              </a:ext>
              <a:ext uri="{C183D7F6-B498-43B3-948B-1728B52AA6E4}">
                <adec:decorative xmlns:adec="http://schemas.microsoft.com/office/drawing/2017/decorative" val="1"/>
              </a:ext>
            </a:extLst>
          </p:cNvPr>
          <p:cNvSpPr>
            <a:spLocks noGrp="1"/>
          </p:cNvSpPr>
          <p:nvPr>
            <p:ph type="dt" sz="half" idx="10"/>
          </p:nvPr>
        </p:nvSpPr>
        <p:spPr>
          <a:xfrm>
            <a:off x="7847045" y="6427786"/>
            <a:ext cx="944954" cy="365125"/>
          </a:xfrm>
        </p:spPr>
        <p:txBody>
          <a:bodyPr/>
          <a:lstStyle/>
          <a:p>
            <a:fld id="{60E6A772-6C54-4BC9-BACC-F992A0544BFA}" type="datetime1">
              <a:rPr lang="en-US" smtClean="0"/>
              <a:t>11/14/2024</a:t>
            </a:fld>
            <a:endParaRPr lang="en-US" dirty="0"/>
          </a:p>
        </p:txBody>
      </p:sp>
      <p:sp>
        <p:nvSpPr>
          <p:cNvPr id="5" name="Footer Placeholder 4">
            <a:extLst>
              <a:ext uri="{FF2B5EF4-FFF2-40B4-BE49-F238E27FC236}">
                <a16:creationId xmlns:a16="http://schemas.microsoft.com/office/drawing/2014/main" id="{6E5A1D21-4958-39EB-F202-9D96F5B76C6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Disability Inclusion Network</a:t>
            </a:r>
            <a:endParaRPr lang="en-US" dirty="0"/>
          </a:p>
        </p:txBody>
      </p:sp>
      <p:pic>
        <p:nvPicPr>
          <p:cNvPr id="8" name="Picture 7" descr="Screenshot of the cover of the Mental Health and Community Resources Guide">
            <a:extLst>
              <a:ext uri="{FF2B5EF4-FFF2-40B4-BE49-F238E27FC236}">
                <a16:creationId xmlns:a16="http://schemas.microsoft.com/office/drawing/2014/main" id="{7075BBBE-19C4-AE11-8C8D-838AF6E284A8}"/>
              </a:ext>
            </a:extLst>
          </p:cNvPr>
          <p:cNvPicPr>
            <a:picLocks noChangeAspect="1"/>
          </p:cNvPicPr>
          <p:nvPr/>
        </p:nvPicPr>
        <p:blipFill>
          <a:blip r:embed="rId3"/>
          <a:stretch>
            <a:fillRect/>
          </a:stretch>
        </p:blipFill>
        <p:spPr>
          <a:xfrm>
            <a:off x="459317" y="1875934"/>
            <a:ext cx="2486094" cy="3271854"/>
          </a:xfrm>
          <a:prstGeom prst="rect">
            <a:avLst/>
          </a:prstGeom>
          <a:ln w="19050">
            <a:solidFill>
              <a:schemeClr val="tx1"/>
            </a:solidFill>
          </a:ln>
        </p:spPr>
      </p:pic>
      <p:pic>
        <p:nvPicPr>
          <p:cNvPr id="10" name="Picture 9" descr="screenshot of the cover of the Tips and Tricks for Inclusive Virtual Meeting Planning guide">
            <a:extLst>
              <a:ext uri="{FF2B5EF4-FFF2-40B4-BE49-F238E27FC236}">
                <a16:creationId xmlns:a16="http://schemas.microsoft.com/office/drawing/2014/main" id="{D9A232E5-079D-D983-096C-1E5472A57E65}"/>
              </a:ext>
            </a:extLst>
          </p:cNvPr>
          <p:cNvPicPr>
            <a:picLocks noChangeAspect="1"/>
          </p:cNvPicPr>
          <p:nvPr/>
        </p:nvPicPr>
        <p:blipFill>
          <a:blip r:embed="rId4"/>
          <a:stretch>
            <a:fillRect/>
          </a:stretch>
        </p:blipFill>
        <p:spPr>
          <a:xfrm>
            <a:off x="3343192" y="1875934"/>
            <a:ext cx="2496184" cy="3271853"/>
          </a:xfrm>
          <a:prstGeom prst="rect">
            <a:avLst/>
          </a:prstGeom>
          <a:ln w="19050">
            <a:solidFill>
              <a:schemeClr val="tx1"/>
            </a:solidFill>
          </a:ln>
        </p:spPr>
      </p:pic>
      <p:pic>
        <p:nvPicPr>
          <p:cNvPr id="14" name="Picture 13" descr="Screenshot of the Washington State Disability Inclusion Network Disability Inclusion in the Workplace guide">
            <a:extLst>
              <a:ext uri="{FF2B5EF4-FFF2-40B4-BE49-F238E27FC236}">
                <a16:creationId xmlns:a16="http://schemas.microsoft.com/office/drawing/2014/main" id="{20DCA1E1-E722-97B0-01D4-1BF748B088DD}"/>
              </a:ext>
            </a:extLst>
          </p:cNvPr>
          <p:cNvPicPr>
            <a:picLocks noChangeAspect="1"/>
          </p:cNvPicPr>
          <p:nvPr/>
        </p:nvPicPr>
        <p:blipFill>
          <a:blip r:embed="rId5"/>
          <a:stretch>
            <a:fillRect/>
          </a:stretch>
        </p:blipFill>
        <p:spPr>
          <a:xfrm>
            <a:off x="6271531" y="1875934"/>
            <a:ext cx="2520468" cy="3280486"/>
          </a:xfrm>
          <a:prstGeom prst="rect">
            <a:avLst/>
          </a:prstGeom>
          <a:ln w="19050">
            <a:solidFill>
              <a:schemeClr val="tx1"/>
            </a:solidFill>
          </a:ln>
        </p:spPr>
      </p:pic>
      <p:pic>
        <p:nvPicPr>
          <p:cNvPr id="12" name="Picture 11" descr="Screenshot of the Disability Inclusion Network Inclusive Recruitment and Interviewing Guide">
            <a:extLst>
              <a:ext uri="{FF2B5EF4-FFF2-40B4-BE49-F238E27FC236}">
                <a16:creationId xmlns:a16="http://schemas.microsoft.com/office/drawing/2014/main" id="{BF90F178-1352-B3C0-E3C8-02EB8E3875E7}"/>
              </a:ext>
            </a:extLst>
          </p:cNvPr>
          <p:cNvPicPr>
            <a:picLocks noChangeAspect="1"/>
          </p:cNvPicPr>
          <p:nvPr/>
        </p:nvPicPr>
        <p:blipFill>
          <a:blip r:embed="rId6"/>
          <a:stretch>
            <a:fillRect/>
          </a:stretch>
        </p:blipFill>
        <p:spPr>
          <a:xfrm>
            <a:off x="9224154" y="1867301"/>
            <a:ext cx="2486094" cy="3280486"/>
          </a:xfrm>
          <a:prstGeom prst="rect">
            <a:avLst/>
          </a:prstGeom>
          <a:ln w="19050">
            <a:solidFill>
              <a:schemeClr val="tx1"/>
            </a:solidFill>
          </a:ln>
        </p:spPr>
      </p:pic>
    </p:spTree>
    <p:extLst>
      <p:ext uri="{BB962C8B-B14F-4D97-AF65-F5344CB8AC3E}">
        <p14:creationId xmlns:p14="http://schemas.microsoft.com/office/powerpoint/2010/main" val="129372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0FBC904-3C0A-76CA-D052-3D42F0986BBD}"/>
              </a:ext>
            </a:extLst>
          </p:cNvPr>
          <p:cNvSpPr>
            <a:spLocks noGrp="1"/>
          </p:cNvSpPr>
          <p:nvPr>
            <p:ph type="sldNum" sz="quarter" idx="12"/>
          </p:nvPr>
        </p:nvSpPr>
        <p:spPr/>
        <p:txBody>
          <a:bodyPr/>
          <a:lstStyle/>
          <a:p>
            <a:fld id="{A0A10FB1-2C1F-479F-8AEC-AFEDC36EC7AC}" type="slidenum">
              <a:rPr lang="en-US" smtClean="0"/>
              <a:t>8</a:t>
            </a:fld>
            <a:endParaRPr lang="en-US"/>
          </a:p>
        </p:txBody>
      </p:sp>
      <p:sp>
        <p:nvSpPr>
          <p:cNvPr id="2" name="Title 1">
            <a:extLst>
              <a:ext uri="{FF2B5EF4-FFF2-40B4-BE49-F238E27FC236}">
                <a16:creationId xmlns:a16="http://schemas.microsoft.com/office/drawing/2014/main" id="{28C6CEB7-7FE3-AC19-4B75-1C3E2F852631}"/>
              </a:ext>
            </a:extLst>
          </p:cNvPr>
          <p:cNvSpPr>
            <a:spLocks noGrp="1"/>
          </p:cNvSpPr>
          <p:nvPr>
            <p:ph type="title"/>
          </p:nvPr>
        </p:nvSpPr>
        <p:spPr/>
        <p:txBody>
          <a:bodyPr/>
          <a:lstStyle/>
          <a:p>
            <a:r>
              <a:rPr lang="en-US" dirty="0"/>
              <a:t>DIN Informational Booths</a:t>
            </a:r>
          </a:p>
        </p:txBody>
      </p:sp>
      <p:sp>
        <p:nvSpPr>
          <p:cNvPr id="3" name="Content Placeholder 2">
            <a:extLst>
              <a:ext uri="{FF2B5EF4-FFF2-40B4-BE49-F238E27FC236}">
                <a16:creationId xmlns:a16="http://schemas.microsoft.com/office/drawing/2014/main" id="{2780BF81-0B71-B86A-9472-DB3289DBEABC}"/>
              </a:ext>
            </a:extLst>
          </p:cNvPr>
          <p:cNvSpPr>
            <a:spLocks noGrp="1"/>
          </p:cNvSpPr>
          <p:nvPr>
            <p:ph idx="1"/>
          </p:nvPr>
        </p:nvSpPr>
        <p:spPr/>
        <p:txBody>
          <a:bodyPr/>
          <a:lstStyle/>
          <a:p>
            <a:r>
              <a:rPr lang="en-US" dirty="0"/>
              <a:t>Public Service Recognition Week</a:t>
            </a:r>
          </a:p>
          <a:p>
            <a:r>
              <a:rPr lang="en-US" dirty="0"/>
              <a:t>Office of Equity Summit</a:t>
            </a:r>
          </a:p>
          <a:p>
            <a:r>
              <a:rPr lang="en-US" dirty="0"/>
              <a:t>OIG Employee Information Event</a:t>
            </a:r>
          </a:p>
          <a:p>
            <a:r>
              <a:rPr lang="en-US" dirty="0"/>
              <a:t>L&amp;I Hiring Fair</a:t>
            </a:r>
          </a:p>
          <a:p>
            <a:r>
              <a:rPr lang="en-US" dirty="0"/>
              <a:t>Deaf Nation Annual Conference</a:t>
            </a:r>
          </a:p>
          <a:p>
            <a:endParaRPr lang="en-US" dirty="0"/>
          </a:p>
          <a:p>
            <a:pPr marL="0" indent="0">
              <a:buNone/>
            </a:pPr>
            <a:r>
              <a:rPr lang="en-US" b="1" dirty="0"/>
              <a:t>We can come to your event! </a:t>
            </a:r>
            <a:r>
              <a:rPr lang="en-US" sz="2000" dirty="0"/>
              <a:t>(we have fidget toys and candy!)</a:t>
            </a:r>
            <a:endParaRPr lang="en-US" dirty="0"/>
          </a:p>
        </p:txBody>
      </p:sp>
      <p:pic>
        <p:nvPicPr>
          <p:cNvPr id="8" name="Picture 7" descr="Photo of the DIN booth at the PSRW event in May 2023. Long table with white table cloth with signs giving information about the DIN BRG and events. There is a black tent above the table with yellow, green, and blue streamers on the poles of the tent. Hanging in the back of the tent is the DIN banner">
            <a:extLst>
              <a:ext uri="{FF2B5EF4-FFF2-40B4-BE49-F238E27FC236}">
                <a16:creationId xmlns:a16="http://schemas.microsoft.com/office/drawing/2014/main" id="{29395957-F514-27A9-2A87-9C5BDF1957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7021" y="1305765"/>
            <a:ext cx="4463495" cy="3347621"/>
          </a:xfrm>
          <a:prstGeom prst="rect">
            <a:avLst/>
          </a:prstGeom>
        </p:spPr>
      </p:pic>
      <p:sp>
        <p:nvSpPr>
          <p:cNvPr id="4" name="Date Placeholder 3">
            <a:extLst>
              <a:ext uri="{FF2B5EF4-FFF2-40B4-BE49-F238E27FC236}">
                <a16:creationId xmlns:a16="http://schemas.microsoft.com/office/drawing/2014/main" id="{4CA61C31-24EB-9E34-78D3-FD995BBAFE40}"/>
              </a:ext>
              <a:ext uri="{C183D7F6-B498-43B3-948B-1728B52AA6E4}">
                <adec:decorative xmlns:adec="http://schemas.microsoft.com/office/drawing/2017/decorative" val="1"/>
              </a:ext>
            </a:extLst>
          </p:cNvPr>
          <p:cNvSpPr>
            <a:spLocks noGrp="1"/>
          </p:cNvSpPr>
          <p:nvPr>
            <p:ph type="dt" sz="half" idx="10"/>
          </p:nvPr>
        </p:nvSpPr>
        <p:spPr>
          <a:xfrm>
            <a:off x="7800392" y="6427786"/>
            <a:ext cx="991607" cy="365125"/>
          </a:xfrm>
        </p:spPr>
        <p:txBody>
          <a:bodyPr/>
          <a:lstStyle/>
          <a:p>
            <a:fld id="{60E6A772-6C54-4BC9-BACC-F992A0544BFA}" type="datetime1">
              <a:rPr lang="en-US" smtClean="0"/>
              <a:t>11/14/2024</a:t>
            </a:fld>
            <a:endParaRPr lang="en-US" dirty="0"/>
          </a:p>
        </p:txBody>
      </p:sp>
      <p:sp>
        <p:nvSpPr>
          <p:cNvPr id="5" name="Footer Placeholder 4">
            <a:extLst>
              <a:ext uri="{FF2B5EF4-FFF2-40B4-BE49-F238E27FC236}">
                <a16:creationId xmlns:a16="http://schemas.microsoft.com/office/drawing/2014/main" id="{AF606B0A-54DF-5717-9946-0B4E04612EBD}"/>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Disability Inclusion Network</a:t>
            </a:r>
            <a:endParaRPr lang="en-US" dirty="0"/>
          </a:p>
        </p:txBody>
      </p:sp>
    </p:spTree>
    <p:extLst>
      <p:ext uri="{BB962C8B-B14F-4D97-AF65-F5344CB8AC3E}">
        <p14:creationId xmlns:p14="http://schemas.microsoft.com/office/powerpoint/2010/main" val="1038485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66E57CB-B8D5-2B2A-1BF2-4E0D857566B2}"/>
              </a:ext>
            </a:extLst>
          </p:cNvPr>
          <p:cNvSpPr>
            <a:spLocks noGrp="1"/>
          </p:cNvSpPr>
          <p:nvPr>
            <p:ph type="sldNum" sz="quarter" idx="12"/>
          </p:nvPr>
        </p:nvSpPr>
        <p:spPr/>
        <p:txBody>
          <a:bodyPr/>
          <a:lstStyle/>
          <a:p>
            <a:fld id="{A0A10FB1-2C1F-479F-8AEC-AFEDC36EC7AC}" type="slidenum">
              <a:rPr lang="en-US" smtClean="0"/>
              <a:t>9</a:t>
            </a:fld>
            <a:endParaRPr lang="en-US"/>
          </a:p>
        </p:txBody>
      </p:sp>
      <p:sp>
        <p:nvSpPr>
          <p:cNvPr id="2" name="Title 1">
            <a:extLst>
              <a:ext uri="{FF2B5EF4-FFF2-40B4-BE49-F238E27FC236}">
                <a16:creationId xmlns:a16="http://schemas.microsoft.com/office/drawing/2014/main" id="{7D91278A-1C36-9CFC-38D6-14D4D05E86A8}"/>
              </a:ext>
            </a:extLst>
          </p:cNvPr>
          <p:cNvSpPr>
            <a:spLocks noGrp="1"/>
          </p:cNvSpPr>
          <p:nvPr>
            <p:ph type="title"/>
          </p:nvPr>
        </p:nvSpPr>
        <p:spPr/>
        <p:txBody>
          <a:bodyPr/>
          <a:lstStyle/>
          <a:p>
            <a:r>
              <a:rPr lang="en-US" dirty="0"/>
              <a:t>Presentations</a:t>
            </a:r>
          </a:p>
        </p:txBody>
      </p:sp>
      <p:sp>
        <p:nvSpPr>
          <p:cNvPr id="3" name="Content Placeholder 2">
            <a:extLst>
              <a:ext uri="{FF2B5EF4-FFF2-40B4-BE49-F238E27FC236}">
                <a16:creationId xmlns:a16="http://schemas.microsoft.com/office/drawing/2014/main" id="{6B153B0B-E2C2-5935-8204-2B70FF4982DB}"/>
              </a:ext>
            </a:extLst>
          </p:cNvPr>
          <p:cNvSpPr>
            <a:spLocks noGrp="1"/>
          </p:cNvSpPr>
          <p:nvPr>
            <p:ph idx="1"/>
          </p:nvPr>
        </p:nvSpPr>
        <p:spPr>
          <a:xfrm>
            <a:off x="1226396" y="1698997"/>
            <a:ext cx="4393676" cy="3884787"/>
          </a:xfrm>
          <a:ln w="19050">
            <a:solidFill>
              <a:schemeClr val="tx1"/>
            </a:solidFill>
          </a:ln>
        </p:spPr>
        <p:txBody>
          <a:bodyPr>
            <a:normAutofit/>
          </a:bodyPr>
          <a:lstStyle/>
          <a:p>
            <a:r>
              <a:rPr lang="en-US" dirty="0"/>
              <a:t>Disability Justice</a:t>
            </a:r>
          </a:p>
          <a:p>
            <a:r>
              <a:rPr lang="en-US" dirty="0"/>
              <a:t>Accommodations</a:t>
            </a:r>
          </a:p>
          <a:p>
            <a:r>
              <a:rPr lang="en-US" dirty="0"/>
              <a:t>Veterans with Disabilities</a:t>
            </a:r>
          </a:p>
          <a:p>
            <a:r>
              <a:rPr lang="en-US" dirty="0"/>
              <a:t>National Human Rights Day</a:t>
            </a:r>
          </a:p>
          <a:p>
            <a:r>
              <a:rPr lang="en-US" dirty="0"/>
              <a:t>National Disability Employment Awareness Month</a:t>
            </a:r>
          </a:p>
        </p:txBody>
      </p:sp>
      <p:sp>
        <p:nvSpPr>
          <p:cNvPr id="4" name="Date Placeholder 3">
            <a:extLst>
              <a:ext uri="{FF2B5EF4-FFF2-40B4-BE49-F238E27FC236}">
                <a16:creationId xmlns:a16="http://schemas.microsoft.com/office/drawing/2014/main" id="{4449CB6C-0CC3-0A3B-2663-71F79B600DA0}"/>
              </a:ext>
              <a:ext uri="{C183D7F6-B498-43B3-948B-1728B52AA6E4}">
                <adec:decorative xmlns:adec="http://schemas.microsoft.com/office/drawing/2017/decorative" val="1"/>
              </a:ext>
            </a:extLst>
          </p:cNvPr>
          <p:cNvSpPr>
            <a:spLocks noGrp="1"/>
          </p:cNvSpPr>
          <p:nvPr>
            <p:ph type="dt" sz="half" idx="10"/>
          </p:nvPr>
        </p:nvSpPr>
        <p:spPr>
          <a:xfrm>
            <a:off x="7791061" y="6427786"/>
            <a:ext cx="1000938" cy="365125"/>
          </a:xfrm>
        </p:spPr>
        <p:txBody>
          <a:bodyPr/>
          <a:lstStyle/>
          <a:p>
            <a:fld id="{60E6A772-6C54-4BC9-BACC-F992A0544BFA}" type="datetime1">
              <a:rPr lang="en-US" smtClean="0"/>
              <a:t>11/14/2024</a:t>
            </a:fld>
            <a:endParaRPr lang="en-US"/>
          </a:p>
        </p:txBody>
      </p:sp>
      <p:sp>
        <p:nvSpPr>
          <p:cNvPr id="5" name="Footer Placeholder 4">
            <a:extLst>
              <a:ext uri="{FF2B5EF4-FFF2-40B4-BE49-F238E27FC236}">
                <a16:creationId xmlns:a16="http://schemas.microsoft.com/office/drawing/2014/main" id="{54485BA3-0752-9B5F-3737-14D104BA3FA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Disability Inclusion Network</a:t>
            </a:r>
            <a:endParaRPr lang="en-US" dirty="0"/>
          </a:p>
        </p:txBody>
      </p:sp>
      <p:sp>
        <p:nvSpPr>
          <p:cNvPr id="7" name="Content Placeholder 2">
            <a:extLst>
              <a:ext uri="{FF2B5EF4-FFF2-40B4-BE49-F238E27FC236}">
                <a16:creationId xmlns:a16="http://schemas.microsoft.com/office/drawing/2014/main" id="{264E46BA-934A-6559-C5E8-B0B03416F8DE}"/>
              </a:ext>
            </a:extLst>
          </p:cNvPr>
          <p:cNvSpPr txBox="1">
            <a:spLocks/>
          </p:cNvSpPr>
          <p:nvPr/>
        </p:nvSpPr>
        <p:spPr>
          <a:xfrm>
            <a:off x="6151998" y="1698996"/>
            <a:ext cx="4393676" cy="3884787"/>
          </a:xfrm>
          <a:prstGeom prst="rect">
            <a:avLst/>
          </a:prstGeom>
          <a:ln w="1905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Black History Month</a:t>
            </a:r>
          </a:p>
          <a:p>
            <a:r>
              <a:rPr lang="en-US" dirty="0"/>
              <a:t>Women’s History Month</a:t>
            </a:r>
          </a:p>
          <a:p>
            <a:r>
              <a:rPr lang="en-US" dirty="0"/>
              <a:t>Native American Heritage Month</a:t>
            </a:r>
          </a:p>
          <a:p>
            <a:r>
              <a:rPr lang="en-US" dirty="0"/>
              <a:t>LGBTQIA+ Pride Month</a:t>
            </a:r>
          </a:p>
          <a:p>
            <a:r>
              <a:rPr lang="en-US" dirty="0"/>
              <a:t>Juneteenth</a:t>
            </a:r>
          </a:p>
          <a:p>
            <a:r>
              <a:rPr lang="en-US" dirty="0"/>
              <a:t>Disability Pride Month </a:t>
            </a:r>
          </a:p>
        </p:txBody>
      </p:sp>
    </p:spTree>
    <p:extLst>
      <p:ext uri="{BB962C8B-B14F-4D97-AF65-F5344CB8AC3E}">
        <p14:creationId xmlns:p14="http://schemas.microsoft.com/office/powerpoint/2010/main" val="30335007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plate" id="{9E3FC64A-F21C-4BF9-92F0-185CD5BA4CF6}" vid="{2BE0EE26-B213-428A-901D-765FF3458C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0AE98716ECCA24897CD02C834DA958F" ma:contentTypeVersion="18" ma:contentTypeDescription="Create a new document." ma:contentTypeScope="" ma:versionID="bc574c5e820f6bf32a8cf040641cd270">
  <xsd:schema xmlns:xsd="http://www.w3.org/2001/XMLSchema" xmlns:xs="http://www.w3.org/2001/XMLSchema" xmlns:p="http://schemas.microsoft.com/office/2006/metadata/properties" xmlns:ns1="http://schemas.microsoft.com/sharepoint/v3" xmlns:ns2="2a65d548-a1ea-4c6c-a4d4-0035e9f9cde1" xmlns:ns3="da82f388-4ec1-4d45-85ab-dcb931e1ae26" targetNamespace="http://schemas.microsoft.com/office/2006/metadata/properties" ma:root="true" ma:fieldsID="3d38cf52fb627cccd94affebf6668faa" ns1:_="" ns2:_="" ns3:_="">
    <xsd:import namespace="http://schemas.microsoft.com/sharepoint/v3"/>
    <xsd:import namespace="2a65d548-a1ea-4c6c-a4d4-0035e9f9cde1"/>
    <xsd:import namespace="da82f388-4ec1-4d45-85ab-dcb931e1ae26"/>
    <xsd:element name="properties">
      <xsd:complexType>
        <xsd:sequence>
          <xsd:element name="documentManagement">
            <xsd:complexType>
              <xsd:all>
                <xsd:element ref="ns2:General_x0020_Info" minOccurs="0"/>
                <xsd:element ref="ns1:AverageRating" minOccurs="0"/>
                <xsd:element ref="ns1:RatingCount" minOccurs="0"/>
                <xsd:element ref="ns1:RatedBy" minOccurs="0"/>
                <xsd:element ref="ns1:Ratings" minOccurs="0"/>
                <xsd:element ref="ns1:LikesCount" minOccurs="0"/>
                <xsd:element ref="ns1:LikedBy" minOccurs="0"/>
                <xsd:element ref="ns2:CompTags" minOccurs="0"/>
                <xsd:element ref="ns2:MediaServiceMetadata" minOccurs="0"/>
                <xsd:element ref="ns2:MediaServiceFastMetadata" minOccurs="0"/>
                <xsd:element ref="ns1:_ip_UnifiedCompliancePolicyProperties" minOccurs="0"/>
                <xsd:element ref="ns1:_ip_UnifiedCompliancePolicyUIAction"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9" nillable="true" ma:displayName="Rating (0-5)" ma:decimals="2" ma:description="Average value of all the ratings that have been submitted" ma:internalName="AverageRating" ma:readOnly="true">
      <xsd:simpleType>
        <xsd:restriction base="dms:Number"/>
      </xsd:simpleType>
    </xsd:element>
    <xsd:element name="RatingCount" ma:index="10" nillable="true" ma:displayName="Number of Ratings" ma:decimals="0" ma:description="Number of ratings submitted" ma:internalName="RatingCount" ma:readOnly="true">
      <xsd:simpleType>
        <xsd:restriction base="dms:Number"/>
      </xsd:simpleType>
    </xsd:element>
    <xsd:element name="RatedBy" ma:index="11"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12" nillable="true" ma:displayName="User ratings" ma:description="User ratings for the item" ma:hidden="true" ma:internalName="Ratings">
      <xsd:simpleType>
        <xsd:restriction base="dms:Note"/>
      </xsd:simpleType>
    </xsd:element>
    <xsd:element name="LikesCount" ma:index="13" nillable="true" ma:displayName="Number of Likes" ma:internalName="LikesCount">
      <xsd:simpleType>
        <xsd:restriction base="dms:Unknown"/>
      </xsd:simpleType>
    </xsd:element>
    <xsd:element name="LikedBy" ma:index="14"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65d548-a1ea-4c6c-a4d4-0035e9f9cde1" elementFormDefault="qualified">
    <xsd:import namespace="http://schemas.microsoft.com/office/2006/documentManagement/types"/>
    <xsd:import namespace="http://schemas.microsoft.com/office/infopath/2007/PartnerControls"/>
    <xsd:element name="General_x0020_Info" ma:index="8" nillable="true" ma:displayName="General Info" ma:internalName="General_x0020_Info" ma:readOnly="false">
      <xsd:simpleType>
        <xsd:restriction base="dms:Text">
          <xsd:maxLength value="255"/>
        </xsd:restriction>
      </xsd:simpleType>
    </xsd:element>
    <xsd:element name="CompTags" ma:index="15" nillable="true" ma:displayName="CompTags" ma:internalName="CompTags" ma:readOnly="false">
      <xsd:complexType>
        <xsd:complexContent>
          <xsd:extension base="dms:MultiChoice">
            <xsd:sequence>
              <xsd:element name="Value" maxOccurs="unbounded" minOccurs="0" nillable="true">
                <xsd:simpleType>
                  <xsd:restriction base="dms:Choice">
                    <xsd:enumeration value="Communication"/>
                    <xsd:enumeration value="Leadership"/>
                    <xsd:enumeration value="Coaching"/>
                  </xsd:restriction>
                </xsd:simpleType>
              </xsd:element>
            </xsd:sequence>
          </xsd:extension>
        </xsd:complexContent>
      </xsd:complex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a82f388-4ec1-4d45-85ab-dcb931e1ae26"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CompTags xmlns="2a65d548-a1ea-4c6c-a4d4-0035e9f9cde1"/>
    <_ip_UnifiedCompliancePolicyUIAction xmlns="http://schemas.microsoft.com/sharepoint/v3" xsi:nil="true"/>
    <Ratings xmlns="http://schemas.microsoft.com/sharepoint/v3" xsi:nil="true"/>
    <LikedBy xmlns="http://schemas.microsoft.com/sharepoint/v3">
      <UserInfo>
        <DisplayName/>
        <AccountId xsi:nil="true"/>
        <AccountType/>
      </UserInfo>
    </LikedBy>
    <_ip_UnifiedCompliancePolicyProperties xmlns="http://schemas.microsoft.com/sharepoint/v3" xsi:nil="true"/>
    <General_x0020_Info xmlns="2a65d548-a1ea-4c6c-a4d4-0035e9f9cde1" xsi:nil="true"/>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2DD9696D-8726-4EE4-88E1-1D6F468163B8}">
  <ds:schemaRefs>
    <ds:schemaRef ds:uri="http://schemas.microsoft.com/sharepoint/v3/contenttype/forms"/>
  </ds:schemaRefs>
</ds:datastoreItem>
</file>

<file path=customXml/itemProps2.xml><?xml version="1.0" encoding="utf-8"?>
<ds:datastoreItem xmlns:ds="http://schemas.openxmlformats.org/officeDocument/2006/customXml" ds:itemID="{45D57673-7316-46BC-8AD8-EF29A7FA90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a65d548-a1ea-4c6c-a4d4-0035e9f9cde1"/>
    <ds:schemaRef ds:uri="da82f388-4ec1-4d45-85ab-dcb931e1ae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261FDB-0E1C-4BAF-AB12-3B9810F990E6}">
  <ds:schemaRefs>
    <ds:schemaRef ds:uri="http://schemas.microsoft.com/sharepoint/v3"/>
    <ds:schemaRef ds:uri="da82f388-4ec1-4d45-85ab-dcb931e1ae26"/>
    <ds:schemaRef ds:uri="http://purl.org/dc/terms/"/>
    <ds:schemaRef ds:uri="http://schemas.microsoft.com/office/2006/documentManagement/types"/>
    <ds:schemaRef ds:uri="http://schemas.microsoft.com/office/2006/metadata/properties"/>
    <ds:schemaRef ds:uri="http://schemas.microsoft.com/office/infopath/2007/PartnerControls"/>
    <ds:schemaRef ds:uri="http://purl.org/dc/elements/1.1/"/>
    <ds:schemaRef ds:uri="http://schemas.openxmlformats.org/package/2006/metadata/core-properties"/>
    <ds:schemaRef ds:uri="2a65d548-a1ea-4c6c-a4d4-0035e9f9cde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467</TotalTime>
  <Words>997</Words>
  <Application>Microsoft Office PowerPoint</Application>
  <PresentationFormat>Widescreen</PresentationFormat>
  <Paragraphs>159</Paragraphs>
  <Slides>12</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Aptos</vt:lpstr>
      <vt:lpstr>Aptos Display</vt:lpstr>
      <vt:lpstr>Arial</vt:lpstr>
      <vt:lpstr>Calibri</vt:lpstr>
      <vt:lpstr>Calibri Light</vt:lpstr>
      <vt:lpstr>Symbol</vt:lpstr>
      <vt:lpstr>1_Office Theme</vt:lpstr>
      <vt:lpstr>Disability Inclusion Network</vt:lpstr>
      <vt:lpstr>DIN – who are we?</vt:lpstr>
      <vt:lpstr>(DIN) Mission and Goals </vt:lpstr>
      <vt:lpstr>Values</vt:lpstr>
      <vt:lpstr>DIN Provides Opportunities</vt:lpstr>
      <vt:lpstr>Subcommittees</vt:lpstr>
      <vt:lpstr>Guides and Materials</vt:lpstr>
      <vt:lpstr>DIN Informational Booths</vt:lpstr>
      <vt:lpstr>Presentations</vt:lpstr>
      <vt:lpstr>Guest Speakers and Special Events</vt:lpstr>
      <vt:lpstr>Meetings</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Inclusion Network</dc:title>
  <dc:creator>Lohdefinck, Linda  (DOH)</dc:creator>
  <cp:lastModifiedBy>Cooper, John (Results)</cp:lastModifiedBy>
  <cp:revision>4</cp:revision>
  <dcterms:created xsi:type="dcterms:W3CDTF">2024-05-21T21:26:28Z</dcterms:created>
  <dcterms:modified xsi:type="dcterms:W3CDTF">2024-11-14T22:30:32Z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520fa42-cf58-4c22-8b93-58cf1d3bd1cb_Enabled">
    <vt:lpwstr>true</vt:lpwstr>
  </property>
  <property fmtid="{D5CDD505-2E9C-101B-9397-08002B2CF9AE}" pid="3" name="MSIP_Label_1520fa42-cf58-4c22-8b93-58cf1d3bd1cb_SetDate">
    <vt:lpwstr>2024-05-21T21:26:28Z</vt:lpwstr>
  </property>
  <property fmtid="{D5CDD505-2E9C-101B-9397-08002B2CF9AE}" pid="4" name="MSIP_Label_1520fa42-cf58-4c22-8b93-58cf1d3bd1cb_Method">
    <vt:lpwstr>Standard</vt:lpwstr>
  </property>
  <property fmtid="{D5CDD505-2E9C-101B-9397-08002B2CF9AE}" pid="5" name="MSIP_Label_1520fa42-cf58-4c22-8b93-58cf1d3bd1cb_Name">
    <vt:lpwstr>Public Information</vt:lpwstr>
  </property>
  <property fmtid="{D5CDD505-2E9C-101B-9397-08002B2CF9AE}" pid="6" name="MSIP_Label_1520fa42-cf58-4c22-8b93-58cf1d3bd1cb_SiteId">
    <vt:lpwstr>11d0e217-264e-400a-8ba0-57dcc127d72d</vt:lpwstr>
  </property>
  <property fmtid="{D5CDD505-2E9C-101B-9397-08002B2CF9AE}" pid="7" name="MSIP_Label_1520fa42-cf58-4c22-8b93-58cf1d3bd1cb_ActionId">
    <vt:lpwstr>6e464c90-ba2a-4e69-bdd9-a575cb2253af</vt:lpwstr>
  </property>
  <property fmtid="{D5CDD505-2E9C-101B-9397-08002B2CF9AE}" pid="8" name="MSIP_Label_1520fa42-cf58-4c22-8b93-58cf1d3bd1cb_ContentBits">
    <vt:lpwstr>0</vt:lpwstr>
  </property>
  <property fmtid="{D5CDD505-2E9C-101B-9397-08002B2CF9AE}" pid="9" name="ContentTypeId">
    <vt:lpwstr>0x01010050AE98716ECCA24897CD02C834DA958F</vt:lpwstr>
  </property>
</Properties>
</file>