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7" r:id="rId5"/>
    <p:sldId id="258" r:id="rId6"/>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8F0"/>
    <a:srgbClr val="B5FBFD"/>
    <a:srgbClr val="99FF33"/>
    <a:srgbClr val="C9C9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89" d="100"/>
          <a:sy n="89" d="100"/>
        </p:scale>
        <p:origin x="2784"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99A2A-1200-4A71-BDB2-2E276968BC2D}" type="datetimeFigureOut">
              <a:rPr lang="en-US" smtClean="0"/>
              <a:t>1/24/2025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D7937-D597-47DB-B3E8-01611D4CE6DF}" type="slidenum">
              <a:rPr lang="en-US" smtClean="0"/>
              <a:t>‹#›</a:t>
            </a:fld>
            <a:endParaRPr lang="en-US"/>
          </a:p>
        </p:txBody>
      </p:sp>
    </p:spTree>
    <p:extLst>
      <p:ext uri="{BB962C8B-B14F-4D97-AF65-F5344CB8AC3E}">
        <p14:creationId xmlns:p14="http://schemas.microsoft.com/office/powerpoint/2010/main" val="2231419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DF60F-07B3-43DE-B6D7-B89FCAB4B928}" type="slidenum">
              <a:rPr lang="en-US" smtClean="0"/>
              <a:t>1</a:t>
            </a:fld>
            <a:endParaRPr lang="en-US"/>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EAD013-91E5-4ECD-9369-BCEAD077FFE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328360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AD013-91E5-4ECD-9369-BCEAD077FFE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14269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AD013-91E5-4ECD-9369-BCEAD077FFE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26273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AD013-91E5-4ECD-9369-BCEAD077FFE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88704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AD013-91E5-4ECD-9369-BCEAD077FFE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113772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EAD013-91E5-4ECD-9369-BCEAD077FFE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2909481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EAD013-91E5-4ECD-9369-BCEAD077FFE9}" type="datetimeFigureOut">
              <a:rPr lang="en-US" smtClean="0"/>
              <a:t>1/24/2025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108844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EAD013-91E5-4ECD-9369-BCEAD077FFE9}" type="datetimeFigureOut">
              <a:rPr lang="en-US" smtClean="0"/>
              <a:t>1/24/2025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277576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AD013-91E5-4ECD-9369-BCEAD077FFE9}" type="datetimeFigureOut">
              <a:rPr lang="en-US" smtClean="0"/>
              <a:t>1/24/2025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85338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EAD013-91E5-4ECD-9369-BCEAD077FFE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1843651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EAD013-91E5-4ECD-9369-BCEAD077FFE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7045D-AB9A-4510-BA1C-29B5A480F477}" type="slidenum">
              <a:rPr lang="en-US" smtClean="0"/>
              <a:t>‹#›</a:t>
            </a:fld>
            <a:endParaRPr lang="en-US"/>
          </a:p>
        </p:txBody>
      </p:sp>
    </p:spTree>
    <p:extLst>
      <p:ext uri="{BB962C8B-B14F-4D97-AF65-F5344CB8AC3E}">
        <p14:creationId xmlns:p14="http://schemas.microsoft.com/office/powerpoint/2010/main" val="3992948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F5EAD013-91E5-4ECD-9369-BCEAD077FFE9}" type="datetimeFigureOut">
              <a:rPr lang="en-US" smtClean="0"/>
              <a:t>1/24/2025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EE47045D-AB9A-4510-BA1C-29B5A480F477}" type="slidenum">
              <a:rPr lang="en-US" smtClean="0"/>
              <a:t>‹#›</a:t>
            </a:fld>
            <a:endParaRPr lang="en-US"/>
          </a:p>
        </p:txBody>
      </p:sp>
    </p:spTree>
    <p:extLst>
      <p:ext uri="{BB962C8B-B14F-4D97-AF65-F5344CB8AC3E}">
        <p14:creationId xmlns:p14="http://schemas.microsoft.com/office/powerpoint/2010/main" val="2854053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heresa.dew@gov.wa.gov" TargetMode="External"/><Relationship Id="rId5" Type="http://schemas.openxmlformats.org/officeDocument/2006/relationships/hyperlink" Target="mailto:talia.mazzara@gov.wa.gov" TargetMode="External"/><Relationship Id="rId4" Type="http://schemas.openxmlformats.org/officeDocument/2006/relationships/hyperlink" Target="https://www.youtube.com/watch?v=Q7y_VZu9e1Y"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s://view.officeapps.live.com/op/view.aspx?src=https%3A%2F%2Fresults.wa.gov%2Fsites%2Fdefault%2Ffiles%2FBeyond%2520Resolutions%2520Action%2520Plan%25201.14.25.docx&amp;wdOrigin=BROWSELINK" TargetMode="External"/><Relationship Id="rId3" Type="http://schemas.openxmlformats.org/officeDocument/2006/relationships/hyperlink" Target="https://app.smartsheet.com/b/form/565e2643571d4be98b87235718d68e6e" TargetMode="External"/><Relationship Id="rId7" Type="http://schemas.openxmlformats.org/officeDocument/2006/relationships/hyperlink" Target="https://view.officeapps.live.com/op/view.aspx?src=https%3A%2F%2Fresults.wa.gov%2Fsites%2Fdefault%2Ffiles%2FBeyond%2520Resolutions%2520The%2520science%2520of%2520building%2520lasting%2520habits%25201.14.25.pptx&amp;wdOrigin=BROWSELINK" TargetMode="External"/><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www.youtube.com/watch?v=BwKv1YJ3x0M" TargetMode="External"/><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a:lnSpc>
                <a:spcPct val="80000"/>
              </a:lnSpc>
            </a:pPr>
            <a:r>
              <a:rPr lang="en-US" sz="4853" b="1" cap="all"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The blast</a:t>
            </a:r>
          </a:p>
          <a:p>
            <a:r>
              <a:rPr lang="en-US" sz="1767" b="1" dirty="0">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a:spcBef>
                <a:spcPts val="1060"/>
              </a:spcBef>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25 | JANUARY 2025 </a:t>
            </a:r>
            <a:endParaRPr lang="en-US" sz="1236" b="1" dirty="0">
              <a:solidFill>
                <a:srgbClr val="006666"/>
              </a:solidFill>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a:lnSpc>
                  <a:spcPct val="115000"/>
                </a:lnSpc>
                <a:spcBef>
                  <a:spcPts val="884"/>
                </a:spcBef>
                <a:spcAft>
                  <a:spcPts val="884"/>
                </a:spcAft>
              </a:pPr>
              <a:r>
                <a:rPr lang="en-US" sz="795" b="1" i="1"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rPr>
                <a:t>Transparency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FF7C80"/>
                  </a:solidFill>
                  <a:latin typeface="Century Gothic" panose="020B0502020202020204" pitchFamily="34" charset="0"/>
                  <a:ea typeface="MS Mincho" panose="02020609040205080304" pitchFamily="49" charset="-128"/>
                  <a:cs typeface="Times New Roman" panose="02020603050405020304" pitchFamily="18" charset="0"/>
                </a:rPr>
                <a:t>Innovation</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8A880E"/>
                  </a:solidFill>
                  <a:latin typeface="Century Gothic" panose="020B0502020202020204" pitchFamily="34" charset="0"/>
                  <a:ea typeface="MS Mincho" panose="02020609040205080304" pitchFamily="49" charset="-128"/>
                  <a:cs typeface="Times New Roman" panose="02020603050405020304" pitchFamily="18" charset="0"/>
                </a:rPr>
                <a:t>Results</a:t>
              </a:r>
              <a:endParaRPr lang="en-US" sz="927" dirty="0">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41507" y="4707828"/>
            <a:ext cx="4117302" cy="4624347"/>
          </a:xfrm>
          <a:prstGeom prst="rect">
            <a:avLst/>
          </a:prstGeom>
          <a:noFill/>
        </p:spPr>
        <p:txBody>
          <a:bodyPr wrap="square" lIns="91440" tIns="45722" rIns="91440" bIns="45722" rtlCol="0" anchor="t">
            <a:spAutoFit/>
          </a:bodyPr>
          <a:lstStyle/>
          <a:p>
            <a:pPr algn="ctr"/>
            <a:r>
              <a:rPr lang="en-US" sz="1600" dirty="0">
                <a:latin typeface="Century Gothic" panose="020B0502020202020204" pitchFamily="34" charset="0"/>
              </a:rPr>
              <a:t> </a:t>
            </a:r>
            <a:r>
              <a:rPr lang="en-US" sz="1600" b="1" dirty="0"/>
              <a:t>Results Washington Got Jesse!</a:t>
            </a:r>
            <a:r>
              <a:rPr lang="en-US" sz="1600" dirty="0">
                <a:latin typeface="Century Gothic" panose="020B0502020202020204" pitchFamily="34" charset="0"/>
              </a:rPr>
              <a:t> </a:t>
            </a:r>
            <a:br>
              <a:rPr lang="en-US" sz="1600" b="1" dirty="0"/>
            </a:br>
            <a:br>
              <a:rPr lang="en-US" sz="1600" b="1" dirty="0"/>
            </a:br>
            <a:r>
              <a:rPr lang="en-US" sz="1100" dirty="0">
                <a:latin typeface="Century Gothic" panose="020B0502020202020204" pitchFamily="34" charset="0"/>
              </a:rPr>
              <a:t>We’re absolutely thrilled to welcome Jesse Jones as our new Director! Jesse’s unwavering passion for people, his dedication to accountability, and his pursuit of excellence make him the perfect fit for our agency’s mission and values. His visionary leadership promises to elevate our </a:t>
            </a:r>
            <a:r>
              <a:rPr lang="en-US" sz="1100">
                <a:latin typeface="Century Gothic" panose="020B0502020202020204" pitchFamily="34" charset="0"/>
              </a:rPr>
              <a:t>focus from </a:t>
            </a:r>
            <a:r>
              <a:rPr lang="en-US" sz="1100" dirty="0">
                <a:latin typeface="Century Gothic" panose="020B0502020202020204" pitchFamily="34" charset="0"/>
              </a:rPr>
              <a:t>managing performance to transforming it through a customer-centric lens.</a:t>
            </a:r>
            <a:br>
              <a:rPr lang="en-US" sz="1100" dirty="0">
                <a:latin typeface="Century Gothic" panose="020B0502020202020204" pitchFamily="34" charset="0"/>
              </a:rPr>
            </a:br>
            <a:endParaRPr lang="en-US" sz="1100" dirty="0">
              <a:latin typeface="Century Gothic" panose="020B0502020202020204" pitchFamily="34" charset="0"/>
            </a:endParaRPr>
          </a:p>
          <a:p>
            <a:pPr algn="ctr"/>
            <a:r>
              <a:rPr lang="en-US" sz="1100" dirty="0">
                <a:latin typeface="Century Gothic" panose="020B0502020202020204" pitchFamily="34" charset="0"/>
              </a:rPr>
              <a:t>As Continuous Improvement experts, we know that a program, service, or process is only as strong as the experience it delivers to its customers. With Jesse at the helm, we are confident that his leadership will take our work to new levels and further cement our role as Washington’s accountability office.</a:t>
            </a:r>
            <a:br>
              <a:rPr lang="en-US" sz="1100" dirty="0">
                <a:latin typeface="Century Gothic" panose="020B0502020202020204" pitchFamily="34" charset="0"/>
              </a:rPr>
            </a:br>
            <a:endParaRPr lang="en-US" sz="1100" dirty="0">
              <a:latin typeface="Century Gothic" panose="020B0502020202020204" pitchFamily="34" charset="0"/>
            </a:endParaRPr>
          </a:p>
          <a:p>
            <a:pPr algn="ctr"/>
            <a:r>
              <a:rPr lang="en-US" sz="1100" dirty="0">
                <a:latin typeface="Century Gothic" panose="020B0502020202020204" pitchFamily="34" charset="0"/>
              </a:rPr>
              <a:t>Governor Ferguson said it best. </a:t>
            </a:r>
          </a:p>
          <a:p>
            <a:pPr algn="ctr"/>
            <a:br>
              <a:rPr lang="en-US" sz="1100" dirty="0">
                <a:latin typeface="Century Gothic" panose="020B0502020202020204" pitchFamily="34" charset="0"/>
              </a:rPr>
            </a:br>
            <a:r>
              <a:rPr lang="en-US" sz="1050" i="1" dirty="0">
                <a:solidFill>
                  <a:schemeClr val="tx2">
                    <a:lumMod val="75000"/>
                    <a:lumOff val="25000"/>
                  </a:schemeClr>
                </a:solidFill>
                <a:latin typeface="Century Gothic" panose="020B0502020202020204" pitchFamily="34" charset="0"/>
              </a:rPr>
              <a:t>“Washingtonians know that when there’s a problem to solve, you call Jesse. Government must work better, and Jesse’s track record proves he’s the ideal candidate for this role.”</a:t>
            </a:r>
            <a:br>
              <a:rPr lang="en-US" sz="1100" dirty="0">
                <a:latin typeface="Century Gothic" panose="020B0502020202020204" pitchFamily="34" charset="0"/>
              </a:rPr>
            </a:br>
            <a:br>
              <a:rPr lang="en-US" sz="1100" dirty="0">
                <a:latin typeface="Century Gothic" panose="020B0502020202020204" pitchFamily="34" charset="0"/>
              </a:rPr>
            </a:br>
            <a:r>
              <a:rPr lang="en-US" sz="1100" dirty="0">
                <a:latin typeface="Century Gothic" panose="020B0502020202020204" pitchFamily="34" charset="0"/>
              </a:rPr>
              <a:t>Here’s to a transformative journey ahead!  </a:t>
            </a:r>
          </a:p>
          <a:p>
            <a:pPr algn="ctr" fontAlgn="base">
              <a:spcAft>
                <a:spcPts val="2250"/>
              </a:spcAft>
            </a:pPr>
            <a:endParaRPr lang="en-US" sz="1100" i="1" dirty="0">
              <a:solidFill>
                <a:srgbClr val="373737"/>
              </a:solidFill>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371749" y="2154685"/>
            <a:ext cx="2486251" cy="6989315"/>
          </a:xfrm>
          <a:prstGeom prst="rect">
            <a:avLst/>
          </a:prstGeom>
          <a:solidFill>
            <a:srgbClr val="3950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a:lnSpc>
                <a:spcPct val="115000"/>
              </a:lnSpc>
              <a:spcBef>
                <a:spcPts val="884"/>
              </a:spcBef>
              <a:spcAft>
                <a:spcPts val="533"/>
              </a:spcAft>
            </a:pPr>
            <a:r>
              <a:rPr lang="en-US" sz="1200"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WHAT YOU MISSED</a:t>
            </a:r>
            <a:br>
              <a:rPr lang="en-US" sz="1200"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240"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At our January CoP, we heard from Jeannie Bowen with Results Washington as she shared an interactive presentation titled Beyond Resolutions: The Science of Building Lasting Habits.</a:t>
            </a:r>
            <a:br>
              <a:rPr lang="en-US" sz="1100"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2"/>
                </a:solidFill>
                <a:effectLst/>
                <a:latin typeface="Century Gothic" panose="020B0502020202020204" pitchFamily="34" charset="0"/>
                <a:ea typeface="Aptos" panose="020B0004020202020204" pitchFamily="34" charset="0"/>
                <a:cs typeface="Aptos" panose="020B0004020202020204" pitchFamily="34" charset="0"/>
              </a:rPr>
            </a:b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See page 2 for more!</a:t>
            </a:r>
            <a:b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0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REFLECTIONS SERIES </a:t>
            </a: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2"/>
                </a:solidFill>
                <a:latin typeface="Century Gothic" panose="020B0502020202020204" pitchFamily="34" charset="0"/>
              </a:rPr>
              <a:t>Click </a:t>
            </a:r>
            <a:r>
              <a:rPr lang="en-US" sz="1100" dirty="0">
                <a:solidFill>
                  <a:srgbClr val="99FF33"/>
                </a:solidFill>
                <a:latin typeface="Century Gothic" panose="020B0502020202020204" pitchFamily="34" charset="0"/>
                <a:hlinkClick r:id="rId4">
                  <a:extLst>
                    <a:ext uri="{A12FA001-AC4F-418D-AE19-62706E023703}">
                      <ahyp:hlinkClr xmlns:ahyp="http://schemas.microsoft.com/office/drawing/2018/hyperlinkcolor" val="tx"/>
                    </a:ext>
                  </a:extLst>
                </a:hlinkClick>
              </a:rPr>
              <a:t>here</a:t>
            </a:r>
            <a:r>
              <a:rPr lang="en-US" sz="1100" dirty="0">
                <a:solidFill>
                  <a:schemeClr val="bg2"/>
                </a:solidFill>
                <a:latin typeface="Century Gothic" panose="020B0502020202020204" pitchFamily="34" charset="0"/>
              </a:rPr>
              <a:t> to watch our Reflections Series, featuring </a:t>
            </a:r>
            <a:br>
              <a:rPr lang="en-US" sz="1100" dirty="0">
                <a:solidFill>
                  <a:schemeClr val="bg2"/>
                </a:solidFill>
                <a:latin typeface="Century Gothic" panose="020B0502020202020204" pitchFamily="34" charset="0"/>
              </a:rPr>
            </a:br>
            <a:r>
              <a:rPr lang="en-US" sz="1100" b="1" dirty="0">
                <a:solidFill>
                  <a:schemeClr val="bg2"/>
                </a:solidFill>
                <a:latin typeface="Century Gothic" panose="020B0502020202020204" pitchFamily="34" charset="0"/>
              </a:rPr>
              <a:t>Eliza Craig</a:t>
            </a:r>
            <a:r>
              <a:rPr lang="en-US" sz="1100" dirty="0">
                <a:solidFill>
                  <a:schemeClr val="bg2"/>
                </a:solidFill>
                <a:latin typeface="Century Gothic" panose="020B0502020202020204" pitchFamily="34" charset="0"/>
              </a:rPr>
              <a:t>, with the Washington State Women’s Commission, as she speaks on </a:t>
            </a:r>
            <a:r>
              <a:rPr lang="en-US" sz="1100" i="0" dirty="0">
                <a:solidFill>
                  <a:schemeClr val="bg2"/>
                </a:solidFill>
                <a:effectLst/>
                <a:latin typeface="Century Gothic" panose="020B0502020202020204" pitchFamily="34" charset="0"/>
              </a:rPr>
              <a:t>Bridging the Pay Gap:</a:t>
            </a:r>
            <a:br>
              <a:rPr lang="en-US" sz="1100" i="0" dirty="0">
                <a:solidFill>
                  <a:schemeClr val="bg2"/>
                </a:solidFill>
                <a:effectLst/>
                <a:latin typeface="Century Gothic" panose="020B0502020202020204" pitchFamily="34" charset="0"/>
              </a:rPr>
            </a:br>
            <a:r>
              <a:rPr lang="en-US" sz="1100" i="0" dirty="0">
                <a:solidFill>
                  <a:schemeClr val="bg2"/>
                </a:solidFill>
                <a:effectLst/>
                <a:latin typeface="Century Gothic" panose="020B0502020202020204" pitchFamily="34" charset="0"/>
              </a:rPr>
              <a:t>Empowering Washington's Women and Girls Through Collective Action.</a:t>
            </a:r>
            <a:b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cap="all"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Questions?</a:t>
            </a:r>
            <a:br>
              <a:rPr lang="en-US" sz="1588" b="1" cap="all"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5">
                  <a:extLst>
                    <a:ext uri="{A12FA001-AC4F-418D-AE19-62706E023703}">
                      <ahyp:hlinkClr xmlns:ahyp="http://schemas.microsoft.com/office/drawing/2018/hyperlinkcolor" val="tx"/>
                    </a:ext>
                  </a:extLst>
                </a:hlinkClick>
              </a:rPr>
              <a:t>Talia Mazzara</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Theresa Dew</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82228" y="7006315"/>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 y="5754694"/>
            <a:ext cx="229721" cy="3308251"/>
            <a:chOff x="3756025" y="3200718"/>
            <a:chExt cx="260350" cy="3656965"/>
          </a:xfrm>
          <a:solidFill>
            <a:srgbClr val="6B858B"/>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grpSp>
      <p:sp>
        <p:nvSpPr>
          <p:cNvPr id="32" name="Rectangle 31">
            <a:extLst>
              <a:ext uri="{FF2B5EF4-FFF2-40B4-BE49-F238E27FC236}">
                <a16:creationId xmlns:a16="http://schemas.microsoft.com/office/drawing/2014/main" id="{48039957-677A-E4D9-CBF6-3D219725CEC9}"/>
              </a:ext>
              <a:ext uri="{C183D7F6-B498-43B3-948B-1728B52AA6E4}">
                <adec:decorative xmlns:adec="http://schemas.microsoft.com/office/drawing/2017/decorative" val="1"/>
              </a:ext>
            </a:extLst>
          </p:cNvPr>
          <p:cNvSpPr/>
          <p:nvPr/>
        </p:nvSpPr>
        <p:spPr>
          <a:xfrm>
            <a:off x="21324" y="4542700"/>
            <a:ext cx="673550" cy="12687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588" dirty="0"/>
          </a:p>
        </p:txBody>
      </p: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82228" y="5077009"/>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Lst>
          </p:cNvPr>
          <p:cNvPicPr>
            <a:picLocks noChangeAspect="1"/>
          </p:cNvPicPr>
          <p:nvPr/>
        </p:nvPicPr>
        <p:blipFill>
          <a:blip r:embed="rId7"/>
          <a:stretch>
            <a:fillRect/>
          </a:stretch>
        </p:blipFill>
        <p:spPr>
          <a:xfrm>
            <a:off x="6216388" y="4777939"/>
            <a:ext cx="638456" cy="638456"/>
          </a:xfrm>
          <a:prstGeom prst="rect">
            <a:avLst/>
          </a:prstGeom>
          <a:effectLst>
            <a:glow rad="38100">
              <a:schemeClr val="bg2">
                <a:alpha val="91000"/>
              </a:schemeClr>
            </a:glow>
          </a:effectLst>
        </p:spPr>
      </p:pic>
      <p:pic>
        <p:nvPicPr>
          <p:cNvPr id="43" name="Picture 42">
            <a:extLst>
              <a:ext uri="{FF2B5EF4-FFF2-40B4-BE49-F238E27FC236}">
                <a16:creationId xmlns:a16="http://schemas.microsoft.com/office/drawing/2014/main" id="{08C0B11A-8305-7B2C-0189-9D427DB05341}"/>
              </a:ext>
            </a:extLst>
          </p:cNvPr>
          <p:cNvPicPr>
            <a:picLocks noChangeAspect="1"/>
          </p:cNvPicPr>
          <p:nvPr/>
        </p:nvPicPr>
        <p:blipFill>
          <a:blip r:embed="rId8"/>
          <a:srcRect t="483" r="10387" b="-1"/>
          <a:stretch/>
        </p:blipFill>
        <p:spPr>
          <a:xfrm>
            <a:off x="0" y="2154685"/>
            <a:ext cx="4371749" cy="2542420"/>
          </a:xfrm>
          <a:prstGeom prst="rect">
            <a:avLst/>
          </a:prstGeom>
        </p:spPr>
      </p:pic>
      <p:sp>
        <p:nvSpPr>
          <p:cNvPr id="45" name="Rectangle 4">
            <a:extLst>
              <a:ext uri="{FF2B5EF4-FFF2-40B4-BE49-F238E27FC236}">
                <a16:creationId xmlns:a16="http://schemas.microsoft.com/office/drawing/2014/main" id="{5B6BFC4B-D5C3-8160-F937-E50F7DFC0E41}"/>
              </a:ext>
            </a:extLst>
          </p:cNvPr>
          <p:cNvSpPr>
            <a:spLocks noChangeArrowheads="1"/>
          </p:cNvSpPr>
          <p:nvPr/>
        </p:nvSpPr>
        <p:spPr bwMode="auto">
          <a:xfrm>
            <a:off x="0" y="2128087"/>
            <a:ext cx="6858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2" name="Picture 51" descr="Cartoon bee with megaphone">
            <a:extLst>
              <a:ext uri="{FF2B5EF4-FFF2-40B4-BE49-F238E27FC236}">
                <a16:creationId xmlns:a16="http://schemas.microsoft.com/office/drawing/2014/main" id="{4FBA92A4-EA2B-FA58-B6EF-73F9422FE26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7575" y="4542700"/>
            <a:ext cx="673550" cy="649871"/>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0093E9C2-64E4-2FAC-7DF9-DCBD5C9E1340}"/>
              </a:ext>
            </a:extLst>
          </p:cNvPr>
          <p:cNvSpPr txBox="1"/>
          <p:nvPr/>
        </p:nvSpPr>
        <p:spPr>
          <a:xfrm>
            <a:off x="4772220" y="4006446"/>
            <a:ext cx="1962869" cy="1138773"/>
          </a:xfrm>
          <a:prstGeom prst="rect">
            <a:avLst/>
          </a:prstGeom>
          <a:noFill/>
          <a:ln w="28575">
            <a:solidFill>
              <a:srgbClr val="CCCC00"/>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a:t>
            </a:r>
            <a:r>
              <a:rPr lang="en-US" sz="1100" b="1" dirty="0">
                <a:solidFill>
                  <a:schemeClr val="tx2"/>
                </a:solidFill>
                <a:latin typeface="Cavolini" panose="03000502040302020204" pitchFamily="66" charset="0"/>
                <a:ea typeface="MS Mincho" panose="02020609040205080304" pitchFamily="49" charset="-128"/>
                <a:cs typeface="Cavolini" panose="03000502040302020204" pitchFamily="66" charset="0"/>
              </a:rPr>
              <a:t>January</a:t>
            </a:r>
            <a:r>
              <a:rPr kumimoji="0" lang="en-US" sz="11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dirty="0">
              <a:solidFill>
                <a:srgbClr val="6A7129"/>
              </a:solidFill>
              <a:highlight>
                <a:srgbClr val="FFFF00"/>
              </a:highlight>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3" name="TextBox 62">
            <a:extLst>
              <a:ext uri="{FF2B5EF4-FFF2-40B4-BE49-F238E27FC236}">
                <a16:creationId xmlns:a16="http://schemas.microsoft.com/office/drawing/2014/main" id="{B150F710-8CCD-1727-B067-8D2192F58E4B}"/>
              </a:ext>
              <a:ext uri="{C183D7F6-B498-43B3-948B-1728B52AA6E4}">
                <adec:decorative xmlns:adec="http://schemas.microsoft.com/office/drawing/2017/decorative" val="0"/>
              </a:ext>
            </a:extLst>
          </p:cNvPr>
          <p:cNvSpPr txBox="1"/>
          <p:nvPr/>
        </p:nvSpPr>
        <p:spPr>
          <a:xfrm>
            <a:off x="-179465" y="68275"/>
            <a:ext cx="4036921" cy="282513"/>
          </a:xfrm>
          <a:prstGeom prst="rect">
            <a:avLst/>
          </a:prstGeom>
          <a:noFill/>
        </p:spPr>
        <p:txBody>
          <a:bodyPr wrap="square" lIns="242048" rtlCol="0">
            <a:spAutoFit/>
          </a:bodyPr>
          <a:lstStyle/>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25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JANUARY</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2DBE48E4-E351-CE26-96A5-1DDC48E5AF49}"/>
              </a:ext>
              <a:ext uri="{C183D7F6-B498-43B3-948B-1728B52AA6E4}">
                <adec:decorative xmlns:adec="http://schemas.microsoft.com/office/drawing/2017/decorative" val="1"/>
              </a:ext>
            </a:extLst>
          </p:cNvPr>
          <p:cNvSpPr>
            <a:spLocks noChangeArrowheads="1"/>
          </p:cNvSpPr>
          <p:nvPr/>
        </p:nvSpPr>
        <p:spPr bwMode="auto">
          <a:xfrm>
            <a:off x="-1144" y="5076803"/>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D0C3A28E-05EF-B465-9779-BAA6CFF83BFC}"/>
              </a:ext>
              <a:ext uri="{C183D7F6-B498-43B3-948B-1728B52AA6E4}">
                <adec:decorative xmlns:adec="http://schemas.microsoft.com/office/drawing/2017/decorative" val="1"/>
              </a:ext>
            </a:extLst>
          </p:cNvPr>
          <p:cNvSpPr>
            <a:spLocks noChangeArrowheads="1"/>
          </p:cNvSpPr>
          <p:nvPr/>
        </p:nvSpPr>
        <p:spPr bwMode="auto">
          <a:xfrm>
            <a:off x="-1144" y="4948282"/>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CFCF992B-8245-4C28-705D-84E19C83D95A}"/>
              </a:ext>
              <a:ext uri="{C183D7F6-B498-43B3-948B-1728B52AA6E4}">
                <adec:decorative xmlns:adec="http://schemas.microsoft.com/office/drawing/2017/decorative" val="1"/>
              </a:ext>
            </a:extLst>
          </p:cNvPr>
          <p:cNvSpPr>
            <a:spLocks noChangeArrowheads="1"/>
          </p:cNvSpPr>
          <p:nvPr/>
        </p:nvSpPr>
        <p:spPr bwMode="auto">
          <a:xfrm>
            <a:off x="-1144" y="481976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E5C8B2C6-C970-69E1-36E2-10BEE1A6296D}"/>
              </a:ext>
              <a:ext uri="{C183D7F6-B498-43B3-948B-1728B52AA6E4}">
                <adec:decorative xmlns:adec="http://schemas.microsoft.com/office/drawing/2017/decorative" val="1"/>
              </a:ext>
            </a:extLst>
          </p:cNvPr>
          <p:cNvSpPr>
            <a:spLocks noChangeArrowheads="1"/>
          </p:cNvSpPr>
          <p:nvPr/>
        </p:nvSpPr>
        <p:spPr bwMode="auto">
          <a:xfrm>
            <a:off x="-1144" y="4692358"/>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5FA175E1-FE5F-957A-9224-6EB7CC5BC054}"/>
              </a:ext>
              <a:ext uri="{C183D7F6-B498-43B3-948B-1728B52AA6E4}">
                <adec:decorative xmlns:adec="http://schemas.microsoft.com/office/drawing/2017/decorative" val="1"/>
              </a:ext>
            </a:extLst>
          </p:cNvPr>
          <p:cNvSpPr>
            <a:spLocks noChangeArrowheads="1"/>
          </p:cNvSpPr>
          <p:nvPr/>
        </p:nvSpPr>
        <p:spPr bwMode="auto">
          <a:xfrm>
            <a:off x="-1144" y="4560484"/>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BAD40F6-579B-FF3B-EE5C-DA6C3606150A}"/>
              </a:ext>
              <a:ext uri="{C183D7F6-B498-43B3-948B-1728B52AA6E4}">
                <adec:decorative xmlns:adec="http://schemas.microsoft.com/office/drawing/2017/decorative" val="1"/>
              </a:ext>
            </a:extLst>
          </p:cNvPr>
          <p:cNvSpPr>
            <a:spLocks noChangeArrowheads="1"/>
          </p:cNvSpPr>
          <p:nvPr/>
        </p:nvSpPr>
        <p:spPr bwMode="auto">
          <a:xfrm>
            <a:off x="-1144" y="4433080"/>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0046740D-9657-DD05-5193-E315F24C5012}"/>
              </a:ext>
              <a:ext uri="{C183D7F6-B498-43B3-948B-1728B52AA6E4}">
                <adec:decorative xmlns:adec="http://schemas.microsoft.com/office/drawing/2017/decorative" val="1"/>
              </a:ext>
            </a:extLst>
          </p:cNvPr>
          <p:cNvSpPr>
            <a:spLocks noChangeArrowheads="1"/>
          </p:cNvSpPr>
          <p:nvPr/>
        </p:nvSpPr>
        <p:spPr bwMode="auto">
          <a:xfrm>
            <a:off x="-1144" y="4304559"/>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0B70C563-DA1B-3BA7-4D31-97EE5FC72C53}"/>
              </a:ext>
              <a:ext uri="{C183D7F6-B498-43B3-948B-1728B52AA6E4}">
                <adec:decorative xmlns:adec="http://schemas.microsoft.com/office/drawing/2017/decorative" val="1"/>
              </a:ext>
            </a:extLst>
          </p:cNvPr>
          <p:cNvSpPr>
            <a:spLocks noChangeArrowheads="1"/>
          </p:cNvSpPr>
          <p:nvPr/>
        </p:nvSpPr>
        <p:spPr bwMode="auto">
          <a:xfrm>
            <a:off x="7929" y="4165516"/>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8E3583B1-028C-EFD1-3DB9-4260D6A7E4A8}"/>
              </a:ext>
              <a:ext uri="{C183D7F6-B498-43B3-948B-1728B52AA6E4}">
                <adec:decorative xmlns:adec="http://schemas.microsoft.com/office/drawing/2017/decorative" val="1"/>
              </a:ext>
            </a:extLst>
          </p:cNvPr>
          <p:cNvSpPr>
            <a:spLocks noChangeArrowheads="1"/>
          </p:cNvSpPr>
          <p:nvPr/>
        </p:nvSpPr>
        <p:spPr bwMode="auto">
          <a:xfrm>
            <a:off x="-1144" y="4048635"/>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F869B604-24E1-566D-B1CA-BAC49E00F841}"/>
              </a:ext>
              <a:ext uri="{C183D7F6-B498-43B3-948B-1728B52AA6E4}">
                <adec:decorative xmlns:adec="http://schemas.microsoft.com/office/drawing/2017/decorative" val="1"/>
              </a:ext>
            </a:extLst>
          </p:cNvPr>
          <p:cNvSpPr>
            <a:spLocks noChangeArrowheads="1"/>
          </p:cNvSpPr>
          <p:nvPr/>
        </p:nvSpPr>
        <p:spPr bwMode="auto">
          <a:xfrm>
            <a:off x="-13863" y="388112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FD752D42-C68D-9BEF-1A74-BBD9B688C89B}"/>
              </a:ext>
              <a:ext uri="{C183D7F6-B498-43B3-948B-1728B52AA6E4}">
                <adec:decorative xmlns:adec="http://schemas.microsoft.com/office/drawing/2017/decorative" val="1"/>
              </a:ext>
            </a:extLst>
          </p:cNvPr>
          <p:cNvSpPr>
            <a:spLocks noChangeArrowheads="1"/>
          </p:cNvSpPr>
          <p:nvPr/>
        </p:nvSpPr>
        <p:spPr bwMode="auto">
          <a:xfrm>
            <a:off x="-1144" y="5203648"/>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9" name="TextBox 68">
            <a:extLst>
              <a:ext uri="{FF2B5EF4-FFF2-40B4-BE49-F238E27FC236}">
                <a16:creationId xmlns:a16="http://schemas.microsoft.com/office/drawing/2014/main" id="{76DCC1B1-10F2-2CE9-B119-80A515B78FA5}"/>
              </a:ext>
            </a:extLst>
          </p:cNvPr>
          <p:cNvSpPr txBox="1"/>
          <p:nvPr/>
        </p:nvSpPr>
        <p:spPr>
          <a:xfrm>
            <a:off x="56134" y="5568016"/>
            <a:ext cx="2692194" cy="3213045"/>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rPr>
            </a:br>
            <a:endPar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February</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18, 2025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i="0" dirty="0">
                <a:solidFill>
                  <a:srgbClr val="434341"/>
                </a:solidFill>
                <a:effectLst/>
                <a:latin typeface="Century Gothic" panose="020B0502020202020204" pitchFamily="34" charset="0"/>
              </a:rPr>
              <a:t>Lighting Up Insights: The Power of Heat Maps in Process Data Visualization</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lang="en-US" sz="1200" i="0" dirty="0">
              <a:solidFill>
                <a:srgbClr val="434341"/>
              </a:solidFill>
              <a:effectLst/>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Presenter:</a:t>
            </a:r>
            <a:br>
              <a:rPr kumimoji="0" lang="en-US" sz="12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r>
              <a:rPr lang="en-US" sz="1200" i="0" dirty="0">
                <a:solidFill>
                  <a:srgbClr val="434341"/>
                </a:solidFill>
                <a:effectLst/>
                <a:latin typeface="Century Gothic" panose="020B0502020202020204" pitchFamily="34" charset="0"/>
              </a:rPr>
              <a:t>Olga </a:t>
            </a:r>
            <a:r>
              <a:rPr lang="en-US" sz="1200" i="0" dirty="0" err="1">
                <a:solidFill>
                  <a:srgbClr val="434341"/>
                </a:solidFill>
                <a:effectLst/>
                <a:latin typeface="Century Gothic" panose="020B0502020202020204" pitchFamily="34" charset="0"/>
              </a:rPr>
              <a:t>Zhuravel</a:t>
            </a:r>
            <a:r>
              <a:rPr lang="en-US" sz="1200" i="0" dirty="0">
                <a:solidFill>
                  <a:srgbClr val="434341"/>
                </a:solidFill>
                <a:effectLst/>
                <a:latin typeface="Century Gothic" panose="020B0502020202020204" pitchFamily="34" charset="0"/>
              </a:rPr>
              <a:t> </a:t>
            </a:r>
            <a:r>
              <a:rPr lang="en-US" sz="1200" b="1" i="0" dirty="0">
                <a:solidFill>
                  <a:srgbClr val="434341"/>
                </a:solidFill>
                <a:effectLst/>
                <a:latin typeface="Century Gothic" panose="020B0502020202020204" pitchFamily="34" charset="0"/>
              </a:rPr>
              <a:t>| </a:t>
            </a:r>
            <a:r>
              <a:rPr lang="en-US" sz="1200" b="0" i="0" dirty="0">
                <a:solidFill>
                  <a:srgbClr val="434341"/>
                </a:solidFill>
                <a:effectLst/>
                <a:latin typeface="Century Gothic" panose="020B0502020202020204" pitchFamily="34" charset="0"/>
              </a:rPr>
              <a:t>Snowflake Inc</a:t>
            </a:r>
            <a:endPar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sp>
        <p:nvSpPr>
          <p:cNvPr id="7" name="Rectangle 6">
            <a:extLst>
              <a:ext uri="{FF2B5EF4-FFF2-40B4-BE49-F238E27FC236}">
                <a16:creationId xmlns:a16="http://schemas.microsoft.com/office/drawing/2014/main" id="{A7270782-FCF8-4328-5F96-AF7653D3E5BC}"/>
              </a:ext>
              <a:ext uri="{C183D7F6-B498-43B3-948B-1728B52AA6E4}">
                <adec:decorative xmlns:adec="http://schemas.microsoft.com/office/drawing/2017/decorative" val="1"/>
              </a:ext>
            </a:extLst>
          </p:cNvPr>
          <p:cNvSpPr>
            <a:spLocks noChangeArrowheads="1"/>
          </p:cNvSpPr>
          <p:nvPr/>
        </p:nvSpPr>
        <p:spPr bwMode="auto">
          <a:xfrm>
            <a:off x="-13863" y="5378613"/>
            <a:ext cx="4558552" cy="55879"/>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1D6295"/>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52" name="Rectangle 51">
            <a:extLst>
              <a:ext uri="{FF2B5EF4-FFF2-40B4-BE49-F238E27FC236}">
                <a16:creationId xmlns:a16="http://schemas.microsoft.com/office/drawing/2014/main" id="{593C7CB6-AB65-1E61-52F7-0CDB94C4E295}"/>
              </a:ext>
            </a:extLst>
          </p:cNvPr>
          <p:cNvSpPr/>
          <p:nvPr/>
        </p:nvSpPr>
        <p:spPr>
          <a:xfrm>
            <a:off x="2740123" y="5434491"/>
            <a:ext cx="3895802" cy="3709507"/>
          </a:xfrm>
          <a:prstGeom prst="rect">
            <a:avLst/>
          </a:prstGeom>
          <a:solidFill>
            <a:srgbClr val="DBBF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tx1"/>
                </a:solidFill>
                <a:latin typeface="Century Gothic" panose="020B0502020202020204" pitchFamily="34" charset="0"/>
              </a:rPr>
              <a:t>Share Your Expertise with Our Community!</a:t>
            </a:r>
            <a:endParaRPr lang="en-US" sz="1300" b="1" dirty="0">
              <a:solidFill>
                <a:schemeClr val="tx1"/>
              </a:solidFill>
              <a:latin typeface="Century Gothic" panose="020B0502020202020204" pitchFamily="34" charset="0"/>
              <a:ea typeface="MS Mincho" panose="02020609040205080304" pitchFamily="49" charset="-128"/>
              <a:cs typeface="Calibri"/>
            </a:endParaRPr>
          </a:p>
          <a:p>
            <a:pPr algn="ctr"/>
            <a:r>
              <a:rPr lang="en-US" sz="1050" dirty="0">
                <a:solidFill>
                  <a:schemeClr val="tx1"/>
                </a:solidFill>
                <a:latin typeface="Century Gothic" panose="020B0502020202020204" pitchFamily="34" charset="0"/>
              </a:rPr>
              <a:t>Do you have a successful project or teaching on a continuous improvement methodology that could inspire and empower others? We’re looking for passionate individuals to present and share their knowledge with our community!</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This is a fantastic opportunity to:</a:t>
            </a:r>
            <a:br>
              <a:rPr lang="en-US" sz="1050" dirty="0">
                <a:solidFill>
                  <a:schemeClr val="tx1"/>
                </a:solidFill>
                <a:latin typeface="Century Gothic" panose="020B0502020202020204" pitchFamily="34" charset="0"/>
              </a:rPr>
            </a:b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Showcase your expertise and accomplishments.</a:t>
            </a: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Connect with like-minded professionals.</a:t>
            </a:r>
            <a:br>
              <a:rPr lang="en-US" sz="1050" dirty="0">
                <a:solidFill>
                  <a:schemeClr val="tx1"/>
                </a:solidFill>
                <a:latin typeface="Century Gothic" panose="020B0502020202020204" pitchFamily="34" charset="0"/>
              </a:rPr>
            </a:br>
            <a:r>
              <a:rPr lang="en-US" sz="1050" dirty="0">
                <a:solidFill>
                  <a:schemeClr val="tx1"/>
                </a:solidFill>
                <a:latin typeface="Century Gothic" panose="020B0502020202020204" pitchFamily="34" charset="0"/>
              </a:rPr>
              <a:t>✅ Contribute to our shared growth and success.</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If you’re interested, please take a moment to fill out this </a:t>
            </a:r>
            <a:r>
              <a:rPr lang="en-US" sz="1050" dirty="0">
                <a:solidFill>
                  <a:schemeClr val="tx1"/>
                </a:solidFill>
                <a:latin typeface="Century Gothic" panose="020B0502020202020204" pitchFamily="34" charset="0"/>
                <a:hlinkClick r:id="rId3"/>
              </a:rPr>
              <a:t>form</a:t>
            </a:r>
            <a:r>
              <a:rPr lang="en-US" sz="1050" dirty="0">
                <a:solidFill>
                  <a:schemeClr val="tx1"/>
                </a:solidFill>
                <a:latin typeface="Century Gothic" panose="020B0502020202020204" pitchFamily="34" charset="0"/>
              </a:rPr>
              <a:t> and we’ll be in touch!</a:t>
            </a:r>
            <a:br>
              <a:rPr lang="en-US" sz="1050" dirty="0">
                <a:solidFill>
                  <a:schemeClr val="tx1"/>
                </a:solidFill>
                <a:latin typeface="Century Gothic" panose="020B0502020202020204" pitchFamily="34" charset="0"/>
              </a:rPr>
            </a:br>
            <a:endParaRPr lang="en-US" sz="1050" dirty="0">
              <a:solidFill>
                <a:schemeClr val="tx1"/>
              </a:solidFill>
              <a:latin typeface="Century Gothic" panose="020B0502020202020204" pitchFamily="34" charset="0"/>
            </a:endParaRPr>
          </a:p>
          <a:p>
            <a:pPr algn="ctr"/>
            <a:r>
              <a:rPr lang="en-US" sz="1050" dirty="0">
                <a:solidFill>
                  <a:schemeClr val="tx1"/>
                </a:solidFill>
                <a:latin typeface="Century Gothic" panose="020B0502020202020204" pitchFamily="34" charset="0"/>
              </a:rPr>
              <a:t>Let’s learn and grow together by sharing what works. Your experience could be the key to someone else’s success! </a:t>
            </a:r>
            <a:endParaRPr lang="en-US" sz="1050" b="1" dirty="0">
              <a:solidFill>
                <a:schemeClr val="tx1"/>
              </a:solidFill>
              <a:latin typeface="Century Gothic" panose="020B0502020202020204" pitchFamily="34" charset="0"/>
              <a:ea typeface="MS Mincho" panose="02020609040205080304" pitchFamily="49" charset="-128"/>
              <a:cs typeface="Calibri"/>
            </a:endParaRPr>
          </a:p>
        </p:txBody>
      </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4">
            <a:duotone>
              <a:schemeClr val="accent3">
                <a:shade val="45000"/>
                <a:satMod val="135000"/>
              </a:schemeClr>
              <a:prstClr val="white"/>
            </a:duotone>
          </a:blip>
          <a:stretch>
            <a:fillRect/>
          </a:stretch>
        </p:blipFill>
        <p:spPr>
          <a:xfrm flipV="1">
            <a:off x="159811" y="5781314"/>
            <a:ext cx="240329" cy="240329"/>
          </a:xfrm>
          <a:prstGeom prst="rect">
            <a:avLst/>
          </a:prstGeom>
        </p:spPr>
      </p:pic>
      <p:pic>
        <p:nvPicPr>
          <p:cNvPr id="1026" name="Picture 2" descr="Backhand index pointing right">
            <a:extLst>
              <a:ext uri="{FF2B5EF4-FFF2-40B4-BE49-F238E27FC236}">
                <a16:creationId xmlns:a16="http://schemas.microsoft.com/office/drawing/2014/main" id="{B0E99140-A896-5334-F0F2-6F4BE7906E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752163">
            <a:off x="5330892" y="4778781"/>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descr="Icon of a play button with recording linked to the icon for viewing.">
            <a:hlinkClick r:id="rId6"/>
            <a:extLst>
              <a:ext uri="{FF2B5EF4-FFF2-40B4-BE49-F238E27FC236}">
                <a16:creationId xmlns:a16="http://schemas.microsoft.com/office/drawing/2014/main" id="{88333DE2-3569-C7B4-4C27-45CEB19E288B}"/>
              </a:ext>
              <a:ext uri="{C183D7F6-B498-43B3-948B-1728B52AA6E4}">
                <adec:decorative xmlns:adec="http://schemas.microsoft.com/office/drawing/2017/decorative" val="0"/>
              </a:ext>
            </a:extLst>
          </p:cNvPr>
          <p:cNvSpPr/>
          <p:nvPr/>
        </p:nvSpPr>
        <p:spPr>
          <a:xfrm>
            <a:off x="5598258" y="4775355"/>
            <a:ext cx="250759" cy="209738"/>
          </a:xfrm>
          <a:prstGeom prst="actionButtonForwardNext">
            <a:avLst/>
          </a:prstGeom>
          <a:solidFill>
            <a:schemeClr val="accent5">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4" name="Rectangle 3">
            <a:extLst>
              <a:ext uri="{FF2B5EF4-FFF2-40B4-BE49-F238E27FC236}">
                <a16:creationId xmlns:a16="http://schemas.microsoft.com/office/drawing/2014/main" id="{F5F8049D-5F8A-4570-8E88-708FC84D52CB}"/>
              </a:ext>
            </a:extLst>
          </p:cNvPr>
          <p:cNvSpPr/>
          <p:nvPr/>
        </p:nvSpPr>
        <p:spPr>
          <a:xfrm>
            <a:off x="-14709" y="415200"/>
            <a:ext cx="4366378" cy="5019291"/>
          </a:xfrm>
          <a:prstGeom prst="rect">
            <a:avLst/>
          </a:prstGeom>
          <a:solidFill>
            <a:srgbClr val="A6B6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lvl="0" algn="ctr"/>
            <a:r>
              <a:rPr lang="en-US" sz="1300" b="1" dirty="0">
                <a:solidFill>
                  <a:schemeClr val="tx1"/>
                </a:solidFill>
                <a:latin typeface="Century Gothic" panose="020B0502020202020204" pitchFamily="34" charset="0"/>
              </a:rPr>
              <a:t>Beyond Resolutions: </a:t>
            </a:r>
            <a:br>
              <a:rPr lang="en-US" sz="1300" b="1" dirty="0">
                <a:solidFill>
                  <a:schemeClr val="tx1"/>
                </a:solidFill>
                <a:latin typeface="Century Gothic" panose="020B0502020202020204" pitchFamily="34" charset="0"/>
              </a:rPr>
            </a:br>
            <a:r>
              <a:rPr lang="en-US" sz="1300" b="1" dirty="0">
                <a:solidFill>
                  <a:schemeClr val="tx1"/>
                </a:solidFill>
                <a:latin typeface="Century Gothic" panose="020B0502020202020204" pitchFamily="34" charset="0"/>
              </a:rPr>
              <a:t>The Science of Building Lasting Habits</a:t>
            </a:r>
            <a:br>
              <a:rPr lang="en-US" sz="1400" b="1" i="0" dirty="0">
                <a:solidFill>
                  <a:schemeClr val="tx1"/>
                </a:solidFill>
                <a:effectLst/>
                <a:latin typeface="Century Gothic" panose="020B0502020202020204" pitchFamily="34" charset="0"/>
              </a:rPr>
            </a:br>
            <a:br>
              <a:rPr lang="en-US" sz="1400" b="1" i="0" dirty="0">
                <a:solidFill>
                  <a:schemeClr val="tx1"/>
                </a:solidFill>
                <a:effectLst/>
                <a:latin typeface="Century Gothic" panose="020B0502020202020204" pitchFamily="34" charset="0"/>
              </a:rPr>
            </a:b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In our first meeting of the year, we were privileged to hear from Jeannie Bowen, a dynamic speaker from Results Washington, who captivated us with her insightful presentation on the science of building habits that stick. Drawing inspiration from the highly regarded book *Atomic Habits*, her discussion offered a compelling blend of psychology and practical strategies.</a:t>
            </a: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Jeannie guided us through a downloadable action plan that was both engaging and transformative. She encouraged us to begin by vividly envisioning our goals, helping us to articulate not just what we wanted to achieve but also to craft a strong identity that aligns with those aspirations. This process emphasized the importance of how we see ourselves in relation to our ambitions.</a:t>
            </a: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Throughout her presentation, she highlighted the significance of recognizing and celebrating small wins, which serve as critical milestones on our journey toward larger goals. By acknowledging these incremental achievements, we can build momentum and reinforce the habits that lead to lasting change. Jeannie’s interactive approach sparked reflection </a:t>
            </a:r>
            <a:r>
              <a:rPr lang="en-US" sz="1050">
                <a:solidFill>
                  <a:schemeClr val="tx1"/>
                </a:solidFill>
                <a:latin typeface="Century Gothic" panose="020B0502020202020204" pitchFamily="34" charset="0"/>
                <a:ea typeface="Aptos" panose="020B0004020202020204" pitchFamily="34" charset="0"/>
                <a:cs typeface="Aptos" panose="020B0004020202020204" pitchFamily="34" charset="0"/>
              </a:rPr>
              <a:t>and left </a:t>
            </a: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us inspired to apply these concepts in our own lives.</a:t>
            </a: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b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b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Click here to download the </a:t>
            </a:r>
            <a:r>
              <a:rPr lang="en-US" sz="1050" dirty="0">
                <a:solidFill>
                  <a:srgbClr val="3838F0"/>
                </a:solidFill>
                <a:latin typeface="Century Gothic" panose="020B0502020202020204" pitchFamily="34" charset="0"/>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presentation</a:t>
            </a: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 &amp; </a:t>
            </a:r>
            <a:r>
              <a:rPr lang="en-US" sz="1050" dirty="0">
                <a:solidFill>
                  <a:srgbClr val="3838F0"/>
                </a:solidFill>
                <a:latin typeface="Century Gothic" panose="020B0502020202020204" pitchFamily="34" charset="0"/>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action plan</a:t>
            </a:r>
            <a:r>
              <a:rPr lang="en-US" sz="1050" dirty="0">
                <a:solidFill>
                  <a:schemeClr val="tx1"/>
                </a:solidFill>
                <a:latin typeface="Century Gothic" panose="020B0502020202020204" pitchFamily="34" charset="0"/>
                <a:ea typeface="Aptos" panose="020B0004020202020204" pitchFamily="34" charset="0"/>
                <a:cs typeface="Aptos" panose="020B0004020202020204" pitchFamily="34" charset="0"/>
              </a:rPr>
              <a:t>.</a:t>
            </a:r>
            <a:endParaRPr kumimoji="0" lang="en-US" sz="1050" i="0" u="none" strike="noStrike" kern="1200" cap="none" spc="0" normalizeH="0" baseline="0" noProof="0" dirty="0">
              <a:ln>
                <a:noFill/>
              </a:ln>
              <a:solidFill>
                <a:schemeClr val="tx1"/>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pic>
        <p:nvPicPr>
          <p:cNvPr id="47" name="Picture 46">
            <a:extLst>
              <a:ext uri="{FF2B5EF4-FFF2-40B4-BE49-F238E27FC236}">
                <a16:creationId xmlns:a16="http://schemas.microsoft.com/office/drawing/2014/main" id="{35EA6270-68BE-BE0F-2BCA-800857681830}"/>
              </a:ext>
            </a:extLst>
          </p:cNvPr>
          <p:cNvPicPr>
            <a:picLocks noChangeAspect="1"/>
          </p:cNvPicPr>
          <p:nvPr/>
        </p:nvPicPr>
        <p:blipFill>
          <a:blip r:embed="rId9"/>
          <a:stretch>
            <a:fillRect/>
          </a:stretch>
        </p:blipFill>
        <p:spPr>
          <a:xfrm>
            <a:off x="4351668" y="397434"/>
            <a:ext cx="2498375" cy="3409068"/>
          </a:xfrm>
          <a:prstGeom prst="rect">
            <a:avLst/>
          </a:prstGeom>
        </p:spPr>
      </p:pic>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6665FD10E6C74AAC5239F30B26F145" ma:contentTypeVersion="15" ma:contentTypeDescription="Create a new document." ma:contentTypeScope="" ma:versionID="cc14d0973f921aa5e9f4d4028867c68e">
  <xsd:schema xmlns:xsd="http://www.w3.org/2001/XMLSchema" xmlns:xs="http://www.w3.org/2001/XMLSchema" xmlns:p="http://schemas.microsoft.com/office/2006/metadata/properties" xmlns:ns2="d631ffd7-4b03-496e-b4fe-ca66fe5d27dc" xmlns:ns3="78dd9db3-f4e6-4da9-9cce-f8d90c483ccd" targetNamespace="http://schemas.microsoft.com/office/2006/metadata/properties" ma:root="true" ma:fieldsID="12d4c3717f84b5f5eceef9e1687a9197" ns2:_="" ns3:_="">
    <xsd:import namespace="d631ffd7-4b03-496e-b4fe-ca66fe5d27dc"/>
    <xsd:import namespace="78dd9db3-f4e6-4da9-9cce-f8d90c483c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1ffd7-4b03-496e-b4fe-ca66fe5d2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dd9db3-f4e6-4da9-9cce-f8d90c483cc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12dab55-54f0-4737-9608-c175c1458a9a}" ma:internalName="TaxCatchAll" ma:showField="CatchAllData" ma:web="78dd9db3-f4e6-4da9-9cce-f8d90c483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8dd9db3-f4e6-4da9-9cce-f8d90c483ccd" xsi:nil="true"/>
    <lcf76f155ced4ddcb4097134ff3c332f xmlns="d631ffd7-4b03-496e-b4fe-ca66fe5d27d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1CA13FE-06EC-49BB-8D37-A2AC067ED98B}">
  <ds:schemaRefs>
    <ds:schemaRef ds:uri="http://schemas.microsoft.com/sharepoint/v3/contenttype/forms"/>
  </ds:schemaRefs>
</ds:datastoreItem>
</file>

<file path=customXml/itemProps2.xml><?xml version="1.0" encoding="utf-8"?>
<ds:datastoreItem xmlns:ds="http://schemas.openxmlformats.org/officeDocument/2006/customXml" ds:itemID="{584DD072-52E6-423B-8A31-015FF09F35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31ffd7-4b03-496e-b4fe-ca66fe5d27dc"/>
    <ds:schemaRef ds:uri="78dd9db3-f4e6-4da9-9cce-f8d90c483c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049CC0-A9B4-45ED-9E52-5CBB2A943C50}">
  <ds:schemaRefs>
    <ds:schemaRef ds:uri="http://schemas.microsoft.com/office/2006/metadata/properties"/>
    <ds:schemaRef ds:uri="http://schemas.microsoft.com/office/infopath/2007/PartnerControls"/>
    <ds:schemaRef ds:uri="78dd9db3-f4e6-4da9-9cce-f8d90c483ccd"/>
    <ds:schemaRef ds:uri="d631ffd7-4b03-496e-b4fe-ca66fe5d27dc"/>
  </ds:schemaRefs>
</ds:datastoreItem>
</file>

<file path=docProps/app.xml><?xml version="1.0" encoding="utf-8"?>
<Properties xmlns="http://schemas.openxmlformats.org/officeDocument/2006/extended-properties" xmlns:vt="http://schemas.openxmlformats.org/officeDocument/2006/docPropsVTypes">
  <Template>Office Theme</Template>
  <TotalTime>1543</TotalTime>
  <Words>739</Words>
  <Application>Microsoft Office PowerPoint</Application>
  <PresentationFormat>On-screen Show (4:3)</PresentationFormat>
  <Paragraphs>31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Mazzara, Talia (Results)</cp:lastModifiedBy>
  <cp:revision>3</cp:revision>
  <dcterms:created xsi:type="dcterms:W3CDTF">2025-01-22T22:11:55Z</dcterms:created>
  <dcterms:modified xsi:type="dcterms:W3CDTF">2025-01-24T23:43:47Z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0x010100486665FD10E6C74AAC5239F30B26F145</vt:lpwstr>
  </property>
</Properties>
</file>