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7E6B5-1A41-4938-855C-5D03019A377E}" v="5" dt="2024-07-22T22:32:43.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234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6F929F-8068-42E9-93A3-EE879CD55F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105BF-973E-40AA-A8CF-FFCAB1D0427B}" type="slidenum">
              <a:rPr lang="en-US" smtClean="0"/>
              <a:t>‹#›</a:t>
            </a:fld>
            <a:endParaRPr lang="en-US"/>
          </a:p>
        </p:txBody>
      </p:sp>
    </p:spTree>
    <p:extLst>
      <p:ext uri="{BB962C8B-B14F-4D97-AF65-F5344CB8AC3E}">
        <p14:creationId xmlns:p14="http://schemas.microsoft.com/office/powerpoint/2010/main" val="296269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F929F-8068-42E9-93A3-EE879CD55F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105BF-973E-40AA-A8CF-FFCAB1D0427B}" type="slidenum">
              <a:rPr lang="en-US" smtClean="0"/>
              <a:t>‹#›</a:t>
            </a:fld>
            <a:endParaRPr lang="en-US"/>
          </a:p>
        </p:txBody>
      </p:sp>
    </p:spTree>
    <p:extLst>
      <p:ext uri="{BB962C8B-B14F-4D97-AF65-F5344CB8AC3E}">
        <p14:creationId xmlns:p14="http://schemas.microsoft.com/office/powerpoint/2010/main" val="59238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F929F-8068-42E9-93A3-EE879CD55F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105BF-973E-40AA-A8CF-FFCAB1D0427B}" type="slidenum">
              <a:rPr lang="en-US" smtClean="0"/>
              <a:t>‹#›</a:t>
            </a:fld>
            <a:endParaRPr lang="en-US"/>
          </a:p>
        </p:txBody>
      </p:sp>
    </p:spTree>
    <p:extLst>
      <p:ext uri="{BB962C8B-B14F-4D97-AF65-F5344CB8AC3E}">
        <p14:creationId xmlns:p14="http://schemas.microsoft.com/office/powerpoint/2010/main" val="3254397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F929F-8068-42E9-93A3-EE879CD55F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105BF-973E-40AA-A8CF-FFCAB1D0427B}" type="slidenum">
              <a:rPr lang="en-US" smtClean="0"/>
              <a:t>‹#›</a:t>
            </a:fld>
            <a:endParaRPr lang="en-US"/>
          </a:p>
        </p:txBody>
      </p:sp>
    </p:spTree>
    <p:extLst>
      <p:ext uri="{BB962C8B-B14F-4D97-AF65-F5344CB8AC3E}">
        <p14:creationId xmlns:p14="http://schemas.microsoft.com/office/powerpoint/2010/main" val="57086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F929F-8068-42E9-93A3-EE879CD55F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105BF-973E-40AA-A8CF-FFCAB1D0427B}" type="slidenum">
              <a:rPr lang="en-US" smtClean="0"/>
              <a:t>‹#›</a:t>
            </a:fld>
            <a:endParaRPr lang="en-US"/>
          </a:p>
        </p:txBody>
      </p:sp>
    </p:spTree>
    <p:extLst>
      <p:ext uri="{BB962C8B-B14F-4D97-AF65-F5344CB8AC3E}">
        <p14:creationId xmlns:p14="http://schemas.microsoft.com/office/powerpoint/2010/main" val="208280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6F929F-8068-42E9-93A3-EE879CD55F7A}"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105BF-973E-40AA-A8CF-FFCAB1D0427B}" type="slidenum">
              <a:rPr lang="en-US" smtClean="0"/>
              <a:t>‹#›</a:t>
            </a:fld>
            <a:endParaRPr lang="en-US"/>
          </a:p>
        </p:txBody>
      </p:sp>
    </p:spTree>
    <p:extLst>
      <p:ext uri="{BB962C8B-B14F-4D97-AF65-F5344CB8AC3E}">
        <p14:creationId xmlns:p14="http://schemas.microsoft.com/office/powerpoint/2010/main" val="228021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6F929F-8068-42E9-93A3-EE879CD55F7A}" type="datetimeFigureOut">
              <a:rPr lang="en-US" smtClean="0"/>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105BF-973E-40AA-A8CF-FFCAB1D0427B}" type="slidenum">
              <a:rPr lang="en-US" smtClean="0"/>
              <a:t>‹#›</a:t>
            </a:fld>
            <a:endParaRPr lang="en-US"/>
          </a:p>
        </p:txBody>
      </p:sp>
    </p:spTree>
    <p:extLst>
      <p:ext uri="{BB962C8B-B14F-4D97-AF65-F5344CB8AC3E}">
        <p14:creationId xmlns:p14="http://schemas.microsoft.com/office/powerpoint/2010/main" val="78344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6F929F-8068-42E9-93A3-EE879CD55F7A}" type="datetimeFigureOut">
              <a:rPr lang="en-US" smtClean="0"/>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105BF-973E-40AA-A8CF-FFCAB1D0427B}" type="slidenum">
              <a:rPr lang="en-US" smtClean="0"/>
              <a:t>‹#›</a:t>
            </a:fld>
            <a:endParaRPr lang="en-US"/>
          </a:p>
        </p:txBody>
      </p:sp>
    </p:spTree>
    <p:extLst>
      <p:ext uri="{BB962C8B-B14F-4D97-AF65-F5344CB8AC3E}">
        <p14:creationId xmlns:p14="http://schemas.microsoft.com/office/powerpoint/2010/main" val="335379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F929F-8068-42E9-93A3-EE879CD55F7A}" type="datetimeFigureOut">
              <a:rPr lang="en-US" smtClean="0"/>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105BF-973E-40AA-A8CF-FFCAB1D0427B}" type="slidenum">
              <a:rPr lang="en-US" smtClean="0"/>
              <a:t>‹#›</a:t>
            </a:fld>
            <a:endParaRPr lang="en-US"/>
          </a:p>
        </p:txBody>
      </p:sp>
    </p:spTree>
    <p:extLst>
      <p:ext uri="{BB962C8B-B14F-4D97-AF65-F5344CB8AC3E}">
        <p14:creationId xmlns:p14="http://schemas.microsoft.com/office/powerpoint/2010/main" val="400938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6F929F-8068-42E9-93A3-EE879CD55F7A}"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105BF-973E-40AA-A8CF-FFCAB1D0427B}" type="slidenum">
              <a:rPr lang="en-US" smtClean="0"/>
              <a:t>‹#›</a:t>
            </a:fld>
            <a:endParaRPr lang="en-US"/>
          </a:p>
        </p:txBody>
      </p:sp>
    </p:spTree>
    <p:extLst>
      <p:ext uri="{BB962C8B-B14F-4D97-AF65-F5344CB8AC3E}">
        <p14:creationId xmlns:p14="http://schemas.microsoft.com/office/powerpoint/2010/main" val="169894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6F929F-8068-42E9-93A3-EE879CD55F7A}"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105BF-973E-40AA-A8CF-FFCAB1D0427B}" type="slidenum">
              <a:rPr lang="en-US" smtClean="0"/>
              <a:t>‹#›</a:t>
            </a:fld>
            <a:endParaRPr lang="en-US"/>
          </a:p>
        </p:txBody>
      </p:sp>
    </p:spTree>
    <p:extLst>
      <p:ext uri="{BB962C8B-B14F-4D97-AF65-F5344CB8AC3E}">
        <p14:creationId xmlns:p14="http://schemas.microsoft.com/office/powerpoint/2010/main" val="276761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236F929F-8068-42E9-93A3-EE879CD55F7A}" type="datetimeFigureOut">
              <a:rPr lang="en-US" smtClean="0"/>
              <a:t>7/23/2024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842105BF-973E-40AA-A8CF-FFCAB1D0427B}" type="slidenum">
              <a:rPr lang="en-US" smtClean="0"/>
              <a:t>‹#›</a:t>
            </a:fld>
            <a:endParaRPr lang="en-US"/>
          </a:p>
        </p:txBody>
      </p:sp>
    </p:spTree>
    <p:extLst>
      <p:ext uri="{BB962C8B-B14F-4D97-AF65-F5344CB8AC3E}">
        <p14:creationId xmlns:p14="http://schemas.microsoft.com/office/powerpoint/2010/main" val="4272155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theresa.dew@gov.wa.gov" TargetMode="External"/><Relationship Id="rId5" Type="http://schemas.openxmlformats.org/officeDocument/2006/relationships/hyperlink" Target="mailto:talia.mazzara@gov.wa.gov" TargetMode="External"/><Relationship Id="rId4" Type="http://schemas.openxmlformats.org/officeDocument/2006/relationships/hyperlink" Target="mailto:info@center4ci.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youtu.be/OqmdLcyES_Q?si=0fMttm_3PFBY4ymY" TargetMode="External"/><Relationship Id="rId3" Type="http://schemas.openxmlformats.org/officeDocument/2006/relationships/hyperlink" Target="https://www.youtube.com/watch?v=kYNlhm9hRhw" TargetMode="External"/><Relationship Id="rId7" Type="http://schemas.openxmlformats.org/officeDocument/2006/relationships/hyperlink" Target="https://results.wa.gov/" TargetMode="External"/><Relationship Id="rId2" Type="http://schemas.openxmlformats.org/officeDocument/2006/relationships/hyperlink" Target="https://results.wa.gov/sites/default/files/July%202024%20Results%20LEAN%20Presentation_DATA.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us02web.zoom.us/j/81485638623" TargetMode="External"/><Relationship Id="rId4" Type="http://schemas.openxmlformats.org/officeDocument/2006/relationships/hyperlink" Target="https://www.youtube.com/watch?v=QhO96dBhbwU"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2BE363-EF9A-C68A-6499-4EE1C0D3A040}"/>
              </a:ext>
            </a:extLst>
          </p:cNvPr>
          <p:cNvPicPr>
            <a:picLocks noChangeAspect="1"/>
          </p:cNvPicPr>
          <p:nvPr/>
        </p:nvPicPr>
        <p:blipFill rotWithShape="1">
          <a:blip r:embed="rId2"/>
          <a:srcRect l="14402" t="949" r="6934"/>
          <a:stretch/>
        </p:blipFill>
        <p:spPr>
          <a:xfrm>
            <a:off x="0" y="2202945"/>
            <a:ext cx="4526625" cy="2836340"/>
          </a:xfrm>
          <a:prstGeom prst="rect">
            <a:avLst/>
          </a:prstGeom>
        </p:spPr>
      </p:pic>
      <p:sp>
        <p:nvSpPr>
          <p:cNvPr id="33" name="Title 32">
            <a:extLst>
              <a:ext uri="{FF2B5EF4-FFF2-40B4-BE49-F238E27FC236}">
                <a16:creationId xmlns:a16="http://schemas.microsoft.com/office/drawing/2014/main" id="{31A09646-C3CA-6A95-DE42-E12D839D52BD}"/>
              </a:ext>
              <a:ext uri="{C183D7F6-B498-43B3-948B-1728B52AA6E4}">
                <adec:decorative xmlns:adec="http://schemas.microsoft.com/office/drawing/2017/decorative" val="1"/>
              </a:ext>
            </a:extLst>
          </p:cNvPr>
          <p:cNvSpPr>
            <a:spLocks noGrp="1"/>
          </p:cNvSpPr>
          <p:nvPr>
            <p:ph type="ctrTitle"/>
          </p:nvPr>
        </p:nvSpPr>
        <p:spPr>
          <a:xfrm>
            <a:off x="514350" y="-3183467"/>
            <a:ext cx="5829300" cy="3183467"/>
          </a:xfrm>
        </p:spPr>
        <p:txBody>
          <a:bodyPr vert="horz" lIns="91440" tIns="45720" rIns="91440" bIns="45720" rtlCol="0" anchor="b">
            <a:normAutofit/>
          </a:bodyPr>
          <a:lstStyle/>
          <a:p>
            <a:r>
              <a:rPr lang="en-US" dirty="0"/>
              <a:t>The Blast Newsletter</a:t>
            </a:r>
          </a:p>
        </p:txBody>
      </p:sp>
      <p:sp>
        <p:nvSpPr>
          <p:cNvPr id="48" name="TextBox 47">
            <a:extLst>
              <a:ext uri="{FF2B5EF4-FFF2-40B4-BE49-F238E27FC236}">
                <a16:creationId xmlns:a16="http://schemas.microsoft.com/office/drawing/2014/main" id="{3F6DCE4F-FE9F-695A-2469-31359089FCD9}"/>
              </a:ext>
            </a:extLst>
          </p:cNvPr>
          <p:cNvSpPr txBox="1"/>
          <p:nvPr/>
        </p:nvSpPr>
        <p:spPr>
          <a:xfrm>
            <a:off x="228566" y="317835"/>
            <a:ext cx="4231007" cy="1836850"/>
          </a:xfrm>
          <a:prstGeom prst="rect">
            <a:avLst/>
          </a:prstGeom>
          <a:noFill/>
        </p:spPr>
        <p:txBody>
          <a:bodyPr wrap="square" rtlCol="0">
            <a:spAutoFit/>
          </a:bodyPr>
          <a:lstStyle/>
          <a:p>
            <a:pPr>
              <a:lnSpc>
                <a:spcPct val="80000"/>
              </a:lnSpc>
            </a:pPr>
            <a:r>
              <a:rPr lang="en-US" sz="4853" b="1" cap="all" dirty="0">
                <a:solidFill>
                  <a:srgbClr val="1C6194"/>
                </a:solidFill>
                <a:latin typeface="Century Gothic" panose="020B0502020202020204" pitchFamily="34" charset="0"/>
                <a:ea typeface="MS Mincho" panose="02020609040205080304" pitchFamily="49" charset="-128"/>
                <a:cs typeface="Times New Roman" panose="02020603050405020304" pitchFamily="18" charset="0"/>
              </a:rPr>
              <a:t>The blast</a:t>
            </a:r>
            <a:endParaRPr lang="en-US" sz="4853" b="1" cap="all" dirty="0">
              <a:solidFill>
                <a:srgbClr val="2683C6"/>
              </a:solidFill>
              <a:latin typeface="Century Gothic" panose="020B0502020202020204" pitchFamily="34" charset="0"/>
              <a:ea typeface="MS Mincho" panose="02020609040205080304" pitchFamily="49" charset="-128"/>
              <a:cs typeface="Times New Roman" panose="02020603050405020304" pitchFamily="18" charset="0"/>
            </a:endParaRPr>
          </a:p>
          <a:p>
            <a:r>
              <a:rPr lang="en-US" sz="1767" b="1" dirty="0">
                <a:latin typeface="Century Gothic" panose="020B0502020202020204" pitchFamily="34" charset="0"/>
                <a:ea typeface="MS Mincho" panose="02020609040205080304" pitchFamily="49" charset="-128"/>
                <a:cs typeface="Times New Roman" panose="02020603050405020304" pitchFamily="18" charset="0"/>
              </a:rPr>
              <a:t>ENTERPRISE-WIDE LEAN AND CONTINUOUS IMPROVEMENT COMMUNITY OF PRACTICE</a:t>
            </a:r>
          </a:p>
          <a:p>
            <a:pPr>
              <a:spcBef>
                <a:spcPts val="1060"/>
              </a:spcBef>
            </a:pPr>
            <a:r>
              <a:rPr lang="en-US" sz="1236" b="1" dirty="0">
                <a:solidFill>
                  <a:srgbClr val="2582C6"/>
                </a:solidFill>
                <a:latin typeface="Century Gothic" panose="020B0502020202020204" pitchFamily="34" charset="0"/>
                <a:ea typeface="MS Mincho" panose="02020609040205080304" pitchFamily="49" charset="-128"/>
                <a:cs typeface="Times New Roman" panose="02020603050405020304" pitchFamily="18" charset="0"/>
              </a:rPr>
              <a:t>ISSUE NO. 20 | JULY 2024 </a:t>
            </a:r>
            <a:endParaRPr lang="en-US" sz="1236" b="1" dirty="0">
              <a:solidFill>
                <a:srgbClr val="2582C6"/>
              </a:solidFill>
            </a:endParaRPr>
          </a:p>
        </p:txBody>
      </p:sp>
      <p:grpSp>
        <p:nvGrpSpPr>
          <p:cNvPr id="49" name="Group 48">
            <a:extLst>
              <a:ext uri="{FF2B5EF4-FFF2-40B4-BE49-F238E27FC236}">
                <a16:creationId xmlns:a16="http://schemas.microsoft.com/office/drawing/2014/main" id="{66BDFF19-C0B6-9D11-158D-4AB194A057D5}"/>
              </a:ext>
              <a:ext uri="{C183D7F6-B498-43B3-948B-1728B52AA6E4}">
                <adec:decorative xmlns:adec="http://schemas.microsoft.com/office/drawing/2017/decorative" val="1"/>
              </a:ext>
            </a:extLst>
          </p:cNvPr>
          <p:cNvGrpSpPr/>
          <p:nvPr/>
        </p:nvGrpSpPr>
        <p:grpSpPr>
          <a:xfrm>
            <a:off x="4634367" y="233261"/>
            <a:ext cx="2092138" cy="1408550"/>
            <a:chOff x="0" y="0"/>
            <a:chExt cx="2371090" cy="1557565"/>
          </a:xfrm>
        </p:grpSpPr>
        <p:pic>
          <p:nvPicPr>
            <p:cNvPr id="50" name="image1.jpeg">
              <a:extLst>
                <a:ext uri="{FF2B5EF4-FFF2-40B4-BE49-F238E27FC236}">
                  <a16:creationId xmlns:a16="http://schemas.microsoft.com/office/drawing/2014/main" id="{4BDB5961-3DEB-A4E3-4EB1-B16EEE186715}"/>
                </a:ext>
              </a:extLst>
            </p:cNvPr>
            <p:cNvPicPr>
              <a:picLocks noChangeAspect="1"/>
            </p:cNvPicPr>
            <p:nvPr/>
          </p:nvPicPr>
          <p:blipFill>
            <a:blip r:embed="rId3" cstate="print"/>
            <a:stretch>
              <a:fillRect/>
            </a:stretch>
          </p:blipFill>
          <p:spPr>
            <a:xfrm>
              <a:off x="0" y="0"/>
              <a:ext cx="2371090" cy="984250"/>
            </a:xfrm>
            <a:prstGeom prst="rect">
              <a:avLst/>
            </a:prstGeom>
          </p:spPr>
        </p:pic>
        <p:sp>
          <p:nvSpPr>
            <p:cNvPr id="51" name="TextBox 45">
              <a:extLst>
                <a:ext uri="{FF2B5EF4-FFF2-40B4-BE49-F238E27FC236}">
                  <a16:creationId xmlns:a16="http://schemas.microsoft.com/office/drawing/2014/main" id="{4A5D2117-F545-3067-EC33-D0BD3B4BFD6E}"/>
                </a:ext>
              </a:extLst>
            </p:cNvPr>
            <p:cNvSpPr txBox="1"/>
            <p:nvPr/>
          </p:nvSpPr>
          <p:spPr>
            <a:xfrm>
              <a:off x="136892" y="947965"/>
              <a:ext cx="2143125" cy="609600"/>
            </a:xfrm>
            <a:prstGeom prst="rect">
              <a:avLst/>
            </a:prstGeom>
            <a:noFill/>
          </p:spPr>
          <p:txBody>
            <a:bodyPr wrap="square" lIns="80683" tIns="40341" rIns="80683" bIns="40341" rtlCol="0" anchor="t">
              <a:noAutofit/>
            </a:bodyPr>
            <a:lstStyle/>
            <a:p>
              <a:pPr>
                <a:lnSpc>
                  <a:spcPct val="115000"/>
                </a:lnSpc>
                <a:spcBef>
                  <a:spcPts val="884"/>
                </a:spcBef>
                <a:spcAft>
                  <a:spcPts val="884"/>
                </a:spcAft>
              </a:pPr>
              <a:r>
                <a:rPr lang="en-US" sz="795" b="1" i="1" dirty="0">
                  <a:solidFill>
                    <a:srgbClr val="2683C6"/>
                  </a:solidFill>
                  <a:latin typeface="Century Gothic" panose="020B0502020202020204" pitchFamily="34" charset="0"/>
                  <a:ea typeface="MS Mincho" panose="02020609040205080304" pitchFamily="49" charset="-128"/>
                  <a:cs typeface="Times New Roman" panose="02020603050405020304" pitchFamily="18" charset="0"/>
                </a:rPr>
                <a:t>Transparency </a:t>
              </a:r>
              <a:r>
                <a:rPr lang="en-US" sz="795" b="1" i="1" dirty="0">
                  <a:latin typeface="Century Gothic" panose="020B0502020202020204" pitchFamily="34" charset="0"/>
                  <a:ea typeface="MS Mincho" panose="02020609040205080304" pitchFamily="49" charset="-128"/>
                  <a:cs typeface="Times New Roman" panose="02020603050405020304" pitchFamily="18" charset="0"/>
                </a:rPr>
                <a:t>-</a:t>
              </a:r>
              <a:r>
                <a:rPr lang="en-US" sz="795" b="1" i="1" dirty="0">
                  <a:solidFill>
                    <a:srgbClr val="000000"/>
                  </a:solidFill>
                  <a:latin typeface="Century Gothic" panose="020B0502020202020204" pitchFamily="34" charset="0"/>
                  <a:ea typeface="MS Mincho" panose="02020609040205080304" pitchFamily="49" charset="-128"/>
                  <a:cs typeface="Times New Roman" panose="02020603050405020304" pitchFamily="18" charset="0"/>
                </a:rPr>
                <a:t> </a:t>
              </a:r>
              <a:r>
                <a:rPr lang="en-US" sz="795" b="1" i="1" dirty="0">
                  <a:solidFill>
                    <a:srgbClr val="FF7C80"/>
                  </a:solidFill>
                  <a:latin typeface="Century Gothic" panose="020B0502020202020204" pitchFamily="34" charset="0"/>
                  <a:ea typeface="MS Mincho" panose="02020609040205080304" pitchFamily="49" charset="-128"/>
                  <a:cs typeface="Times New Roman" panose="02020603050405020304" pitchFamily="18" charset="0"/>
                </a:rPr>
                <a:t>Innovation</a:t>
              </a:r>
              <a:r>
                <a:rPr lang="en-US" sz="795" b="1" i="1" dirty="0">
                  <a:solidFill>
                    <a:srgbClr val="000000"/>
                  </a:solidFill>
                  <a:latin typeface="Century Gothic" panose="020B0502020202020204" pitchFamily="34" charset="0"/>
                  <a:ea typeface="MS Mincho" panose="02020609040205080304" pitchFamily="49" charset="-128"/>
                  <a:cs typeface="Times New Roman" panose="02020603050405020304" pitchFamily="18" charset="0"/>
                </a:rPr>
                <a:t> </a:t>
              </a:r>
              <a:r>
                <a:rPr lang="en-US" sz="795" b="1" i="1" dirty="0">
                  <a:latin typeface="Century Gothic" panose="020B0502020202020204" pitchFamily="34" charset="0"/>
                  <a:ea typeface="MS Mincho" panose="02020609040205080304" pitchFamily="49" charset="-128"/>
                  <a:cs typeface="Times New Roman" panose="02020603050405020304" pitchFamily="18" charset="0"/>
                </a:rPr>
                <a:t>-</a:t>
              </a:r>
              <a:r>
                <a:rPr lang="en-US" sz="795" b="1" i="1" dirty="0">
                  <a:solidFill>
                    <a:srgbClr val="000000"/>
                  </a:solidFill>
                  <a:latin typeface="Century Gothic" panose="020B0502020202020204" pitchFamily="34" charset="0"/>
                  <a:ea typeface="MS Mincho" panose="02020609040205080304" pitchFamily="49" charset="-128"/>
                  <a:cs typeface="Times New Roman" panose="02020603050405020304" pitchFamily="18" charset="0"/>
                </a:rPr>
                <a:t> </a:t>
              </a:r>
              <a:r>
                <a:rPr lang="en-US" sz="795" b="1" i="1" dirty="0">
                  <a:solidFill>
                    <a:srgbClr val="8A880E"/>
                  </a:solidFill>
                  <a:latin typeface="Century Gothic" panose="020B0502020202020204" pitchFamily="34" charset="0"/>
                  <a:ea typeface="MS Mincho" panose="02020609040205080304" pitchFamily="49" charset="-128"/>
                  <a:cs typeface="Times New Roman" panose="02020603050405020304" pitchFamily="18" charset="0"/>
                </a:rPr>
                <a:t>Results</a:t>
              </a:r>
              <a:endParaRPr lang="en-US" sz="927" dirty="0">
                <a:latin typeface="Century Gothic" panose="020B0502020202020204" pitchFamily="34" charset="0"/>
                <a:ea typeface="MS Mincho" panose="02020609040205080304" pitchFamily="49" charset="-128"/>
                <a:cs typeface="Times New Roman" panose="02020603050405020304" pitchFamily="18" charset="0"/>
              </a:endParaRPr>
            </a:p>
          </p:txBody>
        </p:sp>
      </p:grpSp>
      <p:sp>
        <p:nvSpPr>
          <p:cNvPr id="55" name="TextBox 54" descr="Coming soon: 2024 workshops&#10;&#10;You spoke and we heard – Results Washington is excited to announce that we will host three in-person workshops this year to provide opportunities for the community to network as well as bring hands-on, group learning back into our way of life. Although we won’t have a hybrid option for these meetings, we will continue hosting our CoP meetings each month to offer a virtual learning option for those who aren’t able to make the workshops.&#10;&#10;We still have some logistics to finalize, but here’s a sneak peek at what you can expect:&#10;&#10;Workshops held in April, July, and August&#10;April and August in Olympia; July in Eastern/Central Washington&#10;We’re looking for champions to help us plan our offsite workshop – let us know if you’re interested!&#10;Networking luncheons will be provided&#10;Teachings in data visualization, Lean tools, and strategic planning&#10;A small fee to confirm your spot&#10;&#10;More details to come – be on the look out! ">
            <a:extLst>
              <a:ext uri="{FF2B5EF4-FFF2-40B4-BE49-F238E27FC236}">
                <a16:creationId xmlns:a16="http://schemas.microsoft.com/office/drawing/2014/main" id="{7EC7E124-3586-D84A-2D6F-77FE13A817CD}"/>
              </a:ext>
            </a:extLst>
          </p:cNvPr>
          <p:cNvSpPr txBox="1"/>
          <p:nvPr/>
        </p:nvSpPr>
        <p:spPr>
          <a:xfrm>
            <a:off x="188205" y="5087545"/>
            <a:ext cx="4145124" cy="5239900"/>
          </a:xfrm>
          <a:prstGeom prst="rect">
            <a:avLst/>
          </a:prstGeom>
          <a:noFill/>
        </p:spPr>
        <p:txBody>
          <a:bodyPr wrap="square" lIns="91440" tIns="45722" rIns="91440" bIns="45722" rtlCol="0" anchor="t">
            <a:spAutoFit/>
          </a:bodyPr>
          <a:lstStyle/>
          <a:p>
            <a:pPr algn="ctr"/>
            <a:r>
              <a:rPr lang="en-US" sz="1600" b="1" dirty="0">
                <a:latin typeface="Century Gothic" panose="020B0502020202020204" pitchFamily="34" charset="0"/>
              </a:rPr>
              <a:t>This Fall: Lean Six Sigma Black Belt Course with Wendy Frasier</a:t>
            </a:r>
          </a:p>
          <a:p>
            <a:pPr algn="ctr"/>
            <a:br>
              <a:rPr lang="en-US" sz="1600" b="1" dirty="0">
                <a:latin typeface="Century Gothic" panose="020B0502020202020204" pitchFamily="34" charset="0"/>
              </a:rPr>
            </a:br>
            <a:endParaRPr lang="en-US" sz="1600" b="1" dirty="0">
              <a:latin typeface="Century Gothic" panose="020B0502020202020204" pitchFamily="34" charset="0"/>
            </a:endParaRPr>
          </a:p>
          <a:p>
            <a:pPr algn="ctr"/>
            <a:r>
              <a:rPr lang="en-US" sz="1150" dirty="0">
                <a:effectLst/>
                <a:latin typeface="Century Gothic" panose="020B0502020202020204" pitchFamily="34" charset="0"/>
              </a:rPr>
              <a:t>Do you already have your Green Belt certification and are now seeking a Black Belt course?</a:t>
            </a:r>
          </a:p>
          <a:p>
            <a:pPr algn="ctr"/>
            <a:endParaRPr lang="en-US" sz="1150" dirty="0">
              <a:latin typeface="Century Gothic" panose="020B0502020202020204" pitchFamily="34" charset="0"/>
            </a:endParaRPr>
          </a:p>
          <a:p>
            <a:pPr algn="ctr"/>
            <a:r>
              <a:rPr lang="en-US" sz="1150" dirty="0">
                <a:effectLst/>
                <a:latin typeface="Century Gothic" panose="020B0502020202020204" pitchFamily="34" charset="0"/>
              </a:rPr>
              <a:t>Exciting news! One of our esteemed community members has shared information about a Black Belt course starting this Fall at South Puget Sound Community College. </a:t>
            </a:r>
          </a:p>
          <a:p>
            <a:pPr algn="ctr"/>
            <a:br>
              <a:rPr lang="en-US" sz="1150" dirty="0">
                <a:latin typeface="Century Gothic" panose="020B0502020202020204" pitchFamily="34" charset="0"/>
              </a:rPr>
            </a:br>
            <a:r>
              <a:rPr lang="en-US" sz="1150" dirty="0">
                <a:latin typeface="Century Gothic" panose="020B0502020202020204" pitchFamily="34" charset="0"/>
                <a:ea typeface="Aptos" panose="020B0004020202020204" pitchFamily="34" charset="0"/>
                <a:cs typeface="Aptos" panose="020B0004020202020204" pitchFamily="34" charset="0"/>
              </a:rPr>
              <a:t>This instructor-led course will consist of 90 hours of classroom instruction and 30 hours of hands-on field experience in applying Lean Six Sigma methodologies. </a:t>
            </a:r>
          </a:p>
          <a:p>
            <a:pPr algn="ctr"/>
            <a:endParaRPr lang="en-US" sz="1150" dirty="0">
              <a:latin typeface="Century Gothic" panose="020B0502020202020204" pitchFamily="34" charset="0"/>
              <a:ea typeface="Aptos" panose="020B0004020202020204" pitchFamily="34" charset="0"/>
              <a:cs typeface="Aptos" panose="020B0004020202020204" pitchFamily="34" charset="0"/>
            </a:endParaRPr>
          </a:p>
          <a:p>
            <a:pPr algn="ctr"/>
            <a:r>
              <a:rPr lang="en-US" sz="1150" dirty="0">
                <a:effectLst/>
                <a:latin typeface="Century Gothic" panose="020B0502020202020204" pitchFamily="34" charset="0"/>
                <a:ea typeface="Aptos" panose="020B0004020202020204" pitchFamily="34" charset="0"/>
                <a:cs typeface="Aptos" panose="020B0004020202020204" pitchFamily="34" charset="0"/>
              </a:rPr>
              <a:t>With spot</a:t>
            </a:r>
            <a:r>
              <a:rPr lang="en-US" sz="1150" dirty="0">
                <a:latin typeface="Century Gothic" panose="020B0502020202020204" pitchFamily="34" charset="0"/>
                <a:ea typeface="Aptos" panose="020B0004020202020204" pitchFamily="34" charset="0"/>
                <a:cs typeface="Aptos" panose="020B0004020202020204" pitchFamily="34" charset="0"/>
              </a:rPr>
              <a:t>s limited to just 12 participants a class, if you are interested in applying or finding out more information, you may contact </a:t>
            </a:r>
            <a:r>
              <a:rPr lang="en-US" sz="1150" dirty="0">
                <a:latin typeface="Century Gothic" panose="020B0502020202020204" pitchFamily="34" charset="0"/>
                <a:ea typeface="Aptos" panose="020B0004020202020204" pitchFamily="34" charset="0"/>
                <a:cs typeface="Aptos" panose="020B0004020202020204" pitchFamily="34" charset="0"/>
                <a:hlinkClick r:id="rId4"/>
              </a:rPr>
              <a:t>info@center4ci.com</a:t>
            </a:r>
            <a:r>
              <a:rPr lang="en-US" sz="1150" dirty="0">
                <a:latin typeface="Century Gothic" panose="020B0502020202020204" pitchFamily="34" charset="0"/>
                <a:ea typeface="Aptos" panose="020B0004020202020204" pitchFamily="34" charset="0"/>
                <a:cs typeface="Aptos" panose="020B0004020202020204" pitchFamily="34" charset="0"/>
              </a:rPr>
              <a:t>.</a:t>
            </a:r>
            <a:endParaRPr lang="en-US" sz="1600" b="1" dirty="0">
              <a:latin typeface="Century Gothic" panose="020B0502020202020204" pitchFamily="34" charset="0"/>
            </a:endParaRPr>
          </a:p>
          <a:p>
            <a:pPr algn="ctr"/>
            <a:endParaRPr lang="en-US" sz="1600" b="1" dirty="0">
              <a:latin typeface="Century Gothic" panose="020B0502020202020204" pitchFamily="34" charset="0"/>
            </a:endParaRPr>
          </a:p>
          <a:p>
            <a:pPr algn="ctr"/>
            <a:endParaRPr lang="en-US" sz="1600" b="1" dirty="0">
              <a:latin typeface="Century Gothic" panose="020B0502020202020204" pitchFamily="34" charset="0"/>
            </a:endParaRPr>
          </a:p>
          <a:p>
            <a:endParaRPr lang="en-US" sz="1600" b="1" dirty="0">
              <a:effectLst/>
              <a:latin typeface="Century Gothic" panose="020B0502020202020204" pitchFamily="34" charset="0"/>
              <a:ea typeface="Aptos" panose="020B0004020202020204" pitchFamily="34" charset="0"/>
              <a:cs typeface="Aptos" panose="020B0004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p:txBody>
      </p:sp>
      <p:sp>
        <p:nvSpPr>
          <p:cNvPr id="4" name="Rectangle 3" descr="WHAT YOU MISSED&#10;&#10;At our January CoP meeting, we were grateful to have Vanessa Palomino with the Office of Financial Management (OFM) share all about Gracious Space and how to have meaningful conversations with your coworkers to address conflict and build relationships. &#10;&#10;For more information, see the recapped story on page 2!&#10;&#10;LOOKING AHEAD &#10;&#10;Mark your calendars and check out what we have in store for you at our February CoP meeting on page 2.&#10;&#10;QUESTIONS?&#10;&#10;For questions on The Blast, the CoP, or to present a teaching or project share this year, contact:&#10;Talia Mazzara, Results WA Senior Performance Advisor&#10;&#10;Theresa Dew, Results WA Senior Performance Advisor">
            <a:extLst>
              <a:ext uri="{FF2B5EF4-FFF2-40B4-BE49-F238E27FC236}">
                <a16:creationId xmlns:a16="http://schemas.microsoft.com/office/drawing/2014/main" id="{0068B091-C4CF-3686-F9F9-AD01C0C4C2DD}"/>
              </a:ext>
            </a:extLst>
          </p:cNvPr>
          <p:cNvSpPr/>
          <p:nvPr/>
        </p:nvSpPr>
        <p:spPr>
          <a:xfrm>
            <a:off x="4371749" y="2202945"/>
            <a:ext cx="2490811" cy="6941055"/>
          </a:xfrm>
          <a:prstGeom prst="rect">
            <a:avLst/>
          </a:prstGeom>
          <a:solidFill>
            <a:srgbClr val="1D62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42048" tIns="40341" rIns="242048" bIns="40341" numCol="1" spcCol="0" rtlCol="0" fromWordArt="0" anchor="ctr" anchorCtr="0" forceAA="0" compatLnSpc="1">
            <a:prstTxWarp prst="textNoShape">
              <a:avLst/>
            </a:prstTxWarp>
            <a:noAutofit/>
          </a:bodyPr>
          <a:lstStyle/>
          <a:p>
            <a:pPr>
              <a:lnSpc>
                <a:spcPct val="115000"/>
              </a:lnSpc>
              <a:spcBef>
                <a:spcPts val="884"/>
              </a:spcBef>
              <a:spcAft>
                <a:spcPts val="533"/>
              </a:spcAft>
            </a:pPr>
            <a:r>
              <a:rPr lang="en-US" sz="1200" b="1" dirty="0">
                <a:latin typeface="Century Gothic" panose="020B0502020202020204" pitchFamily="34" charset="0"/>
                <a:ea typeface="MS Mincho" panose="02020609040205080304" pitchFamily="49" charset="-128"/>
                <a:cs typeface="Times New Roman" panose="02020603050405020304" pitchFamily="18" charset="0"/>
              </a:rPr>
              <a:t>WHAT YOU MISSED</a:t>
            </a:r>
            <a:br>
              <a:rPr lang="en-US" sz="1200" b="1" dirty="0">
                <a:latin typeface="Century Gothic" panose="020B0502020202020204" pitchFamily="34" charset="0"/>
                <a:ea typeface="MS Mincho" panose="02020609040205080304" pitchFamily="49" charset="-128"/>
                <a:cs typeface="Times New Roman" panose="02020603050405020304" pitchFamily="18" charset="0"/>
              </a:rPr>
            </a:br>
            <a:br>
              <a:rPr lang="en-US" sz="1240" b="1" dirty="0">
                <a:latin typeface="Century Gothic" panose="020B0502020202020204" pitchFamily="34" charset="0"/>
                <a:ea typeface="MS Mincho" panose="02020609040205080304" pitchFamily="49" charset="-128"/>
                <a:cs typeface="Times New Roman" panose="02020603050405020304" pitchFamily="18" charset="0"/>
              </a:rPr>
            </a:br>
            <a:r>
              <a:rPr lang="en-US" sz="1100" dirty="0">
                <a:latin typeface="Century Gothic" panose="020B0502020202020204" pitchFamily="34" charset="0"/>
                <a:ea typeface="MS Mincho" panose="02020609040205080304" pitchFamily="49" charset="-128"/>
                <a:cs typeface="Times New Roman" panose="02020603050405020304" pitchFamily="18" charset="0"/>
              </a:rPr>
              <a:t>At our July CoP meeting, we were joined by Missy Sterling with the Washington State Health Care Authority, who facilitated an interactive discussion on Leading without Authority.  We also heard from John Cooper with Results Washington who gave an overview on Results Washington’s Lean journey.</a:t>
            </a:r>
            <a:br>
              <a:rPr lang="en-US" sz="1100" dirty="0">
                <a:latin typeface="Century Gothic" panose="020B0502020202020204" pitchFamily="34" charset="0"/>
                <a:ea typeface="MS Mincho" panose="02020609040205080304" pitchFamily="49" charset="-128"/>
                <a:cs typeface="Times New Roman" panose="02020603050405020304" pitchFamily="18" charset="0"/>
              </a:rPr>
            </a:br>
            <a:br>
              <a:rPr lang="en-US" sz="1100" dirty="0">
                <a:effectLst/>
                <a:latin typeface="Century Gothic" panose="020B0502020202020204" pitchFamily="34" charset="0"/>
                <a:ea typeface="Aptos" panose="020B0004020202020204" pitchFamily="34" charset="0"/>
                <a:cs typeface="Aptos" panose="020B0004020202020204" pitchFamily="34" charset="0"/>
              </a:rPr>
            </a:br>
            <a:r>
              <a:rPr lang="en-US" sz="1100" dirty="0">
                <a:latin typeface="Century Gothic" panose="020B0502020202020204" pitchFamily="34" charset="0"/>
                <a:ea typeface="MS Mincho" panose="02020609040205080304" pitchFamily="49" charset="-128"/>
                <a:cs typeface="Times New Roman" panose="02020603050405020304" pitchFamily="18" charset="0"/>
              </a:rPr>
              <a:t>See page 2 for more!</a:t>
            </a:r>
            <a:br>
              <a:rPr lang="en-US" sz="1100" dirty="0">
                <a:latin typeface="Century Gothic" panose="020B0502020202020204" pitchFamily="34" charset="0"/>
                <a:ea typeface="MS Mincho" panose="02020609040205080304" pitchFamily="49" charset="-128"/>
                <a:cs typeface="Times New Roman" panose="02020603050405020304" pitchFamily="18" charset="0"/>
              </a:rPr>
            </a:br>
            <a:br>
              <a:rPr lang="en-US" sz="1000" dirty="0">
                <a:latin typeface="Century Gothic" panose="020B0502020202020204" pitchFamily="34" charset="0"/>
                <a:ea typeface="MS Mincho" panose="02020609040205080304" pitchFamily="49" charset="-128"/>
                <a:cs typeface="Times New Roman" panose="02020603050405020304" pitchFamily="18" charset="0"/>
              </a:rPr>
            </a:br>
            <a:r>
              <a:rPr lang="en-US" sz="1200" b="1" dirty="0">
                <a:latin typeface="Century Gothic" panose="020B0502020202020204" pitchFamily="34" charset="0"/>
                <a:ea typeface="MS Mincho" panose="02020609040205080304" pitchFamily="49" charset="-128"/>
                <a:cs typeface="Times New Roman" panose="02020603050405020304" pitchFamily="18" charset="0"/>
              </a:rPr>
              <a:t>LOOKING AHEAD </a:t>
            </a:r>
            <a:br>
              <a:rPr lang="en-US" sz="1236" b="1" dirty="0">
                <a:latin typeface="Century Gothic" panose="020B0502020202020204" pitchFamily="34" charset="0"/>
                <a:ea typeface="MS Mincho" panose="02020609040205080304" pitchFamily="49" charset="-128"/>
                <a:cs typeface="Times New Roman" panose="02020603050405020304" pitchFamily="18" charset="0"/>
              </a:rPr>
            </a:br>
            <a:br>
              <a:rPr lang="en-US" sz="1236" b="1" dirty="0">
                <a:latin typeface="Century Gothic" panose="020B0502020202020204" pitchFamily="34" charset="0"/>
                <a:ea typeface="MS Mincho" panose="02020609040205080304" pitchFamily="49" charset="-128"/>
                <a:cs typeface="Times New Roman" panose="02020603050405020304" pitchFamily="18" charset="0"/>
              </a:rPr>
            </a:br>
            <a:r>
              <a:rPr lang="en-US" sz="1100" dirty="0">
                <a:latin typeface="Century Gothic" panose="020B0502020202020204" pitchFamily="34" charset="0"/>
                <a:ea typeface="MS Mincho" panose="02020609040205080304" pitchFamily="49" charset="-128"/>
                <a:cs typeface="Times New Roman" panose="02020603050405020304" pitchFamily="18" charset="0"/>
              </a:rPr>
              <a:t>Mark your calendars and check out what we have in store for you at our July</a:t>
            </a:r>
            <a:r>
              <a:rPr lang="en-US" sz="1100" b="1" dirty="0">
                <a:latin typeface="Century Gothic" panose="020B0502020202020204" pitchFamily="34" charset="0"/>
                <a:ea typeface="MS Mincho" panose="02020609040205080304" pitchFamily="49" charset="-128"/>
                <a:cs typeface="Times New Roman" panose="02020603050405020304" pitchFamily="18" charset="0"/>
              </a:rPr>
              <a:t> </a:t>
            </a:r>
            <a:r>
              <a:rPr lang="en-US" sz="1100" dirty="0">
                <a:latin typeface="Century Gothic" panose="020B0502020202020204" pitchFamily="34" charset="0"/>
                <a:ea typeface="MS Mincho" panose="02020609040205080304" pitchFamily="49" charset="-128"/>
                <a:cs typeface="Times New Roman" panose="02020603050405020304" pitchFamily="18" charset="0"/>
              </a:rPr>
              <a:t>CoP meeting on page 2.</a:t>
            </a:r>
            <a:br>
              <a:rPr lang="en-US" sz="1100" dirty="0">
                <a:latin typeface="Century Gothic" panose="020B0502020202020204" pitchFamily="34" charset="0"/>
                <a:ea typeface="MS Mincho" panose="02020609040205080304" pitchFamily="49" charset="-128"/>
                <a:cs typeface="Times New Roman" panose="02020603050405020304" pitchFamily="18" charset="0"/>
              </a:rPr>
            </a:br>
            <a:br>
              <a:rPr lang="en-US" sz="1100" dirty="0">
                <a:latin typeface="Century Gothic" panose="020B0502020202020204" pitchFamily="34" charset="0"/>
                <a:ea typeface="MS Mincho" panose="02020609040205080304" pitchFamily="49" charset="-128"/>
                <a:cs typeface="Times New Roman" panose="02020603050405020304" pitchFamily="18" charset="0"/>
              </a:rPr>
            </a:br>
            <a:r>
              <a:rPr lang="en-US" sz="1200" b="1" cap="all"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Questions?</a:t>
            </a:r>
            <a:br>
              <a:rPr lang="en-US" sz="1588" b="1" cap="all"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br>
            <a:br>
              <a:rPr lang="en-US" sz="1588" b="1" cap="all"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br>
            <a:r>
              <a:rPr lang="en-US" sz="1100"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For questions on The Blast, the CoP, or to present a teaching or project share, contact:</a:t>
            </a:r>
          </a:p>
          <a:p>
            <a:r>
              <a:rPr lang="en-US" sz="1100" b="1" u="sng" dirty="0">
                <a:solidFill>
                  <a:srgbClr val="FFFF00"/>
                </a:solidFill>
                <a:latin typeface="Century Gothic" panose="020B0502020202020204" pitchFamily="34" charset="0"/>
                <a:ea typeface="MS Mincho" panose="02020609040205080304" pitchFamily="49" charset="-128"/>
                <a:cs typeface="Times New Roman" panose="02020603050405020304" pitchFamily="18" charset="0"/>
                <a:hlinkClick r:id="rId5">
                  <a:extLst>
                    <a:ext uri="{A12FA001-AC4F-418D-AE19-62706E023703}">
                      <ahyp:hlinkClr xmlns:ahyp="http://schemas.microsoft.com/office/drawing/2018/hyperlinkcolor" val="tx"/>
                    </a:ext>
                  </a:extLst>
                </a:hlinkClick>
              </a:rPr>
              <a:t>Talia Mazzara</a:t>
            </a:r>
            <a:r>
              <a:rPr lang="en-US" sz="1100" dirty="0">
                <a:latin typeface="Century Gothic" panose="020B0502020202020204" pitchFamily="34" charset="0"/>
                <a:ea typeface="MS Mincho" panose="02020609040205080304" pitchFamily="49" charset="-128"/>
                <a:cs typeface="Times New Roman" panose="02020603050405020304" pitchFamily="18" charset="0"/>
              </a:rPr>
              <a:t>, Results WA Senior Performance Advisor</a:t>
            </a:r>
          </a:p>
          <a:p>
            <a:r>
              <a:rPr lang="en-US" sz="1100" b="1" u="sng" dirty="0">
                <a:solidFill>
                  <a:srgbClr val="FFFF00"/>
                </a:solidFill>
                <a:latin typeface="Century Gothic" panose="020B0502020202020204" pitchFamily="34" charset="0"/>
                <a:ea typeface="MS Mincho" panose="02020609040205080304" pitchFamily="49" charset="-128"/>
                <a:cs typeface="Times New Roman" panose="02020603050405020304" pitchFamily="18" charset="0"/>
                <a:hlinkClick r:id="rId6">
                  <a:extLst>
                    <a:ext uri="{A12FA001-AC4F-418D-AE19-62706E023703}">
                      <ahyp:hlinkClr xmlns:ahyp="http://schemas.microsoft.com/office/drawing/2018/hyperlinkcolor" val="tx"/>
                    </a:ext>
                  </a:extLst>
                </a:hlinkClick>
              </a:rPr>
              <a:t>Theresa Dew</a:t>
            </a:r>
            <a:r>
              <a:rPr lang="en-US" sz="1100" dirty="0">
                <a:latin typeface="Century Gothic" panose="020B0502020202020204" pitchFamily="34" charset="0"/>
                <a:ea typeface="MS Mincho" panose="02020609040205080304" pitchFamily="49" charset="-128"/>
                <a:cs typeface="Times New Roman" panose="02020603050405020304" pitchFamily="18" charset="0"/>
              </a:rPr>
              <a:t>, Results WA Senior Performance Advisor</a:t>
            </a:r>
          </a:p>
        </p:txBody>
      </p:sp>
      <p:cxnSp>
        <p:nvCxnSpPr>
          <p:cNvPr id="62" name="Straight Connector 61">
            <a:extLst>
              <a:ext uri="{FF2B5EF4-FFF2-40B4-BE49-F238E27FC236}">
                <a16:creationId xmlns:a16="http://schemas.microsoft.com/office/drawing/2014/main" id="{BA8EE050-D37F-B9ED-90B7-9CC8D03674C2}"/>
              </a:ext>
              <a:ext uri="{C183D7F6-B498-43B3-948B-1728B52AA6E4}">
                <adec:decorative xmlns:adec="http://schemas.microsoft.com/office/drawing/2017/decorative" val="1"/>
              </a:ext>
            </a:extLst>
          </p:cNvPr>
          <p:cNvCxnSpPr>
            <a:cxnSpLocks/>
          </p:cNvCxnSpPr>
          <p:nvPr/>
        </p:nvCxnSpPr>
        <p:spPr>
          <a:xfrm>
            <a:off x="4634367" y="2681705"/>
            <a:ext cx="13529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F38F2EF-FF88-3891-3983-718F65AB565F}"/>
              </a:ext>
              <a:ext uri="{C183D7F6-B498-43B3-948B-1728B52AA6E4}">
                <adec:decorative xmlns:adec="http://schemas.microsoft.com/office/drawing/2017/decorative" val="1"/>
              </a:ext>
            </a:extLst>
          </p:cNvPr>
          <p:cNvCxnSpPr>
            <a:cxnSpLocks/>
          </p:cNvCxnSpPr>
          <p:nvPr/>
        </p:nvCxnSpPr>
        <p:spPr>
          <a:xfrm flipV="1">
            <a:off x="4596268" y="6831740"/>
            <a:ext cx="1352954" cy="10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005C018-87C0-63A0-2229-D8ADE7643F9E}"/>
              </a:ext>
              <a:ext uri="{C183D7F6-B498-43B3-948B-1728B52AA6E4}">
                <adec:decorative xmlns:adec="http://schemas.microsoft.com/office/drawing/2017/decorative" val="1"/>
              </a:ext>
            </a:extLst>
          </p:cNvPr>
          <p:cNvGrpSpPr/>
          <p:nvPr/>
        </p:nvGrpSpPr>
        <p:grpSpPr>
          <a:xfrm>
            <a:off x="1" y="5754694"/>
            <a:ext cx="229721" cy="3308251"/>
            <a:chOff x="3756025" y="3200718"/>
            <a:chExt cx="260350" cy="3656965"/>
          </a:xfrm>
        </p:grpSpPr>
        <p:sp>
          <p:nvSpPr>
            <p:cNvPr id="6" name="Rectangle 5">
              <a:extLst>
                <a:ext uri="{FF2B5EF4-FFF2-40B4-BE49-F238E27FC236}">
                  <a16:creationId xmlns:a16="http://schemas.microsoft.com/office/drawing/2014/main" id="{95BE8E08-222F-DD16-5928-8EC6C59E6A55}"/>
                </a:ext>
              </a:extLst>
            </p:cNvPr>
            <p:cNvSpPr>
              <a:spLocks noChangeArrowheads="1"/>
            </p:cNvSpPr>
            <p:nvPr/>
          </p:nvSpPr>
          <p:spPr bwMode="auto">
            <a:xfrm>
              <a:off x="3756025" y="6789103"/>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7" name="Rectangle 6">
              <a:extLst>
                <a:ext uri="{FF2B5EF4-FFF2-40B4-BE49-F238E27FC236}">
                  <a16:creationId xmlns:a16="http://schemas.microsoft.com/office/drawing/2014/main" id="{6C841C6B-56C5-6F5D-670F-F589D58FA0FE}"/>
                </a:ext>
              </a:extLst>
            </p:cNvPr>
            <p:cNvSpPr>
              <a:spLocks noChangeArrowheads="1"/>
            </p:cNvSpPr>
            <p:nvPr/>
          </p:nvSpPr>
          <p:spPr bwMode="auto">
            <a:xfrm>
              <a:off x="3756025" y="6639878"/>
              <a:ext cx="260350" cy="6477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8" name="Rectangle 7">
              <a:extLst>
                <a:ext uri="{FF2B5EF4-FFF2-40B4-BE49-F238E27FC236}">
                  <a16:creationId xmlns:a16="http://schemas.microsoft.com/office/drawing/2014/main" id="{1ACBF407-8B8D-781F-8926-E81A6BFCF8D1}"/>
                </a:ext>
              </a:extLst>
            </p:cNvPr>
            <p:cNvSpPr>
              <a:spLocks noChangeArrowheads="1"/>
            </p:cNvSpPr>
            <p:nvPr/>
          </p:nvSpPr>
          <p:spPr bwMode="auto">
            <a:xfrm>
              <a:off x="3756025" y="6487478"/>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9" name="Rectangle 8">
              <a:extLst>
                <a:ext uri="{FF2B5EF4-FFF2-40B4-BE49-F238E27FC236}">
                  <a16:creationId xmlns:a16="http://schemas.microsoft.com/office/drawing/2014/main" id="{3EBA8372-6B32-0132-4114-0371B0293529}"/>
                </a:ext>
              </a:extLst>
            </p:cNvPr>
            <p:cNvSpPr>
              <a:spLocks noChangeArrowheads="1"/>
            </p:cNvSpPr>
            <p:nvPr/>
          </p:nvSpPr>
          <p:spPr bwMode="auto">
            <a:xfrm>
              <a:off x="3756025" y="6338253"/>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0" name="Rectangle 9">
              <a:extLst>
                <a:ext uri="{FF2B5EF4-FFF2-40B4-BE49-F238E27FC236}">
                  <a16:creationId xmlns:a16="http://schemas.microsoft.com/office/drawing/2014/main" id="{7026AD52-85CD-315C-1DE3-76D085AD9E65}"/>
                </a:ext>
              </a:extLst>
            </p:cNvPr>
            <p:cNvSpPr>
              <a:spLocks noChangeArrowheads="1"/>
            </p:cNvSpPr>
            <p:nvPr/>
          </p:nvSpPr>
          <p:spPr bwMode="auto">
            <a:xfrm>
              <a:off x="3756025" y="6189028"/>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1" name="Rectangle 10">
              <a:extLst>
                <a:ext uri="{FF2B5EF4-FFF2-40B4-BE49-F238E27FC236}">
                  <a16:creationId xmlns:a16="http://schemas.microsoft.com/office/drawing/2014/main" id="{FEC9A956-4EC7-BDEA-2B63-D2BC229C1CCA}"/>
                </a:ext>
              </a:extLst>
            </p:cNvPr>
            <p:cNvSpPr>
              <a:spLocks noChangeArrowheads="1"/>
            </p:cNvSpPr>
            <p:nvPr/>
          </p:nvSpPr>
          <p:spPr bwMode="auto">
            <a:xfrm>
              <a:off x="3756025" y="6041073"/>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2" name="Rectangle 11">
              <a:extLst>
                <a:ext uri="{FF2B5EF4-FFF2-40B4-BE49-F238E27FC236}">
                  <a16:creationId xmlns:a16="http://schemas.microsoft.com/office/drawing/2014/main" id="{79CB8F34-9F83-80F5-5C48-2267E7DB85A3}"/>
                </a:ext>
              </a:extLst>
            </p:cNvPr>
            <p:cNvSpPr>
              <a:spLocks noChangeArrowheads="1"/>
            </p:cNvSpPr>
            <p:nvPr/>
          </p:nvSpPr>
          <p:spPr bwMode="auto">
            <a:xfrm>
              <a:off x="3756025" y="5891848"/>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3" name="Rectangle 12">
              <a:extLst>
                <a:ext uri="{FF2B5EF4-FFF2-40B4-BE49-F238E27FC236}">
                  <a16:creationId xmlns:a16="http://schemas.microsoft.com/office/drawing/2014/main" id="{2E4770B6-6E07-17C5-712D-62E77C607EC7}"/>
                </a:ext>
              </a:extLst>
            </p:cNvPr>
            <p:cNvSpPr>
              <a:spLocks noChangeArrowheads="1"/>
            </p:cNvSpPr>
            <p:nvPr/>
          </p:nvSpPr>
          <p:spPr bwMode="auto">
            <a:xfrm>
              <a:off x="3756025" y="5740083"/>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4" name="Rectangle 13">
              <a:extLst>
                <a:ext uri="{FF2B5EF4-FFF2-40B4-BE49-F238E27FC236}">
                  <a16:creationId xmlns:a16="http://schemas.microsoft.com/office/drawing/2014/main" id="{75CFF943-900C-D359-51BD-BF1CA3552FE6}"/>
                </a:ext>
              </a:extLst>
            </p:cNvPr>
            <p:cNvSpPr>
              <a:spLocks noChangeArrowheads="1"/>
            </p:cNvSpPr>
            <p:nvPr/>
          </p:nvSpPr>
          <p:spPr bwMode="auto">
            <a:xfrm>
              <a:off x="3756025" y="5590858"/>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5" name="Rectangle 14">
              <a:extLst>
                <a:ext uri="{FF2B5EF4-FFF2-40B4-BE49-F238E27FC236}">
                  <a16:creationId xmlns:a16="http://schemas.microsoft.com/office/drawing/2014/main" id="{16DB90E7-A96A-CF63-86EC-89A3EEA2640B}"/>
                </a:ext>
              </a:extLst>
            </p:cNvPr>
            <p:cNvSpPr>
              <a:spLocks noChangeArrowheads="1"/>
            </p:cNvSpPr>
            <p:nvPr/>
          </p:nvSpPr>
          <p:spPr bwMode="auto">
            <a:xfrm>
              <a:off x="3756025" y="5441633"/>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6" name="Rectangle 15">
              <a:extLst>
                <a:ext uri="{FF2B5EF4-FFF2-40B4-BE49-F238E27FC236}">
                  <a16:creationId xmlns:a16="http://schemas.microsoft.com/office/drawing/2014/main" id="{B5DC4D60-0A8E-1481-90B4-C48047D66197}"/>
                </a:ext>
              </a:extLst>
            </p:cNvPr>
            <p:cNvSpPr>
              <a:spLocks noChangeArrowheads="1"/>
            </p:cNvSpPr>
            <p:nvPr/>
          </p:nvSpPr>
          <p:spPr bwMode="auto">
            <a:xfrm>
              <a:off x="3756025" y="5293678"/>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7" name="Rectangle 16">
              <a:extLst>
                <a:ext uri="{FF2B5EF4-FFF2-40B4-BE49-F238E27FC236}">
                  <a16:creationId xmlns:a16="http://schemas.microsoft.com/office/drawing/2014/main" id="{2B5A22CA-FDD6-E693-BB3F-7A18A6677EF4}"/>
                </a:ext>
              </a:extLst>
            </p:cNvPr>
            <p:cNvSpPr>
              <a:spLocks noChangeArrowheads="1"/>
            </p:cNvSpPr>
            <p:nvPr/>
          </p:nvSpPr>
          <p:spPr bwMode="auto">
            <a:xfrm>
              <a:off x="3756025" y="5144453"/>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8" name="Rectangle 17">
              <a:extLst>
                <a:ext uri="{FF2B5EF4-FFF2-40B4-BE49-F238E27FC236}">
                  <a16:creationId xmlns:a16="http://schemas.microsoft.com/office/drawing/2014/main" id="{CD7CF701-D39C-D38B-F83B-AB101813D36A}"/>
                </a:ext>
              </a:extLst>
            </p:cNvPr>
            <p:cNvSpPr>
              <a:spLocks noChangeArrowheads="1"/>
            </p:cNvSpPr>
            <p:nvPr/>
          </p:nvSpPr>
          <p:spPr bwMode="auto">
            <a:xfrm>
              <a:off x="3756025" y="4996498"/>
              <a:ext cx="260350" cy="6477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9" name="Rectangle 18">
              <a:extLst>
                <a:ext uri="{FF2B5EF4-FFF2-40B4-BE49-F238E27FC236}">
                  <a16:creationId xmlns:a16="http://schemas.microsoft.com/office/drawing/2014/main" id="{36EECDBA-A38C-00A5-346C-28A19CFFF399}"/>
                </a:ext>
              </a:extLst>
            </p:cNvPr>
            <p:cNvSpPr>
              <a:spLocks noChangeArrowheads="1"/>
            </p:cNvSpPr>
            <p:nvPr/>
          </p:nvSpPr>
          <p:spPr bwMode="auto">
            <a:xfrm>
              <a:off x="3756025" y="4843463"/>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0" name="Rectangle 19">
              <a:extLst>
                <a:ext uri="{FF2B5EF4-FFF2-40B4-BE49-F238E27FC236}">
                  <a16:creationId xmlns:a16="http://schemas.microsoft.com/office/drawing/2014/main" id="{1FC5028F-738F-58F5-88EA-1A6E2EAC6FD5}"/>
                </a:ext>
              </a:extLst>
            </p:cNvPr>
            <p:cNvSpPr>
              <a:spLocks noChangeArrowheads="1"/>
            </p:cNvSpPr>
            <p:nvPr/>
          </p:nvSpPr>
          <p:spPr bwMode="auto">
            <a:xfrm>
              <a:off x="3756025" y="4695508"/>
              <a:ext cx="260350" cy="6731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1" name="Rectangle 20">
              <a:extLst>
                <a:ext uri="{FF2B5EF4-FFF2-40B4-BE49-F238E27FC236}">
                  <a16:creationId xmlns:a16="http://schemas.microsoft.com/office/drawing/2014/main" id="{B554465E-FDB8-6A40-8DFE-A8156BDAFD52}"/>
                </a:ext>
              </a:extLst>
            </p:cNvPr>
            <p:cNvSpPr>
              <a:spLocks noChangeArrowheads="1"/>
            </p:cNvSpPr>
            <p:nvPr/>
          </p:nvSpPr>
          <p:spPr bwMode="auto">
            <a:xfrm>
              <a:off x="3756025" y="4546283"/>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2" name="Rectangle 21">
              <a:extLst>
                <a:ext uri="{FF2B5EF4-FFF2-40B4-BE49-F238E27FC236}">
                  <a16:creationId xmlns:a16="http://schemas.microsoft.com/office/drawing/2014/main" id="{B49780C0-2E46-923F-3E26-74B4060FD37C}"/>
                </a:ext>
              </a:extLst>
            </p:cNvPr>
            <p:cNvSpPr>
              <a:spLocks noChangeArrowheads="1"/>
            </p:cNvSpPr>
            <p:nvPr/>
          </p:nvSpPr>
          <p:spPr bwMode="auto">
            <a:xfrm>
              <a:off x="3756025" y="4397058"/>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3" name="Rectangle 22">
              <a:extLst>
                <a:ext uri="{FF2B5EF4-FFF2-40B4-BE49-F238E27FC236}">
                  <a16:creationId xmlns:a16="http://schemas.microsoft.com/office/drawing/2014/main" id="{B329CF97-E59F-9395-3585-66A8AFFBEB47}"/>
                </a:ext>
              </a:extLst>
            </p:cNvPr>
            <p:cNvSpPr>
              <a:spLocks noChangeArrowheads="1"/>
            </p:cNvSpPr>
            <p:nvPr/>
          </p:nvSpPr>
          <p:spPr bwMode="auto">
            <a:xfrm>
              <a:off x="3756025" y="4249103"/>
              <a:ext cx="260350" cy="6731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4" name="Rectangle 23">
              <a:extLst>
                <a:ext uri="{FF2B5EF4-FFF2-40B4-BE49-F238E27FC236}">
                  <a16:creationId xmlns:a16="http://schemas.microsoft.com/office/drawing/2014/main" id="{716DFBBD-338B-E0F4-26D6-48D25A211E76}"/>
                </a:ext>
              </a:extLst>
            </p:cNvPr>
            <p:cNvSpPr>
              <a:spLocks noChangeArrowheads="1"/>
            </p:cNvSpPr>
            <p:nvPr/>
          </p:nvSpPr>
          <p:spPr bwMode="auto">
            <a:xfrm>
              <a:off x="3756025" y="4096068"/>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5" name="Rectangle 24">
              <a:extLst>
                <a:ext uri="{FF2B5EF4-FFF2-40B4-BE49-F238E27FC236}">
                  <a16:creationId xmlns:a16="http://schemas.microsoft.com/office/drawing/2014/main" id="{BC5F0901-4891-1F29-6159-5620DFDAAA5B}"/>
                </a:ext>
              </a:extLst>
            </p:cNvPr>
            <p:cNvSpPr>
              <a:spLocks noChangeArrowheads="1"/>
            </p:cNvSpPr>
            <p:nvPr/>
          </p:nvSpPr>
          <p:spPr bwMode="auto">
            <a:xfrm>
              <a:off x="3756025" y="3948113"/>
              <a:ext cx="260350" cy="6731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6" name="Rectangle 25">
              <a:extLst>
                <a:ext uri="{FF2B5EF4-FFF2-40B4-BE49-F238E27FC236}">
                  <a16:creationId xmlns:a16="http://schemas.microsoft.com/office/drawing/2014/main" id="{90D21BF7-D9FD-A1FF-7109-618B0CCC143F}"/>
                </a:ext>
              </a:extLst>
            </p:cNvPr>
            <p:cNvSpPr>
              <a:spLocks noChangeArrowheads="1"/>
            </p:cNvSpPr>
            <p:nvPr/>
          </p:nvSpPr>
          <p:spPr bwMode="auto">
            <a:xfrm>
              <a:off x="3756025" y="3798888"/>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7" name="Rectangle 26">
              <a:extLst>
                <a:ext uri="{FF2B5EF4-FFF2-40B4-BE49-F238E27FC236}">
                  <a16:creationId xmlns:a16="http://schemas.microsoft.com/office/drawing/2014/main" id="{8303C754-F852-E374-3E33-4A949192C0A6}"/>
                </a:ext>
              </a:extLst>
            </p:cNvPr>
            <p:cNvSpPr>
              <a:spLocks noChangeArrowheads="1"/>
            </p:cNvSpPr>
            <p:nvPr/>
          </p:nvSpPr>
          <p:spPr bwMode="auto">
            <a:xfrm>
              <a:off x="3756025" y="3649663"/>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8" name="Rectangle 27">
              <a:extLst>
                <a:ext uri="{FF2B5EF4-FFF2-40B4-BE49-F238E27FC236}">
                  <a16:creationId xmlns:a16="http://schemas.microsoft.com/office/drawing/2014/main" id="{C6E75616-38F7-3493-205B-4DADEF5F8D85}"/>
                </a:ext>
              </a:extLst>
            </p:cNvPr>
            <p:cNvSpPr>
              <a:spLocks noChangeArrowheads="1"/>
            </p:cNvSpPr>
            <p:nvPr/>
          </p:nvSpPr>
          <p:spPr bwMode="auto">
            <a:xfrm>
              <a:off x="3756025" y="3501708"/>
              <a:ext cx="260350" cy="6731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9" name="Rectangle 28">
              <a:extLst>
                <a:ext uri="{FF2B5EF4-FFF2-40B4-BE49-F238E27FC236}">
                  <a16:creationId xmlns:a16="http://schemas.microsoft.com/office/drawing/2014/main" id="{56DE1569-F406-9A90-BFB2-6849489362BC}"/>
                </a:ext>
              </a:extLst>
            </p:cNvPr>
            <p:cNvSpPr>
              <a:spLocks noChangeArrowheads="1"/>
            </p:cNvSpPr>
            <p:nvPr/>
          </p:nvSpPr>
          <p:spPr bwMode="auto">
            <a:xfrm>
              <a:off x="3756025" y="3348038"/>
              <a:ext cx="260350" cy="6858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0" name="Rectangle 29">
              <a:extLst>
                <a:ext uri="{FF2B5EF4-FFF2-40B4-BE49-F238E27FC236}">
                  <a16:creationId xmlns:a16="http://schemas.microsoft.com/office/drawing/2014/main" id="{62839C4D-70F7-54D7-1CE4-33041FDE27B3}"/>
                </a:ext>
              </a:extLst>
            </p:cNvPr>
            <p:cNvSpPr>
              <a:spLocks noChangeArrowheads="1"/>
            </p:cNvSpPr>
            <p:nvPr/>
          </p:nvSpPr>
          <p:spPr bwMode="auto">
            <a:xfrm>
              <a:off x="3756025" y="3200718"/>
              <a:ext cx="260350" cy="6731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grpSp>
      <p:pic>
        <p:nvPicPr>
          <p:cNvPr id="37" name="Picture 36">
            <a:extLst>
              <a:ext uri="{FF2B5EF4-FFF2-40B4-BE49-F238E27FC236}">
                <a16:creationId xmlns:a16="http://schemas.microsoft.com/office/drawing/2014/main" id="{E0CCFF9D-0980-FA12-1CC7-D75ED2370C6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068613" y="5447862"/>
            <a:ext cx="337278" cy="337278"/>
          </a:xfrm>
          <a:prstGeom prst="rect">
            <a:avLst/>
          </a:prstGeom>
          <a:noFill/>
        </p:spPr>
      </p:pic>
      <p:sp>
        <p:nvSpPr>
          <p:cNvPr id="32" name="Rectangle 31">
            <a:extLst>
              <a:ext uri="{FF2B5EF4-FFF2-40B4-BE49-F238E27FC236}">
                <a16:creationId xmlns:a16="http://schemas.microsoft.com/office/drawing/2014/main" id="{48039957-677A-E4D9-CBF6-3D219725CEC9}"/>
              </a:ext>
              <a:ext uri="{C183D7F6-B498-43B3-948B-1728B52AA6E4}">
                <adec:decorative xmlns:adec="http://schemas.microsoft.com/office/drawing/2017/decorative" val="1"/>
              </a:ext>
            </a:extLst>
          </p:cNvPr>
          <p:cNvSpPr/>
          <p:nvPr/>
        </p:nvSpPr>
        <p:spPr>
          <a:xfrm>
            <a:off x="417926" y="5906083"/>
            <a:ext cx="673550" cy="608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588" dirty="0"/>
          </a:p>
        </p:txBody>
      </p:sp>
      <p:cxnSp>
        <p:nvCxnSpPr>
          <p:cNvPr id="3" name="Straight Connector 2">
            <a:extLst>
              <a:ext uri="{FF2B5EF4-FFF2-40B4-BE49-F238E27FC236}">
                <a16:creationId xmlns:a16="http://schemas.microsoft.com/office/drawing/2014/main" id="{6BFFC23A-0DEB-7E1E-A53F-F8FDA8DE7259}"/>
              </a:ext>
              <a:ext uri="{C183D7F6-B498-43B3-948B-1728B52AA6E4}">
                <adec:decorative xmlns:adec="http://schemas.microsoft.com/office/drawing/2017/decorative" val="1"/>
              </a:ext>
            </a:extLst>
          </p:cNvPr>
          <p:cNvCxnSpPr>
            <a:cxnSpLocks/>
          </p:cNvCxnSpPr>
          <p:nvPr/>
        </p:nvCxnSpPr>
        <p:spPr>
          <a:xfrm>
            <a:off x="4596268" y="5437425"/>
            <a:ext cx="13529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2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a:extLst>
              <a:ext uri="{FF2B5EF4-FFF2-40B4-BE49-F238E27FC236}">
                <a16:creationId xmlns:a16="http://schemas.microsoft.com/office/drawing/2014/main" id="{0C080B67-F22C-4A7E-03C6-25F2E2A1BA4D}"/>
              </a:ext>
              <a:ext uri="{C183D7F6-B498-43B3-948B-1728B52AA6E4}">
                <adec:decorative xmlns:adec="http://schemas.microsoft.com/office/drawing/2017/decorative" val="1"/>
              </a:ext>
            </a:extLst>
          </p:cNvPr>
          <p:cNvSpPr>
            <a:spLocks noGrp="1"/>
          </p:cNvSpPr>
          <p:nvPr>
            <p:ph type="title"/>
          </p:nvPr>
        </p:nvSpPr>
        <p:spPr>
          <a:xfrm>
            <a:off x="471488" y="-1767417"/>
            <a:ext cx="5915025" cy="1767417"/>
          </a:xfrm>
        </p:spPr>
        <p:txBody>
          <a:bodyPr vert="horz" lIns="91440" tIns="45720" rIns="91440" bIns="45720" rtlCol="0" anchor="b">
            <a:normAutofit/>
          </a:bodyPr>
          <a:lstStyle/>
          <a:p>
            <a:r>
              <a:rPr lang="en-US" dirty="0"/>
              <a:t>The Blast Newsletter – Page 2</a:t>
            </a:r>
          </a:p>
        </p:txBody>
      </p:sp>
      <p:sp>
        <p:nvSpPr>
          <p:cNvPr id="4" name="Rectangle 3">
            <a:extLst>
              <a:ext uri="{FF2B5EF4-FFF2-40B4-BE49-F238E27FC236}">
                <a16:creationId xmlns:a16="http://schemas.microsoft.com/office/drawing/2014/main" id="{F5F8049D-5F8A-4570-8E88-708FC84D52CB}"/>
              </a:ext>
            </a:extLst>
          </p:cNvPr>
          <p:cNvSpPr/>
          <p:nvPr/>
        </p:nvSpPr>
        <p:spPr>
          <a:xfrm>
            <a:off x="-13862" y="403707"/>
            <a:ext cx="4709509" cy="3176706"/>
          </a:xfrm>
          <a:prstGeom prst="rect">
            <a:avLst/>
          </a:prstGeom>
          <a:solidFill>
            <a:srgbClr val="FCEA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42048" tIns="40341" rIns="242048" bIns="40341" numCol="1" spcCol="0" rtlCol="0" fromWordArt="0" anchor="ctr" anchorCtr="0" forceAA="0" compatLnSpc="1">
            <a:prstTxWarp prst="textNoShape">
              <a:avLst/>
            </a:prstTxWarp>
            <a:noAutofit/>
          </a:bodyPr>
          <a:lstStyle/>
          <a:p>
            <a:endParaRPr lang="en-US" sz="1200" dirty="0">
              <a:solidFill>
                <a:srgbClr val="3C4043"/>
              </a:solidFill>
              <a:latin typeface="Century Gothic" panose="020B0502020202020204" pitchFamily="34"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en-US" sz="1200" dirty="0">
                <a:solidFill>
                  <a:srgbClr val="3C4043"/>
                </a:solidFill>
                <a:latin typeface="Century Gothic" panose="020B0502020202020204" pitchFamily="34" charset="0"/>
                <a:ea typeface="Aptos" panose="020B0004020202020204" pitchFamily="34" charset="0"/>
                <a:cs typeface="Aptos" panose="020B0004020202020204" pitchFamily="34" charset="0"/>
              </a:rPr>
              <a:t>       </a:t>
            </a:r>
            <a:br>
              <a:rPr lang="en-US" sz="1400" dirty="0">
                <a:solidFill>
                  <a:srgbClr val="3C4043"/>
                </a:solidFill>
                <a:effectLst/>
                <a:latin typeface="Century Gothic" panose="020B0502020202020204" pitchFamily="34" charset="0"/>
                <a:ea typeface="Aptos" panose="020B0004020202020204" pitchFamily="34" charset="0"/>
                <a:cs typeface="Aptos" panose="020B0004020202020204" pitchFamily="34" charset="0"/>
              </a:rPr>
            </a:br>
            <a:r>
              <a:rPr lang="en-US" sz="1400" b="1" i="0" dirty="0">
                <a:solidFill>
                  <a:schemeClr val="tx1"/>
                </a:solidFill>
                <a:effectLst/>
                <a:latin typeface="Century Gothic" panose="020B0502020202020204" pitchFamily="34" charset="0"/>
              </a:rPr>
              <a:t>Leading without Authority</a:t>
            </a:r>
            <a:br>
              <a:rPr lang="en-US" sz="1200" dirty="0">
                <a:solidFill>
                  <a:srgbClr val="3C4043"/>
                </a:solidFill>
                <a:effectLst/>
                <a:latin typeface="Century Gothic" panose="020B0502020202020204" pitchFamily="34" charset="0"/>
                <a:ea typeface="Aptos" panose="020B0004020202020204" pitchFamily="34" charset="0"/>
                <a:cs typeface="Aptos" panose="020B0004020202020204" pitchFamily="34" charset="0"/>
              </a:rPr>
            </a:br>
            <a:br>
              <a:rPr lang="en-US" sz="1200" dirty="0">
                <a:solidFill>
                  <a:srgbClr val="3C4043"/>
                </a:solidFill>
                <a:effectLst/>
                <a:latin typeface="Century Gothic" panose="020B0502020202020204" pitchFamily="34" charset="0"/>
                <a:ea typeface="Aptos" panose="020B0004020202020204" pitchFamily="34" charset="0"/>
                <a:cs typeface="Aptos" panose="020B0004020202020204" pitchFamily="34" charset="0"/>
              </a:rPr>
            </a:br>
            <a:r>
              <a:rPr lang="en-US" sz="1200" dirty="0">
                <a:solidFill>
                  <a:srgbClr val="3C4043"/>
                </a:solidFill>
                <a:latin typeface="Century Gothic" panose="020B0502020202020204" pitchFamily="34" charset="0"/>
                <a:ea typeface="Aptos" panose="020B0004020202020204" pitchFamily="34" charset="0"/>
                <a:cs typeface="Aptos" panose="020B0004020202020204" pitchFamily="34" charset="0"/>
              </a:rPr>
              <a:t>We had an excellent meeting where </a:t>
            </a:r>
            <a:r>
              <a:rPr lang="en-US" sz="1200" b="1" dirty="0">
                <a:solidFill>
                  <a:srgbClr val="3C4043"/>
                </a:solidFill>
                <a:latin typeface="Century Gothic" panose="020B0502020202020204" pitchFamily="34" charset="0"/>
                <a:ea typeface="Aptos" panose="020B0004020202020204" pitchFamily="34" charset="0"/>
                <a:cs typeface="Aptos" panose="020B0004020202020204" pitchFamily="34" charset="0"/>
              </a:rPr>
              <a:t>Missy Sterling </a:t>
            </a:r>
            <a:r>
              <a:rPr lang="en-US" sz="1200" dirty="0">
                <a:solidFill>
                  <a:srgbClr val="3C4043"/>
                </a:solidFill>
                <a:latin typeface="Century Gothic" panose="020B0502020202020204" pitchFamily="34" charset="0"/>
                <a:ea typeface="Aptos" panose="020B0004020202020204" pitchFamily="34" charset="0"/>
                <a:cs typeface="Aptos" panose="020B0004020202020204" pitchFamily="34" charset="0"/>
              </a:rPr>
              <a:t>from the Health Care Authority facilitated a dynamic and interactive session on leading without authority. Throughout the discussion, three of the twelve methods to influence were explored. These included the concepts of embracing change rather than resisting it, the significance of synthesizing your ideas for maximum effectiveness and results, and the power of demonstrating enthusiasm for your work.</a:t>
            </a:r>
          </a:p>
          <a:p>
            <a:pPr marL="0" marR="0" algn="ctr">
              <a:spcBef>
                <a:spcPts val="0"/>
              </a:spcBef>
              <a:spcAft>
                <a:spcPts val="0"/>
              </a:spcAft>
            </a:pPr>
            <a:endParaRPr lang="en-US" sz="1200" dirty="0">
              <a:solidFill>
                <a:srgbClr val="3C4043"/>
              </a:solidFill>
              <a:latin typeface="Century Gothic" panose="020B0502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200" dirty="0">
                <a:solidFill>
                  <a:srgbClr val="3C4043"/>
                </a:solidFill>
                <a:latin typeface="Century Gothic" panose="020B0502020202020204" pitchFamily="34" charset="0"/>
                <a:ea typeface="MS Mincho" panose="02020609040205080304" pitchFamily="49" charset="-128"/>
                <a:cs typeface="Times New Roman" panose="02020603050405020304" pitchFamily="18" charset="0"/>
              </a:rPr>
              <a:t>To get a glimpse of this engaging conversation, be sure to check out the </a:t>
            </a:r>
            <a:r>
              <a:rPr lang="en-US" sz="1200" dirty="0">
                <a:solidFill>
                  <a:srgbClr val="3C4043"/>
                </a:solidFill>
                <a:latin typeface="Century Gothic" panose="020B0502020202020204" pitchFamily="34" charset="0"/>
                <a:ea typeface="MS Mincho" panose="02020609040205080304" pitchFamily="49" charset="-128"/>
                <a:cs typeface="Times New Roman" panose="02020603050405020304" pitchFamily="18" charset="0"/>
                <a:hlinkClick r:id="rId2"/>
              </a:rPr>
              <a:t>presentation</a:t>
            </a:r>
            <a:r>
              <a:rPr lang="en-US" sz="1200" dirty="0">
                <a:solidFill>
                  <a:srgbClr val="3C4043"/>
                </a:solidFill>
                <a:latin typeface="Century Gothic" panose="020B0502020202020204" pitchFamily="34" charset="0"/>
                <a:ea typeface="MS Mincho" panose="02020609040205080304" pitchFamily="49" charset="-128"/>
                <a:cs typeface="Times New Roman" panose="02020603050405020304" pitchFamily="18" charset="0"/>
              </a:rPr>
              <a:t>, which includes the audience’s responses, or listen to the recording </a:t>
            </a:r>
            <a:r>
              <a:rPr lang="en-US" sz="1200" dirty="0">
                <a:solidFill>
                  <a:srgbClr val="3C4043"/>
                </a:solidFill>
                <a:latin typeface="Century Gothic" panose="020B0502020202020204" pitchFamily="34" charset="0"/>
                <a:ea typeface="MS Mincho" panose="02020609040205080304" pitchFamily="49" charset="-128"/>
                <a:cs typeface="Times New Roman" panose="02020603050405020304" pitchFamily="18" charset="0"/>
                <a:hlinkClick r:id="rId3"/>
              </a:rPr>
              <a:t>here</a:t>
            </a:r>
            <a:r>
              <a:rPr lang="en-US" sz="1200" dirty="0">
                <a:solidFill>
                  <a:srgbClr val="3C4043"/>
                </a:solidFill>
                <a:latin typeface="Century Gothic" panose="020B0502020202020204" pitchFamily="34" charset="0"/>
                <a:ea typeface="MS Mincho" panose="02020609040205080304" pitchFamily="49" charset="-128"/>
                <a:cs typeface="Times New Roman" panose="02020603050405020304" pitchFamily="18" charset="0"/>
              </a:rPr>
              <a:t>!</a:t>
            </a:r>
          </a:p>
          <a:p>
            <a:pPr marL="0" marR="0" algn="ctr">
              <a:spcBef>
                <a:spcPts val="0"/>
              </a:spcBef>
              <a:spcAft>
                <a:spcPts val="0"/>
              </a:spcAft>
            </a:pPr>
            <a:endParaRPr lang="en-US" sz="1200" dirty="0">
              <a:solidFill>
                <a:srgbClr val="3C4043"/>
              </a:solidFill>
              <a:latin typeface="Century Gothic" panose="020B0502020202020204" pitchFamily="34" charset="0"/>
              <a:ea typeface="MS Mincho" panose="02020609040205080304" pitchFamily="49" charset="-128"/>
              <a:cs typeface="Times New Roman" panose="02020603050405020304" pitchFamily="18" charset="0"/>
            </a:endParaRPr>
          </a:p>
          <a:p>
            <a:pPr marL="0" marR="0" algn="ctr">
              <a:spcBef>
                <a:spcPts val="0"/>
              </a:spcBef>
              <a:spcAft>
                <a:spcPts val="0"/>
              </a:spcAft>
            </a:pPr>
            <a:endParaRPr lang="en-US" sz="1200" dirty="0">
              <a:solidFill>
                <a:srgbClr val="3C4043"/>
              </a:solidFill>
              <a:latin typeface="Century Gothic" panose="020B0502020202020204" pitchFamily="34" charset="0"/>
              <a:ea typeface="MS Mincho" panose="02020609040205080304" pitchFamily="49" charset="-128"/>
              <a:cs typeface="Times New Roman" panose="02020603050405020304" pitchFamily="18" charset="0"/>
            </a:endParaRPr>
          </a:p>
          <a:p>
            <a:pPr marL="0" marR="0" algn="ctr">
              <a:spcBef>
                <a:spcPts val="0"/>
              </a:spcBef>
              <a:spcAft>
                <a:spcPts val="0"/>
              </a:spcAft>
            </a:pPr>
            <a:br>
              <a:rPr lang="en-US" sz="1050"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br>
            <a:endParaRPr lang="en-US" sz="1100"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endParaRPr>
          </a:p>
        </p:txBody>
      </p:sp>
      <p:sp>
        <p:nvSpPr>
          <p:cNvPr id="9" name="Rectangle 8">
            <a:extLst>
              <a:ext uri="{FF2B5EF4-FFF2-40B4-BE49-F238E27FC236}">
                <a16:creationId xmlns:a16="http://schemas.microsoft.com/office/drawing/2014/main" id="{2DBE48E4-E351-CE26-96A5-1DDC48E5AF49}"/>
              </a:ext>
              <a:ext uri="{C183D7F6-B498-43B3-948B-1728B52AA6E4}">
                <adec:decorative xmlns:adec="http://schemas.microsoft.com/office/drawing/2017/decorative" val="1"/>
              </a:ext>
            </a:extLst>
          </p:cNvPr>
          <p:cNvSpPr>
            <a:spLocks noChangeArrowheads="1"/>
          </p:cNvSpPr>
          <p:nvPr/>
        </p:nvSpPr>
        <p:spPr bwMode="auto">
          <a:xfrm>
            <a:off x="-1144" y="5076803"/>
            <a:ext cx="4558552" cy="58114"/>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10" name="Rectangle 9">
            <a:extLst>
              <a:ext uri="{FF2B5EF4-FFF2-40B4-BE49-F238E27FC236}">
                <a16:creationId xmlns:a16="http://schemas.microsoft.com/office/drawing/2014/main" id="{D0C3A28E-05EF-B465-9779-BAA6CFF83BFC}"/>
              </a:ext>
              <a:ext uri="{C183D7F6-B498-43B3-948B-1728B52AA6E4}">
                <adec:decorative xmlns:adec="http://schemas.microsoft.com/office/drawing/2017/decorative" val="1"/>
              </a:ext>
            </a:extLst>
          </p:cNvPr>
          <p:cNvSpPr>
            <a:spLocks noChangeArrowheads="1"/>
          </p:cNvSpPr>
          <p:nvPr/>
        </p:nvSpPr>
        <p:spPr bwMode="auto">
          <a:xfrm>
            <a:off x="-1144" y="4948282"/>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11" name="Rectangle 10">
            <a:extLst>
              <a:ext uri="{FF2B5EF4-FFF2-40B4-BE49-F238E27FC236}">
                <a16:creationId xmlns:a16="http://schemas.microsoft.com/office/drawing/2014/main" id="{CFCF992B-8245-4C28-705D-84E19C83D95A}"/>
              </a:ext>
              <a:ext uri="{C183D7F6-B498-43B3-948B-1728B52AA6E4}">
                <adec:decorative xmlns:adec="http://schemas.microsoft.com/office/drawing/2017/decorative" val="1"/>
              </a:ext>
            </a:extLst>
          </p:cNvPr>
          <p:cNvSpPr>
            <a:spLocks noChangeArrowheads="1"/>
          </p:cNvSpPr>
          <p:nvPr/>
        </p:nvSpPr>
        <p:spPr bwMode="auto">
          <a:xfrm>
            <a:off x="-1144" y="4819761"/>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12" name="Rectangle 11">
            <a:extLst>
              <a:ext uri="{FF2B5EF4-FFF2-40B4-BE49-F238E27FC236}">
                <a16:creationId xmlns:a16="http://schemas.microsoft.com/office/drawing/2014/main" id="{E5C8B2C6-C970-69E1-36E2-10BEE1A6296D}"/>
              </a:ext>
              <a:ext uri="{C183D7F6-B498-43B3-948B-1728B52AA6E4}">
                <adec:decorative xmlns:adec="http://schemas.microsoft.com/office/drawing/2017/decorative" val="1"/>
              </a:ext>
            </a:extLst>
          </p:cNvPr>
          <p:cNvSpPr>
            <a:spLocks noChangeArrowheads="1"/>
          </p:cNvSpPr>
          <p:nvPr/>
        </p:nvSpPr>
        <p:spPr bwMode="auto">
          <a:xfrm>
            <a:off x="-1144" y="4692358"/>
            <a:ext cx="4558552" cy="58114"/>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13" name="Rectangle 12">
            <a:extLst>
              <a:ext uri="{FF2B5EF4-FFF2-40B4-BE49-F238E27FC236}">
                <a16:creationId xmlns:a16="http://schemas.microsoft.com/office/drawing/2014/main" id="{5FA175E1-FE5F-957A-9224-6EB7CC5BC054}"/>
              </a:ext>
              <a:ext uri="{C183D7F6-B498-43B3-948B-1728B52AA6E4}">
                <adec:decorative xmlns:adec="http://schemas.microsoft.com/office/drawing/2017/decorative" val="1"/>
              </a:ext>
            </a:extLst>
          </p:cNvPr>
          <p:cNvSpPr>
            <a:spLocks noChangeArrowheads="1"/>
          </p:cNvSpPr>
          <p:nvPr/>
        </p:nvSpPr>
        <p:spPr bwMode="auto">
          <a:xfrm>
            <a:off x="-1144" y="4560484"/>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14" name="Rectangle 13">
            <a:extLst>
              <a:ext uri="{FF2B5EF4-FFF2-40B4-BE49-F238E27FC236}">
                <a16:creationId xmlns:a16="http://schemas.microsoft.com/office/drawing/2014/main" id="{3BAD40F6-579B-FF3B-EE5C-DA6C3606150A}"/>
              </a:ext>
              <a:ext uri="{C183D7F6-B498-43B3-948B-1728B52AA6E4}">
                <adec:decorative xmlns:adec="http://schemas.microsoft.com/office/drawing/2017/decorative" val="1"/>
              </a:ext>
            </a:extLst>
          </p:cNvPr>
          <p:cNvSpPr>
            <a:spLocks noChangeArrowheads="1"/>
          </p:cNvSpPr>
          <p:nvPr/>
        </p:nvSpPr>
        <p:spPr bwMode="auto">
          <a:xfrm>
            <a:off x="-1144" y="4433080"/>
            <a:ext cx="4558552" cy="58114"/>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15" name="Rectangle 14">
            <a:extLst>
              <a:ext uri="{FF2B5EF4-FFF2-40B4-BE49-F238E27FC236}">
                <a16:creationId xmlns:a16="http://schemas.microsoft.com/office/drawing/2014/main" id="{0046740D-9657-DD05-5193-E315F24C5012}"/>
              </a:ext>
              <a:ext uri="{C183D7F6-B498-43B3-948B-1728B52AA6E4}">
                <adec:decorative xmlns:adec="http://schemas.microsoft.com/office/drawing/2017/decorative" val="1"/>
              </a:ext>
            </a:extLst>
          </p:cNvPr>
          <p:cNvSpPr>
            <a:spLocks noChangeArrowheads="1"/>
          </p:cNvSpPr>
          <p:nvPr/>
        </p:nvSpPr>
        <p:spPr bwMode="auto">
          <a:xfrm>
            <a:off x="-1144" y="4304559"/>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16" name="Rectangle 15">
            <a:extLst>
              <a:ext uri="{FF2B5EF4-FFF2-40B4-BE49-F238E27FC236}">
                <a16:creationId xmlns:a16="http://schemas.microsoft.com/office/drawing/2014/main" id="{0B70C563-DA1B-3BA7-4D31-97EE5FC72C53}"/>
              </a:ext>
              <a:ext uri="{C183D7F6-B498-43B3-948B-1728B52AA6E4}">
                <adec:decorative xmlns:adec="http://schemas.microsoft.com/office/drawing/2017/decorative" val="1"/>
              </a:ext>
            </a:extLst>
          </p:cNvPr>
          <p:cNvSpPr>
            <a:spLocks noChangeArrowheads="1"/>
          </p:cNvSpPr>
          <p:nvPr/>
        </p:nvSpPr>
        <p:spPr bwMode="auto">
          <a:xfrm>
            <a:off x="-13863" y="4176369"/>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17" name="Rectangle 16">
            <a:extLst>
              <a:ext uri="{FF2B5EF4-FFF2-40B4-BE49-F238E27FC236}">
                <a16:creationId xmlns:a16="http://schemas.microsoft.com/office/drawing/2014/main" id="{8E3583B1-028C-EFD1-3DB9-4260D6A7E4A8}"/>
              </a:ext>
              <a:ext uri="{C183D7F6-B498-43B3-948B-1728B52AA6E4}">
                <adec:decorative xmlns:adec="http://schemas.microsoft.com/office/drawing/2017/decorative" val="1"/>
              </a:ext>
            </a:extLst>
          </p:cNvPr>
          <p:cNvSpPr>
            <a:spLocks noChangeArrowheads="1"/>
          </p:cNvSpPr>
          <p:nvPr/>
        </p:nvSpPr>
        <p:spPr bwMode="auto">
          <a:xfrm>
            <a:off x="-1144" y="4048635"/>
            <a:ext cx="4558552" cy="58114"/>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18" name="Rectangle 17">
            <a:extLst>
              <a:ext uri="{FF2B5EF4-FFF2-40B4-BE49-F238E27FC236}">
                <a16:creationId xmlns:a16="http://schemas.microsoft.com/office/drawing/2014/main" id="{F869B604-24E1-566D-B1CA-BAC49E00F841}"/>
              </a:ext>
              <a:ext uri="{C183D7F6-B498-43B3-948B-1728B52AA6E4}">
                <adec:decorative xmlns:adec="http://schemas.microsoft.com/office/drawing/2017/decorative" val="1"/>
              </a:ext>
            </a:extLst>
          </p:cNvPr>
          <p:cNvSpPr>
            <a:spLocks noChangeArrowheads="1"/>
          </p:cNvSpPr>
          <p:nvPr/>
        </p:nvSpPr>
        <p:spPr bwMode="auto">
          <a:xfrm>
            <a:off x="-1144" y="3916761"/>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8" name="Rectangle 7">
            <a:extLst>
              <a:ext uri="{FF2B5EF4-FFF2-40B4-BE49-F238E27FC236}">
                <a16:creationId xmlns:a16="http://schemas.microsoft.com/office/drawing/2014/main" id="{FD752D42-C68D-9BEF-1A74-BBD9B688C89B}"/>
              </a:ext>
              <a:ext uri="{C183D7F6-B498-43B3-948B-1728B52AA6E4}">
                <adec:decorative xmlns:adec="http://schemas.microsoft.com/office/drawing/2017/decorative" val="1"/>
              </a:ext>
            </a:extLst>
          </p:cNvPr>
          <p:cNvSpPr>
            <a:spLocks noChangeArrowheads="1"/>
          </p:cNvSpPr>
          <p:nvPr/>
        </p:nvSpPr>
        <p:spPr bwMode="auto">
          <a:xfrm>
            <a:off x="-1144" y="5203648"/>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50" name="TextBox 49">
            <a:extLst>
              <a:ext uri="{FF2B5EF4-FFF2-40B4-BE49-F238E27FC236}">
                <a16:creationId xmlns:a16="http://schemas.microsoft.com/office/drawing/2014/main" id="{20E76B1A-1D92-268D-54B3-22CF408EE05F}"/>
              </a:ext>
            </a:extLst>
          </p:cNvPr>
          <p:cNvSpPr txBox="1"/>
          <p:nvPr/>
        </p:nvSpPr>
        <p:spPr>
          <a:xfrm>
            <a:off x="4852421" y="3873129"/>
            <a:ext cx="1948212" cy="1015663"/>
          </a:xfrm>
          <a:prstGeom prst="rect">
            <a:avLst/>
          </a:prstGeom>
          <a:noFill/>
        </p:spPr>
        <p:txBody>
          <a:bodyPr wrap="square">
            <a:spAutoFit/>
          </a:bodyPr>
          <a:lstStyle/>
          <a:p>
            <a:pPr algn="ctr"/>
            <a:r>
              <a:rPr lang="en-US" sz="1200" b="1" dirty="0">
                <a:solidFill>
                  <a:srgbClr val="6A7129"/>
                </a:solidFill>
                <a:latin typeface="Cavolini" panose="03000502040302020204" pitchFamily="66" charset="0"/>
                <a:ea typeface="MS Mincho" panose="02020609040205080304" pitchFamily="49" charset="-128"/>
                <a:cs typeface="Cavolini" panose="03000502040302020204" pitchFamily="66" charset="0"/>
              </a:rPr>
              <a:t>Click the play button below to learn more about Results Washington’s Lean journey!</a:t>
            </a:r>
            <a:endParaRPr lang="en-US" sz="1200" b="1" dirty="0">
              <a:solidFill>
                <a:srgbClr val="6A7129"/>
              </a:solidFill>
              <a:latin typeface="Cavolini" panose="03000502040302020204" pitchFamily="66" charset="0"/>
              <a:cs typeface="Cavolini" panose="03000502040302020204" pitchFamily="66" charset="0"/>
            </a:endParaRPr>
          </a:p>
        </p:txBody>
      </p:sp>
      <p:sp>
        <p:nvSpPr>
          <p:cNvPr id="3" name="Action Button: Go Forward or Next 2" descr="Icon of a play button with recording linked to the icon for viewing.">
            <a:hlinkClick r:id="rId4"/>
            <a:extLst>
              <a:ext uri="{FF2B5EF4-FFF2-40B4-BE49-F238E27FC236}">
                <a16:creationId xmlns:a16="http://schemas.microsoft.com/office/drawing/2014/main" id="{88333DE2-3569-C7B4-4C27-45CEB19E288B}"/>
              </a:ext>
              <a:ext uri="{C183D7F6-B498-43B3-948B-1728B52AA6E4}">
                <adec:decorative xmlns:adec="http://schemas.microsoft.com/office/drawing/2017/decorative" val="0"/>
              </a:ext>
            </a:extLst>
          </p:cNvPr>
          <p:cNvSpPr/>
          <p:nvPr/>
        </p:nvSpPr>
        <p:spPr>
          <a:xfrm>
            <a:off x="5701147" y="4894026"/>
            <a:ext cx="250759" cy="209738"/>
          </a:xfrm>
          <a:prstGeom prst="actionButtonForwardNext">
            <a:avLst/>
          </a:prstGeom>
          <a:solidFill>
            <a:srgbClr val="A9B4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2F9E27D-27E4-38F3-CAA5-3F26A9211452}"/>
              </a:ext>
            </a:extLst>
          </p:cNvPr>
          <p:cNvSpPr/>
          <p:nvPr/>
        </p:nvSpPr>
        <p:spPr>
          <a:xfrm>
            <a:off x="130855" y="3664831"/>
            <a:ext cx="4576848" cy="15980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42048" tIns="40341" rIns="80683" bIns="40341" numCol="1" spcCol="0" rtlCol="0" fromWordArt="0" anchor="ctr" anchorCtr="0" forceAA="0" compatLnSpc="1">
            <a:prstTxWarp prst="textNoShape">
              <a:avLst/>
            </a:prstTxWarp>
            <a:noAutofit/>
          </a:bodyPr>
          <a:lstStyle/>
          <a:p>
            <a:pPr algn="ctr"/>
            <a:r>
              <a:rPr lang="en-US" sz="1600" i="1" dirty="0">
                <a:solidFill>
                  <a:srgbClr val="FFFFCC"/>
                </a:solidFill>
                <a:latin typeface="Avenir Next LT Pro" panose="020B0504020202020204" pitchFamily="34" charset="0"/>
                <a:cs typeface="Arabic Typesetting" panose="03020402040406030203" pitchFamily="66" charset="-78"/>
              </a:rPr>
              <a:t>“</a:t>
            </a:r>
            <a:r>
              <a:rPr lang="en-US" sz="1600" b="1" i="1" dirty="0">
                <a:solidFill>
                  <a:srgbClr val="FFFFCC"/>
                </a:solidFill>
                <a:latin typeface="Avenir Next LT Pro" panose="020B0504020202020204" pitchFamily="34" charset="0"/>
                <a:cs typeface="Arabic Typesetting" panose="03020402040406030203" pitchFamily="66" charset="-78"/>
              </a:rPr>
              <a:t>THE KEY TO SUCCESSFUL LEADERSHIP TODAY IS INFLUENCE, NOT AUTHORITY</a:t>
            </a:r>
            <a:r>
              <a:rPr lang="en-US" sz="1600" i="1" dirty="0">
                <a:solidFill>
                  <a:srgbClr val="FFFFCC"/>
                </a:solidFill>
                <a:effectLst/>
                <a:latin typeface="Avenir Next LT Pro" panose="020B0504020202020204" pitchFamily="34" charset="0"/>
                <a:cs typeface="Arabic Typesetting" panose="03020402040406030203" pitchFamily="66" charset="-78"/>
              </a:rPr>
              <a:t>.”</a:t>
            </a:r>
            <a:br>
              <a:rPr lang="en-US" dirty="0">
                <a:solidFill>
                  <a:schemeClr val="bg1"/>
                </a:solidFill>
                <a:latin typeface="Baguet Script" panose="00000500000000000000" pitchFamily="2" charset="0"/>
              </a:rPr>
            </a:br>
            <a:endParaRPr lang="en-US" dirty="0">
              <a:solidFill>
                <a:schemeClr val="bg1"/>
              </a:solidFill>
              <a:latin typeface="Baguet Script" panose="00000500000000000000" pitchFamily="2" charset="0"/>
            </a:endParaRPr>
          </a:p>
          <a:p>
            <a:pPr algn="ctr"/>
            <a:r>
              <a:rPr lang="en-US" dirty="0">
                <a:solidFill>
                  <a:srgbClr val="FFFFCC"/>
                </a:solidFill>
                <a:latin typeface="Arabic Typesetting" panose="03020402040406030203" pitchFamily="66" charset="-78"/>
                <a:ea typeface="MS Mincho" panose="02020609040205080304" pitchFamily="49" charset="-128"/>
                <a:cs typeface="Arabic Typesetting" panose="03020402040406030203" pitchFamily="66" charset="-78"/>
              </a:rPr>
              <a:t>~ </a:t>
            </a:r>
            <a:r>
              <a:rPr lang="en-US" sz="1900" dirty="0">
                <a:solidFill>
                  <a:srgbClr val="FFFFCC"/>
                </a:solidFill>
                <a:latin typeface="Fave Script Bold Pro" pitchFamily="2" charset="0"/>
                <a:ea typeface="MS Mincho" panose="02020609040205080304" pitchFamily="49" charset="-128"/>
                <a:cs typeface="Arabic Typesetting" panose="03020402040406030203" pitchFamily="66" charset="-78"/>
              </a:rPr>
              <a:t>Kenneth Blanchard</a:t>
            </a:r>
            <a:endParaRPr lang="en-US" sz="1900" dirty="0">
              <a:solidFill>
                <a:srgbClr val="FFFFCC"/>
              </a:solidFill>
              <a:latin typeface="Fave Script Bold Pro" pitchFamily="2" charset="0"/>
              <a:cs typeface="Arabic Typesetting" panose="03020402040406030203" pitchFamily="66" charset="-78"/>
            </a:endParaRPr>
          </a:p>
        </p:txBody>
      </p:sp>
      <p:sp>
        <p:nvSpPr>
          <p:cNvPr id="69" name="TextBox 68">
            <a:extLst>
              <a:ext uri="{FF2B5EF4-FFF2-40B4-BE49-F238E27FC236}">
                <a16:creationId xmlns:a16="http://schemas.microsoft.com/office/drawing/2014/main" id="{76DCC1B1-10F2-2CE9-B119-80A515B78FA5}"/>
              </a:ext>
            </a:extLst>
          </p:cNvPr>
          <p:cNvSpPr txBox="1"/>
          <p:nvPr/>
        </p:nvSpPr>
        <p:spPr>
          <a:xfrm>
            <a:off x="8958" y="5380845"/>
            <a:ext cx="2576843" cy="3134690"/>
          </a:xfrm>
          <a:prstGeom prst="rect">
            <a:avLst/>
          </a:prstGeom>
          <a:noFill/>
        </p:spPr>
        <p:txBody>
          <a:bodyPr wrap="square" tIns="242048" rtlCol="0">
            <a:spAutoFit/>
          </a:bodyPr>
          <a:lstStyle/>
          <a:p>
            <a:pPr>
              <a:spcAft>
                <a:spcPts val="1060"/>
              </a:spcAft>
            </a:pPr>
            <a:r>
              <a:rPr lang="en-US" sz="1588" b="1" dirty="0">
                <a:latin typeface="Century Gothic" panose="020B0502020202020204" pitchFamily="34" charset="0"/>
              </a:rPr>
              <a:t>       COMING UP NEXT</a:t>
            </a:r>
            <a:endParaRPr lang="en-US" sz="1100" b="1" dirty="0">
              <a:latin typeface="Century Gothic" panose="020B0502020202020204" pitchFamily="34" charset="0"/>
              <a:ea typeface="MS Mincho" panose="02020609040205080304" pitchFamily="49" charset="-128"/>
              <a:cs typeface="Times New Roman" panose="02020603050405020304" pitchFamily="18" charset="0"/>
            </a:endParaRPr>
          </a:p>
          <a:p>
            <a:pPr marR="40341" algn="ctr">
              <a:lnSpc>
                <a:spcPct val="115000"/>
              </a:lnSpc>
            </a:pPr>
            <a:r>
              <a:rPr lang="en-US" sz="1100" b="1" dirty="0">
                <a:latin typeface="Century Gothic" panose="020B0502020202020204" pitchFamily="34" charset="0"/>
                <a:ea typeface="MS Mincho" panose="02020609040205080304" pitchFamily="49" charset="-128"/>
                <a:cs typeface="Times New Roman" panose="02020603050405020304" pitchFamily="18" charset="0"/>
              </a:rPr>
              <a:t>August 20, 2024</a:t>
            </a:r>
          </a:p>
          <a:p>
            <a:pPr marR="40341" algn="ctr">
              <a:lnSpc>
                <a:spcPct val="115000"/>
              </a:lnSpc>
            </a:pPr>
            <a:r>
              <a:rPr lang="en-US" sz="1100" dirty="0">
                <a:latin typeface="Century Gothic" panose="020B0502020202020204" pitchFamily="34" charset="0"/>
                <a:ea typeface="MS Mincho" panose="02020609040205080304" pitchFamily="49" charset="-128"/>
                <a:cs typeface="Times New Roman" panose="02020603050405020304" pitchFamily="18" charset="0"/>
              </a:rPr>
              <a:t>10:30 a.m. – 12:00 p.m.</a:t>
            </a:r>
          </a:p>
          <a:p>
            <a:pPr marR="40341" algn="ctr">
              <a:lnSpc>
                <a:spcPct val="115000"/>
              </a:lnSpc>
            </a:pPr>
            <a:r>
              <a:rPr lang="en-US" sz="1100" dirty="0">
                <a:latin typeface="Century Gothic" panose="020B0502020202020204" pitchFamily="34" charset="0"/>
                <a:ea typeface="MS Mincho" panose="02020609040205080304" pitchFamily="49" charset="-128"/>
                <a:cs typeface="Times New Roman" panose="02020603050405020304" pitchFamily="18" charset="0"/>
                <a:hlinkClick r:id="rId5"/>
              </a:rPr>
              <a:t>Zoom Meeting</a:t>
            </a:r>
            <a:endParaRPr lang="en-US" sz="1100" dirty="0">
              <a:latin typeface="Century Gothic" panose="020B0502020202020204" pitchFamily="34" charset="0"/>
              <a:ea typeface="MS Mincho" panose="02020609040205080304" pitchFamily="49" charset="-128"/>
              <a:cs typeface="Times New Roman" panose="02020603050405020304" pitchFamily="18" charset="0"/>
            </a:endParaRPr>
          </a:p>
          <a:p>
            <a:pPr marR="40341" algn="ctr">
              <a:lnSpc>
                <a:spcPct val="115000"/>
              </a:lnSpc>
            </a:pPr>
            <a:r>
              <a:rPr lang="en-US" sz="1100" dirty="0">
                <a:latin typeface="Century Gothic" panose="020B0502020202020204" pitchFamily="34" charset="0"/>
                <a:ea typeface="MS Mincho" panose="02020609040205080304" pitchFamily="49" charset="-128"/>
                <a:cs typeface="Times New Roman" panose="02020603050405020304" pitchFamily="18" charset="0"/>
              </a:rPr>
              <a:t> </a:t>
            </a:r>
            <a:br>
              <a:rPr lang="en-US" sz="1400" dirty="0">
                <a:latin typeface="Century Gothic" panose="020B0502020202020204" pitchFamily="34" charset="0"/>
                <a:ea typeface="MS Mincho" panose="02020609040205080304" pitchFamily="49" charset="-128"/>
                <a:cs typeface="Times New Roman" panose="02020603050405020304" pitchFamily="18" charset="0"/>
              </a:rPr>
            </a:br>
            <a:endParaRPr lang="en-US" sz="1100" dirty="0">
              <a:latin typeface="Century Gothic" panose="020B0502020202020204" pitchFamily="34" charset="0"/>
              <a:ea typeface="MS Mincho" panose="02020609040205080304" pitchFamily="49" charset="-128"/>
              <a:cs typeface="Times New Roman" panose="02020603050405020304" pitchFamily="18" charset="0"/>
            </a:endParaRPr>
          </a:p>
          <a:p>
            <a:pPr marR="40341" algn="ctr">
              <a:lnSpc>
                <a:spcPct val="115000"/>
              </a:lnSpc>
            </a:pPr>
            <a:r>
              <a:rPr lang="en-US" sz="1300" b="1" dirty="0">
                <a:latin typeface="Century Gothic" panose="020B0502020202020204" pitchFamily="34" charset="0"/>
                <a:ea typeface="MS Mincho" panose="02020609040205080304" pitchFamily="49" charset="-128"/>
                <a:cs typeface="Times New Roman" panose="02020603050405020304" pitchFamily="18" charset="0"/>
              </a:rPr>
              <a:t>Topic:</a:t>
            </a:r>
            <a:endParaRPr lang="en-US" sz="1300" dirty="0">
              <a:latin typeface="Century Gothic" panose="020B0502020202020204" pitchFamily="34" charset="0"/>
              <a:ea typeface="MS Mincho" panose="02020609040205080304" pitchFamily="49" charset="-128"/>
              <a:cs typeface="Times New Roman" panose="02020603050405020304" pitchFamily="18" charset="0"/>
            </a:endParaRPr>
          </a:p>
          <a:p>
            <a:pPr marR="40341" algn="ctr">
              <a:lnSpc>
                <a:spcPct val="115000"/>
              </a:lnSpc>
            </a:pPr>
            <a:r>
              <a:rPr lang="en-US" sz="1200" dirty="0">
                <a:latin typeface="Century Gothic" panose="020B0502020202020204" pitchFamily="34" charset="0"/>
                <a:ea typeface="MS Mincho" panose="02020609040205080304" pitchFamily="49" charset="-128"/>
                <a:cs typeface="Times New Roman" panose="02020603050405020304" pitchFamily="18" charset="0"/>
              </a:rPr>
              <a:t>Compassion and Accountability</a:t>
            </a:r>
          </a:p>
          <a:p>
            <a:pPr marR="40341" algn="ctr">
              <a:lnSpc>
                <a:spcPct val="115000"/>
              </a:lnSpc>
            </a:pPr>
            <a:endParaRPr lang="en-US" sz="1200" b="1" dirty="0">
              <a:latin typeface="Century Gothic" panose="020B0502020202020204" pitchFamily="34" charset="0"/>
              <a:ea typeface="MS Mincho" panose="02020609040205080304" pitchFamily="49" charset="-128"/>
              <a:cs typeface="Times New Roman" panose="02020603050405020304" pitchFamily="18" charset="0"/>
            </a:endParaRPr>
          </a:p>
          <a:p>
            <a:pPr marR="40341" algn="ctr">
              <a:lnSpc>
                <a:spcPct val="115000"/>
              </a:lnSpc>
            </a:pPr>
            <a:r>
              <a:rPr lang="en-US" sz="1300" b="1" dirty="0">
                <a:latin typeface="Century Gothic" panose="020B0502020202020204" pitchFamily="34" charset="0"/>
                <a:ea typeface="MS Mincho" panose="02020609040205080304" pitchFamily="49" charset="-128"/>
                <a:cs typeface="Times New Roman" panose="02020603050405020304" pitchFamily="18" charset="0"/>
              </a:rPr>
              <a:t>Presenters:</a:t>
            </a:r>
            <a:br>
              <a:rPr lang="en-US" sz="1200" dirty="0">
                <a:latin typeface="Century Gothic" panose="020B0502020202020204" pitchFamily="34" charset="0"/>
                <a:ea typeface="MS Mincho" panose="02020609040205080304" pitchFamily="49" charset="-128"/>
                <a:cs typeface="Times New Roman" panose="02020603050405020304" pitchFamily="18" charset="0"/>
              </a:rPr>
            </a:br>
            <a:r>
              <a:rPr lang="en-US" sz="1200" i="1" dirty="0">
                <a:latin typeface="Century Gothic" panose="020B0502020202020204" pitchFamily="34" charset="0"/>
                <a:ea typeface="MS Mincho" panose="02020609040205080304" pitchFamily="49" charset="-128"/>
                <a:cs typeface="Times New Roman" panose="02020603050405020304" pitchFamily="18" charset="0"/>
              </a:rPr>
              <a:t>Lenora Sneva &amp; </a:t>
            </a:r>
            <a:br>
              <a:rPr lang="en-US" sz="1200" i="1" dirty="0">
                <a:latin typeface="Century Gothic" panose="020B0502020202020204" pitchFamily="34" charset="0"/>
                <a:ea typeface="MS Mincho" panose="02020609040205080304" pitchFamily="49" charset="-128"/>
                <a:cs typeface="Times New Roman" panose="02020603050405020304" pitchFamily="18" charset="0"/>
              </a:rPr>
            </a:br>
            <a:r>
              <a:rPr lang="en-US" sz="1200" i="1" dirty="0">
                <a:latin typeface="Century Gothic" panose="020B0502020202020204" pitchFamily="34" charset="0"/>
                <a:ea typeface="MS Mincho" panose="02020609040205080304" pitchFamily="49" charset="-128"/>
                <a:cs typeface="Times New Roman" panose="02020603050405020304" pitchFamily="18" charset="0"/>
              </a:rPr>
              <a:t>Amber Coleman | OFM</a:t>
            </a:r>
          </a:p>
        </p:txBody>
      </p:sp>
      <p:sp>
        <p:nvSpPr>
          <p:cNvPr id="7" name="Rectangle 6">
            <a:extLst>
              <a:ext uri="{FF2B5EF4-FFF2-40B4-BE49-F238E27FC236}">
                <a16:creationId xmlns:a16="http://schemas.microsoft.com/office/drawing/2014/main" id="{A7270782-FCF8-4328-5F96-AF7653D3E5BC}"/>
              </a:ext>
              <a:ext uri="{C183D7F6-B498-43B3-948B-1728B52AA6E4}">
                <adec:decorative xmlns:adec="http://schemas.microsoft.com/office/drawing/2017/decorative" val="1"/>
              </a:ext>
            </a:extLst>
          </p:cNvPr>
          <p:cNvSpPr>
            <a:spLocks noChangeArrowheads="1"/>
          </p:cNvSpPr>
          <p:nvPr/>
        </p:nvSpPr>
        <p:spPr bwMode="auto">
          <a:xfrm>
            <a:off x="-1144" y="5335521"/>
            <a:ext cx="4558552" cy="55879"/>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endParaRPr lang="en-US" sz="1588" dirty="0"/>
          </a:p>
        </p:txBody>
      </p:sp>
      <p:sp>
        <p:nvSpPr>
          <p:cNvPr id="2" name="Rectangle 1">
            <a:extLst>
              <a:ext uri="{FF2B5EF4-FFF2-40B4-BE49-F238E27FC236}">
                <a16:creationId xmlns:a16="http://schemas.microsoft.com/office/drawing/2014/main" id="{A70B8FD8-7467-3317-DC9C-A762AE449254}"/>
              </a:ext>
              <a:ext uri="{C183D7F6-B498-43B3-948B-1728B52AA6E4}">
                <adec:decorative xmlns:adec="http://schemas.microsoft.com/office/drawing/2017/decorative" val="1"/>
              </a:ext>
            </a:extLst>
          </p:cNvPr>
          <p:cNvSpPr/>
          <p:nvPr/>
        </p:nvSpPr>
        <p:spPr>
          <a:xfrm>
            <a:off x="1009978" y="6759270"/>
            <a:ext cx="546999" cy="693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588" dirty="0"/>
          </a:p>
        </p:txBody>
      </p:sp>
      <p:grpSp>
        <p:nvGrpSpPr>
          <p:cNvPr id="46" name="Group 45">
            <a:extLst>
              <a:ext uri="{FF2B5EF4-FFF2-40B4-BE49-F238E27FC236}">
                <a16:creationId xmlns:a16="http://schemas.microsoft.com/office/drawing/2014/main" id="{3479C812-3654-BA5D-FB96-885664F38808}"/>
              </a:ext>
              <a:ext uri="{C183D7F6-B498-43B3-948B-1728B52AA6E4}">
                <adec:decorative xmlns:adec="http://schemas.microsoft.com/office/drawing/2017/decorative" val="1"/>
              </a:ext>
            </a:extLst>
          </p:cNvPr>
          <p:cNvGrpSpPr/>
          <p:nvPr/>
        </p:nvGrpSpPr>
        <p:grpSpPr>
          <a:xfrm>
            <a:off x="6627719" y="5729517"/>
            <a:ext cx="230281" cy="3018567"/>
            <a:chOff x="3755708" y="3239135"/>
            <a:chExt cx="260985" cy="3430270"/>
          </a:xfrm>
          <a:solidFill>
            <a:srgbClr val="1D6295"/>
          </a:solidFill>
        </p:grpSpPr>
        <p:sp>
          <p:nvSpPr>
            <p:cNvPr id="22" name="Rectangle 21">
              <a:extLst>
                <a:ext uri="{FF2B5EF4-FFF2-40B4-BE49-F238E27FC236}">
                  <a16:creationId xmlns:a16="http://schemas.microsoft.com/office/drawing/2014/main" id="{2D348DC2-3EC8-C8DB-12CC-5BBBB33B2643}"/>
                </a:ext>
              </a:extLst>
            </p:cNvPr>
            <p:cNvSpPr>
              <a:spLocks noChangeArrowheads="1"/>
            </p:cNvSpPr>
            <p:nvPr/>
          </p:nvSpPr>
          <p:spPr bwMode="auto">
            <a:xfrm>
              <a:off x="3755708" y="6605905"/>
              <a:ext cx="26098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3" name="Rectangle 22">
              <a:extLst>
                <a:ext uri="{FF2B5EF4-FFF2-40B4-BE49-F238E27FC236}">
                  <a16:creationId xmlns:a16="http://schemas.microsoft.com/office/drawing/2014/main" id="{28C2C085-C8D6-A4A2-C7F6-704A1272274E}"/>
                </a:ext>
              </a:extLst>
            </p:cNvPr>
            <p:cNvSpPr>
              <a:spLocks noChangeArrowheads="1"/>
            </p:cNvSpPr>
            <p:nvPr/>
          </p:nvSpPr>
          <p:spPr bwMode="auto">
            <a:xfrm>
              <a:off x="3755708" y="645731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4" name="Rectangle 23">
              <a:extLst>
                <a:ext uri="{FF2B5EF4-FFF2-40B4-BE49-F238E27FC236}">
                  <a16:creationId xmlns:a16="http://schemas.microsoft.com/office/drawing/2014/main" id="{4E127BA6-B193-2D10-C293-0AB1319A608F}"/>
                </a:ext>
              </a:extLst>
            </p:cNvPr>
            <p:cNvSpPr>
              <a:spLocks noChangeArrowheads="1"/>
            </p:cNvSpPr>
            <p:nvPr/>
          </p:nvSpPr>
          <p:spPr bwMode="auto">
            <a:xfrm>
              <a:off x="3755708" y="631126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5" name="Rectangle 24">
              <a:extLst>
                <a:ext uri="{FF2B5EF4-FFF2-40B4-BE49-F238E27FC236}">
                  <a16:creationId xmlns:a16="http://schemas.microsoft.com/office/drawing/2014/main" id="{EA35CA1C-EC28-30E6-CC9E-458207F463CA}"/>
                </a:ext>
              </a:extLst>
            </p:cNvPr>
            <p:cNvSpPr>
              <a:spLocks noChangeArrowheads="1"/>
            </p:cNvSpPr>
            <p:nvPr/>
          </p:nvSpPr>
          <p:spPr bwMode="auto">
            <a:xfrm>
              <a:off x="3755708" y="616521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6" name="Rectangle 25">
              <a:extLst>
                <a:ext uri="{FF2B5EF4-FFF2-40B4-BE49-F238E27FC236}">
                  <a16:creationId xmlns:a16="http://schemas.microsoft.com/office/drawing/2014/main" id="{681538A5-1DA3-CD5A-BD1A-0FF6DF322D36}"/>
                </a:ext>
              </a:extLst>
            </p:cNvPr>
            <p:cNvSpPr>
              <a:spLocks noChangeArrowheads="1"/>
            </p:cNvSpPr>
            <p:nvPr/>
          </p:nvSpPr>
          <p:spPr bwMode="auto">
            <a:xfrm>
              <a:off x="3755708" y="602043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7" name="Rectangle 26">
              <a:extLst>
                <a:ext uri="{FF2B5EF4-FFF2-40B4-BE49-F238E27FC236}">
                  <a16:creationId xmlns:a16="http://schemas.microsoft.com/office/drawing/2014/main" id="{3BBE4195-E784-8799-3372-3C4D53C950C3}"/>
                </a:ext>
              </a:extLst>
            </p:cNvPr>
            <p:cNvSpPr>
              <a:spLocks noChangeArrowheads="1"/>
            </p:cNvSpPr>
            <p:nvPr/>
          </p:nvSpPr>
          <p:spPr bwMode="auto">
            <a:xfrm>
              <a:off x="3755708" y="587438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8" name="Rectangle 27">
              <a:extLst>
                <a:ext uri="{FF2B5EF4-FFF2-40B4-BE49-F238E27FC236}">
                  <a16:creationId xmlns:a16="http://schemas.microsoft.com/office/drawing/2014/main" id="{A55B2607-8E18-F65E-CBA0-2FAF331F325B}"/>
                </a:ext>
              </a:extLst>
            </p:cNvPr>
            <p:cNvSpPr>
              <a:spLocks noChangeArrowheads="1"/>
            </p:cNvSpPr>
            <p:nvPr/>
          </p:nvSpPr>
          <p:spPr bwMode="auto">
            <a:xfrm>
              <a:off x="3755708" y="572579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9" name="Rectangle 28">
              <a:extLst>
                <a:ext uri="{FF2B5EF4-FFF2-40B4-BE49-F238E27FC236}">
                  <a16:creationId xmlns:a16="http://schemas.microsoft.com/office/drawing/2014/main" id="{DACF63C6-3B20-3889-3495-7F21E10F7113}"/>
                </a:ext>
              </a:extLst>
            </p:cNvPr>
            <p:cNvSpPr>
              <a:spLocks noChangeArrowheads="1"/>
            </p:cNvSpPr>
            <p:nvPr/>
          </p:nvSpPr>
          <p:spPr bwMode="auto">
            <a:xfrm>
              <a:off x="3755708" y="557974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0" name="Rectangle 29">
              <a:extLst>
                <a:ext uri="{FF2B5EF4-FFF2-40B4-BE49-F238E27FC236}">
                  <a16:creationId xmlns:a16="http://schemas.microsoft.com/office/drawing/2014/main" id="{FA7C1BE3-7D57-BFD0-3E83-3D2FCACF3B00}"/>
                </a:ext>
              </a:extLst>
            </p:cNvPr>
            <p:cNvSpPr>
              <a:spLocks noChangeArrowheads="1"/>
            </p:cNvSpPr>
            <p:nvPr/>
          </p:nvSpPr>
          <p:spPr bwMode="auto">
            <a:xfrm>
              <a:off x="3755708" y="543369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1" name="Rectangle 30">
              <a:extLst>
                <a:ext uri="{FF2B5EF4-FFF2-40B4-BE49-F238E27FC236}">
                  <a16:creationId xmlns:a16="http://schemas.microsoft.com/office/drawing/2014/main" id="{DA643F35-4909-C37C-CD1C-B6716226FD19}"/>
                </a:ext>
              </a:extLst>
            </p:cNvPr>
            <p:cNvSpPr>
              <a:spLocks noChangeArrowheads="1"/>
            </p:cNvSpPr>
            <p:nvPr/>
          </p:nvSpPr>
          <p:spPr bwMode="auto">
            <a:xfrm>
              <a:off x="3755708" y="528891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2" name="Rectangle 31">
              <a:extLst>
                <a:ext uri="{FF2B5EF4-FFF2-40B4-BE49-F238E27FC236}">
                  <a16:creationId xmlns:a16="http://schemas.microsoft.com/office/drawing/2014/main" id="{48E4F85C-0BD1-2B4C-0328-CEF8FADB46C3}"/>
                </a:ext>
              </a:extLst>
            </p:cNvPr>
            <p:cNvSpPr>
              <a:spLocks noChangeArrowheads="1"/>
            </p:cNvSpPr>
            <p:nvPr/>
          </p:nvSpPr>
          <p:spPr bwMode="auto">
            <a:xfrm>
              <a:off x="3755708" y="514223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3" name="Rectangle 32">
              <a:extLst>
                <a:ext uri="{FF2B5EF4-FFF2-40B4-BE49-F238E27FC236}">
                  <a16:creationId xmlns:a16="http://schemas.microsoft.com/office/drawing/2014/main" id="{FCDEE4A0-A377-375A-BF98-CF1655AC64E9}"/>
                </a:ext>
              </a:extLst>
            </p:cNvPr>
            <p:cNvSpPr>
              <a:spLocks noChangeArrowheads="1"/>
            </p:cNvSpPr>
            <p:nvPr/>
          </p:nvSpPr>
          <p:spPr bwMode="auto">
            <a:xfrm>
              <a:off x="3755708" y="4998085"/>
              <a:ext cx="26098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4" name="Rectangle 33">
              <a:extLst>
                <a:ext uri="{FF2B5EF4-FFF2-40B4-BE49-F238E27FC236}">
                  <a16:creationId xmlns:a16="http://schemas.microsoft.com/office/drawing/2014/main" id="{C9DD4404-86B3-0650-59E7-736C0B62589D}"/>
                </a:ext>
              </a:extLst>
            </p:cNvPr>
            <p:cNvSpPr>
              <a:spLocks noChangeArrowheads="1"/>
            </p:cNvSpPr>
            <p:nvPr/>
          </p:nvSpPr>
          <p:spPr bwMode="auto">
            <a:xfrm>
              <a:off x="3755708" y="484759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5" name="Rectangle 34">
              <a:extLst>
                <a:ext uri="{FF2B5EF4-FFF2-40B4-BE49-F238E27FC236}">
                  <a16:creationId xmlns:a16="http://schemas.microsoft.com/office/drawing/2014/main" id="{9C697AF6-456D-D003-1138-A29323C5E351}"/>
                </a:ext>
              </a:extLst>
            </p:cNvPr>
            <p:cNvSpPr>
              <a:spLocks noChangeArrowheads="1"/>
            </p:cNvSpPr>
            <p:nvPr/>
          </p:nvSpPr>
          <p:spPr bwMode="auto">
            <a:xfrm>
              <a:off x="3755708" y="4702810"/>
              <a:ext cx="260985" cy="66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6" name="Rectangle 35">
              <a:extLst>
                <a:ext uri="{FF2B5EF4-FFF2-40B4-BE49-F238E27FC236}">
                  <a16:creationId xmlns:a16="http://schemas.microsoft.com/office/drawing/2014/main" id="{9093E005-7A8C-FFE6-B486-395E2F9E5D48}"/>
                </a:ext>
              </a:extLst>
            </p:cNvPr>
            <p:cNvSpPr>
              <a:spLocks noChangeArrowheads="1"/>
            </p:cNvSpPr>
            <p:nvPr/>
          </p:nvSpPr>
          <p:spPr bwMode="auto">
            <a:xfrm>
              <a:off x="3755708" y="455676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7" name="Rectangle 36">
              <a:extLst>
                <a:ext uri="{FF2B5EF4-FFF2-40B4-BE49-F238E27FC236}">
                  <a16:creationId xmlns:a16="http://schemas.microsoft.com/office/drawing/2014/main" id="{EAC9B74E-098A-EA39-71B8-AF51357F58AC}"/>
                </a:ext>
              </a:extLst>
            </p:cNvPr>
            <p:cNvSpPr>
              <a:spLocks noChangeArrowheads="1"/>
            </p:cNvSpPr>
            <p:nvPr/>
          </p:nvSpPr>
          <p:spPr bwMode="auto">
            <a:xfrm>
              <a:off x="3755708" y="441071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8" name="Rectangle 37">
              <a:extLst>
                <a:ext uri="{FF2B5EF4-FFF2-40B4-BE49-F238E27FC236}">
                  <a16:creationId xmlns:a16="http://schemas.microsoft.com/office/drawing/2014/main" id="{4E9C54D3-5EC0-6719-A5B9-2BD9B0EA78A9}"/>
                </a:ext>
              </a:extLst>
            </p:cNvPr>
            <p:cNvSpPr>
              <a:spLocks noChangeArrowheads="1"/>
            </p:cNvSpPr>
            <p:nvPr/>
          </p:nvSpPr>
          <p:spPr bwMode="auto">
            <a:xfrm>
              <a:off x="3755708" y="4265930"/>
              <a:ext cx="260985" cy="66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9" name="Rectangle 38">
              <a:extLst>
                <a:ext uri="{FF2B5EF4-FFF2-40B4-BE49-F238E27FC236}">
                  <a16:creationId xmlns:a16="http://schemas.microsoft.com/office/drawing/2014/main" id="{1B343784-5F07-FB40-5610-61A175EAA3F1}"/>
                </a:ext>
              </a:extLst>
            </p:cNvPr>
            <p:cNvSpPr>
              <a:spLocks noChangeArrowheads="1"/>
            </p:cNvSpPr>
            <p:nvPr/>
          </p:nvSpPr>
          <p:spPr bwMode="auto">
            <a:xfrm>
              <a:off x="3755708" y="411607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40" name="Rectangle 39">
              <a:extLst>
                <a:ext uri="{FF2B5EF4-FFF2-40B4-BE49-F238E27FC236}">
                  <a16:creationId xmlns:a16="http://schemas.microsoft.com/office/drawing/2014/main" id="{A5467E8B-84AE-BF5B-94B1-3B52FE08136A}"/>
                </a:ext>
              </a:extLst>
            </p:cNvPr>
            <p:cNvSpPr>
              <a:spLocks noChangeArrowheads="1"/>
            </p:cNvSpPr>
            <p:nvPr/>
          </p:nvSpPr>
          <p:spPr bwMode="auto">
            <a:xfrm>
              <a:off x="3755708" y="3971290"/>
              <a:ext cx="260985" cy="66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41" name="Rectangle 40">
              <a:extLst>
                <a:ext uri="{FF2B5EF4-FFF2-40B4-BE49-F238E27FC236}">
                  <a16:creationId xmlns:a16="http://schemas.microsoft.com/office/drawing/2014/main" id="{A01AD45B-35E2-0F4B-10B9-91CA595D2B7B}"/>
                </a:ext>
              </a:extLst>
            </p:cNvPr>
            <p:cNvSpPr>
              <a:spLocks noChangeArrowheads="1"/>
            </p:cNvSpPr>
            <p:nvPr/>
          </p:nvSpPr>
          <p:spPr bwMode="auto">
            <a:xfrm>
              <a:off x="3755708" y="382524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42" name="Rectangle 41">
              <a:extLst>
                <a:ext uri="{FF2B5EF4-FFF2-40B4-BE49-F238E27FC236}">
                  <a16:creationId xmlns:a16="http://schemas.microsoft.com/office/drawing/2014/main" id="{18FA5014-CD63-B208-D4E7-4036C24C0607}"/>
                </a:ext>
              </a:extLst>
            </p:cNvPr>
            <p:cNvSpPr>
              <a:spLocks noChangeArrowheads="1"/>
            </p:cNvSpPr>
            <p:nvPr/>
          </p:nvSpPr>
          <p:spPr bwMode="auto">
            <a:xfrm>
              <a:off x="3755708" y="367919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43" name="Rectangle 42">
              <a:extLst>
                <a:ext uri="{FF2B5EF4-FFF2-40B4-BE49-F238E27FC236}">
                  <a16:creationId xmlns:a16="http://schemas.microsoft.com/office/drawing/2014/main" id="{0A692BAE-6A9E-3069-BBF2-48EAE49626E0}"/>
                </a:ext>
              </a:extLst>
            </p:cNvPr>
            <p:cNvSpPr>
              <a:spLocks noChangeArrowheads="1"/>
            </p:cNvSpPr>
            <p:nvPr/>
          </p:nvSpPr>
          <p:spPr bwMode="auto">
            <a:xfrm>
              <a:off x="3755708" y="3534410"/>
              <a:ext cx="260985" cy="66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44" name="Rectangle 43">
              <a:extLst>
                <a:ext uri="{FF2B5EF4-FFF2-40B4-BE49-F238E27FC236}">
                  <a16:creationId xmlns:a16="http://schemas.microsoft.com/office/drawing/2014/main" id="{DE2949E9-D564-5F4F-A199-68F2A33DC5EA}"/>
                </a:ext>
              </a:extLst>
            </p:cNvPr>
            <p:cNvSpPr>
              <a:spLocks noChangeArrowheads="1"/>
            </p:cNvSpPr>
            <p:nvPr/>
          </p:nvSpPr>
          <p:spPr bwMode="auto">
            <a:xfrm>
              <a:off x="3755708" y="338391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45" name="Rectangle 44">
              <a:extLst>
                <a:ext uri="{FF2B5EF4-FFF2-40B4-BE49-F238E27FC236}">
                  <a16:creationId xmlns:a16="http://schemas.microsoft.com/office/drawing/2014/main" id="{E98BA64E-0EAF-D928-EDF8-7E996E6CD2ED}"/>
                </a:ext>
              </a:extLst>
            </p:cNvPr>
            <p:cNvSpPr>
              <a:spLocks noChangeArrowheads="1"/>
            </p:cNvSpPr>
            <p:nvPr/>
          </p:nvSpPr>
          <p:spPr bwMode="auto">
            <a:xfrm>
              <a:off x="3755708" y="3239135"/>
              <a:ext cx="260985" cy="66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grpSp>
      <p:sp>
        <p:nvSpPr>
          <p:cNvPr id="52" name="Rectangle 51">
            <a:extLst>
              <a:ext uri="{FF2B5EF4-FFF2-40B4-BE49-F238E27FC236}">
                <a16:creationId xmlns:a16="http://schemas.microsoft.com/office/drawing/2014/main" id="{593C7CB6-AB65-1E61-52F7-0CDB94C4E295}"/>
              </a:ext>
            </a:extLst>
          </p:cNvPr>
          <p:cNvSpPr/>
          <p:nvPr/>
        </p:nvSpPr>
        <p:spPr>
          <a:xfrm>
            <a:off x="2515417" y="5253279"/>
            <a:ext cx="4192788" cy="390331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42048" tIns="242048" rIns="242048" bIns="242048" numCol="1" spcCol="0" rtlCol="0" fromWordArt="0" anchor="t" anchorCtr="0" forceAA="0" compatLnSpc="1">
            <a:prstTxWarp prst="textNoShape">
              <a:avLst/>
            </a:prstTxWarp>
            <a:noAutofit/>
          </a:bodyPr>
          <a:lstStyle/>
          <a:p>
            <a:pPr algn="ctr">
              <a:lnSpc>
                <a:spcPct val="115000"/>
              </a:lnSpc>
              <a:spcBef>
                <a:spcPts val="1588"/>
              </a:spcBef>
              <a:spcAft>
                <a:spcPts val="884"/>
              </a:spcAft>
            </a:pPr>
            <a:br>
              <a:rPr lang="en-US" sz="1050" b="1" dirty="0">
                <a:solidFill>
                  <a:schemeClr val="bg1"/>
                </a:solidFill>
                <a:latin typeface="Century Gothic" panose="020B0502020202020204" pitchFamily="34" charset="0"/>
                <a:ea typeface="MS Mincho" panose="02020609040205080304" pitchFamily="49" charset="-128"/>
                <a:cs typeface="Calibri"/>
              </a:rPr>
            </a:br>
            <a:br>
              <a:rPr lang="en-US" sz="1050" b="1" dirty="0">
                <a:solidFill>
                  <a:schemeClr val="bg1"/>
                </a:solidFill>
                <a:latin typeface="Century Gothic" panose="020B0502020202020204" pitchFamily="34" charset="0"/>
                <a:ea typeface="MS Mincho" panose="02020609040205080304" pitchFamily="49" charset="-128"/>
                <a:cs typeface="Calibri"/>
              </a:rPr>
            </a:br>
            <a:endParaRPr lang="en-US" sz="1050" dirty="0">
              <a:solidFill>
                <a:schemeClr val="bg1"/>
              </a:solidFill>
              <a:latin typeface="Century Gothic" panose="020B0502020202020204" pitchFamily="34" charset="0"/>
              <a:ea typeface="MS Mincho" panose="02020609040205080304" pitchFamily="49" charset="-128"/>
              <a:cs typeface="Calibri"/>
            </a:endParaRPr>
          </a:p>
          <a:p>
            <a:pPr>
              <a:lnSpc>
                <a:spcPct val="115000"/>
              </a:lnSpc>
              <a:spcBef>
                <a:spcPts val="1588"/>
              </a:spcBef>
              <a:spcAft>
                <a:spcPts val="884"/>
              </a:spcAft>
            </a:pPr>
            <a:br>
              <a:rPr lang="en-US" sz="1050" dirty="0">
                <a:solidFill>
                  <a:schemeClr val="bg1"/>
                </a:solidFill>
                <a:latin typeface="Century Gothic" panose="020B0502020202020204" pitchFamily="34" charset="0"/>
                <a:ea typeface="MS Mincho" panose="02020609040205080304" pitchFamily="49" charset="-128"/>
                <a:cs typeface="Calibri"/>
              </a:rPr>
            </a:br>
            <a:br>
              <a:rPr lang="en-US" sz="1050" dirty="0">
                <a:solidFill>
                  <a:schemeClr val="bg1"/>
                </a:solidFill>
                <a:latin typeface="Century Gothic" panose="020B0502020202020204" pitchFamily="34" charset="0"/>
                <a:ea typeface="MS Mincho" panose="02020609040205080304" pitchFamily="49" charset="-128"/>
                <a:cs typeface="Calibri"/>
              </a:rPr>
            </a:br>
            <a:endParaRPr lang="en-US" sz="1050" dirty="0">
              <a:solidFill>
                <a:schemeClr val="bg1"/>
              </a:solidFill>
              <a:latin typeface="Century Gothic" panose="020B0502020202020204" pitchFamily="34" charset="0"/>
              <a:ea typeface="MS Mincho" panose="02020609040205080304" pitchFamily="49" charset="-128"/>
              <a:cs typeface="Calibri"/>
            </a:endParaRPr>
          </a:p>
          <a:p>
            <a:pPr>
              <a:lnSpc>
                <a:spcPct val="115000"/>
              </a:lnSpc>
              <a:spcBef>
                <a:spcPts val="1588"/>
              </a:spcBef>
              <a:spcAft>
                <a:spcPts val="884"/>
              </a:spcAft>
            </a:pPr>
            <a:endParaRPr lang="en-US" sz="1100" dirty="0">
              <a:solidFill>
                <a:schemeClr val="bg1"/>
              </a:solidFill>
              <a:latin typeface="Century Gothic" panose="020B0502020202020204" pitchFamily="34" charset="0"/>
              <a:ea typeface="MS Mincho" panose="02020609040205080304" pitchFamily="49" charset="-128"/>
              <a:cs typeface="Calibri"/>
            </a:endParaRPr>
          </a:p>
        </p:txBody>
      </p:sp>
      <p:pic>
        <p:nvPicPr>
          <p:cNvPr id="53" name="Picture 52">
            <a:extLst>
              <a:ext uri="{FF2B5EF4-FFF2-40B4-BE49-F238E27FC236}">
                <a16:creationId xmlns:a16="http://schemas.microsoft.com/office/drawing/2014/main" id="{EAC68B54-8FDB-C2A9-45A1-57BA0E7BF655}"/>
              </a:ext>
              <a:ext uri="{C183D7F6-B498-43B3-948B-1728B52AA6E4}">
                <adec:decorative xmlns:adec="http://schemas.microsoft.com/office/drawing/2017/decorative" val="1"/>
              </a:ext>
            </a:extLst>
          </p:cNvPr>
          <p:cNvPicPr>
            <a:picLocks noChangeAspect="1"/>
          </p:cNvPicPr>
          <p:nvPr/>
        </p:nvPicPr>
        <p:blipFill>
          <a:blip r:embed="rId6">
            <a:duotone>
              <a:schemeClr val="accent3">
                <a:shade val="45000"/>
                <a:satMod val="135000"/>
              </a:schemeClr>
              <a:prstClr val="white"/>
            </a:duotone>
          </a:blip>
          <a:stretch>
            <a:fillRect/>
          </a:stretch>
        </p:blipFill>
        <p:spPr>
          <a:xfrm flipV="1">
            <a:off x="186646" y="5616591"/>
            <a:ext cx="240329" cy="240329"/>
          </a:xfrm>
          <a:prstGeom prst="rect">
            <a:avLst/>
          </a:prstGeom>
        </p:spPr>
      </p:pic>
      <p:sp>
        <p:nvSpPr>
          <p:cNvPr id="62" name="TextBox 61">
            <a:extLst>
              <a:ext uri="{FF2B5EF4-FFF2-40B4-BE49-F238E27FC236}">
                <a16:creationId xmlns:a16="http://schemas.microsoft.com/office/drawing/2014/main" id="{A9C978B6-9F87-35AB-96AC-FB4195D4DD7D}"/>
              </a:ext>
            </a:extLst>
          </p:cNvPr>
          <p:cNvSpPr txBox="1"/>
          <p:nvPr/>
        </p:nvSpPr>
        <p:spPr>
          <a:xfrm>
            <a:off x="2533120" y="5225140"/>
            <a:ext cx="4175085" cy="3847207"/>
          </a:xfrm>
          <a:prstGeom prst="rect">
            <a:avLst/>
          </a:prstGeom>
          <a:noFill/>
        </p:spPr>
        <p:txBody>
          <a:bodyPr wrap="square" rtlCol="0">
            <a:spAutoFit/>
          </a:bodyPr>
          <a:lstStyle/>
          <a:p>
            <a:pPr marL="114300" algn="ctr"/>
            <a:r>
              <a:rPr lang="en-US" sz="1400" b="1" i="0" dirty="0">
                <a:solidFill>
                  <a:schemeClr val="bg1"/>
                </a:solidFill>
                <a:effectLst/>
                <a:latin typeface="Century Gothic" panose="020B0502020202020204" pitchFamily="34" charset="0"/>
              </a:rPr>
              <a:t>Results Washington Lean Journey</a:t>
            </a:r>
            <a:br>
              <a:rPr lang="en-US" sz="1400" b="1" i="0" dirty="0">
                <a:solidFill>
                  <a:schemeClr val="bg1"/>
                </a:solidFill>
                <a:effectLst/>
                <a:latin typeface="Century Gothic" panose="020B0502020202020204" pitchFamily="34" charset="0"/>
              </a:rPr>
            </a:br>
            <a:r>
              <a:rPr lang="en-US" sz="1400" b="1" i="0" dirty="0">
                <a:solidFill>
                  <a:schemeClr val="bg1"/>
                </a:solidFill>
                <a:effectLst/>
                <a:latin typeface="Century Gothic" panose="020B0502020202020204" pitchFamily="34" charset="0"/>
              </a:rPr>
              <a:t>Past, Present &amp; Future</a:t>
            </a:r>
            <a:endParaRPr lang="en-US" sz="1100" dirty="0">
              <a:solidFill>
                <a:schemeClr val="bg1"/>
              </a:solidFill>
              <a:latin typeface="Century Gothic" panose="020B0502020202020204" pitchFamily="34" charset="0"/>
              <a:ea typeface="MS Mincho" panose="02020609040205080304" pitchFamily="49" charset="-128"/>
              <a:cs typeface="Calibri"/>
            </a:endParaRPr>
          </a:p>
          <a:p>
            <a:pPr marL="114300"/>
            <a:endParaRPr lang="en-US" sz="1200" b="1" dirty="0">
              <a:solidFill>
                <a:schemeClr val="bg1"/>
              </a:solidFill>
              <a:latin typeface="Century Gothic" panose="020B0502020202020204" pitchFamily="34" charset="0"/>
            </a:endParaRPr>
          </a:p>
          <a:p>
            <a:pPr marL="114300"/>
            <a:r>
              <a:rPr lang="en-US" sz="1200" b="1" dirty="0">
                <a:solidFill>
                  <a:schemeClr val="bg1"/>
                </a:solidFill>
                <a:latin typeface="Century Gothic" panose="020B0502020202020204" pitchFamily="34" charset="0"/>
              </a:rPr>
              <a:t>John Cooper </a:t>
            </a:r>
            <a:r>
              <a:rPr lang="en-US" sz="1200" dirty="0">
                <a:solidFill>
                  <a:schemeClr val="bg1"/>
                </a:solidFill>
                <a:latin typeface="Century Gothic" panose="020B0502020202020204" pitchFamily="34" charset="0"/>
              </a:rPr>
              <a:t>with Results Washington shared an in-depth overview of the agency’s progress in adopting Lean practices, emphasizing the support and direction received from the last two governors. </a:t>
            </a:r>
          </a:p>
          <a:p>
            <a:pPr marL="114300"/>
            <a:r>
              <a:rPr lang="en-US" sz="1200" dirty="0">
                <a:solidFill>
                  <a:schemeClr val="bg1"/>
                </a:solidFill>
                <a:latin typeface="Century Gothic" panose="020B0502020202020204" pitchFamily="34" charset="0"/>
              </a:rPr>
              <a:t>He reiterated the agency’s strong commitment to fostering a lean culture across the enterprise, highlighting the ongoing initiatives in continuous improvement and  performance management, along with efforts to provide a public platform for agencies to share their successes with the governor.</a:t>
            </a:r>
          </a:p>
          <a:p>
            <a:pPr marL="114300"/>
            <a:endParaRPr lang="en-US" sz="1200" dirty="0">
              <a:solidFill>
                <a:schemeClr val="bg1"/>
              </a:solidFill>
              <a:latin typeface="Century Gothic" panose="020B0502020202020204" pitchFamily="34" charset="0"/>
            </a:endParaRPr>
          </a:p>
          <a:p>
            <a:pPr marL="114300"/>
            <a:r>
              <a:rPr lang="en-US" sz="1200" dirty="0">
                <a:solidFill>
                  <a:schemeClr val="bg1"/>
                </a:solidFill>
                <a:latin typeface="Century Gothic" panose="020B0502020202020204" pitchFamily="34" charset="0"/>
              </a:rPr>
              <a:t>He also shared the agency’s vision for its future goals related to consultative services for small cabinet agencies and statewide performance management.</a:t>
            </a:r>
          </a:p>
          <a:p>
            <a:pPr marL="114300"/>
            <a:endParaRPr lang="en-US" sz="1200" dirty="0">
              <a:solidFill>
                <a:schemeClr val="bg1"/>
              </a:solidFill>
              <a:latin typeface="Century Gothic" panose="020B0502020202020204" pitchFamily="34" charset="0"/>
            </a:endParaRPr>
          </a:p>
          <a:p>
            <a:pPr marL="114300"/>
            <a:r>
              <a:rPr lang="en-US" sz="1200" dirty="0">
                <a:solidFill>
                  <a:schemeClr val="bg1"/>
                </a:solidFill>
                <a:latin typeface="Century Gothic" panose="020B0502020202020204" pitchFamily="34" charset="0"/>
              </a:rPr>
              <a:t>For more info on Results WA, visit </a:t>
            </a:r>
            <a:r>
              <a:rPr lang="en-US" sz="1200" u="sng" dirty="0">
                <a:solidFill>
                  <a:schemeClr val="accent6">
                    <a:lumMod val="60000"/>
                    <a:lumOff val="40000"/>
                  </a:schemeClr>
                </a:solidFill>
                <a:latin typeface="Century Gothic" panose="020B0502020202020204" pitchFamily="34" charset="0"/>
                <a:hlinkClick r:id="rId7">
                  <a:extLst>
                    <a:ext uri="{A12FA001-AC4F-418D-AE19-62706E023703}">
                      <ahyp:hlinkClr xmlns:ahyp="http://schemas.microsoft.com/office/drawing/2018/hyperlinkcolor" val="tx"/>
                    </a:ext>
                  </a:extLst>
                </a:hlinkClick>
              </a:rPr>
              <a:t>Results Was</a:t>
            </a:r>
            <a:r>
              <a:rPr lang="en-US" sz="1200" u="sng" dirty="0">
                <a:solidFill>
                  <a:schemeClr val="accent6">
                    <a:lumMod val="60000"/>
                    <a:lumOff val="40000"/>
                  </a:schemeClr>
                </a:solidFill>
                <a:latin typeface="Century Gothic" panose="020B0502020202020204" pitchFamily="34" charset="0"/>
              </a:rPr>
              <a:t>hington.</a:t>
            </a:r>
            <a:endParaRPr lang="en-US" sz="1200" u="sng" dirty="0">
              <a:solidFill>
                <a:schemeClr val="bg1"/>
              </a:solidFill>
              <a:latin typeface="Century Gothic" panose="020B0502020202020204" pitchFamily="34" charset="0"/>
            </a:endParaRPr>
          </a:p>
        </p:txBody>
      </p:sp>
      <p:pic>
        <p:nvPicPr>
          <p:cNvPr id="6" name="Picture 5">
            <a:hlinkClick r:id="rId8"/>
            <a:extLst>
              <a:ext uri="{FF2B5EF4-FFF2-40B4-BE49-F238E27FC236}">
                <a16:creationId xmlns:a16="http://schemas.microsoft.com/office/drawing/2014/main" id="{15832491-7B69-B596-A806-5EB9D4F47056}"/>
              </a:ext>
            </a:extLst>
          </p:cNvPr>
          <p:cNvPicPr>
            <a:picLocks noChangeAspect="1"/>
          </p:cNvPicPr>
          <p:nvPr/>
        </p:nvPicPr>
        <p:blipFill>
          <a:blip r:embed="rId9"/>
          <a:stretch>
            <a:fillRect/>
          </a:stretch>
        </p:blipFill>
        <p:spPr>
          <a:xfrm>
            <a:off x="4745281" y="823481"/>
            <a:ext cx="2112719" cy="2491831"/>
          </a:xfrm>
          <a:prstGeom prst="rect">
            <a:avLst/>
          </a:prstGeom>
        </p:spPr>
      </p:pic>
      <p:sp>
        <p:nvSpPr>
          <p:cNvPr id="49" name="TextBox 48">
            <a:extLst>
              <a:ext uri="{FF2B5EF4-FFF2-40B4-BE49-F238E27FC236}">
                <a16:creationId xmlns:a16="http://schemas.microsoft.com/office/drawing/2014/main" id="{F408A11C-416E-D809-0931-9E001F6539B6}"/>
              </a:ext>
            </a:extLst>
          </p:cNvPr>
          <p:cNvSpPr txBox="1"/>
          <p:nvPr/>
        </p:nvSpPr>
        <p:spPr>
          <a:xfrm>
            <a:off x="4664492" y="380818"/>
            <a:ext cx="3436704" cy="430887"/>
          </a:xfrm>
          <a:prstGeom prst="rect">
            <a:avLst/>
          </a:prstGeom>
          <a:noFill/>
        </p:spPr>
        <p:txBody>
          <a:bodyPr wrap="square">
            <a:spAutoFit/>
          </a:bodyPr>
          <a:lstStyle/>
          <a:p>
            <a:r>
              <a:rPr lang="en-US" sz="1100" b="1" dirty="0">
                <a:solidFill>
                  <a:srgbClr val="3C4043"/>
                </a:solidFill>
                <a:latin typeface="Century Gothic" panose="020B0502020202020204" pitchFamily="34" charset="0"/>
                <a:ea typeface="MS Mincho" panose="02020609040205080304" pitchFamily="49" charset="-128"/>
                <a:cs typeface="Calibri Light" panose="020F0302020204030204" pitchFamily="34" charset="0"/>
              </a:rPr>
              <a:t>Click </a:t>
            </a:r>
            <a:r>
              <a:rPr lang="en-US" sz="1100" b="1">
                <a:solidFill>
                  <a:srgbClr val="3C4043"/>
                </a:solidFill>
                <a:latin typeface="Century Gothic" panose="020B0502020202020204" pitchFamily="34" charset="0"/>
                <a:ea typeface="MS Mincho" panose="02020609040205080304" pitchFamily="49" charset="-128"/>
                <a:cs typeface="Calibri Light" panose="020F0302020204030204" pitchFamily="34" charset="0"/>
              </a:rPr>
              <a:t>the image </a:t>
            </a:r>
            <a:r>
              <a:rPr lang="en-US" sz="1100" b="1" dirty="0">
                <a:solidFill>
                  <a:srgbClr val="3C4043"/>
                </a:solidFill>
                <a:latin typeface="Century Gothic" panose="020B0502020202020204" pitchFamily="34" charset="0"/>
                <a:ea typeface="MS Mincho" panose="02020609040205080304" pitchFamily="49" charset="-128"/>
                <a:cs typeface="Calibri Light" panose="020F0302020204030204" pitchFamily="34" charset="0"/>
              </a:rPr>
              <a:t>to watch </a:t>
            </a:r>
            <a:br>
              <a:rPr lang="en-US" sz="1100" b="1" dirty="0">
                <a:solidFill>
                  <a:srgbClr val="3C4043"/>
                </a:solidFill>
                <a:latin typeface="Century Gothic" panose="020B0502020202020204" pitchFamily="34" charset="0"/>
                <a:ea typeface="MS Mincho" panose="02020609040205080304" pitchFamily="49" charset="-128"/>
                <a:cs typeface="Calibri Light" panose="020F0302020204030204" pitchFamily="34" charset="0"/>
              </a:rPr>
            </a:br>
            <a:r>
              <a:rPr lang="en-US" sz="1100" b="1" u="sng" dirty="0">
                <a:solidFill>
                  <a:srgbClr val="3C4043"/>
                </a:solidFill>
                <a:latin typeface="Century Gothic" panose="020B0502020202020204" pitchFamily="34" charset="0"/>
                <a:ea typeface="MS Mincho" panose="02020609040205080304" pitchFamily="49" charset="-128"/>
                <a:cs typeface="Calibri Light" panose="020F0302020204030204" pitchFamily="34" charset="0"/>
              </a:rPr>
              <a:t>“Greatness” by David </a:t>
            </a:r>
            <a:r>
              <a:rPr lang="en-US" sz="1100" b="1" u="sng" dirty="0" err="1">
                <a:solidFill>
                  <a:srgbClr val="3C4043"/>
                </a:solidFill>
                <a:latin typeface="Century Gothic" panose="020B0502020202020204" pitchFamily="34" charset="0"/>
                <a:ea typeface="MS Mincho" panose="02020609040205080304" pitchFamily="49" charset="-128"/>
                <a:cs typeface="Calibri Light" panose="020F0302020204030204" pitchFamily="34" charset="0"/>
              </a:rPr>
              <a:t>Marquet</a:t>
            </a:r>
            <a:endParaRPr lang="en-US" sz="1100" b="1" u="sng" dirty="0">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1935586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5831</TotalTime>
  <Words>591</Words>
  <Application>Microsoft Office PowerPoint</Application>
  <PresentationFormat>On-screen Show (4:3)</PresentationFormat>
  <Paragraphs>53</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Aptos Display</vt:lpstr>
      <vt:lpstr>Arabic Typesetting</vt:lpstr>
      <vt:lpstr>Arial</vt:lpstr>
      <vt:lpstr>Avenir Next LT Pro</vt:lpstr>
      <vt:lpstr>Baguet Script</vt:lpstr>
      <vt:lpstr>Cavolini</vt:lpstr>
      <vt:lpstr>Century Gothic</vt:lpstr>
      <vt:lpstr>Fave Script Bold Pro</vt:lpstr>
      <vt:lpstr>Office Theme</vt:lpstr>
      <vt:lpstr>The Blast Newsletter</vt:lpstr>
      <vt:lpstr>The Blast Newsletter – Page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Blast Newsletter</dc:title>
  <dc:creator>Mazzara, Talia (GOV)</dc:creator>
  <cp:lastModifiedBy>Cooper, John (Results)</cp:lastModifiedBy>
  <cp:revision>2</cp:revision>
  <dcterms:created xsi:type="dcterms:W3CDTF">2024-07-18T21:00:01Z</dcterms:created>
  <dcterms:modified xsi:type="dcterms:W3CDTF">2024-07-23T15:15:33Z</dcterms:modified>
</cp:coreProperties>
</file>