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AAAA"/>
    <a:srgbClr val="FBF7C1"/>
    <a:srgbClr val="EAE2E2"/>
    <a:srgbClr val="C3ADAD"/>
    <a:srgbClr val="C5AFAF"/>
    <a:srgbClr val="CEBCBC"/>
    <a:srgbClr val="A78584"/>
    <a:srgbClr val="D2C0C0"/>
    <a:srgbClr val="CCB8B8"/>
    <a:srgbClr val="D0B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476B4-2693-42FD-A9C1-884AC25AF836}" v="5" dt="2025-07-07T17:46:59.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4" d="100"/>
          <a:sy n="44" d="100"/>
        </p:scale>
        <p:origin x="225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63A05-D214-47A7-BE66-633CF56A0C87}" type="datetimeFigureOut">
              <a:rPr lang="en-US" smtClean="0"/>
              <a:t>7/7/2025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F2F1B-81AC-409E-96B5-C4849300F396}" type="slidenum">
              <a:rPr lang="en-US" smtClean="0"/>
              <a:t>‹#›</a:t>
            </a:fld>
            <a:endParaRPr lang="en-US"/>
          </a:p>
        </p:txBody>
      </p:sp>
    </p:spTree>
    <p:extLst>
      <p:ext uri="{BB962C8B-B14F-4D97-AF65-F5344CB8AC3E}">
        <p14:creationId xmlns:p14="http://schemas.microsoft.com/office/powerpoint/2010/main" val="281671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5DF60F-07B3-43DE-B6D7-B89FCAB4B92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204C26-25DA-4EC2-84FF-CA92DE0F2A82}"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214897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204C26-25DA-4EC2-84FF-CA92DE0F2A82}"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41029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204C26-25DA-4EC2-84FF-CA92DE0F2A82}"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59764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204C26-25DA-4EC2-84FF-CA92DE0F2A82}"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421650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204C26-25DA-4EC2-84FF-CA92DE0F2A82}"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81790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204C26-25DA-4EC2-84FF-CA92DE0F2A82}" type="datetimeFigureOut">
              <a:rPr lang="en-US" smtClean="0"/>
              <a:t>7/7/2025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8808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204C26-25DA-4EC2-84FF-CA92DE0F2A82}" type="datetimeFigureOut">
              <a:rPr lang="en-US" smtClean="0"/>
              <a:t>7/7/2025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1192886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204C26-25DA-4EC2-84FF-CA92DE0F2A82}" type="datetimeFigureOut">
              <a:rPr lang="en-US" smtClean="0"/>
              <a:t>7/7/2025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425805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04C26-25DA-4EC2-84FF-CA92DE0F2A82}" type="datetimeFigureOut">
              <a:rPr lang="en-US" smtClean="0"/>
              <a:t>7/7/2025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262851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204C26-25DA-4EC2-84FF-CA92DE0F2A82}" type="datetimeFigureOut">
              <a:rPr lang="en-US" smtClean="0"/>
              <a:t>7/7/2025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280328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F204C26-25DA-4EC2-84FF-CA92DE0F2A82}" type="datetimeFigureOut">
              <a:rPr lang="en-US" smtClean="0"/>
              <a:t>7/7/2025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F93B-A4F0-409E-B636-0E300BA61C13}" type="slidenum">
              <a:rPr lang="en-US" smtClean="0"/>
              <a:t>‹#›</a:t>
            </a:fld>
            <a:endParaRPr lang="en-US"/>
          </a:p>
        </p:txBody>
      </p:sp>
    </p:spTree>
    <p:extLst>
      <p:ext uri="{BB962C8B-B14F-4D97-AF65-F5344CB8AC3E}">
        <p14:creationId xmlns:p14="http://schemas.microsoft.com/office/powerpoint/2010/main" val="94896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2F204C26-25DA-4EC2-84FF-CA92DE0F2A82}" type="datetimeFigureOut">
              <a:rPr lang="en-US" smtClean="0"/>
              <a:t>7/7/2025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2A28F93B-A4F0-409E-B636-0E300BA61C13}" type="slidenum">
              <a:rPr lang="en-US" smtClean="0"/>
              <a:t>‹#›</a:t>
            </a:fld>
            <a:endParaRPr lang="en-US"/>
          </a:p>
        </p:txBody>
      </p:sp>
    </p:spTree>
    <p:extLst>
      <p:ext uri="{BB962C8B-B14F-4D97-AF65-F5344CB8AC3E}">
        <p14:creationId xmlns:p14="http://schemas.microsoft.com/office/powerpoint/2010/main" val="3693142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heresa.dew@gov.wa.gov" TargetMode="External"/><Relationship Id="rId5" Type="http://schemas.openxmlformats.org/officeDocument/2006/relationships/hyperlink" Target="mailto:talia.mazzara@gov.wa.gov" TargetMode="External"/><Relationship Id="rId4" Type="http://schemas.openxmlformats.org/officeDocument/2006/relationships/hyperlink" Target="https://www.youtube.com/watch?v=6GRrtTOpyFw"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ap.wa.gov/" TargetMode="External"/><Relationship Id="rId13"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hyperlink" Target="https://ofm.wa.gov/state-human-resources/labor-relations/collective-bargaining-agreements" TargetMode="External"/><Relationship Id="rId12" Type="http://schemas.openxmlformats.org/officeDocument/2006/relationships/hyperlink" Target="https://helpcenter.stanford.edu/resources/work-related-resources/coping-emotional-impact-layoff" TargetMode="External"/><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hyperlink" Target="https://app.leg.wa.gov/WAC/default.aspx?cite=357-46" TargetMode="External"/><Relationship Id="rId11" Type="http://schemas.openxmlformats.org/officeDocument/2006/relationships/hyperlink" Target="https://psychcentral.com/health/steps-to-surviving-job-loss" TargetMode="External"/><Relationship Id="rId5" Type="http://schemas.openxmlformats.org/officeDocument/2006/relationships/hyperlink" Target="https://www.youtube.com/watch?v=Z4SWyLduG6U&amp;feature=youtu.be" TargetMode="External"/><Relationship Id="rId15" Type="http://schemas.openxmlformats.org/officeDocument/2006/relationships/image" Target="../media/image8.svg"/><Relationship Id="rId10" Type="http://schemas.openxmlformats.org/officeDocument/2006/relationships/hyperlink" Target="https://www.apa.org/topics/stress/uncertainty" TargetMode="External"/><Relationship Id="rId4" Type="http://schemas.openxmlformats.org/officeDocument/2006/relationships/image" Target="../media/image5.png"/><Relationship Id="rId9" Type="http://schemas.openxmlformats.org/officeDocument/2006/relationships/hyperlink" Target="https://des.wa.gov/layoff-and-general-government-transition-pool" TargetMode="Externa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CDDD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B4266E-0066-0F1D-17EA-7F8F8FE806ED}"/>
              </a:ext>
            </a:extLst>
          </p:cNvPr>
          <p:cNvSpPr txBox="1"/>
          <p:nvPr/>
        </p:nvSpPr>
        <p:spPr>
          <a:xfrm>
            <a:off x="85822" y="4304214"/>
            <a:ext cx="4587616" cy="5024452"/>
          </a:xfrm>
          <a:prstGeom prst="rect">
            <a:avLst/>
          </a:prstGeom>
          <a:noFill/>
        </p:spPr>
        <p:txBody>
          <a:bodyPr wrap="square">
            <a:spAutoFit/>
          </a:bodyPr>
          <a:lstStyle/>
          <a:p>
            <a:pPr algn="ctr"/>
            <a:r>
              <a:rPr lang="en-US" sz="1600" b="1" dirty="0">
                <a:solidFill>
                  <a:srgbClr val="946B6A"/>
                </a:solidFill>
                <a:latin typeface="Source Sans Pro" panose="020B0503030403020204" pitchFamily="34" charset="0"/>
                <a:ea typeface="Source Sans Pro" panose="020B0503030403020204" pitchFamily="34" charset="0"/>
              </a:rPr>
              <a:t>The Intersection of Human-Centered Design &amp; Lean Thinking</a:t>
            </a:r>
            <a:br>
              <a:rPr lang="en-US" sz="1400" b="1" dirty="0">
                <a:latin typeface="Source Sans Pro" panose="020B0503030403020204" pitchFamily="34" charset="0"/>
                <a:ea typeface="Source Sans Pro" panose="020B0503030403020204" pitchFamily="34" charset="0"/>
              </a:rPr>
            </a:br>
            <a:endParaRPr lang="en-US" sz="1250" dirty="0">
              <a:latin typeface="Source Sans Pro" panose="020B0503030403020204" pitchFamily="34" charset="0"/>
              <a:ea typeface="Source Sans Pro" panose="020B0503030403020204" pitchFamily="34" charset="0"/>
            </a:endParaRPr>
          </a:p>
          <a:p>
            <a:r>
              <a:rPr lang="en-US" sz="1200" dirty="0">
                <a:latin typeface="Source Sans Pro" panose="020B0503030403020204" pitchFamily="34" charset="0"/>
                <a:ea typeface="Source Sans Pro" panose="020B0503030403020204" pitchFamily="34" charset="0"/>
              </a:rPr>
              <a:t>In today’s fast-paced world of innovation and service delivery, two powerful approaches are helping organizations solve complex problems more effectively: </a:t>
            </a:r>
            <a:r>
              <a:rPr lang="en-US" sz="1200" b="1" dirty="0">
                <a:solidFill>
                  <a:srgbClr val="946B6A"/>
                </a:solidFill>
                <a:latin typeface="Source Sans Pro" panose="020B0503030403020204" pitchFamily="34" charset="0"/>
                <a:ea typeface="Source Sans Pro" panose="020B0503030403020204" pitchFamily="34" charset="0"/>
              </a:rPr>
              <a:t>Human-Centered Design (HCD)</a:t>
            </a:r>
            <a:r>
              <a:rPr lang="en-US" sz="1200" dirty="0">
                <a:solidFill>
                  <a:srgbClr val="946B6A"/>
                </a:solidFill>
                <a:latin typeface="Source Sans Pro" panose="020B0503030403020204" pitchFamily="34" charset="0"/>
                <a:ea typeface="Source Sans Pro" panose="020B0503030403020204" pitchFamily="34" charset="0"/>
              </a:rPr>
              <a:t> </a:t>
            </a:r>
            <a:r>
              <a:rPr lang="en-US" sz="1200" dirty="0">
                <a:latin typeface="Source Sans Pro" panose="020B0503030403020204" pitchFamily="34" charset="0"/>
                <a:ea typeface="Source Sans Pro" panose="020B0503030403020204" pitchFamily="34" charset="0"/>
              </a:rPr>
              <a:t>and </a:t>
            </a:r>
            <a:r>
              <a:rPr lang="en-US" sz="1200" b="1" dirty="0">
                <a:solidFill>
                  <a:srgbClr val="946B6A"/>
                </a:solidFill>
                <a:latin typeface="Source Sans Pro" panose="020B0503030403020204" pitchFamily="34" charset="0"/>
                <a:ea typeface="Source Sans Pro" panose="020B0503030403020204" pitchFamily="34" charset="0"/>
              </a:rPr>
              <a:t>Lean Thinking</a:t>
            </a:r>
            <a:r>
              <a:rPr lang="en-US" sz="1200" dirty="0">
                <a:latin typeface="Source Sans Pro" panose="020B0503030403020204" pitchFamily="34" charset="0"/>
                <a:ea typeface="Source Sans Pro" panose="020B0503030403020204" pitchFamily="34" charset="0"/>
              </a:rPr>
              <a:t>. While they stem from different traditional designs and manufacturing, they converge in one critical area: </a:t>
            </a:r>
            <a:r>
              <a:rPr lang="en-US" sz="1200" b="1" dirty="0">
                <a:solidFill>
                  <a:srgbClr val="946B6A"/>
                </a:solidFill>
                <a:latin typeface="Source Sans Pro" panose="020B0503030403020204" pitchFamily="34" charset="0"/>
                <a:ea typeface="Source Sans Pro" panose="020B0503030403020204" pitchFamily="34" charset="0"/>
              </a:rPr>
              <a:t>creating value by focusing on people</a:t>
            </a:r>
            <a:r>
              <a:rPr lang="en-US" sz="1200" dirty="0">
                <a:solidFill>
                  <a:srgbClr val="946B6A"/>
                </a:solidFill>
                <a:latin typeface="Source Sans Pro" panose="020B0503030403020204" pitchFamily="34" charset="0"/>
                <a:ea typeface="Source Sans Pro" panose="020B0503030403020204" pitchFamily="34" charset="0"/>
              </a:rPr>
              <a:t>.</a:t>
            </a:r>
          </a:p>
          <a:p>
            <a:r>
              <a:rPr lang="en-US" sz="1200" b="1" dirty="0">
                <a:latin typeface="Source Sans Pro" panose="020B0503030403020204" pitchFamily="34" charset="0"/>
                <a:ea typeface="Source Sans Pro" panose="020B0503030403020204" pitchFamily="34" charset="0"/>
              </a:rPr>
              <a:t>Human-Centered Design</a:t>
            </a:r>
            <a:r>
              <a:rPr lang="en-US" sz="1200" dirty="0">
                <a:latin typeface="Source Sans Pro" panose="020B0503030403020204" pitchFamily="34" charset="0"/>
                <a:ea typeface="Source Sans Pro" panose="020B0503030403020204" pitchFamily="34" charset="0"/>
              </a:rPr>
              <a:t> is a problem-solving process that puts people at the heart of decision-making. It involves a deep understanding of the needs, experiences, and behaviors of those impacted by a product, service, or system. The goal? To design solutions </a:t>
            </a:r>
            <a:r>
              <a:rPr lang="en-US" sz="1200" i="1" dirty="0">
                <a:latin typeface="Source Sans Pro" panose="020B0503030403020204" pitchFamily="34" charset="0"/>
                <a:ea typeface="Source Sans Pro" panose="020B0503030403020204" pitchFamily="34" charset="0"/>
              </a:rPr>
              <a:t>with</a:t>
            </a:r>
            <a:r>
              <a:rPr lang="en-US" sz="1200" dirty="0">
                <a:latin typeface="Source Sans Pro" panose="020B0503030403020204" pitchFamily="34" charset="0"/>
                <a:ea typeface="Source Sans Pro" panose="020B0503030403020204" pitchFamily="34" charset="0"/>
              </a:rPr>
              <a:t> people, not just </a:t>
            </a:r>
            <a:r>
              <a:rPr lang="en-US" sz="1200" i="1" dirty="0">
                <a:latin typeface="Source Sans Pro" panose="020B0503030403020204" pitchFamily="34" charset="0"/>
                <a:ea typeface="Source Sans Pro" panose="020B0503030403020204" pitchFamily="34" charset="0"/>
              </a:rPr>
              <a:t>for</a:t>
            </a:r>
            <a:r>
              <a:rPr lang="en-US" sz="1200" dirty="0">
                <a:latin typeface="Source Sans Pro" panose="020B0503030403020204" pitchFamily="34" charset="0"/>
                <a:ea typeface="Source Sans Pro" panose="020B0503030403020204" pitchFamily="34" charset="0"/>
              </a:rPr>
              <a:t> them.</a:t>
            </a:r>
          </a:p>
          <a:p>
            <a:r>
              <a:rPr lang="en-US" sz="1200" b="1" dirty="0">
                <a:latin typeface="Source Sans Pro" panose="020B0503030403020204" pitchFamily="34" charset="0"/>
                <a:ea typeface="Source Sans Pro" panose="020B0503030403020204" pitchFamily="34" charset="0"/>
              </a:rPr>
              <a:t>Lean</a:t>
            </a:r>
            <a:r>
              <a:rPr lang="en-US" sz="1200" dirty="0">
                <a:latin typeface="Source Sans Pro" panose="020B0503030403020204" pitchFamily="34" charset="0"/>
                <a:ea typeface="Source Sans Pro" panose="020B0503030403020204" pitchFamily="34" charset="0"/>
              </a:rPr>
              <a:t>, rooted in manufacturing but widely adopted across sectors, is all about maximizing value while minimizing waste. It emphasizes continuous improvement and delivering what customers actually need, nothing more, nothing less.</a:t>
            </a:r>
          </a:p>
          <a:p>
            <a:r>
              <a:rPr lang="en-US" sz="1200" dirty="0">
                <a:latin typeface="Source Sans Pro" panose="020B0503030403020204" pitchFamily="34" charset="0"/>
                <a:ea typeface="Source Sans Pro" panose="020B0503030403020204" pitchFamily="34" charset="0"/>
              </a:rPr>
              <a:t>By integrating HCD into Lean practices, teams can go beyond process efficiency and dig deeper into </a:t>
            </a:r>
            <a:r>
              <a:rPr lang="en-US" sz="1200" i="1" dirty="0">
                <a:latin typeface="Source Sans Pro" panose="020B0503030403020204" pitchFamily="34" charset="0"/>
                <a:ea typeface="Source Sans Pro" panose="020B0503030403020204" pitchFamily="34" charset="0"/>
              </a:rPr>
              <a:t>why</a:t>
            </a:r>
            <a:r>
              <a:rPr lang="en-US" sz="1200" dirty="0">
                <a:latin typeface="Source Sans Pro" panose="020B0503030403020204" pitchFamily="34" charset="0"/>
                <a:ea typeface="Source Sans Pro" panose="020B0503030403020204" pitchFamily="34" charset="0"/>
              </a:rPr>
              <a:t> problems exist in the first place. Lean provides the structure for improvement, and HCD ensures that improvement is meaningful and responsive to real human needs.</a:t>
            </a:r>
          </a:p>
          <a:p>
            <a:endParaRPr lang="en-US" sz="1200" dirty="0">
              <a:latin typeface="Source Sans Pro" panose="020B0503030403020204" pitchFamily="34" charset="0"/>
              <a:ea typeface="Source Sans Pro" panose="020B0503030403020204" pitchFamily="34" charset="0"/>
            </a:endParaRPr>
          </a:p>
          <a:p>
            <a:pPr algn="ctr"/>
            <a:r>
              <a:rPr lang="en-US" sz="1200" b="1" dirty="0">
                <a:solidFill>
                  <a:srgbClr val="946B6A"/>
                </a:solidFill>
                <a:latin typeface="Source Sans Pro" panose="020B0503030403020204" pitchFamily="34" charset="0"/>
                <a:ea typeface="Source Sans Pro" panose="020B0503030403020204" pitchFamily="34" charset="0"/>
              </a:rPr>
              <a:t>When we design </a:t>
            </a:r>
            <a:r>
              <a:rPr lang="en-US" sz="1200" b="1" i="1" dirty="0">
                <a:solidFill>
                  <a:srgbClr val="946B6A"/>
                </a:solidFill>
                <a:latin typeface="Source Sans Pro" panose="020B0503030403020204" pitchFamily="34" charset="0"/>
                <a:ea typeface="Source Sans Pro" panose="020B0503030403020204" pitchFamily="34" charset="0"/>
              </a:rPr>
              <a:t>for </a:t>
            </a:r>
            <a:r>
              <a:rPr lang="en-US" sz="1200" b="1" dirty="0">
                <a:solidFill>
                  <a:srgbClr val="946B6A"/>
                </a:solidFill>
                <a:latin typeface="Source Sans Pro" panose="020B0503030403020204" pitchFamily="34" charset="0"/>
                <a:ea typeface="Source Sans Pro" panose="020B0503030403020204" pitchFamily="34" charset="0"/>
              </a:rPr>
              <a:t>people and improve </a:t>
            </a:r>
            <a:r>
              <a:rPr lang="en-US" sz="1200" b="1" i="1" dirty="0">
                <a:solidFill>
                  <a:srgbClr val="946B6A"/>
                </a:solidFill>
                <a:latin typeface="Source Sans Pro" panose="020B0503030403020204" pitchFamily="34" charset="0"/>
                <a:ea typeface="Source Sans Pro" panose="020B0503030403020204" pitchFamily="34" charset="0"/>
              </a:rPr>
              <a:t>with</a:t>
            </a:r>
            <a:r>
              <a:rPr lang="en-US" sz="1200" b="1" dirty="0">
                <a:solidFill>
                  <a:srgbClr val="946B6A"/>
                </a:solidFill>
                <a:latin typeface="Source Sans Pro" panose="020B0503030403020204" pitchFamily="34" charset="0"/>
                <a:ea typeface="Source Sans Pro" panose="020B0503030403020204" pitchFamily="34" charset="0"/>
              </a:rPr>
              <a:t> people, we build systems that truly serve.</a:t>
            </a:r>
          </a:p>
        </p:txBody>
      </p:sp>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171713" y="17631"/>
            <a:ext cx="4231007" cy="1836850"/>
          </a:xfrm>
          <a:prstGeom prst="rect">
            <a:avLst/>
          </a:prstGeom>
          <a:noFill/>
        </p:spPr>
        <p:txBody>
          <a:bodyPr wrap="square" rtlCol="0">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53" b="1" i="0" u="none" strike="noStrike" kern="1200" cap="all" spc="0" normalizeH="0" baseline="0" noProof="0" dirty="0">
                <a:ln>
                  <a:noFill/>
                </a:ln>
                <a:solidFill>
                  <a:srgbClr val="946B6A"/>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The blast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67"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946B6A"/>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a:t>
            </a:r>
            <a:r>
              <a:rPr lang="en-US" sz="1236" b="1" dirty="0">
                <a:solidFill>
                  <a:srgbClr val="946B6A"/>
                </a:solidFill>
                <a:latin typeface="Century Gothic" panose="020B0502020202020204" pitchFamily="34" charset="0"/>
                <a:ea typeface="MS Mincho" panose="02020609040205080304" pitchFamily="49" charset="-128"/>
                <a:cs typeface="Times New Roman" panose="02020603050405020304" pitchFamily="18" charset="0"/>
              </a:rPr>
              <a:t>30</a:t>
            </a:r>
            <a:r>
              <a:rPr kumimoji="0" lang="en-US" sz="1236" b="1" i="0" u="none" strike="noStrike" kern="1200" cap="none" spc="0" normalizeH="0" baseline="0" noProof="0" dirty="0">
                <a:ln>
                  <a:noFill/>
                </a:ln>
                <a:solidFill>
                  <a:srgbClr val="946B6A"/>
                </a:solidFill>
                <a:effectLst/>
                <a:uLnTx/>
                <a:uFillTx/>
                <a:latin typeface="Century Gothic" panose="020B0502020202020204" pitchFamily="34" charset="0"/>
                <a:ea typeface="MS Mincho" panose="02020609040205080304" pitchFamily="49" charset="-128"/>
                <a:cs typeface="Times New Roman" panose="02020603050405020304" pitchFamily="18" charset="0"/>
              </a:rPr>
              <a:t> | JUNE 2025 </a:t>
            </a:r>
            <a:endParaRPr kumimoji="0" lang="en-US" sz="1236" b="1" i="0" u="none" strike="noStrike" kern="1200" cap="none" spc="0" normalizeH="0" baseline="0" noProof="0" dirty="0">
              <a:ln>
                <a:noFill/>
              </a:ln>
              <a:solidFill>
                <a:srgbClr val="946B6A"/>
              </a:solidFill>
              <a:effectLst/>
              <a:uLnTx/>
              <a:uFillTx/>
              <a:latin typeface="Aptos" panose="02110004020202020204"/>
              <a:ea typeface="+mn-ea"/>
              <a:cs typeface="+mn-cs"/>
            </a:endParaRPr>
          </a:p>
        </p:txBody>
      </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85418" y="4645788"/>
            <a:ext cx="4117302" cy="338558"/>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100" b="0" i="1" u="none" strike="noStrike" kern="1200" cap="none" spc="0" normalizeH="0" baseline="0" noProof="0" dirty="0">
              <a:ln>
                <a:noFill/>
              </a:ln>
              <a:solidFill>
                <a:srgbClr val="373737"/>
              </a:solidFill>
              <a:effectLst/>
              <a:uLnTx/>
              <a:uFillTx/>
              <a:latin typeface="Century Gothic" panose="020B0502020202020204" pitchFamily="34" charset="0"/>
              <a:ea typeface="+mn-ea"/>
              <a:cs typeface="+mn-cs"/>
            </a:endParaRP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53154" y="6991164"/>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53154" y="4373750"/>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 uri="{C183D7F6-B498-43B3-948B-1728B52AA6E4}">
                <adec:decorative xmlns:adec="http://schemas.microsoft.com/office/drawing/2017/decorative" val="1"/>
              </a:ext>
            </a:extLst>
          </p:cNvPr>
          <p:cNvPicPr>
            <a:picLocks noChangeAspect="1"/>
          </p:cNvPicPr>
          <p:nvPr/>
        </p:nvPicPr>
        <p:blipFill>
          <a:blip r:embed="rId3">
            <a:duotone>
              <a:schemeClr val="accent2">
                <a:shade val="45000"/>
                <a:satMod val="135000"/>
              </a:schemeClr>
              <a:prstClr val="white"/>
            </a:duotone>
          </a:blip>
          <a:stretch>
            <a:fillRect/>
          </a:stretch>
        </p:blipFill>
        <p:spPr>
          <a:xfrm>
            <a:off x="6253354" y="4321401"/>
            <a:ext cx="638456" cy="638456"/>
          </a:xfrm>
          <a:prstGeom prst="rect">
            <a:avLst/>
          </a:prstGeom>
          <a:effectLst>
            <a:glow rad="38100">
              <a:schemeClr val="bg2">
                <a:alpha val="91000"/>
              </a:schemeClr>
            </a:glow>
          </a:effectLst>
        </p:spPr>
      </p:pic>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614747" y="1854074"/>
            <a:ext cx="2243254" cy="7289927"/>
          </a:xfrm>
          <a:prstGeom prst="rect">
            <a:avLst/>
          </a:prstGeom>
          <a:solidFill>
            <a:srgbClr val="5557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lvl="0">
              <a:lnSpc>
                <a:spcPct val="115000"/>
              </a:lnSpc>
              <a:spcBef>
                <a:spcPts val="884"/>
              </a:spcBef>
              <a:spcAft>
                <a:spcPts val="533"/>
              </a:spcAft>
              <a:defRPr/>
            </a:pPr>
            <a:r>
              <a:rPr kumimoji="0" lang="en-US" sz="1200" b="1" i="0" u="none" strike="noStrike" kern="1200" cap="none" spc="0" normalizeH="0" baseline="0" noProof="0" dirty="0">
                <a:ln>
                  <a:noFill/>
                </a:ln>
                <a:solidFill>
                  <a:srgbClr val="C5AFAF"/>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WHAT YOU MISSED</a:t>
            </a:r>
            <a:br>
              <a:rPr kumimoji="0" lang="en-US" sz="1200" b="1"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br>
            <a:r>
              <a:rPr kumimoji="0" lang="en-US" sz="1200" b="0"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At our June CoP, </a:t>
            </a:r>
            <a:r>
              <a:rPr kumimoji="0" lang="en-US" sz="1200" b="1"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Theresa Dew </a:t>
            </a:r>
            <a:r>
              <a:rPr kumimoji="0" lang="en-US" sz="1200"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and </a:t>
            </a:r>
            <a:r>
              <a:rPr kumimoji="0" lang="en-US" sz="1200" b="1"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Talia Mazzara</a:t>
            </a:r>
            <a:r>
              <a:rPr kumimoji="0" lang="en-US" sz="1200" b="0"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with Results Washington, acknowledged the uneasiness within the enterprise due to the state budget and held space for thoughtful discussion and</a:t>
            </a:r>
            <a:r>
              <a:rPr lang="en-US" sz="1200" dirty="0">
                <a:solidFill>
                  <a:schemeClr val="bg1"/>
                </a:solidFill>
                <a:latin typeface="Source Sans Pro" panose="020B0503030403020204" pitchFamily="34" charset="0"/>
                <a:ea typeface="Source Sans Pro" panose="020B0503030403020204" pitchFamily="34" charset="0"/>
                <a:cs typeface="Times New Roman" panose="02020603050405020304" pitchFamily="18" charset="0"/>
              </a:rPr>
              <a:t> a presentation on Thriving Through Uncertainty</a:t>
            </a:r>
            <a:r>
              <a:rPr kumimoji="0" lang="en-US" sz="1200" b="0" i="0" u="none" strike="noStrike" kern="1200" cap="none" spc="0" normalizeH="0" baseline="0" noProof="0" dirty="0">
                <a:ln>
                  <a:noFill/>
                </a:ln>
                <a:solidFill>
                  <a:schemeClr val="bg1"/>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See page 2 for more!</a:t>
            </a:r>
            <a:b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br>
            <a:b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br>
            <a:r>
              <a:rPr kumimoji="0" lang="en-US" sz="1200" b="1" i="0" u="none" strike="noStrike" kern="1200" cap="none" spc="0" normalizeH="0" baseline="0" noProof="0" dirty="0">
                <a:ln>
                  <a:noFill/>
                </a:ln>
                <a:solidFill>
                  <a:srgbClr val="C3ADAD"/>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REFLECTIONS SERIES </a:t>
            </a:r>
            <a:br>
              <a:rPr kumimoji="0" lang="en-US" sz="1200" b="1" i="0" u="none" strike="noStrike" kern="1200" cap="none" spc="0" normalizeH="0" baseline="0" noProof="0" dirty="0">
                <a:ln>
                  <a:noFill/>
                </a:ln>
                <a:solidFill>
                  <a:srgbClr val="E8E8E8"/>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b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rPr>
              <a:t>Click</a:t>
            </a:r>
            <a:r>
              <a:rPr kumimoji="0" lang="en-US" sz="1200" b="0" i="0" u="none" strike="noStrike" kern="1200" cap="none" spc="0" normalizeH="0" baseline="0" noProof="0" dirty="0">
                <a:ln>
                  <a:noFill/>
                </a:ln>
                <a:solidFill>
                  <a:srgbClr val="CEBCBC"/>
                </a:solidFill>
                <a:effectLst/>
                <a:uLnTx/>
                <a:uFillTx/>
                <a:latin typeface="Source Sans Pro" panose="020B0503030403020204" pitchFamily="34" charset="0"/>
                <a:ea typeface="Source Sans Pro" panose="020B0503030403020204" pitchFamily="34" charset="0"/>
              </a:rPr>
              <a:t> </a:t>
            </a:r>
            <a:r>
              <a:rPr kumimoji="0" lang="en-US" sz="1200" b="0" i="0" u="none" strike="noStrike" kern="1200" cap="none" spc="0" normalizeH="0" baseline="0" noProof="0" dirty="0">
                <a:ln>
                  <a:noFill/>
                </a:ln>
                <a:solidFill>
                  <a:srgbClr val="FBF7C1"/>
                </a:solidFill>
                <a:effectLst/>
                <a:uLnTx/>
                <a:uFillTx/>
                <a:latin typeface="Source Sans Pro" panose="020B0503030403020204" pitchFamily="34" charset="0"/>
                <a:ea typeface="Source Sans Pro" panose="020B0503030403020204" pitchFamily="34" charset="0"/>
                <a:hlinkClick r:id="rId4">
                  <a:extLst>
                    <a:ext uri="{A12FA001-AC4F-418D-AE19-62706E023703}">
                      <ahyp:hlinkClr xmlns:ahyp="http://schemas.microsoft.com/office/drawing/2018/hyperlinkcolor" val="tx"/>
                    </a:ext>
                  </a:extLst>
                </a:hlinkClick>
              </a:rPr>
              <a:t>here</a:t>
            </a:r>
            <a:r>
              <a:rPr kumimoji="0" lang="en-US" sz="1200" b="0" i="0" u="none" strike="noStrike" kern="1200" cap="none" spc="0" normalizeH="0" baseline="0" noProof="0" dirty="0">
                <a:ln>
                  <a:noFill/>
                </a:ln>
                <a:solidFill>
                  <a:srgbClr val="CEBCBC"/>
                </a:solidFill>
                <a:effectLst/>
                <a:uLnTx/>
                <a:uFillTx/>
                <a:latin typeface="Source Sans Pro" panose="020B0503030403020204" pitchFamily="34" charset="0"/>
                <a:ea typeface="Source Sans Pro" panose="020B0503030403020204" pitchFamily="34" charset="0"/>
              </a:rPr>
              <a:t> </a:t>
            </a: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rPr>
              <a:t>to watch our Reflections Series</a:t>
            </a:r>
            <a:r>
              <a:rPr lang="en-US" sz="1200" dirty="0">
                <a:solidFill>
                  <a:prstClr val="white"/>
                </a:solidFill>
                <a:latin typeface="Source Sans Pro" panose="020B0503030403020204" pitchFamily="34" charset="0"/>
                <a:ea typeface="Source Sans Pro" panose="020B0503030403020204" pitchFamily="34" charset="0"/>
              </a:rPr>
              <a:t> </a:t>
            </a: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rPr>
              <a:t>featuring </a:t>
            </a:r>
            <a:r>
              <a:rPr kumimoji="0" lang="en-US" sz="1200" b="1"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rPr>
              <a:t>Allyson Brooks </a:t>
            </a:r>
            <a:r>
              <a:rPr lang="en-US" sz="1200" dirty="0">
                <a:solidFill>
                  <a:prstClr val="white"/>
                </a:solidFill>
                <a:latin typeface="Source Sans Pro" panose="020B0503030403020204" pitchFamily="34" charset="0"/>
                <a:ea typeface="Source Sans Pro" panose="020B0503030403020204" pitchFamily="34" charset="0"/>
              </a:rPr>
              <a:t>from the Department of Archaeological and Historic Preservation, as she discusses</a:t>
            </a:r>
            <a:r>
              <a:rPr lang="en-US" sz="1200" dirty="0">
                <a:latin typeface="Source Sans Pro" panose="020B0503030403020204" pitchFamily="34" charset="0"/>
                <a:ea typeface="Source Sans Pro" panose="020B0503030403020204" pitchFamily="34" charset="0"/>
              </a:rPr>
              <a:t> their work, Preserving Heritage and Promoting Justice.</a:t>
            </a:r>
            <a:br>
              <a:rPr lang="en-US" sz="1200" dirty="0">
                <a:latin typeface="Source Sans Pro" panose="020B0503030403020204" pitchFamily="34" charset="0"/>
                <a:ea typeface="Source Sans Pro" panose="020B0503030403020204" pitchFamily="34" charset="0"/>
              </a:rPr>
            </a:br>
            <a:br>
              <a:rPr lang="en-US" sz="1200" dirty="0">
                <a:solidFill>
                  <a:srgbClr val="E8E8E8"/>
                </a:solidFill>
                <a:latin typeface="Source Sans Pro" panose="020B0503030403020204" pitchFamily="34" charset="0"/>
                <a:ea typeface="Source Sans Pro" panose="020B0503030403020204" pitchFamily="34" charset="0"/>
                <a:cs typeface="Times New Roman" panose="02020603050405020304" pitchFamily="18" charset="0"/>
              </a:rPr>
            </a:br>
            <a:r>
              <a:rPr kumimoji="0" lang="en-US" sz="1200" b="1" i="0" u="none" strike="noStrike" kern="1200" cap="all" spc="0" normalizeH="0" baseline="0" noProof="0" dirty="0">
                <a:ln>
                  <a:noFill/>
                </a:ln>
                <a:solidFill>
                  <a:srgbClr val="C2AAAA"/>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Questions?</a:t>
            </a:r>
            <a:br>
              <a:rPr kumimoji="0" lang="en-US" sz="1200" b="1" i="0" u="none" strike="noStrike" kern="1200" cap="all"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b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For questions on anything CoP related, contact: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D0BEBE"/>
                </a:solidFill>
                <a:effectLst/>
                <a:uLnTx/>
                <a:uFillTx/>
                <a:latin typeface="Source Sans Pro" panose="020B0503030403020204" pitchFamily="34" charset="0"/>
                <a:ea typeface="Source Sans Pro" panose="020B05030304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Talia Mazzara</a:t>
            </a:r>
            <a:r>
              <a:rPr kumimoji="0" lang="en-US" sz="1200" b="0" i="0" u="none" strike="noStrike" kern="1200" cap="none" spc="0" normalizeH="0" baseline="0" noProof="0" dirty="0">
                <a:ln>
                  <a:noFill/>
                </a:ln>
                <a:solidFill>
                  <a:srgbClr val="E8E8E8"/>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a:t>
            </a: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Results WA Senior Performance Advisor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D2C0C0"/>
                </a:solidFill>
                <a:effectLst/>
                <a:uLnTx/>
                <a:uFillTx/>
                <a:latin typeface="Source Sans Pro" panose="020B0503030403020204" pitchFamily="34" charset="0"/>
                <a:ea typeface="Source Sans Pro" panose="020B05030304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Theresa Dew</a:t>
            </a:r>
            <a:r>
              <a:rPr kumimoji="0" lang="en-US" sz="1200" b="0" i="0" u="none" strike="noStrike" kern="1200" cap="none" spc="0" normalizeH="0" baseline="0" noProof="0" dirty="0">
                <a:ln>
                  <a:noFill/>
                </a:ln>
                <a:solidFill>
                  <a:srgbClr val="E8E8E8"/>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a:t>
            </a:r>
            <a:r>
              <a:rPr kumimoji="0" lang="en-US" sz="1200" b="0" i="0" u="none" strike="noStrike" kern="1200" cap="none" spc="0" normalizeH="0" baseline="0" noProof="0" dirty="0">
                <a:ln>
                  <a:noFill/>
                </a:ln>
                <a:solidFill>
                  <a:prstClr val="white"/>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Results WA Senior Performance Advisor</a:t>
            </a:r>
          </a:p>
        </p:txBody>
      </p: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6619" y="5199844"/>
            <a:ext cx="92441" cy="3308251"/>
            <a:chOff x="3756025" y="3200718"/>
            <a:chExt cx="260350" cy="3656965"/>
          </a:xfrm>
          <a:solidFill>
            <a:srgbClr val="4E738D"/>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36" name="Straight Connector 35">
            <a:extLst>
              <a:ext uri="{FF2B5EF4-FFF2-40B4-BE49-F238E27FC236}">
                <a16:creationId xmlns:a16="http://schemas.microsoft.com/office/drawing/2014/main" id="{A197BDB1-DB76-5AD3-DBB2-3AC84226F0B4}"/>
              </a:ext>
            </a:extLst>
          </p:cNvPr>
          <p:cNvCxnSpPr/>
          <p:nvPr/>
        </p:nvCxnSpPr>
        <p:spPr>
          <a:xfrm>
            <a:off x="4673438" y="4704013"/>
            <a:ext cx="2092138" cy="0"/>
          </a:xfrm>
          <a:prstGeom prst="line">
            <a:avLst/>
          </a:prstGeom>
          <a:ln w="28575">
            <a:solidFill>
              <a:srgbClr val="A78584"/>
            </a:solidFill>
          </a:ln>
        </p:spPr>
        <p:style>
          <a:lnRef idx="1">
            <a:schemeClr val="accent2"/>
          </a:lnRef>
          <a:fillRef idx="0">
            <a:schemeClr val="accent2"/>
          </a:fillRef>
          <a:effectRef idx="0">
            <a:schemeClr val="accent2"/>
          </a:effectRef>
          <a:fontRef idx="minor">
            <a:schemeClr val="tx1"/>
          </a:fontRef>
        </p:style>
      </p:cxnSp>
      <p:cxnSp>
        <p:nvCxnSpPr>
          <p:cNvPr id="37" name="Straight Connector 36">
            <a:extLst>
              <a:ext uri="{FF2B5EF4-FFF2-40B4-BE49-F238E27FC236}">
                <a16:creationId xmlns:a16="http://schemas.microsoft.com/office/drawing/2014/main" id="{7DEF32C7-D5E9-1415-AC47-616D479651A0}"/>
              </a:ext>
            </a:extLst>
          </p:cNvPr>
          <p:cNvCxnSpPr/>
          <p:nvPr/>
        </p:nvCxnSpPr>
        <p:spPr>
          <a:xfrm>
            <a:off x="4673438" y="6991164"/>
            <a:ext cx="2092138" cy="0"/>
          </a:xfrm>
          <a:prstGeom prst="line">
            <a:avLst/>
          </a:prstGeom>
          <a:ln w="28575">
            <a:solidFill>
              <a:srgbClr val="A78584"/>
            </a:solidFill>
          </a:ln>
        </p:spPr>
        <p:style>
          <a:lnRef idx="1">
            <a:schemeClr val="accent2"/>
          </a:lnRef>
          <a:fillRef idx="0">
            <a:schemeClr val="accent2"/>
          </a:fillRef>
          <a:effectRef idx="0">
            <a:schemeClr val="accent2"/>
          </a:effectRef>
          <a:fontRef idx="minor">
            <a:schemeClr val="tx1"/>
          </a:fontRef>
        </p:style>
      </p:cxnSp>
      <p:sp>
        <p:nvSpPr>
          <p:cNvPr id="45" name="Rectangle 44">
            <a:extLst>
              <a:ext uri="{FF2B5EF4-FFF2-40B4-BE49-F238E27FC236}">
                <a16:creationId xmlns:a16="http://schemas.microsoft.com/office/drawing/2014/main" id="{51BC1F6F-6B23-8B8D-D323-5F4623827BBF}"/>
              </a:ext>
            </a:extLst>
          </p:cNvPr>
          <p:cNvSpPr>
            <a:spLocks noChangeArrowheads="1"/>
          </p:cNvSpPr>
          <p:nvPr/>
        </p:nvSpPr>
        <p:spPr bwMode="auto">
          <a:xfrm>
            <a:off x="724330" y="4764337"/>
            <a:ext cx="721783" cy="49183"/>
          </a:xfrm>
          <a:prstGeom prst="rect">
            <a:avLst/>
          </a:prstGeom>
          <a:solidFill>
            <a:srgbClr val="4E738D"/>
          </a:solidFill>
          <a:ln>
            <a:noFill/>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1026" name="Picture 2">
            <a:extLst>
              <a:ext uri="{FF2B5EF4-FFF2-40B4-BE49-F238E27FC236}">
                <a16:creationId xmlns:a16="http://schemas.microsoft.com/office/drawing/2014/main" id="{4F491E1F-665D-C815-5E09-CCA808B061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 y="1854887"/>
            <a:ext cx="4635912" cy="24485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F1A3F47-632F-0E57-88A0-3F474A42210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5707" y="199297"/>
            <a:ext cx="16668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CDDD9"/>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4414062" y="2534141"/>
            <a:ext cx="490027" cy="3018567"/>
            <a:chOff x="3755708" y="3239135"/>
            <a:chExt cx="260985" cy="3430270"/>
          </a:xfrm>
          <a:solidFill>
            <a:srgbClr val="4E738D"/>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 name="Rectangle 3">
            <a:extLst>
              <a:ext uri="{FF2B5EF4-FFF2-40B4-BE49-F238E27FC236}">
                <a16:creationId xmlns:a16="http://schemas.microsoft.com/office/drawing/2014/main" id="{F5F8049D-5F8A-4570-8E88-708FC84D52CB}"/>
              </a:ext>
              <a:ext uri="{C183D7F6-B498-43B3-948B-1728B52AA6E4}">
                <adec:decorative xmlns:adec="http://schemas.microsoft.com/office/drawing/2017/decorative" val="0"/>
              </a:ext>
            </a:extLst>
          </p:cNvPr>
          <p:cNvSpPr/>
          <p:nvPr/>
        </p:nvSpPr>
        <p:spPr>
          <a:xfrm>
            <a:off x="0" y="258558"/>
            <a:ext cx="4639471" cy="5035990"/>
          </a:xfrm>
          <a:prstGeom prst="rect">
            <a:avLst/>
          </a:prstGeom>
          <a:solidFill>
            <a:srgbClr val="D0BF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dirty="0">
              <a:solidFill>
                <a:prstClr val="black"/>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lang="en-US" sz="1236" b="1" dirty="0">
              <a:solidFill>
                <a:srgbClr val="946B6A"/>
              </a:solidFill>
              <a:latin typeface="Century Gothic" panose="020B0502020202020204" pitchFamily="34" charset="0"/>
              <a:ea typeface="MS Mincho" panose="02020609040205080304" pitchFamily="49" charset="-128"/>
              <a:cs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236" b="1" dirty="0">
                <a:solidFill>
                  <a:srgbClr val="946B6A"/>
                </a:solidFill>
                <a:latin typeface="Century Gothic" panose="020B0502020202020204" pitchFamily="34" charset="0"/>
                <a:ea typeface="MS Mincho" panose="02020609040205080304" pitchFamily="49" charset="-128"/>
                <a:cs typeface="Times New Roman" panose="02020603050405020304" pitchFamily="18" charset="0"/>
              </a:rPr>
              <a:t>Issue No. 30 | Page 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i="0" dirty="0">
                <a:solidFill>
                  <a:schemeClr val="tx1"/>
                </a:solidFill>
                <a:effectLst/>
                <a:latin typeface="Source Sans Pro" panose="020B0503030403020204" pitchFamily="34" charset="0"/>
                <a:ea typeface="Source Sans Pro" panose="020B0503030403020204" pitchFamily="34" charset="0"/>
              </a:rPr>
              <a:t>Thriving Through Uncertainty</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50" b="1" i="0" u="none" strike="noStrike" kern="1200" cap="none" spc="0" normalizeH="0" baseline="0" noProof="0" dirty="0">
              <a:ln>
                <a:noFill/>
              </a:ln>
              <a:solidFill>
                <a:prstClr val="black"/>
              </a:solidFill>
              <a:effectLst/>
              <a:uLnTx/>
              <a:uFillTx/>
              <a:latin typeface="Source Sans Pro" panose="020B0503030403020204" pitchFamily="34" charset="0"/>
              <a:ea typeface="Source Sans Pro" panose="020B0503030403020204" pitchFamily="34" charset="0"/>
            </a:endParaRPr>
          </a:p>
          <a:p>
            <a:pPr algn="ctr"/>
            <a:r>
              <a:rPr lang="en-US" sz="1300" dirty="0">
                <a:solidFill>
                  <a:schemeClr val="tx1"/>
                </a:solidFill>
                <a:latin typeface="Source Sans Pro" panose="020B0503030403020204" pitchFamily="34" charset="0"/>
                <a:ea typeface="Source Sans Pro" panose="020B0503030403020204" pitchFamily="34" charset="0"/>
              </a:rPr>
              <a:t>At our most recent Community of Practice, Theresa Dew and Talia Mazzara hosted a timely and heartfelt session titled </a:t>
            </a:r>
            <a:r>
              <a:rPr lang="en-US" sz="1300" b="1" dirty="0">
                <a:solidFill>
                  <a:schemeClr val="tx1"/>
                </a:solidFill>
                <a:latin typeface="Source Sans Pro" panose="020B0503030403020204" pitchFamily="34" charset="0"/>
                <a:ea typeface="Source Sans Pro" panose="020B0503030403020204" pitchFamily="34" charset="0"/>
              </a:rPr>
              <a:t>“Thriving Through Uncertainty: Leveraging Continuous Improvement Skills to Adapt, Evolve, and Find New Opportunities.”</a:t>
            </a:r>
            <a:r>
              <a:rPr lang="en-US" sz="1300" dirty="0">
                <a:solidFill>
                  <a:schemeClr val="tx1"/>
                </a:solidFill>
                <a:latin typeface="Source Sans Pro" panose="020B0503030403020204" pitchFamily="34" charset="0"/>
                <a:ea typeface="Source Sans Pro" panose="020B0503030403020204" pitchFamily="34" charset="0"/>
              </a:rPr>
              <a:t> With ongoing layoffs and staffing shifts due to the state budget, this gathering came at a critical moment for many across the enterprise. </a:t>
            </a:r>
          </a:p>
          <a:p>
            <a:pPr algn="ctr"/>
            <a:endParaRPr lang="en-US" sz="1300" dirty="0">
              <a:solidFill>
                <a:schemeClr val="tx1"/>
              </a:solidFill>
              <a:latin typeface="Source Sans Pro" panose="020B0503030403020204" pitchFamily="34" charset="0"/>
              <a:ea typeface="Source Sans Pro" panose="020B0503030403020204" pitchFamily="34" charset="0"/>
            </a:endParaRPr>
          </a:p>
          <a:p>
            <a:pPr algn="ctr"/>
            <a:r>
              <a:rPr lang="en-US" sz="1300" dirty="0">
                <a:solidFill>
                  <a:schemeClr val="tx1"/>
                </a:solidFill>
                <a:latin typeface="Source Sans Pro" panose="020B0503030403020204" pitchFamily="34" charset="0"/>
                <a:ea typeface="Source Sans Pro" panose="020B0503030403020204" pitchFamily="34" charset="0"/>
              </a:rPr>
              <a:t>The session provided more than just practical guidance; it created a meaningful pause. Participants were invited to breathe, reflect, and connect with others navigating similar transitions. Theresa and Talia revisited foundational tools like </a:t>
            </a:r>
            <a:r>
              <a:rPr lang="en-US" sz="1300" b="1" dirty="0">
                <a:solidFill>
                  <a:schemeClr val="tx1"/>
                </a:solidFill>
                <a:latin typeface="Source Sans Pro" panose="020B0503030403020204" pitchFamily="34" charset="0"/>
                <a:ea typeface="Source Sans Pro" panose="020B0503030403020204" pitchFamily="34" charset="0"/>
              </a:rPr>
              <a:t>PDSA</a:t>
            </a:r>
            <a:r>
              <a:rPr lang="en-US" sz="1300" dirty="0">
                <a:solidFill>
                  <a:schemeClr val="tx1"/>
                </a:solidFill>
                <a:latin typeface="Source Sans Pro" panose="020B0503030403020204" pitchFamily="34" charset="0"/>
                <a:ea typeface="Source Sans Pro" panose="020B0503030403020204" pitchFamily="34" charset="0"/>
              </a:rPr>
              <a:t> (Plan-Do-Study-Act) as strategies for personal planning, career mapping, and daily focus. They also shared curated resources for learning, networking, and job-seeking in Washington State. These tools, typically applied to systems and services, were reframed to help individuals move forward with intention, even in the face of uncertainty. The conversation reminded us that continuous improvement isn’t just a workplace strategy. It’s a mindset that can support resilience, adaptability, and growth in every aspect of life.</a:t>
            </a:r>
          </a:p>
          <a:p>
            <a:pPr marR="0" lvl="0" algn="l" defTabSz="457200" rtl="0" eaLnBrk="1" fontAlgn="auto" latinLnBrk="0" hangingPunct="1">
              <a:lnSpc>
                <a:spcPct val="100000"/>
              </a:lnSpc>
              <a:spcBef>
                <a:spcPts val="0"/>
              </a:spcBef>
              <a:spcAft>
                <a:spcPts val="0"/>
              </a:spcAft>
              <a:buClrTx/>
              <a:buSzTx/>
              <a:tabLst/>
              <a:defRPr/>
            </a:pPr>
            <a:endParaRPr kumimoji="0" lang="en-US" sz="105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Aptos" panose="020B0004020202020204" pitchFamily="34" charset="0"/>
              <a:cs typeface="Aptos" panose="020B00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9" name="TextBox 58">
            <a:extLst>
              <a:ext uri="{FF2B5EF4-FFF2-40B4-BE49-F238E27FC236}">
                <a16:creationId xmlns:a16="http://schemas.microsoft.com/office/drawing/2014/main" id="{0093E9C2-64E4-2FAC-7DF9-DCBD5C9E1340}"/>
              </a:ext>
            </a:extLst>
          </p:cNvPr>
          <p:cNvSpPr txBox="1"/>
          <p:nvPr/>
        </p:nvSpPr>
        <p:spPr>
          <a:xfrm>
            <a:off x="5023104" y="3647061"/>
            <a:ext cx="1755940" cy="1138773"/>
          </a:xfrm>
          <a:prstGeom prst="rect">
            <a:avLst/>
          </a:prstGeom>
          <a:solidFill>
            <a:srgbClr val="D8DCD6"/>
          </a:solidFill>
          <a:ln w="60325">
            <a:solidFill>
              <a:srgbClr val="946B6A"/>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946B6A"/>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June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946B6A"/>
              </a:solidFill>
              <a:effectLst/>
              <a:highlight>
                <a:srgbClr val="FFFF00"/>
              </a:highlight>
              <a:uLnTx/>
              <a:uFillTx/>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9" name="TextBox 68">
            <a:extLst>
              <a:ext uri="{FF2B5EF4-FFF2-40B4-BE49-F238E27FC236}">
                <a16:creationId xmlns:a16="http://schemas.microsoft.com/office/drawing/2014/main" id="{76DCC1B1-10F2-2CE9-B119-80A515B78FA5}"/>
              </a:ext>
            </a:extLst>
          </p:cNvPr>
          <p:cNvSpPr txBox="1"/>
          <p:nvPr/>
        </p:nvSpPr>
        <p:spPr>
          <a:xfrm>
            <a:off x="-53781" y="5296783"/>
            <a:ext cx="2412172" cy="3814876"/>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kumimoji="0" lang="en-US" sz="1200" b="0" i="1" u="none" strike="noStrike" kern="1200" cap="none" spc="0" normalizeH="0" baseline="0" noProof="0" dirty="0">
                <a:ln>
                  <a:noFill/>
                </a:ln>
                <a:solidFill>
                  <a:srgbClr val="808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200" b="0" i="1" u="none" strike="noStrike" kern="1200" cap="none" spc="0" normalizeH="0" baseline="0" noProof="0" dirty="0">
              <a:ln>
                <a:noFill/>
              </a:ln>
              <a:solidFill>
                <a:srgbClr val="808000"/>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July 15</a:t>
            </a:r>
            <a:r>
              <a:rPr lang="en-US" sz="1200" b="1" baseline="30000"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th</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R="40341" lvl="0" algn="ctr">
              <a:lnSpc>
                <a:spcPct val="115000"/>
              </a:lnSpc>
              <a:defRPr/>
            </a:pPr>
            <a:r>
              <a:rPr lang="en-US" sz="1200" dirty="0">
                <a:latin typeface="Century Gothic" panose="020B0502020202020204" pitchFamily="34" charset="0"/>
              </a:rPr>
              <a:t>LEAN Approach to Improved Access to Care and Improved Quality of Care</a:t>
            </a:r>
          </a:p>
          <a:p>
            <a:pPr marR="40341" lvl="0" algn="ctr">
              <a:lnSpc>
                <a:spcPct val="115000"/>
              </a:lnSpc>
              <a:defRPr/>
            </a:pPr>
            <a:endParaRPr kumimoji="0" lang="en-US" sz="1200" i="0" u="none" strike="noStrike" kern="1200" cap="none" spc="0" normalizeH="0" baseline="0" noProof="0" dirty="0">
              <a:ln>
                <a:noFill/>
              </a:ln>
              <a:solidFill>
                <a:srgbClr val="434341"/>
              </a:solidFill>
              <a:effectLst/>
              <a:uLnTx/>
              <a:uFillTx/>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300" b="1" dirty="0">
                <a:solidFill>
                  <a:srgbClr val="434341"/>
                </a:solidFill>
                <a:latin typeface="Century Gothic" panose="020B0502020202020204" pitchFamily="34" charset="0"/>
              </a:rPr>
              <a:t>Presenter: </a:t>
            </a:r>
            <a:br>
              <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br>
            <a:r>
              <a:rPr lang="en-US" sz="1200" b="0" dirty="0">
                <a:solidFill>
                  <a:srgbClr val="434341"/>
                </a:solidFill>
                <a:latin typeface="Century Gothic" panose="020B0502020202020204" pitchFamily="34" charset="0"/>
              </a:rPr>
              <a:t>Candy Tribett,</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i="0" u="none" strike="noStrike" kern="1200" cap="none" spc="0" normalizeH="0" baseline="0" noProof="0" dirty="0">
                <a:ln>
                  <a:noFill/>
                </a:ln>
                <a:solidFill>
                  <a:srgbClr val="434341"/>
                </a:solidFill>
                <a:effectLst/>
                <a:uLnTx/>
                <a:uFillTx/>
                <a:latin typeface="Century Gothic" panose="020B0502020202020204" pitchFamily="34" charset="0"/>
              </a:rPr>
              <a:t>DOC</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113649" y="5841312"/>
            <a:ext cx="546999" cy="69348"/>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A78584"/>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w="9525">
              <a:solidFill>
                <a:srgbClr val="0000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1">
                <a:shade val="45000"/>
                <a:satMod val="135000"/>
              </a:schemeClr>
              <a:prstClr val="white"/>
            </a:duotone>
          </a:blip>
          <a:stretch>
            <a:fillRect/>
          </a:stretch>
        </p:blipFill>
        <p:spPr>
          <a:xfrm flipV="1">
            <a:off x="56539" y="6051063"/>
            <a:ext cx="240329" cy="240329"/>
          </a:xfrm>
          <a:prstGeom prst="rect">
            <a:avLst/>
          </a:prstGeom>
          <a:effectLst>
            <a:glow rad="127000">
              <a:srgbClr val="A78584"/>
            </a:glow>
          </a:effectLst>
        </p:spPr>
      </p:pic>
      <p:pic>
        <p:nvPicPr>
          <p:cNvPr id="1026" name="Picture 2">
            <a:extLst>
              <a:ext uri="{FF2B5EF4-FFF2-40B4-BE49-F238E27FC236}">
                <a16:creationId xmlns:a16="http://schemas.microsoft.com/office/drawing/2014/main" id="{B0E99140-A896-5334-F0F2-6F4BE7906E6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2163">
            <a:off x="5466425" y="4448247"/>
            <a:ext cx="200421" cy="200421"/>
          </a:xfrm>
          <a:prstGeom prst="rect">
            <a:avLst/>
          </a:prstGeom>
          <a:noFill/>
          <a:effectLst>
            <a:glow rad="127000">
              <a:srgbClr val="4E738D"/>
            </a:glow>
          </a:effectLst>
          <a:extLst>
            <a:ext uri="{909E8E84-426E-40DD-AFC4-6F175D3DCCD1}">
              <a14:hiddenFill xmlns:a14="http://schemas.microsoft.com/office/drawing/2010/main">
                <a:solidFill>
                  <a:srgbClr val="FFFFFF"/>
                </a:solidFill>
              </a14:hiddenFill>
            </a:ext>
          </a:extLst>
        </p:spPr>
      </p:pic>
      <p:sp>
        <p:nvSpPr>
          <p:cNvPr id="19" name="Action Button: Go Forward or Next 18">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1"/>
              </a:ext>
            </a:extLst>
          </p:cNvPr>
          <p:cNvSpPr/>
          <p:nvPr/>
        </p:nvSpPr>
        <p:spPr>
          <a:xfrm>
            <a:off x="5939378" y="4428886"/>
            <a:ext cx="250759" cy="209738"/>
          </a:xfrm>
          <a:prstGeom prst="actionButtonForwardNext">
            <a:avLst/>
          </a:prstGeom>
          <a:solidFill>
            <a:srgbClr val="CCB8B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443939" y="5312350"/>
            <a:ext cx="4237357" cy="3831650"/>
          </a:xfrm>
          <a:prstGeom prst="rect">
            <a:avLst/>
          </a:prstGeom>
          <a:solidFill>
            <a:srgbClr val="55574C"/>
          </a:solidFill>
          <a:ln>
            <a:no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bg1"/>
                </a:solidFill>
                <a:latin typeface="Cavolini" panose="03000502040302020204" pitchFamily="66" charset="0"/>
                <a:ea typeface="Ebrima" panose="02000000000000000000" pitchFamily="2" charset="0"/>
                <a:cs typeface="Cavolini" panose="03000502040302020204" pitchFamily="66" charset="0"/>
              </a:rPr>
              <a:t>Helpful State Resources  </a:t>
            </a:r>
          </a:p>
          <a:p>
            <a:pPr>
              <a:buNone/>
            </a:pPr>
            <a:r>
              <a:rPr lang="en-US" sz="1275" b="1" dirty="0">
                <a:latin typeface="Cavolini" panose="03000502040302020204" pitchFamily="66" charset="0"/>
                <a:cs typeface="Cavolini" panose="03000502040302020204" pitchFamily="66" charset="0"/>
              </a:rPr>
              <a:t>Statewide resource links:</a:t>
            </a: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6" tooltip="https://app.leg.wa.gov/wac/default.aspx?cite=357-46">
                  <a:extLst>
                    <a:ext uri="{A12FA001-AC4F-418D-AE19-62706E023703}">
                      <ahyp:hlinkClr xmlns:ahyp="http://schemas.microsoft.com/office/drawing/2018/hyperlinkcolor" val="tx"/>
                    </a:ext>
                  </a:extLst>
                </a:hlinkClick>
              </a:rPr>
              <a:t>Chapter 357-46 WAC:</a:t>
            </a:r>
            <a:endParaRPr lang="en-US" sz="1275" dirty="0">
              <a:solidFill>
                <a:srgbClr val="FBF7C1"/>
              </a:solidFill>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7" tooltip="https://ofm.wa.gov/state-human-resources/labor-relations/collective-bargaining-agreements">
                  <a:extLst>
                    <a:ext uri="{A12FA001-AC4F-418D-AE19-62706E023703}">
                      <ahyp:hlinkClr xmlns:ahyp="http://schemas.microsoft.com/office/drawing/2018/hyperlinkcolor" val="tx"/>
                    </a:ext>
                  </a:extLst>
                </a:hlinkClick>
              </a:rPr>
              <a:t>Collective bargaining agreements | Office of Financial Management</a:t>
            </a:r>
            <a:endParaRPr lang="en-US" sz="1275" dirty="0">
              <a:solidFill>
                <a:srgbClr val="FBF7C1"/>
              </a:solidFill>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8" tooltip="https://eap.wa.gov/">
                  <a:extLst>
                    <a:ext uri="{A12FA001-AC4F-418D-AE19-62706E023703}">
                      <ahyp:hlinkClr xmlns:ahyp="http://schemas.microsoft.com/office/drawing/2018/hyperlinkcolor" val="tx"/>
                    </a:ext>
                  </a:extLst>
                </a:hlinkClick>
              </a:rPr>
              <a:t>Home | Employee Assistance Program</a:t>
            </a:r>
            <a:endParaRPr lang="en-US" sz="1275" dirty="0">
              <a:solidFill>
                <a:srgbClr val="FBF7C1"/>
              </a:solidFill>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9" tooltip="https://des.wa.gov/layoff-and-general-government-transition-pool">
                  <a:extLst>
                    <a:ext uri="{A12FA001-AC4F-418D-AE19-62706E023703}">
                      <ahyp:hlinkClr xmlns:ahyp="http://schemas.microsoft.com/office/drawing/2018/hyperlinkcolor" val="tx"/>
                    </a:ext>
                  </a:extLst>
                </a:hlinkClick>
              </a:rPr>
              <a:t>Layoff and General Government Transition Pool | Department of Enterprise Services (DES)</a:t>
            </a:r>
            <a:endParaRPr lang="en-US" sz="1275" dirty="0">
              <a:solidFill>
                <a:srgbClr val="FBF7C1"/>
              </a:solidFill>
              <a:latin typeface="Cavolini" panose="03000502040302020204" pitchFamily="66" charset="0"/>
              <a:cs typeface="Cavolini" panose="03000502040302020204" pitchFamily="66" charset="0"/>
            </a:endParaRPr>
          </a:p>
          <a:p>
            <a:pPr>
              <a:buNone/>
            </a:pPr>
            <a:r>
              <a:rPr lang="en-US" sz="1275" dirty="0">
                <a:latin typeface="Cavolini" panose="03000502040302020204" pitchFamily="66" charset="0"/>
                <a:cs typeface="Cavolini" panose="03000502040302020204" pitchFamily="66" charset="0"/>
              </a:rPr>
              <a:t> </a:t>
            </a:r>
          </a:p>
          <a:p>
            <a:pPr>
              <a:buNone/>
            </a:pPr>
            <a:r>
              <a:rPr lang="en-US" sz="1275" b="1" dirty="0">
                <a:latin typeface="Cavolini" panose="03000502040302020204" pitchFamily="66" charset="0"/>
                <a:cs typeface="Cavolini" panose="03000502040302020204" pitchFamily="66" charset="0"/>
              </a:rPr>
              <a:t>EAP resources</a:t>
            </a: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10" tooltip="https://www.apa.org/topics/stress/uncertainty">
                  <a:extLst>
                    <a:ext uri="{A12FA001-AC4F-418D-AE19-62706E023703}">
                      <ahyp:hlinkClr xmlns:ahyp="http://schemas.microsoft.com/office/drawing/2018/hyperlinkcolor" val="tx"/>
                    </a:ext>
                  </a:extLst>
                </a:hlinkClick>
              </a:rPr>
              <a:t>10 tips for dealing with the stress of uncertainty</a:t>
            </a:r>
            <a:endParaRPr lang="en-US" sz="1275" dirty="0">
              <a:solidFill>
                <a:srgbClr val="FBF7C1"/>
              </a:solidFill>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11" tooltip="https://psychcentral.com/health/steps-to-surviving-job-loss">
                  <a:extLst>
                    <a:ext uri="{A12FA001-AC4F-418D-AE19-62706E023703}">
                      <ahyp:hlinkClr xmlns:ahyp="http://schemas.microsoft.com/office/drawing/2018/hyperlinkcolor" val="tx"/>
                    </a:ext>
                  </a:extLst>
                </a:hlinkClick>
              </a:rPr>
              <a:t>Job Loss: 7 Tips to Cope I Psych Central</a:t>
            </a:r>
            <a:endParaRPr lang="en-US" sz="1275" dirty="0">
              <a:solidFill>
                <a:srgbClr val="FBF7C1"/>
              </a:solidFill>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en-US" sz="1275" dirty="0">
                <a:solidFill>
                  <a:srgbClr val="FBF7C1"/>
                </a:solidFill>
                <a:latin typeface="Cavolini" panose="03000502040302020204" pitchFamily="66" charset="0"/>
                <a:cs typeface="Cavolini" panose="03000502040302020204" pitchFamily="66" charset="0"/>
                <a:hlinkClick r:id="rId12" tooltip="https://helpcenter.stanford.edu/resources/work-related-resources/coping-emotional-impact-layoff">
                  <a:extLst>
                    <a:ext uri="{A12FA001-AC4F-418D-AE19-62706E023703}">
                      <ahyp:hlinkClr xmlns:ahyp="http://schemas.microsoft.com/office/drawing/2018/hyperlinkcolor" val="tx"/>
                    </a:ext>
                  </a:extLst>
                </a:hlinkClick>
              </a:rPr>
              <a:t>Coping with the Emotional Impact of a Layoff | Faculty Staff Help Center</a:t>
            </a:r>
            <a:endParaRPr lang="en-US" sz="1275" dirty="0">
              <a:solidFill>
                <a:srgbClr val="FBF7C1"/>
              </a:solidFill>
              <a:latin typeface="Cavolini" panose="03000502040302020204" pitchFamily="66" charset="0"/>
              <a:cs typeface="Cavolini" panose="03000502040302020204" pitchFamily="66" charset="0"/>
            </a:endParaRPr>
          </a:p>
        </p:txBody>
      </p:sp>
      <p:pic>
        <p:nvPicPr>
          <p:cNvPr id="7" name="Picture 6">
            <a:extLst>
              <a:ext uri="{FF2B5EF4-FFF2-40B4-BE49-F238E27FC236}">
                <a16:creationId xmlns:a16="http://schemas.microsoft.com/office/drawing/2014/main" id="{92C8E9A1-FA75-D41C-4A9B-B357DCEE115A}"/>
              </a:ext>
            </a:extLst>
          </p:cNvPr>
          <p:cNvPicPr>
            <a:picLocks noChangeAspect="1"/>
          </p:cNvPicPr>
          <p:nvPr/>
        </p:nvPicPr>
        <p:blipFill>
          <a:blip r:embed="rId13"/>
          <a:srcRect l="10396" t="352" r="14046" b="-1"/>
          <a:stretch>
            <a:fillRect/>
          </a:stretch>
        </p:blipFill>
        <p:spPr>
          <a:xfrm>
            <a:off x="4639471" y="258452"/>
            <a:ext cx="2231859" cy="2798482"/>
          </a:xfrm>
          <a:prstGeom prst="rect">
            <a:avLst/>
          </a:prstGeom>
        </p:spPr>
      </p:pic>
      <p:pic>
        <p:nvPicPr>
          <p:cNvPr id="9" name="Graphic 8" descr="Cycle with people outline">
            <a:extLst>
              <a:ext uri="{FF2B5EF4-FFF2-40B4-BE49-F238E27FC236}">
                <a16:creationId xmlns:a16="http://schemas.microsoft.com/office/drawing/2014/main" id="{152F6295-9D08-DC55-A175-994834DAED7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585131" y="5360443"/>
            <a:ext cx="789678" cy="789678"/>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11d0e217-264e-400a-8ba0-57dcc127d72d}" enabled="0" method="" siteId="{11d0e217-264e-400a-8ba0-57dcc127d72d}" removed="1"/>
</clbl:labelList>
</file>

<file path=docProps/app.xml><?xml version="1.0" encoding="utf-8"?>
<Properties xmlns="http://schemas.openxmlformats.org/officeDocument/2006/extended-properties" xmlns:vt="http://schemas.openxmlformats.org/officeDocument/2006/docPropsVTypes">
  <Template>Office Theme</Template>
  <TotalTime>216</TotalTime>
  <Words>694</Words>
  <Application>Microsoft Office PowerPoint</Application>
  <PresentationFormat>On-screen Show (4:3)</PresentationFormat>
  <Paragraphs>55</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Aptos Display</vt:lpstr>
      <vt:lpstr>Arial</vt:lpstr>
      <vt:lpstr>Cavolini</vt:lpstr>
      <vt:lpstr>Century Gothic</vt:lpstr>
      <vt:lpstr>Source Sans Pro</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2</cp:revision>
  <dcterms:created xsi:type="dcterms:W3CDTF">2025-07-03T16:46:59Z</dcterms:created>
  <dcterms:modified xsi:type="dcterms:W3CDTF">2025-07-07T20:35:04Z</dcterms:modified>
</cp:coreProperties>
</file>