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Lst>
  <p:notesMasterIdLst>
    <p:notesMasterId r:id="rId50"/>
  </p:notesMasterIdLst>
  <p:handoutMasterIdLst>
    <p:handoutMasterId r:id="rId51"/>
  </p:handoutMasterIdLst>
  <p:sldIdLst>
    <p:sldId id="930" r:id="rId6"/>
    <p:sldId id="1031" r:id="rId7"/>
    <p:sldId id="1032" r:id="rId8"/>
    <p:sldId id="888" r:id="rId9"/>
    <p:sldId id="983" r:id="rId10"/>
    <p:sldId id="1044" r:id="rId11"/>
    <p:sldId id="1040" r:id="rId12"/>
    <p:sldId id="1039" r:id="rId13"/>
    <p:sldId id="898" r:id="rId14"/>
    <p:sldId id="685" r:id="rId15"/>
    <p:sldId id="317" r:id="rId16"/>
    <p:sldId id="334" r:id="rId17"/>
    <p:sldId id="686" r:id="rId18"/>
    <p:sldId id="338" r:id="rId19"/>
    <p:sldId id="339" r:id="rId20"/>
    <p:sldId id="340" r:id="rId21"/>
    <p:sldId id="341" r:id="rId22"/>
    <p:sldId id="903" r:id="rId23"/>
    <p:sldId id="979" r:id="rId24"/>
    <p:sldId id="322" r:id="rId25"/>
    <p:sldId id="687" r:id="rId26"/>
    <p:sldId id="323" r:id="rId27"/>
    <p:sldId id="324" r:id="rId28"/>
    <p:sldId id="673" r:id="rId29"/>
    <p:sldId id="684" r:id="rId30"/>
    <p:sldId id="326" r:id="rId31"/>
    <p:sldId id="674" r:id="rId32"/>
    <p:sldId id="682" r:id="rId33"/>
    <p:sldId id="330" r:id="rId34"/>
    <p:sldId id="331" r:id="rId35"/>
    <p:sldId id="1034" r:id="rId36"/>
    <p:sldId id="1041" r:id="rId37"/>
    <p:sldId id="675" r:id="rId38"/>
    <p:sldId id="670" r:id="rId39"/>
    <p:sldId id="332" r:id="rId40"/>
    <p:sldId id="672" r:id="rId41"/>
    <p:sldId id="1045" r:id="rId42"/>
    <p:sldId id="1043" r:id="rId43"/>
    <p:sldId id="978" r:id="rId44"/>
    <p:sldId id="692" r:id="rId45"/>
    <p:sldId id="693" r:id="rId46"/>
    <p:sldId id="1033" r:id="rId47"/>
    <p:sldId id="1036" r:id="rId48"/>
    <p:sldId id="921"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20B01BD-B4FA-4A44-ACC4-31E0B99BC26A}">
          <p14:sldIdLst>
            <p14:sldId id="930"/>
            <p14:sldId id="1031"/>
            <p14:sldId id="1032"/>
            <p14:sldId id="888"/>
            <p14:sldId id="983"/>
            <p14:sldId id="1044"/>
            <p14:sldId id="1040"/>
          </p14:sldIdLst>
        </p14:section>
        <p14:section name="Governor's Opening Remarks" id="{4833BC63-D611-474F-B899-C62621F51A95}">
          <p14:sldIdLst>
            <p14:sldId id="1039"/>
          </p14:sldIdLst>
        </p14:section>
        <p14:section name="Project Introduction, Opportunity, and Overview" id="{39FA6C3E-D458-43AA-8624-F61FCF6E446E}">
          <p14:sldIdLst>
            <p14:sldId id="898"/>
            <p14:sldId id="685"/>
            <p14:sldId id="317"/>
            <p14:sldId id="334"/>
            <p14:sldId id="686"/>
            <p14:sldId id="338"/>
            <p14:sldId id="339"/>
            <p14:sldId id="340"/>
            <p14:sldId id="341"/>
            <p14:sldId id="903"/>
          </p14:sldIdLst>
        </p14:section>
        <p14:section name="Voice of Customer" id="{CB9CC83A-8AFE-4B87-ACD6-64CD3371A802}">
          <p14:sldIdLst>
            <p14:sldId id="979"/>
            <p14:sldId id="322"/>
            <p14:sldId id="687"/>
            <p14:sldId id="323"/>
            <p14:sldId id="324"/>
            <p14:sldId id="673"/>
            <p14:sldId id="684"/>
            <p14:sldId id="326"/>
            <p14:sldId id="674"/>
            <p14:sldId id="682"/>
            <p14:sldId id="330"/>
            <p14:sldId id="331"/>
            <p14:sldId id="1034"/>
          </p14:sldIdLst>
        </p14:section>
        <p14:section name="Voice of Customer 2" id="{AB414899-E47F-453E-ADA7-8C91C26FDC0F}">
          <p14:sldIdLst>
            <p14:sldId id="1041"/>
            <p14:sldId id="675"/>
            <p14:sldId id="670"/>
            <p14:sldId id="332"/>
            <p14:sldId id="672"/>
            <p14:sldId id="1045"/>
            <p14:sldId id="1043"/>
          </p14:sldIdLst>
        </p14:section>
        <p14:section name="Current Work and Future Commitments" id="{ECDB61AE-0F2D-4D0E-A430-2BED21F10309}">
          <p14:sldIdLst>
            <p14:sldId id="978"/>
            <p14:sldId id="692"/>
            <p14:sldId id="693"/>
            <p14:sldId id="1033"/>
          </p14:sldIdLst>
        </p14:section>
        <p14:section name="Closing Remarks" id="{4416C80A-0B35-4C9D-9F5C-4B47F645F2EC}">
          <p14:sldIdLst>
            <p14:sldId id="1036"/>
            <p14:sldId id="9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81E528-127E-ADF5-67C7-FBD4A4978339}" name="Halter, Caroline (ECY)" initials="HC(" userId="S::caha461@ecy.wa.gov::96fb2552-cb1f-4b69-ac44-c71c7ab39851" providerId="AD"/>
  <p188:author id="{8E1FCF33-DDE6-623F-4DCB-340FA6F97CFE}" name="Thompson, Jonnita L (DOH)" initials="T(" userId="S::jonnita.thompson@doh.wa.gov::84b13623-31e5-4b2e-bd76-9801ef30dda8" providerId="AD"/>
  <p188:author id="{2124AF49-4CD7-6F1D-51EA-8CECD5FE5FB0}" name="Tarzwell, Cori N  (DOH)" initials="TCN(" userId="S::Cori.Tarzwell@doh.wa.gov::b5fca68c-9d28-4f54-9777-7a748f6d4ae8" providerId="AD"/>
  <p188:author id="{E7A18959-DD2F-371D-1961-A5BDA9EEACED}" name="Dew, Theresa (Results)" initials="TD" userId="S::Theresa.Dew@gov.wa.gov::e53bf001-e9a5-4173-aeec-248681962d97" providerId="AD"/>
  <p188:author id="{27DBB073-ED33-B99A-F55B-62188712D92A}" name="De Leon, Sasha (DOH)" initials="RD" userId="S::Renee.DeLeon@doh.wa.gov::6a4113df-bc67-4590-8b4d-447b3fd7d805" providerId="AD"/>
  <p188:author id="{FADFB2D7-9750-D47F-589C-FC00D2006E57}" name="Schreiner, Bari (ECY)" initials="S(" userId="S::bsch461@ecy.wa.gov::15bf3933-5e6d-478c-bf89-a30b69dfce90" providerId="AD"/>
  <p188:author id="{1F8774E3-0565-732F-B087-9CA565D67183}" name="Maresh, Blake (DOH)" initials="M(" userId="S::blake.maresh@doh.wa.gov::48f7a31e-cf68-4412-afb5-cff8a03ce9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undal, Mandeep (GOV)" initials="K(" lastIdx="1" clrIdx="0">
    <p:extLst>
      <p:ext uri="{19B8F6BF-5375-455C-9EA6-DF929625EA0E}">
        <p15:presenceInfo xmlns:p15="http://schemas.microsoft.com/office/powerpoint/2012/main" userId="S::mandeep.kaundal@gov.wa.gov::9a6666f0-fa10-4a5f-ad3b-8eae9f01867e" providerId="AD"/>
      </p:ext>
    </p:extLst>
  </p:cmAuthor>
  <p:cmAuthor id="2" name="Julius, Alissa (GOV)" initials="JA(" lastIdx="1" clrIdx="1">
    <p:extLst>
      <p:ext uri="{19B8F6BF-5375-455C-9EA6-DF929625EA0E}">
        <p15:presenceInfo xmlns:p15="http://schemas.microsoft.com/office/powerpoint/2012/main" userId="S::Alissa.Julius@gov.wa.gov::279ff38c-b339-4843-a7f2-c41b25f105ff" providerId="AD"/>
      </p:ext>
    </p:extLst>
  </p:cmAuthor>
  <p:cmAuthor id="3" name="Thoemke, Melissa M (HCA)" initials="TMM(" lastIdx="1" clrIdx="2">
    <p:extLst>
      <p:ext uri="{19B8F6BF-5375-455C-9EA6-DF929625EA0E}">
        <p15:presenceInfo xmlns:p15="http://schemas.microsoft.com/office/powerpoint/2012/main" userId="S::melissa.thoemke@hca.wa.gov::315daa96-b106-4f0f-b7a2-833189983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2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512DB-2A52-4EC6-AB01-5C1799BDA10B}" v="780" dt="2024-06-26T04:27:48.148"/>
    <p1510:client id="{C68FB7F5-E387-AF0B-5265-7BD21A28A11F}" v="2" dt="2024-06-25T22:10:10.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6388" autoAdjust="0"/>
  </p:normalViewPr>
  <p:slideViewPr>
    <p:cSldViewPr snapToGrid="0">
      <p:cViewPr varScale="1">
        <p:scale>
          <a:sx n="71" d="100"/>
          <a:sy n="71" d="100"/>
        </p:scale>
        <p:origin x="163" y="48"/>
      </p:cViewPr>
      <p:guideLst/>
    </p:cSldViewPr>
  </p:slideViewPr>
  <p:outlineViewPr>
    <p:cViewPr>
      <p:scale>
        <a:sx n="33" d="100"/>
        <a:sy n="33" d="100"/>
      </p:scale>
      <p:origin x="0" y="-285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48011477360404E-2"/>
          <c:y val="3.8207096989252398E-2"/>
          <c:w val="0.77301133665831001"/>
          <c:h val="0.86815336303792023"/>
        </c:manualLayout>
      </c:layout>
      <c:lineChart>
        <c:grouping val="standard"/>
        <c:varyColors val="0"/>
        <c:ser>
          <c:idx val="0"/>
          <c:order val="0"/>
          <c:tx>
            <c:strRef>
              <c:f>'Applications Received'!$B$1</c:f>
              <c:strCache>
                <c:ptCount val="1"/>
                <c:pt idx="0">
                  <c:v>Applications Received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8363756104572656E-2"/>
                  <c:y val="-2.8464405434195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4DB-403E-9B7A-74DC1B403682}"/>
                </c:ext>
              </c:extLst>
            </c:dLbl>
            <c:dLbl>
              <c:idx val="1"/>
              <c:delete val="1"/>
              <c:extLst>
                <c:ext xmlns:c15="http://schemas.microsoft.com/office/drawing/2012/chart" uri="{CE6537A1-D6FC-4f65-9D91-7224C49458BB}"/>
                <c:ext xmlns:c16="http://schemas.microsoft.com/office/drawing/2014/chart" uri="{C3380CC4-5D6E-409C-BE32-E72D297353CC}">
                  <c16:uniqueId val="{00000011-C4DB-403E-9B7A-74DC1B403682}"/>
                </c:ext>
              </c:extLst>
            </c:dLbl>
            <c:dLbl>
              <c:idx val="2"/>
              <c:layout>
                <c:manualLayout>
                  <c:x val="-3.6305607813853044E-2"/>
                  <c:y val="-2.8464405434195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4DB-403E-9B7A-74DC1B403682}"/>
                </c:ext>
              </c:extLst>
            </c:dLbl>
            <c:dLbl>
              <c:idx val="3"/>
              <c:delete val="1"/>
              <c:extLst>
                <c:ext xmlns:c15="http://schemas.microsoft.com/office/drawing/2012/chart" uri="{CE6537A1-D6FC-4f65-9D91-7224C49458BB}"/>
                <c:ext xmlns:c16="http://schemas.microsoft.com/office/drawing/2014/chart" uri="{C3380CC4-5D6E-409C-BE32-E72D297353CC}">
                  <c16:uniqueId val="{00000012-C4DB-403E-9B7A-74DC1B403682}"/>
                </c:ext>
              </c:extLst>
            </c:dLbl>
            <c:dLbl>
              <c:idx val="4"/>
              <c:layout>
                <c:manualLayout>
                  <c:x val="-3.1767406837121377E-2"/>
                  <c:y val="-3.105207865548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4DB-403E-9B7A-74DC1B403682}"/>
                </c:ext>
              </c:extLst>
            </c:dLbl>
            <c:dLbl>
              <c:idx val="5"/>
              <c:delete val="1"/>
              <c:extLst>
                <c:ext xmlns:c15="http://schemas.microsoft.com/office/drawing/2012/chart" uri="{CE6537A1-D6FC-4f65-9D91-7224C49458BB}"/>
                <c:ext xmlns:c16="http://schemas.microsoft.com/office/drawing/2014/chart" uri="{C3380CC4-5D6E-409C-BE32-E72D297353CC}">
                  <c16:uniqueId val="{00000013-C4DB-403E-9B7A-74DC1B403682}"/>
                </c:ext>
              </c:extLst>
            </c:dLbl>
            <c:dLbl>
              <c:idx val="6"/>
              <c:layout>
                <c:manualLayout>
                  <c:x val="-3.9709258546401803E-2"/>
                  <c:y val="-4.9006642019002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4DB-403E-9B7A-74DC1B403682}"/>
                </c:ext>
              </c:extLst>
            </c:dLbl>
            <c:dLbl>
              <c:idx val="7"/>
              <c:delete val="1"/>
              <c:extLst>
                <c:ext xmlns:c15="http://schemas.microsoft.com/office/drawing/2012/chart" uri="{CE6537A1-D6FC-4f65-9D91-7224C49458BB}"/>
                <c:ext xmlns:c16="http://schemas.microsoft.com/office/drawing/2014/chart" uri="{C3380CC4-5D6E-409C-BE32-E72D297353CC}">
                  <c16:uniqueId val="{00000014-C4DB-403E-9B7A-74DC1B403682}"/>
                </c:ext>
              </c:extLst>
            </c:dLbl>
            <c:dLbl>
              <c:idx val="8"/>
              <c:layout>
                <c:manualLayout>
                  <c:x val="-5.2189311232413604E-2"/>
                  <c:y val="-2.7987158839752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4DB-403E-9B7A-74DC1B403682}"/>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'Applications Received'!$A$3:$A$12</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'Applications Received'!$B$3:$B$12</c:f>
              <c:numCache>
                <c:formatCode>#,##0</c:formatCode>
                <c:ptCount val="10"/>
                <c:pt idx="0">
                  <c:v>65238</c:v>
                </c:pt>
                <c:pt idx="1">
                  <c:v>66791</c:v>
                </c:pt>
                <c:pt idx="2">
                  <c:v>68940</c:v>
                </c:pt>
                <c:pt idx="3">
                  <c:v>71798</c:v>
                </c:pt>
                <c:pt idx="4">
                  <c:v>72750</c:v>
                </c:pt>
                <c:pt idx="5">
                  <c:v>72417</c:v>
                </c:pt>
                <c:pt idx="6">
                  <c:v>64794</c:v>
                </c:pt>
                <c:pt idx="7">
                  <c:v>76101</c:v>
                </c:pt>
                <c:pt idx="8">
                  <c:v>77382</c:v>
                </c:pt>
                <c:pt idx="9">
                  <c:v>82867</c:v>
                </c:pt>
              </c:numCache>
            </c:numRef>
          </c:val>
          <c:smooth val="0"/>
          <c:extLst>
            <c:ext xmlns:c16="http://schemas.microsoft.com/office/drawing/2014/chart" uri="{C3380CC4-5D6E-409C-BE32-E72D297353CC}">
              <c16:uniqueId val="{00000000-C4DB-403E-9B7A-74DC1B403682}"/>
            </c:ext>
          </c:extLst>
        </c:ser>
        <c:ser>
          <c:idx val="1"/>
          <c:order val="1"/>
          <c:tx>
            <c:strRef>
              <c:f>'Applications Received'!$C$1</c:f>
              <c:strCache>
                <c:ptCount val="1"/>
                <c:pt idx="0">
                  <c:v>Credentials Issued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7229205860389752E-2"/>
                  <c:y val="2.3289058991614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4DB-403E-9B7A-74DC1B403682}"/>
                </c:ext>
              </c:extLst>
            </c:dLbl>
            <c:dLbl>
              <c:idx val="1"/>
              <c:delete val="1"/>
              <c:extLst>
                <c:ext xmlns:c15="http://schemas.microsoft.com/office/drawing/2012/chart" uri="{CE6537A1-D6FC-4f65-9D91-7224C49458BB}"/>
                <c:ext xmlns:c16="http://schemas.microsoft.com/office/drawing/2014/chart" uri="{C3380CC4-5D6E-409C-BE32-E72D297353CC}">
                  <c16:uniqueId val="{0000000D-C4DB-403E-9B7A-74DC1B403682}"/>
                </c:ext>
              </c:extLst>
            </c:dLbl>
            <c:dLbl>
              <c:idx val="2"/>
              <c:layout>
                <c:manualLayout>
                  <c:x val="-2.4960105372023939E-2"/>
                  <c:y val="2.0701385770323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4DB-403E-9B7A-74DC1B403682}"/>
                </c:ext>
              </c:extLst>
            </c:dLbl>
            <c:dLbl>
              <c:idx val="3"/>
              <c:delete val="1"/>
              <c:extLst>
                <c:ext xmlns:c15="http://schemas.microsoft.com/office/drawing/2012/chart" uri="{CE6537A1-D6FC-4f65-9D91-7224C49458BB}"/>
                <c:ext xmlns:c16="http://schemas.microsoft.com/office/drawing/2014/chart" uri="{C3380CC4-5D6E-409C-BE32-E72D297353CC}">
                  <c16:uniqueId val="{0000000E-C4DB-403E-9B7A-74DC1B403682}"/>
                </c:ext>
              </c:extLst>
            </c:dLbl>
            <c:dLbl>
              <c:idx val="4"/>
              <c:layout>
                <c:manualLayout>
                  <c:x val="-2.4960105372023939E-2"/>
                  <c:y val="2.5876732212904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4DB-403E-9B7A-74DC1B403682}"/>
                </c:ext>
              </c:extLst>
            </c:dLbl>
            <c:dLbl>
              <c:idx val="5"/>
              <c:delete val="1"/>
              <c:extLst>
                <c:ext xmlns:c15="http://schemas.microsoft.com/office/drawing/2012/chart" uri="{CE6537A1-D6FC-4f65-9D91-7224C49458BB}"/>
                <c:ext xmlns:c16="http://schemas.microsoft.com/office/drawing/2014/chart" uri="{C3380CC4-5D6E-409C-BE32-E72D297353CC}">
                  <c16:uniqueId val="{0000000F-C4DB-403E-9B7A-74DC1B403682}"/>
                </c:ext>
              </c:extLst>
            </c:dLbl>
            <c:dLbl>
              <c:idx val="6"/>
              <c:layout>
                <c:manualLayout>
                  <c:x val="-2.9498306348755565E-2"/>
                  <c:y val="2.5876732212904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4DB-403E-9B7A-74DC1B403682}"/>
                </c:ext>
              </c:extLst>
            </c:dLbl>
            <c:dLbl>
              <c:idx val="7"/>
              <c:delete val="1"/>
              <c:extLst>
                <c:ext xmlns:c15="http://schemas.microsoft.com/office/drawing/2012/chart" uri="{CE6537A1-D6FC-4f65-9D91-7224C49458BB}"/>
                <c:ext xmlns:c16="http://schemas.microsoft.com/office/drawing/2014/chart" uri="{C3380CC4-5D6E-409C-BE32-E72D297353CC}">
                  <c16:uniqueId val="{00000010-C4DB-403E-9B7A-74DC1B403682}"/>
                </c:ext>
              </c:extLst>
            </c:dLbl>
            <c:dLbl>
              <c:idx val="8"/>
              <c:layout>
                <c:manualLayout>
                  <c:x val="-2.9498306348755565E-2"/>
                  <c:y val="2.5876732212904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4DB-403E-9B7A-74DC1B403682}"/>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'Applications Received'!$A$3:$A$12</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'Applications Received'!$C$3:$C$12</c:f>
              <c:numCache>
                <c:formatCode>#,##0</c:formatCode>
                <c:ptCount val="10"/>
                <c:pt idx="0">
                  <c:v>53442</c:v>
                </c:pt>
                <c:pt idx="1">
                  <c:v>53932</c:v>
                </c:pt>
                <c:pt idx="2">
                  <c:v>55954</c:v>
                </c:pt>
                <c:pt idx="3">
                  <c:v>59138</c:v>
                </c:pt>
                <c:pt idx="4">
                  <c:v>57852</c:v>
                </c:pt>
                <c:pt idx="5">
                  <c:v>60298</c:v>
                </c:pt>
                <c:pt idx="6">
                  <c:v>48953</c:v>
                </c:pt>
                <c:pt idx="7">
                  <c:v>61639</c:v>
                </c:pt>
                <c:pt idx="8">
                  <c:v>64592</c:v>
                </c:pt>
                <c:pt idx="9">
                  <c:v>63324</c:v>
                </c:pt>
              </c:numCache>
            </c:numRef>
          </c:val>
          <c:smooth val="0"/>
          <c:extLst>
            <c:ext xmlns:c16="http://schemas.microsoft.com/office/drawing/2014/chart" uri="{C3380CC4-5D6E-409C-BE32-E72D297353CC}">
              <c16:uniqueId val="{00000001-C4DB-403E-9B7A-74DC1B403682}"/>
            </c:ext>
          </c:extLst>
        </c:ser>
        <c:ser>
          <c:idx val="2"/>
          <c:order val="2"/>
          <c:tx>
            <c:strRef>
              <c:f>'Applications Received'!$D$1</c:f>
              <c:strCache>
                <c:ptCount val="1"/>
                <c:pt idx="0">
                  <c:v>Credentials Closed/Denied</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0"/>
              <c:layout>
                <c:manualLayout>
                  <c:x val="-2.3825555127841052E-2"/>
                  <c:y val="-3.3639751876776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DB-403E-9B7A-74DC1B403682}"/>
                </c:ext>
              </c:extLst>
            </c:dLbl>
            <c:dLbl>
              <c:idx val="1"/>
              <c:delete val="1"/>
              <c:extLst>
                <c:ext xmlns:c15="http://schemas.microsoft.com/office/drawing/2012/chart" uri="{CE6537A1-D6FC-4f65-9D91-7224C49458BB}"/>
                <c:ext xmlns:c16="http://schemas.microsoft.com/office/drawing/2014/chart" uri="{C3380CC4-5D6E-409C-BE32-E72D297353CC}">
                  <c16:uniqueId val="{00000004-C4DB-403E-9B7A-74DC1B403682}"/>
                </c:ext>
              </c:extLst>
            </c:dLbl>
            <c:dLbl>
              <c:idx val="2"/>
              <c:layout>
                <c:manualLayout>
                  <c:x val="-2.9498306348755606E-2"/>
                  <c:y val="3.8655999865377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DB-403E-9B7A-74DC1B403682}"/>
                </c:ext>
              </c:extLst>
            </c:dLbl>
            <c:dLbl>
              <c:idx val="3"/>
              <c:delete val="1"/>
              <c:extLst>
                <c:ext xmlns:c15="http://schemas.microsoft.com/office/drawing/2012/chart" uri="{CE6537A1-D6FC-4f65-9D91-7224C49458BB}"/>
                <c:ext xmlns:c16="http://schemas.microsoft.com/office/drawing/2014/chart" uri="{C3380CC4-5D6E-409C-BE32-E72D297353CC}">
                  <c16:uniqueId val="{00000006-C4DB-403E-9B7A-74DC1B403682}"/>
                </c:ext>
              </c:extLst>
            </c:dLbl>
            <c:dLbl>
              <c:idx val="4"/>
              <c:layout>
                <c:manualLayout>
                  <c:x val="-2.8363756104572656E-2"/>
                  <c:y val="-2.5876732212904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4DB-403E-9B7A-74DC1B403682}"/>
                </c:ext>
              </c:extLst>
            </c:dLbl>
            <c:dLbl>
              <c:idx val="5"/>
              <c:delete val="1"/>
              <c:extLst>
                <c:ext xmlns:c15="http://schemas.microsoft.com/office/drawing/2012/chart" uri="{CE6537A1-D6FC-4f65-9D91-7224C49458BB}"/>
                <c:ext xmlns:c16="http://schemas.microsoft.com/office/drawing/2014/chart" uri="{C3380CC4-5D6E-409C-BE32-E72D297353CC}">
                  <c16:uniqueId val="{00000008-C4DB-403E-9B7A-74DC1B403682}"/>
                </c:ext>
              </c:extLst>
            </c:dLbl>
            <c:dLbl>
              <c:idx val="6"/>
              <c:layout>
                <c:manualLayout>
                  <c:x val="-2.8363756104572573E-2"/>
                  <c:y val="3.1052078655485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4DB-403E-9B7A-74DC1B403682}"/>
                </c:ext>
              </c:extLst>
            </c:dLbl>
            <c:dLbl>
              <c:idx val="7"/>
              <c:delete val="1"/>
              <c:extLst>
                <c:ext xmlns:c15="http://schemas.microsoft.com/office/drawing/2012/chart" uri="{CE6537A1-D6FC-4f65-9D91-7224C49458BB}"/>
                <c:ext xmlns:c16="http://schemas.microsoft.com/office/drawing/2014/chart" uri="{C3380CC4-5D6E-409C-BE32-E72D297353CC}">
                  <c16:uniqueId val="{0000000A-C4DB-403E-9B7A-74DC1B403682}"/>
                </c:ext>
              </c:extLst>
            </c:dLbl>
            <c:dLbl>
              <c:idx val="8"/>
              <c:layout>
                <c:manualLayout>
                  <c:x val="-2.3825555127841031E-2"/>
                  <c:y val="2.3289058991614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4DB-403E-9B7A-74DC1B403682}"/>
                </c:ext>
              </c:extLst>
            </c:dLbl>
            <c:dLbl>
              <c:idx val="9"/>
              <c:layout>
                <c:manualLayout>
                  <c:x val="-3.403650732548719E-3"/>
                  <c:y val="-5.17534644258105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4DB-403E-9B7A-74DC1B403682}"/>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'Applications Received'!$A$3:$A$12</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'Applications Received'!$D$3:$D$12</c:f>
              <c:numCache>
                <c:formatCode>General</c:formatCode>
                <c:ptCount val="10"/>
                <c:pt idx="0">
                  <c:v>3578</c:v>
                </c:pt>
                <c:pt idx="1">
                  <c:v>7536</c:v>
                </c:pt>
                <c:pt idx="2">
                  <c:v>16351</c:v>
                </c:pt>
                <c:pt idx="3">
                  <c:v>10455</c:v>
                </c:pt>
                <c:pt idx="4">
                  <c:v>10096</c:v>
                </c:pt>
                <c:pt idx="5">
                  <c:v>10632</c:v>
                </c:pt>
                <c:pt idx="6">
                  <c:v>10963</c:v>
                </c:pt>
                <c:pt idx="7">
                  <c:v>9466</c:v>
                </c:pt>
                <c:pt idx="8">
                  <c:v>8263</c:v>
                </c:pt>
                <c:pt idx="9">
                  <c:v>8849</c:v>
                </c:pt>
              </c:numCache>
            </c:numRef>
          </c:val>
          <c:smooth val="0"/>
          <c:extLst>
            <c:ext xmlns:c16="http://schemas.microsoft.com/office/drawing/2014/chart" uri="{C3380CC4-5D6E-409C-BE32-E72D297353CC}">
              <c16:uniqueId val="{00000002-C4DB-403E-9B7A-74DC1B403682}"/>
            </c:ext>
          </c:extLst>
        </c:ser>
        <c:dLbls>
          <c:showLegendKey val="0"/>
          <c:showVal val="0"/>
          <c:showCatName val="0"/>
          <c:showSerName val="0"/>
          <c:showPercent val="0"/>
          <c:showBubbleSize val="0"/>
        </c:dLbls>
        <c:marker val="1"/>
        <c:smooth val="0"/>
        <c:axId val="543370559"/>
        <c:axId val="543412319"/>
      </c:lineChart>
      <c:catAx>
        <c:axId val="543370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3412319"/>
        <c:crosses val="autoZero"/>
        <c:auto val="1"/>
        <c:lblAlgn val="ctr"/>
        <c:lblOffset val="100"/>
        <c:noMultiLvlLbl val="0"/>
      </c:catAx>
      <c:valAx>
        <c:axId val="5434123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3370559"/>
        <c:crosses val="autoZero"/>
        <c:crossBetween val="between"/>
      </c:valAx>
      <c:spPr>
        <a:noFill/>
        <a:ln>
          <a:noFill/>
        </a:ln>
        <a:effectLst/>
      </c:spPr>
    </c:plotArea>
    <c:legend>
      <c:legendPos val="r"/>
      <c:layout>
        <c:manualLayout>
          <c:xMode val="edge"/>
          <c:yMode val="edge"/>
          <c:x val="0.85229754911240208"/>
          <c:y val="0.34893550866320394"/>
          <c:w val="0.14089514942250053"/>
          <c:h val="0.309891798583666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208635311247676E-2"/>
          <c:y val="0.10686567230317384"/>
          <c:w val="0.85467762422906812"/>
          <c:h val="0.72032552809135653"/>
        </c:manualLayout>
      </c:layout>
      <c:barChart>
        <c:barDir val="col"/>
        <c:grouping val="clustered"/>
        <c:varyColors val="0"/>
        <c:ser>
          <c:idx val="0"/>
          <c:order val="0"/>
          <c:tx>
            <c:strRef>
              <c:f>'Annual Credential Counts'!$W$1</c:f>
              <c:strCache>
                <c:ptCount val="1"/>
                <c:pt idx="0">
                  <c:v>Annual Credential Counts</c:v>
                </c:pt>
              </c:strCache>
            </c:strRef>
          </c:tx>
          <c:spPr>
            <a:solidFill>
              <a:schemeClr val="accent1"/>
            </a:solidFill>
            <a:ln>
              <a:noFill/>
            </a:ln>
            <a:effectLst/>
          </c:spPr>
          <c:invertIfNegative val="0"/>
          <c:dLbls>
            <c:dLbl>
              <c:idx val="0"/>
              <c:layout>
                <c:manualLayout>
                  <c:x val="-3.3318685354863779E-3"/>
                  <c:y val="7.5808784280679258E-3"/>
                </c:manualLayout>
              </c:layout>
              <c:showLegendKey val="0"/>
              <c:showVal val="1"/>
              <c:showCatName val="0"/>
              <c:showSerName val="0"/>
              <c:showPercent val="0"/>
              <c:showBubbleSize val="0"/>
              <c:extLst>
                <c:ext xmlns:c15="http://schemas.microsoft.com/office/drawing/2012/chart" uri="{CE6537A1-D6FC-4f65-9D91-7224C49458BB}">
                  <c15:layout>
                    <c:manualLayout>
                      <c:w val="6.9152887728710699E-2"/>
                      <c:h val="5.2830091832422113E-2"/>
                    </c:manualLayout>
                  </c15:layout>
                </c:ext>
                <c:ext xmlns:c16="http://schemas.microsoft.com/office/drawing/2014/chart" uri="{C3380CC4-5D6E-409C-BE32-E72D297353CC}">
                  <c16:uniqueId val="{0000000B-CB13-43E7-8B1E-629EBC827E81}"/>
                </c:ext>
              </c:extLst>
            </c:dLbl>
            <c:dLbl>
              <c:idx val="1"/>
              <c:delete val="1"/>
              <c:extLst>
                <c:ext xmlns:c15="http://schemas.microsoft.com/office/drawing/2012/chart" uri="{CE6537A1-D6FC-4f65-9D91-7224C49458BB}"/>
                <c:ext xmlns:c16="http://schemas.microsoft.com/office/drawing/2014/chart" uri="{C3380CC4-5D6E-409C-BE32-E72D297353CC}">
                  <c16:uniqueId val="{00000003-CB13-43E7-8B1E-629EBC827E81}"/>
                </c:ext>
              </c:extLst>
            </c:dLbl>
            <c:dLbl>
              <c:idx val="2"/>
              <c:layout>
                <c:manualLayout>
                  <c:x val="1.1106228451621225E-3"/>
                  <c:y val="1.5129260914897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B13-43E7-8B1E-629EBC827E81}"/>
                </c:ext>
              </c:extLst>
            </c:dLbl>
            <c:dLbl>
              <c:idx val="3"/>
              <c:delete val="1"/>
              <c:extLst>
                <c:ext xmlns:c15="http://schemas.microsoft.com/office/drawing/2012/chart" uri="{CE6537A1-D6FC-4f65-9D91-7224C49458BB}"/>
                <c:ext xmlns:c16="http://schemas.microsoft.com/office/drawing/2014/chart" uri="{C3380CC4-5D6E-409C-BE32-E72D297353CC}">
                  <c16:uniqueId val="{00000004-CB13-43E7-8B1E-629EBC827E81}"/>
                </c:ext>
              </c:extLst>
            </c:dLbl>
            <c:dLbl>
              <c:idx val="4"/>
              <c:layout>
                <c:manualLayout>
                  <c:x val="-1.1106228451621225E-3"/>
                  <c:y val="6.1352706330302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B13-43E7-8B1E-629EBC827E81}"/>
                </c:ext>
              </c:extLst>
            </c:dLbl>
            <c:dLbl>
              <c:idx val="5"/>
              <c:delete val="1"/>
              <c:extLst>
                <c:ext xmlns:c15="http://schemas.microsoft.com/office/drawing/2012/chart" uri="{CE6537A1-D6FC-4f65-9D91-7224C49458BB}"/>
                <c:ext xmlns:c16="http://schemas.microsoft.com/office/drawing/2014/chart" uri="{C3380CC4-5D6E-409C-BE32-E72D297353CC}">
                  <c16:uniqueId val="{00000005-CB13-43E7-8B1E-629EBC827E81}"/>
                </c:ext>
              </c:extLst>
            </c:dLbl>
            <c:dLbl>
              <c:idx val="6"/>
              <c:layout>
                <c:manualLayout>
                  <c:x val="-2.2212456903243265E-3"/>
                  <c:y val="1.0696519112321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B13-43E7-8B1E-629EBC827E81}"/>
                </c:ext>
              </c:extLst>
            </c:dLbl>
            <c:dLbl>
              <c:idx val="7"/>
              <c:delete val="1"/>
              <c:extLst>
                <c:ext xmlns:c15="http://schemas.microsoft.com/office/drawing/2012/chart" uri="{CE6537A1-D6FC-4f65-9D91-7224C49458BB}"/>
                <c:ext xmlns:c16="http://schemas.microsoft.com/office/drawing/2014/chart" uri="{C3380CC4-5D6E-409C-BE32-E72D297353CC}">
                  <c16:uniqueId val="{00000006-CB13-43E7-8B1E-629EBC827E81}"/>
                </c:ext>
              </c:extLst>
            </c:dLbl>
            <c:dLbl>
              <c:idx val="8"/>
              <c:layout>
                <c:manualLayout>
                  <c:x val="-2.221245690324245E-3"/>
                  <c:y val="1.18850212359125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B13-43E7-8B1E-629EBC827E81}"/>
                </c:ext>
              </c:extLst>
            </c:dLbl>
            <c:dLbl>
              <c:idx val="9"/>
              <c:delete val="1"/>
              <c:extLst>
                <c:ext xmlns:c15="http://schemas.microsoft.com/office/drawing/2012/chart" uri="{CE6537A1-D6FC-4f65-9D91-7224C49458BB}"/>
                <c:ext xmlns:c16="http://schemas.microsoft.com/office/drawing/2014/chart" uri="{C3380CC4-5D6E-409C-BE32-E72D297353CC}">
                  <c16:uniqueId val="{00000007-CB13-43E7-8B1E-629EBC827E81}"/>
                </c:ext>
              </c:extLst>
            </c:dLbl>
            <c:dLbl>
              <c:idx val="10"/>
              <c:layout>
                <c:manualLayout>
                  <c:x val="-1.1106228451621225E-3"/>
                  <c:y val="3.53337970159494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B13-43E7-8B1E-629EBC827E81}"/>
                </c:ext>
              </c:extLst>
            </c:dLbl>
            <c:dLbl>
              <c:idx val="11"/>
              <c:delete val="1"/>
              <c:extLst>
                <c:ext xmlns:c15="http://schemas.microsoft.com/office/drawing/2012/chart" uri="{CE6537A1-D6FC-4f65-9D91-7224C49458BB}"/>
                <c:ext xmlns:c16="http://schemas.microsoft.com/office/drawing/2014/chart" uri="{C3380CC4-5D6E-409C-BE32-E72D297353CC}">
                  <c16:uniqueId val="{00000008-CB13-43E7-8B1E-629EBC827E81}"/>
                </c:ext>
              </c:extLst>
            </c:dLbl>
            <c:dLbl>
              <c:idx val="12"/>
              <c:layout>
                <c:manualLayout>
                  <c:x val="-2.221245690324245E-3"/>
                  <c:y val="3.0193529947317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B13-43E7-8B1E-629EBC827E81}"/>
                </c:ext>
              </c:extLst>
            </c:dLbl>
            <c:dLbl>
              <c:idx val="13"/>
              <c:delete val="1"/>
              <c:extLst>
                <c:ext xmlns:c15="http://schemas.microsoft.com/office/drawing/2012/chart" uri="{CE6537A1-D6FC-4f65-9D91-7224C49458BB}"/>
                <c:ext xmlns:c16="http://schemas.microsoft.com/office/drawing/2014/chart" uri="{C3380CC4-5D6E-409C-BE32-E72D297353CC}">
                  <c16:uniqueId val="{00000009-CB13-43E7-8B1E-629EBC827E81}"/>
                </c:ext>
              </c:extLst>
            </c:dLbl>
            <c:dLbl>
              <c:idx val="14"/>
              <c:layout>
                <c:manualLayout>
                  <c:x val="-3.3318685354863675E-3"/>
                  <c:y val="6.00676395631439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B13-43E7-8B1E-629EBC827E81}"/>
                </c:ext>
              </c:extLst>
            </c:dLbl>
            <c:dLbl>
              <c:idx val="15"/>
              <c:delete val="1"/>
              <c:extLst>
                <c:ext xmlns:c15="http://schemas.microsoft.com/office/drawing/2012/chart" uri="{CE6537A1-D6FC-4f65-9D91-7224C49458BB}"/>
                <c:ext xmlns:c16="http://schemas.microsoft.com/office/drawing/2014/chart" uri="{C3380CC4-5D6E-409C-BE32-E72D297353CC}">
                  <c16:uniqueId val="{0000000A-CB13-43E7-8B1E-629EBC827E81}"/>
                </c:ext>
              </c:extLst>
            </c:dLbl>
            <c:dLbl>
              <c:idx val="16"/>
              <c:layout>
                <c:manualLayout>
                  <c:x val="-5.219927372261976E-2"/>
                  <c:y val="-1.01824924054585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B13-43E7-8B1E-629EBC827E8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Credential Counts'!$V$2:$V$18</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(up to 5/30)</c:v>
                </c:pt>
              </c:strCache>
            </c:strRef>
          </c:cat>
          <c:val>
            <c:numRef>
              <c:f>'Annual Credential Counts'!$W$2:$W$18</c:f>
              <c:numCache>
                <c:formatCode>_(* #,##0_);_(* \(#,##0\);_(* "-"??_);_(@_)</c:formatCode>
                <c:ptCount val="17"/>
                <c:pt idx="0">
                  <c:v>195396</c:v>
                </c:pt>
                <c:pt idx="1">
                  <c:v>216620</c:v>
                </c:pt>
                <c:pt idx="2">
                  <c:v>236065</c:v>
                </c:pt>
                <c:pt idx="3">
                  <c:v>249104</c:v>
                </c:pt>
                <c:pt idx="4">
                  <c:v>254185</c:v>
                </c:pt>
                <c:pt idx="5">
                  <c:v>263176</c:v>
                </c:pt>
                <c:pt idx="6">
                  <c:v>276667</c:v>
                </c:pt>
                <c:pt idx="7">
                  <c:v>291068</c:v>
                </c:pt>
                <c:pt idx="8">
                  <c:v>301899</c:v>
                </c:pt>
                <c:pt idx="9">
                  <c:v>315964</c:v>
                </c:pt>
                <c:pt idx="10">
                  <c:v>325826</c:v>
                </c:pt>
                <c:pt idx="11">
                  <c:v>337260</c:v>
                </c:pt>
                <c:pt idx="12">
                  <c:v>331198</c:v>
                </c:pt>
                <c:pt idx="13">
                  <c:v>347822</c:v>
                </c:pt>
                <c:pt idx="14">
                  <c:v>354224</c:v>
                </c:pt>
                <c:pt idx="15">
                  <c:v>365180</c:v>
                </c:pt>
                <c:pt idx="16">
                  <c:v>388549</c:v>
                </c:pt>
              </c:numCache>
            </c:numRef>
          </c:val>
          <c:extLst>
            <c:ext xmlns:c16="http://schemas.microsoft.com/office/drawing/2014/chart" uri="{C3380CC4-5D6E-409C-BE32-E72D297353CC}">
              <c16:uniqueId val="{00000000-CB13-43E7-8B1E-629EBC827E81}"/>
            </c:ext>
          </c:extLst>
        </c:ser>
        <c:dLbls>
          <c:showLegendKey val="0"/>
          <c:showVal val="0"/>
          <c:showCatName val="0"/>
          <c:showSerName val="0"/>
          <c:showPercent val="0"/>
          <c:showBubbleSize val="0"/>
        </c:dLbls>
        <c:gapWidth val="150"/>
        <c:axId val="1654127568"/>
        <c:axId val="1654128528"/>
      </c:barChart>
      <c:lineChart>
        <c:grouping val="standard"/>
        <c:varyColors val="0"/>
        <c:ser>
          <c:idx val="1"/>
          <c:order val="1"/>
          <c:tx>
            <c:strRef>
              <c:f>'Annual Credential Counts'!$X$1</c:f>
              <c:strCache>
                <c:ptCount val="1"/>
                <c:pt idx="0">
                  <c:v>Credentialing Staff</c:v>
                </c:pt>
              </c:strCache>
            </c:strRef>
          </c:tx>
          <c:spPr>
            <a:ln w="28575" cap="rnd">
              <a:solidFill>
                <a:schemeClr val="accent2"/>
              </a:solidFill>
              <a:round/>
            </a:ln>
            <a:effectLst/>
          </c:spPr>
          <c:marker>
            <c:symbol val="none"/>
          </c:marker>
          <c:cat>
            <c:strRef>
              <c:f>'Annual Credential Counts'!$V$2:$V$18</c:f>
              <c:strCach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 (up to 5/30)</c:v>
                </c:pt>
              </c:strCache>
            </c:strRef>
          </c:cat>
          <c:val>
            <c:numRef>
              <c:f>'Annual Credential Counts'!$X$2:$X$18</c:f>
              <c:numCache>
                <c:formatCode>General</c:formatCode>
                <c:ptCount val="17"/>
                <c:pt idx="0">
                  <c:v>35</c:v>
                </c:pt>
                <c:pt idx="1">
                  <c:v>48</c:v>
                </c:pt>
                <c:pt idx="2">
                  <c:v>44</c:v>
                </c:pt>
                <c:pt idx="3">
                  <c:v>45</c:v>
                </c:pt>
                <c:pt idx="4">
                  <c:v>67</c:v>
                </c:pt>
                <c:pt idx="5">
                  <c:v>65</c:v>
                </c:pt>
                <c:pt idx="6">
                  <c:v>60</c:v>
                </c:pt>
                <c:pt idx="7">
                  <c:v>70</c:v>
                </c:pt>
                <c:pt idx="8">
                  <c:v>63</c:v>
                </c:pt>
                <c:pt idx="9">
                  <c:v>66</c:v>
                </c:pt>
                <c:pt idx="10">
                  <c:v>67</c:v>
                </c:pt>
                <c:pt idx="11">
                  <c:v>63</c:v>
                </c:pt>
                <c:pt idx="12">
                  <c:v>68</c:v>
                </c:pt>
                <c:pt idx="13">
                  <c:v>65</c:v>
                </c:pt>
                <c:pt idx="14">
                  <c:v>103</c:v>
                </c:pt>
                <c:pt idx="15">
                  <c:v>88</c:v>
                </c:pt>
                <c:pt idx="16">
                  <c:v>130</c:v>
                </c:pt>
              </c:numCache>
            </c:numRef>
          </c:val>
          <c:smooth val="0"/>
          <c:extLst>
            <c:ext xmlns:c16="http://schemas.microsoft.com/office/drawing/2014/chart" uri="{C3380CC4-5D6E-409C-BE32-E72D297353CC}">
              <c16:uniqueId val="{00000001-CB13-43E7-8B1E-629EBC827E81}"/>
            </c:ext>
          </c:extLst>
        </c:ser>
        <c:dLbls>
          <c:showLegendKey val="0"/>
          <c:showVal val="0"/>
          <c:showCatName val="0"/>
          <c:showSerName val="0"/>
          <c:showPercent val="0"/>
          <c:showBubbleSize val="0"/>
        </c:dLbls>
        <c:marker val="1"/>
        <c:smooth val="0"/>
        <c:axId val="1097799504"/>
        <c:axId val="1097802864"/>
      </c:lineChart>
      <c:catAx>
        <c:axId val="165412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54128528"/>
        <c:crosses val="autoZero"/>
        <c:auto val="1"/>
        <c:lblAlgn val="ctr"/>
        <c:lblOffset val="100"/>
        <c:noMultiLvlLbl val="0"/>
      </c:catAx>
      <c:valAx>
        <c:axId val="16541285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54127568"/>
        <c:crosses val="autoZero"/>
        <c:crossBetween val="between"/>
      </c:valAx>
      <c:valAx>
        <c:axId val="109780286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97799504"/>
        <c:crosses val="max"/>
        <c:crossBetween val="between"/>
      </c:valAx>
      <c:catAx>
        <c:axId val="1097799504"/>
        <c:scaling>
          <c:orientation val="minMax"/>
        </c:scaling>
        <c:delete val="1"/>
        <c:axPos val="b"/>
        <c:numFmt formatCode="General" sourceLinked="1"/>
        <c:majorTickMark val="out"/>
        <c:minorTickMark val="none"/>
        <c:tickLblPos val="nextTo"/>
        <c:crossAx val="1097802864"/>
        <c:crosses val="autoZero"/>
        <c:auto val="1"/>
        <c:lblAlgn val="ctr"/>
        <c:lblOffset val="100"/>
        <c:noMultiLvlLbl val="0"/>
      </c:catAx>
      <c:spPr>
        <a:noFill/>
        <a:ln>
          <a:noFill/>
        </a:ln>
        <a:effectLst/>
      </c:spPr>
    </c:plotArea>
    <c:legend>
      <c:legendPos val="b"/>
      <c:layout>
        <c:manualLayout>
          <c:xMode val="edge"/>
          <c:yMode val="edge"/>
          <c:x val="0.30222714860702093"/>
          <c:y val="0.91342952008849232"/>
          <c:w val="0.39776686102566455"/>
          <c:h val="5.37421938194566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246150548799464E-2"/>
          <c:y val="2.1921713519462378E-2"/>
          <c:w val="0.89454772372356206"/>
          <c:h val="0.65330828452551448"/>
        </c:manualLayout>
      </c:layout>
      <c:barChart>
        <c:barDir val="col"/>
        <c:grouping val="clustered"/>
        <c:varyColors val="0"/>
        <c:ser>
          <c:idx val="0"/>
          <c:order val="0"/>
          <c:tx>
            <c:strRef>
              <c:f>'Average Credentialing Times'!$B$86</c:f>
              <c:strCache>
                <c:ptCount val="1"/>
                <c:pt idx="0">
                  <c:v>Avg </c:v>
                </c:pt>
              </c:strCache>
            </c:strRef>
          </c:tx>
          <c:spPr>
            <a:solidFill>
              <a:srgbClr val="A6D8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Credentialing Times'!$A$87:$A$97</c:f>
              <c:strCache>
                <c:ptCount val="11"/>
                <c:pt idx="0">
                  <c:v>Counselor, Agency Affiliated</c:v>
                </c:pt>
                <c:pt idx="1">
                  <c:v>Dental Assistant</c:v>
                </c:pt>
                <c:pt idx="2">
                  <c:v>Dispensing Optician Apprentice</c:v>
                </c:pt>
                <c:pt idx="3">
                  <c:v>Hypnotherapist</c:v>
                </c:pt>
                <c:pt idx="4">
                  <c:v>Medical Assistant Registration</c:v>
                </c:pt>
                <c:pt idx="5">
                  <c:v>Nursing Assistant Registration</c:v>
                </c:pt>
                <c:pt idx="6">
                  <c:v>Nursing Pool Operator</c:v>
                </c:pt>
                <c:pt idx="7">
                  <c:v>Pharmacist Intern</c:v>
                </c:pt>
                <c:pt idx="8">
                  <c:v>Pharmacy Assistant</c:v>
                </c:pt>
                <c:pt idx="9">
                  <c:v>Surgical Technologist</c:v>
                </c:pt>
                <c:pt idx="10">
                  <c:v>X-Ray Technician</c:v>
                </c:pt>
              </c:strCache>
            </c:strRef>
          </c:cat>
          <c:val>
            <c:numRef>
              <c:f>'Average Credentialing Times'!$B$87:$B$97</c:f>
              <c:numCache>
                <c:formatCode>0</c:formatCode>
                <c:ptCount val="11"/>
                <c:pt idx="0">
                  <c:v>64.141844218181816</c:v>
                </c:pt>
                <c:pt idx="1">
                  <c:v>27.900668945454548</c:v>
                </c:pt>
                <c:pt idx="2">
                  <c:v>43.807774872727272</c:v>
                </c:pt>
                <c:pt idx="3">
                  <c:v>23.007681600000002</c:v>
                </c:pt>
                <c:pt idx="4">
                  <c:v>57.822124690909092</c:v>
                </c:pt>
                <c:pt idx="5">
                  <c:v>31.269626354545458</c:v>
                </c:pt>
                <c:pt idx="6">
                  <c:v>20.959111436363635</c:v>
                </c:pt>
                <c:pt idx="7">
                  <c:v>59.721591145454546</c:v>
                </c:pt>
                <c:pt idx="8">
                  <c:v>25.434093063636364</c:v>
                </c:pt>
                <c:pt idx="9">
                  <c:v>48.148776636363635</c:v>
                </c:pt>
                <c:pt idx="10">
                  <c:v>26.519627963636367</c:v>
                </c:pt>
              </c:numCache>
            </c:numRef>
          </c:val>
          <c:extLst>
            <c:ext xmlns:c16="http://schemas.microsoft.com/office/drawing/2014/chart" uri="{C3380CC4-5D6E-409C-BE32-E72D297353CC}">
              <c16:uniqueId val="{00000000-E4A9-43C7-B610-84440C136A23}"/>
            </c:ext>
          </c:extLst>
        </c:ser>
        <c:dLbls>
          <c:showLegendKey val="0"/>
          <c:showVal val="0"/>
          <c:showCatName val="0"/>
          <c:showSerName val="0"/>
          <c:showPercent val="0"/>
          <c:showBubbleSize val="0"/>
        </c:dLbls>
        <c:gapWidth val="219"/>
        <c:overlap val="-27"/>
        <c:axId val="543377759"/>
        <c:axId val="543367199"/>
      </c:barChart>
      <c:catAx>
        <c:axId val="54337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3367199"/>
        <c:crosses val="autoZero"/>
        <c:auto val="1"/>
        <c:lblAlgn val="ctr"/>
        <c:lblOffset val="100"/>
        <c:noMultiLvlLbl val="0"/>
      </c:catAx>
      <c:valAx>
        <c:axId val="543367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43377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20909886264202E-2"/>
          <c:y val="2.2504222626600772E-2"/>
          <c:w val="0.90182353455818043"/>
          <c:h val="0.52083640306976065"/>
        </c:manualLayout>
      </c:layout>
      <c:barChart>
        <c:barDir val="col"/>
        <c:grouping val="clustered"/>
        <c:varyColors val="0"/>
        <c:ser>
          <c:idx val="0"/>
          <c:order val="0"/>
          <c:tx>
            <c:strRef>
              <c:f>'Average Credentialing Times'!$B$104</c:f>
              <c:strCache>
                <c:ptCount val="1"/>
                <c:pt idx="0">
                  <c:v>Avg</c:v>
                </c:pt>
              </c:strCache>
            </c:strRef>
          </c:tx>
          <c:spPr>
            <a:solidFill>
              <a:srgbClr val="FFD4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Credentialing Times'!$A$105:$A$126</c:f>
              <c:strCache>
                <c:ptCount val="22"/>
                <c:pt idx="0">
                  <c:v>Advanced EMT</c:v>
                </c:pt>
                <c:pt idx="1">
                  <c:v>Animal Massage Practitioner</c:v>
                </c:pt>
                <c:pt idx="2">
                  <c:v>Birth Doula Certification</c:v>
                </c:pt>
                <c:pt idx="3">
                  <c:v>Certified Behavior Technician</c:v>
                </c:pt>
                <c:pt idx="4">
                  <c:v>Colon Hydrotherapist</c:v>
                </c:pt>
                <c:pt idx="5">
                  <c:v>Counselor, Certified</c:v>
                </c:pt>
                <c:pt idx="6">
                  <c:v>Dental Anesthesia Assistant</c:v>
                </c:pt>
                <c:pt idx="7">
                  <c:v>Dietitian/Nutritionist</c:v>
                </c:pt>
                <c:pt idx="8">
                  <c:v>Emergency Medical Responder</c:v>
                </c:pt>
                <c:pt idx="9">
                  <c:v>Emergency Medical Technician</c:v>
                </c:pt>
                <c:pt idx="10">
                  <c:v>Home Care Aide</c:v>
                </c:pt>
                <c:pt idx="11">
                  <c:v>Medical Assistant</c:v>
                </c:pt>
                <c:pt idx="12">
                  <c:v>Medical Marijuana Consultant</c:v>
                </c:pt>
                <c:pt idx="13">
                  <c:v>Nursing Assistant</c:v>
                </c:pt>
                <c:pt idx="14">
                  <c:v>Paramedic</c:v>
                </c:pt>
                <c:pt idx="15">
                  <c:v>Pharmacy Technician</c:v>
                </c:pt>
                <c:pt idx="16">
                  <c:v>Radiological Technologist</c:v>
                </c:pt>
                <c:pt idx="17">
                  <c:v>Recreational Therapist</c:v>
                </c:pt>
                <c:pt idx="18">
                  <c:v>Reflexologist</c:v>
                </c:pt>
                <c:pt idx="19">
                  <c:v>Sex Offender Treatment Provider</c:v>
                </c:pt>
                <c:pt idx="20">
                  <c:v>Substance Use Disorder Professional</c:v>
                </c:pt>
                <c:pt idx="21">
                  <c:v>Substance Use Disorder Professional Trainee</c:v>
                </c:pt>
              </c:strCache>
            </c:strRef>
          </c:cat>
          <c:val>
            <c:numRef>
              <c:f>'Average Credentialing Times'!$B$105:$B$126</c:f>
              <c:numCache>
                <c:formatCode>0</c:formatCode>
                <c:ptCount val="22"/>
                <c:pt idx="0">
                  <c:v>66.283579036363633</c:v>
                </c:pt>
                <c:pt idx="1">
                  <c:v>44.807898400000006</c:v>
                </c:pt>
                <c:pt idx="2">
                  <c:v>27.5</c:v>
                </c:pt>
                <c:pt idx="3">
                  <c:v>39.226186242857146</c:v>
                </c:pt>
                <c:pt idx="4">
                  <c:v>24.6666667</c:v>
                </c:pt>
                <c:pt idx="5">
                  <c:v>209.76900508181816</c:v>
                </c:pt>
                <c:pt idx="6">
                  <c:v>75.614507781818176</c:v>
                </c:pt>
                <c:pt idx="7">
                  <c:v>46.074586863636362</c:v>
                </c:pt>
                <c:pt idx="8">
                  <c:v>71.340764054545446</c:v>
                </c:pt>
                <c:pt idx="9">
                  <c:v>55.937830745454555</c:v>
                </c:pt>
                <c:pt idx="10">
                  <c:v>198.09033146363635</c:v>
                </c:pt>
                <c:pt idx="11">
                  <c:v>96.919530327272739</c:v>
                </c:pt>
                <c:pt idx="12">
                  <c:v>41.270108375</c:v>
                </c:pt>
                <c:pt idx="13">
                  <c:v>78.823345290909089</c:v>
                </c:pt>
                <c:pt idx="14">
                  <c:v>84.972484800000004</c:v>
                </c:pt>
                <c:pt idx="15">
                  <c:v>80.69845160909091</c:v>
                </c:pt>
                <c:pt idx="16">
                  <c:v>57.815418309090909</c:v>
                </c:pt>
                <c:pt idx="17">
                  <c:v>20.387569736363638</c:v>
                </c:pt>
                <c:pt idx="18">
                  <c:v>95.376246463636377</c:v>
                </c:pt>
                <c:pt idx="19">
                  <c:v>62.424025972727264</c:v>
                </c:pt>
                <c:pt idx="20">
                  <c:v>218.14893686363638</c:v>
                </c:pt>
                <c:pt idx="21">
                  <c:v>44.698983363636358</c:v>
                </c:pt>
              </c:numCache>
            </c:numRef>
          </c:val>
          <c:extLst>
            <c:ext xmlns:c16="http://schemas.microsoft.com/office/drawing/2014/chart" uri="{C3380CC4-5D6E-409C-BE32-E72D297353CC}">
              <c16:uniqueId val="{00000000-6513-455C-8F97-D670FB7776D1}"/>
            </c:ext>
          </c:extLst>
        </c:ser>
        <c:dLbls>
          <c:dLblPos val="outEnd"/>
          <c:showLegendKey val="0"/>
          <c:showVal val="1"/>
          <c:showCatName val="0"/>
          <c:showSerName val="0"/>
          <c:showPercent val="0"/>
          <c:showBubbleSize val="0"/>
        </c:dLbls>
        <c:gapWidth val="219"/>
        <c:overlap val="-27"/>
        <c:axId val="543401759"/>
        <c:axId val="543386879"/>
      </c:barChart>
      <c:catAx>
        <c:axId val="54340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3386879"/>
        <c:crosses val="autoZero"/>
        <c:auto val="1"/>
        <c:lblAlgn val="ctr"/>
        <c:lblOffset val="100"/>
        <c:noMultiLvlLbl val="0"/>
      </c:catAx>
      <c:valAx>
        <c:axId val="543386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43401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'Average Credentialing Times'!$B$130</c:f>
              <c:strCache>
                <c:ptCount val="1"/>
                <c:pt idx="0">
                  <c:v>Avg</c:v>
                </c:pt>
              </c:strCache>
            </c:strRef>
          </c:tx>
          <c:spPr>
            <a:solidFill>
              <a:srgbClr val="FF4B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Credentialing Times'!$A$131:$A$171</c:f>
              <c:strCache>
                <c:ptCount val="41"/>
                <c:pt idx="0">
                  <c:v>Acupuncture</c:v>
                </c:pt>
                <c:pt idx="1">
                  <c:v>Athletic Trainer</c:v>
                </c:pt>
                <c:pt idx="2">
                  <c:v>Audiologist</c:v>
                </c:pt>
                <c:pt idx="3">
                  <c:v>Cardiovascular Invasive Specialist</c:v>
                </c:pt>
                <c:pt idx="4">
                  <c:v>Dental Hygienist</c:v>
                </c:pt>
                <c:pt idx="5">
                  <c:v>Dentist</c:v>
                </c:pt>
                <c:pt idx="6">
                  <c:v>Denturist</c:v>
                </c:pt>
                <c:pt idx="7">
                  <c:v>Dispensing Optician</c:v>
                </c:pt>
                <c:pt idx="8">
                  <c:v>Expanded Function Dental Auxiliary</c:v>
                </c:pt>
                <c:pt idx="9">
                  <c:v>Genetic Counselor</c:v>
                </c:pt>
                <c:pt idx="10">
                  <c:v>Hearing Aid Specialist</c:v>
                </c:pt>
                <c:pt idx="11">
                  <c:v>Licensed Assistant Behavior Analyst</c:v>
                </c:pt>
                <c:pt idx="12">
                  <c:v>Licensed Behavior Analyst</c:v>
                </c:pt>
                <c:pt idx="13">
                  <c:v>Marriage and Family Therapist</c:v>
                </c:pt>
                <c:pt idx="14">
                  <c:v>Marriage and Family Therapist Associate</c:v>
                </c:pt>
                <c:pt idx="15">
                  <c:v>Massage Therapist</c:v>
                </c:pt>
                <c:pt idx="16">
                  <c:v>Mental Health Counselor</c:v>
                </c:pt>
                <c:pt idx="17">
                  <c:v>Mental Health Counselor Associate</c:v>
                </c:pt>
                <c:pt idx="18">
                  <c:v>Midwife</c:v>
                </c:pt>
                <c:pt idx="19">
                  <c:v>Naturopathic Physician</c:v>
                </c:pt>
                <c:pt idx="20">
                  <c:v>Nursing Home Administrator</c:v>
                </c:pt>
                <c:pt idx="21">
                  <c:v>Occupational Therapist</c:v>
                </c:pt>
                <c:pt idx="22">
                  <c:v>Occupational Therapy Assistant</c:v>
                </c:pt>
                <c:pt idx="23">
                  <c:v>Optometrist</c:v>
                </c:pt>
                <c:pt idx="24">
                  <c:v>Orthotics Prosthetics</c:v>
                </c:pt>
                <c:pt idx="25">
                  <c:v>Osteopathic Physician</c:v>
                </c:pt>
                <c:pt idx="26">
                  <c:v>Pharmacist</c:v>
                </c:pt>
                <c:pt idx="27">
                  <c:v>Physical Therapist</c:v>
                </c:pt>
                <c:pt idx="28">
                  <c:v>Physical Therapy Assistant</c:v>
                </c:pt>
                <c:pt idx="29">
                  <c:v>Podiatric Physician</c:v>
                </c:pt>
                <c:pt idx="30">
                  <c:v>Psychologist</c:v>
                </c:pt>
                <c:pt idx="31">
                  <c:v>Respiratory Care Practitioner</c:v>
                </c:pt>
                <c:pt idx="32">
                  <c:v>Social Worker Advanced</c:v>
                </c:pt>
                <c:pt idx="33">
                  <c:v>Social Worker Associate Advanced</c:v>
                </c:pt>
                <c:pt idx="34">
                  <c:v>Social Worker Associate Independent Clinical</c:v>
                </c:pt>
                <c:pt idx="35">
                  <c:v>Social Worker Independent Clinical</c:v>
                </c:pt>
                <c:pt idx="36">
                  <c:v>Speech Language Pathologist</c:v>
                </c:pt>
                <c:pt idx="37">
                  <c:v>Speech Language Pathology Assistant</c:v>
                </c:pt>
                <c:pt idx="38">
                  <c:v>Veterinarian</c:v>
                </c:pt>
                <c:pt idx="39">
                  <c:v>Veterinary Medication Clerk</c:v>
                </c:pt>
                <c:pt idx="40">
                  <c:v>Veterinary Technician</c:v>
                </c:pt>
              </c:strCache>
            </c:strRef>
          </c:cat>
          <c:val>
            <c:numRef>
              <c:f>'Average Credentialing Times'!$B$131:$B$171</c:f>
              <c:numCache>
                <c:formatCode>0</c:formatCode>
                <c:ptCount val="41"/>
                <c:pt idx="0">
                  <c:v>87.118084136363635</c:v>
                </c:pt>
                <c:pt idx="1">
                  <c:v>45.963749845454551</c:v>
                </c:pt>
                <c:pt idx="2">
                  <c:v>72.521022518181823</c:v>
                </c:pt>
                <c:pt idx="3">
                  <c:v>74.805393445454555</c:v>
                </c:pt>
                <c:pt idx="4">
                  <c:v>58.45857653636363</c:v>
                </c:pt>
                <c:pt idx="5">
                  <c:v>83.81891406363637</c:v>
                </c:pt>
                <c:pt idx="6">
                  <c:v>370.7036435818182</c:v>
                </c:pt>
                <c:pt idx="7">
                  <c:v>276.11482699090908</c:v>
                </c:pt>
                <c:pt idx="8">
                  <c:v>74.704754581818179</c:v>
                </c:pt>
                <c:pt idx="9">
                  <c:v>82.135736672727262</c:v>
                </c:pt>
                <c:pt idx="10">
                  <c:v>203.15388217272729</c:v>
                </c:pt>
                <c:pt idx="11">
                  <c:v>63.03617358571428</c:v>
                </c:pt>
                <c:pt idx="12">
                  <c:v>38.307319971428569</c:v>
                </c:pt>
                <c:pt idx="13">
                  <c:v>164.15305749999999</c:v>
                </c:pt>
                <c:pt idx="14">
                  <c:v>68.177693736363651</c:v>
                </c:pt>
                <c:pt idx="15">
                  <c:v>87.617157763636357</c:v>
                </c:pt>
                <c:pt idx="16">
                  <c:v>106.72298090909091</c:v>
                </c:pt>
                <c:pt idx="17">
                  <c:v>55.727272727272727</c:v>
                </c:pt>
                <c:pt idx="18">
                  <c:v>153.69366187272729</c:v>
                </c:pt>
                <c:pt idx="19">
                  <c:v>60.078991545454549</c:v>
                </c:pt>
                <c:pt idx="20">
                  <c:v>250.71555368181816</c:v>
                </c:pt>
                <c:pt idx="21">
                  <c:v>64.477053736363644</c:v>
                </c:pt>
                <c:pt idx="22">
                  <c:v>58.580051172727273</c:v>
                </c:pt>
                <c:pt idx="23">
                  <c:v>71.864781936363642</c:v>
                </c:pt>
                <c:pt idx="24">
                  <c:v>72.516982300000009</c:v>
                </c:pt>
                <c:pt idx="25">
                  <c:v>77.181243263636347</c:v>
                </c:pt>
                <c:pt idx="26">
                  <c:v>163.91905107272729</c:v>
                </c:pt>
                <c:pt idx="27">
                  <c:v>82.680045081818179</c:v>
                </c:pt>
                <c:pt idx="28">
                  <c:v>91.612600654545446</c:v>
                </c:pt>
                <c:pt idx="29">
                  <c:v>64.705105836363657</c:v>
                </c:pt>
                <c:pt idx="30">
                  <c:v>155.61281327272727</c:v>
                </c:pt>
                <c:pt idx="31">
                  <c:v>70.60748688181819</c:v>
                </c:pt>
                <c:pt idx="32">
                  <c:v>165.75125296363635</c:v>
                </c:pt>
                <c:pt idx="33">
                  <c:v>51.376729663636361</c:v>
                </c:pt>
                <c:pt idx="34">
                  <c:v>45.438199054545457</c:v>
                </c:pt>
                <c:pt idx="35">
                  <c:v>270.59004629090913</c:v>
                </c:pt>
                <c:pt idx="36">
                  <c:v>63.279708354545456</c:v>
                </c:pt>
                <c:pt idx="37">
                  <c:v>90.382058645454535</c:v>
                </c:pt>
                <c:pt idx="38">
                  <c:v>138.61829983636363</c:v>
                </c:pt>
                <c:pt idx="39">
                  <c:v>51.709141054545448</c:v>
                </c:pt>
                <c:pt idx="40">
                  <c:v>175.8290777818182</c:v>
                </c:pt>
              </c:numCache>
            </c:numRef>
          </c:val>
          <c:extLst>
            <c:ext xmlns:c16="http://schemas.microsoft.com/office/drawing/2014/chart" uri="{C3380CC4-5D6E-409C-BE32-E72D297353CC}">
              <c16:uniqueId val="{00000000-468D-40FE-BA4D-905727FA5B65}"/>
            </c:ext>
          </c:extLst>
        </c:ser>
        <c:dLbls>
          <c:dLblPos val="outEnd"/>
          <c:showLegendKey val="0"/>
          <c:showVal val="1"/>
          <c:showCatName val="0"/>
          <c:showSerName val="0"/>
          <c:showPercent val="0"/>
          <c:showBubbleSize val="0"/>
        </c:dLbls>
        <c:gapWidth val="219"/>
        <c:overlap val="-27"/>
        <c:axId val="543405119"/>
        <c:axId val="543392159"/>
      </c:barChart>
      <c:catAx>
        <c:axId val="54340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3392159"/>
        <c:crosses val="autoZero"/>
        <c:auto val="1"/>
        <c:lblAlgn val="ctr"/>
        <c:lblOffset val="100"/>
        <c:noMultiLvlLbl val="0"/>
      </c:catAx>
      <c:valAx>
        <c:axId val="5433921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4340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Total Non-routine Applications with Board</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6"/>
          <c:order val="6"/>
          <c:tx>
            <c:strRef>
              <c:f>'March 30th'!$K$74</c:f>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29-426C-9030-059FD358C320}"/>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29-426C-9030-059FD358C32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'March 30th'!$L$67:$Z$67</c:f>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f>'March 30th'!$L$74:$Z$74</c:f>
              <c:numCache>
                <c:formatCode>General</c:formatCode>
                <c:ptCount val="15"/>
                <c:pt idx="0">
                  <c:v>54</c:v>
                </c:pt>
                <c:pt idx="1">
                  <c:v>50</c:v>
                </c:pt>
                <c:pt idx="2">
                  <c:v>39</c:v>
                </c:pt>
                <c:pt idx="3">
                  <c:v>35</c:v>
                </c:pt>
                <c:pt idx="4">
                  <c:v>32</c:v>
                </c:pt>
                <c:pt idx="5">
                  <c:v>32</c:v>
                </c:pt>
                <c:pt idx="6">
                  <c:v>26</c:v>
                </c:pt>
                <c:pt idx="7">
                  <c:v>20</c:v>
                </c:pt>
                <c:pt idx="8">
                  <c:v>16</c:v>
                </c:pt>
                <c:pt idx="9">
                  <c:v>14</c:v>
                </c:pt>
                <c:pt idx="10">
                  <c:v>13</c:v>
                </c:pt>
                <c:pt idx="11">
                  <c:v>12</c:v>
                </c:pt>
                <c:pt idx="12">
                  <c:v>12</c:v>
                </c:pt>
                <c:pt idx="13">
                  <c:v>14</c:v>
                </c:pt>
                <c:pt idx="14">
                  <c:v>10</c:v>
                </c:pt>
              </c:numCache>
            </c:numRef>
          </c:val>
          <c:smooth val="0"/>
          <c:extLst>
            <c:ext xmlns:c16="http://schemas.microsoft.com/office/drawing/2014/chart" uri="{C3380CC4-5D6E-409C-BE32-E72D297353CC}">
              <c16:uniqueId val="{00000002-2B29-426C-9030-059FD358C320}"/>
            </c:ext>
          </c:extLst>
        </c:ser>
        <c:dLbls>
          <c:showLegendKey val="0"/>
          <c:showVal val="0"/>
          <c:showCatName val="0"/>
          <c:showSerName val="0"/>
          <c:showPercent val="0"/>
          <c:showBubbleSize val="0"/>
        </c:dLbls>
        <c:marker val="1"/>
        <c:smooth val="0"/>
        <c:axId val="1463519232"/>
        <c:axId val="1274954160"/>
        <c:extLst>
          <c:ext xmlns:c15="http://schemas.microsoft.com/office/drawing/2012/chart" uri="{02D57815-91ED-43cb-92C2-25804820EDAC}">
            <c15:filteredLineSeries>
              <c15:ser>
                <c:idx val="0"/>
                <c:order val="0"/>
                <c:tx>
                  <c:strRef>
                    <c:extLst>
                      <c:ext uri="{02D57815-91ED-43cb-92C2-25804820EDAC}">
                        <c15:formulaRef>
                          <c15:sqref>'March 30th'!$K$68</c15:sqref>
                        </c15:formulaRef>
                      </c:ext>
                    </c:extLst>
                    <c:strCache>
                      <c:ptCount val="1"/>
                      <c:pt idx="0">
                        <c:v>Partial Credit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c:ext uri="{02D57815-91ED-43cb-92C2-25804820EDAC}">
                        <c15:formulaRef>
                          <c15:sqref>'March 30th'!$L$68:$R$68</c15:sqref>
                        </c15:formulaRef>
                      </c:ext>
                    </c:extLst>
                    <c:numCache>
                      <c:formatCode>General</c:formatCode>
                      <c:ptCount val="7"/>
                      <c:pt idx="0">
                        <c:v>14</c:v>
                      </c:pt>
                      <c:pt idx="1">
                        <c:v>14</c:v>
                      </c:pt>
                      <c:pt idx="2">
                        <c:v>8</c:v>
                      </c:pt>
                      <c:pt idx="3">
                        <c:v>4</c:v>
                      </c:pt>
                      <c:pt idx="4">
                        <c:v>4</c:v>
                      </c:pt>
                      <c:pt idx="5">
                        <c:v>2</c:v>
                      </c:pt>
                      <c:pt idx="6">
                        <c:v>3</c:v>
                      </c:pt>
                    </c:numCache>
                  </c:numRef>
                </c:val>
                <c:smooth val="0"/>
                <c:extLst>
                  <c:ext xmlns:c16="http://schemas.microsoft.com/office/drawing/2014/chart" uri="{C3380CC4-5D6E-409C-BE32-E72D297353CC}">
                    <c16:uniqueId val="{00000003-2B29-426C-9030-059FD358C32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'March 30th'!$K$69</c15:sqref>
                        </c15:formulaRef>
                      </c:ext>
                    </c:extLst>
                    <c:strCache>
                      <c:ptCount val="1"/>
                      <c:pt idx="0">
                        <c:v>Non-APA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30th'!$L$69:$R$69</c15:sqref>
                        </c15:formulaRef>
                      </c:ext>
                    </c:extLst>
                    <c:numCache>
                      <c:formatCode>General</c:formatCode>
                      <c:ptCount val="7"/>
                      <c:pt idx="0">
                        <c:v>4</c:v>
                      </c:pt>
                      <c:pt idx="1">
                        <c:v>4</c:v>
                      </c:pt>
                      <c:pt idx="2">
                        <c:v>5</c:v>
                      </c:pt>
                      <c:pt idx="3">
                        <c:v>5</c:v>
                      </c:pt>
                      <c:pt idx="4">
                        <c:v>5</c:v>
                      </c:pt>
                      <c:pt idx="5">
                        <c:v>7</c:v>
                      </c:pt>
                      <c:pt idx="6">
                        <c:v>6</c:v>
                      </c:pt>
                    </c:numCache>
                  </c:numRef>
                </c:val>
                <c:smooth val="0"/>
                <c:extLst xmlns:c15="http://schemas.microsoft.com/office/drawing/2012/chart">
                  <c:ext xmlns:c16="http://schemas.microsoft.com/office/drawing/2014/chart" uri="{C3380CC4-5D6E-409C-BE32-E72D297353CC}">
                    <c16:uniqueId val="{00000004-2B29-426C-9030-059FD358C32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'March 30th'!$K$70</c15:sqref>
                        </c15:formulaRef>
                      </c:ext>
                    </c:extLst>
                    <c:strCache>
                      <c:ptCount val="1"/>
                      <c:pt idx="0">
                        <c:v>Non-APA Internship</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30th'!$L$70:$R$70</c15:sqref>
                        </c15:formulaRef>
                      </c:ext>
                    </c:extLst>
                    <c:numCache>
                      <c:formatCode>General</c:formatCode>
                      <c:ptCount val="7"/>
                      <c:pt idx="0">
                        <c:v>6</c:v>
                      </c:pt>
                      <c:pt idx="1">
                        <c:v>6</c:v>
                      </c:pt>
                      <c:pt idx="2">
                        <c:v>5</c:v>
                      </c:pt>
                      <c:pt idx="3">
                        <c:v>5</c:v>
                      </c:pt>
                      <c:pt idx="4">
                        <c:v>6</c:v>
                      </c:pt>
                      <c:pt idx="5">
                        <c:v>6</c:v>
                      </c:pt>
                      <c:pt idx="6">
                        <c:v>4</c:v>
                      </c:pt>
                    </c:numCache>
                  </c:numRef>
                </c:val>
                <c:smooth val="0"/>
                <c:extLst xmlns:c15="http://schemas.microsoft.com/office/drawing/2012/chart">
                  <c:ext xmlns:c16="http://schemas.microsoft.com/office/drawing/2014/chart" uri="{C3380CC4-5D6E-409C-BE32-E72D297353CC}">
                    <c16:uniqueId val="{00000005-2B29-426C-9030-059FD358C320}"/>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'March 30th'!$K$71</c15:sqref>
                        </c15:formulaRef>
                      </c:ext>
                    </c:extLst>
                    <c:strCache>
                      <c:ptCount val="1"/>
                      <c:pt idx="0">
                        <c:v>Endorsement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30th'!$L$71:$R$71</c15:sqref>
                        </c15:formulaRef>
                      </c:ext>
                    </c:extLst>
                    <c:numCache>
                      <c:formatCode>General</c:formatCode>
                      <c:ptCount val="7"/>
                      <c:pt idx="0">
                        <c:v>3</c:v>
                      </c:pt>
                      <c:pt idx="1">
                        <c:v>2</c:v>
                      </c:pt>
                      <c:pt idx="2">
                        <c:v>2</c:v>
                      </c:pt>
                      <c:pt idx="3">
                        <c:v>2</c:v>
                      </c:pt>
                      <c:pt idx="4">
                        <c:v>2</c:v>
                      </c:pt>
                      <c:pt idx="5">
                        <c:v>2</c:v>
                      </c:pt>
                      <c:pt idx="6">
                        <c:v>1</c:v>
                      </c:pt>
                    </c:numCache>
                  </c:numRef>
                </c:val>
                <c:smooth val="0"/>
                <c:extLst xmlns:c15="http://schemas.microsoft.com/office/drawing/2012/chart">
                  <c:ext xmlns:c16="http://schemas.microsoft.com/office/drawing/2014/chart" uri="{C3380CC4-5D6E-409C-BE32-E72D297353CC}">
                    <c16:uniqueId val="{00000006-2B29-426C-9030-059FD358C320}"/>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'March 30th'!$K$72</c15:sqref>
                        </c15:formulaRef>
                      </c:ext>
                    </c:extLst>
                    <c:strCache>
                      <c:ptCount val="1"/>
                      <c:pt idx="0">
                        <c:v>Resubmission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30th'!$L$72:$R$72</c15:sqref>
                        </c15:formulaRef>
                      </c:ext>
                    </c:extLst>
                    <c:numCache>
                      <c:formatCode>General</c:formatCode>
                      <c:ptCount val="7"/>
                      <c:pt idx="0">
                        <c:v>14</c:v>
                      </c:pt>
                      <c:pt idx="1">
                        <c:v>15</c:v>
                      </c:pt>
                      <c:pt idx="2">
                        <c:v>12</c:v>
                      </c:pt>
                      <c:pt idx="3">
                        <c:v>11</c:v>
                      </c:pt>
                      <c:pt idx="4">
                        <c:v>10</c:v>
                      </c:pt>
                      <c:pt idx="5">
                        <c:v>10</c:v>
                      </c:pt>
                      <c:pt idx="6">
                        <c:v>6</c:v>
                      </c:pt>
                    </c:numCache>
                  </c:numRef>
                </c:val>
                <c:smooth val="0"/>
                <c:extLst xmlns:c15="http://schemas.microsoft.com/office/drawing/2012/chart">
                  <c:ext xmlns:c16="http://schemas.microsoft.com/office/drawing/2014/chart" uri="{C3380CC4-5D6E-409C-BE32-E72D297353CC}">
                    <c16:uniqueId val="{00000007-2B29-426C-9030-059FD358C320}"/>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'March 30th'!$K$73</c15:sqref>
                        </c15:formulaRef>
                      </c:ext>
                    </c:extLst>
                    <c:strCache>
                      <c:ptCount val="1"/>
                      <c:pt idx="0">
                        <c:v>Other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30th'!$L$73:$R$73</c15:sqref>
                        </c15:formulaRef>
                      </c:ext>
                    </c:extLst>
                    <c:numCache>
                      <c:formatCode>General</c:formatCode>
                      <c:ptCount val="7"/>
                      <c:pt idx="0">
                        <c:v>15</c:v>
                      </c:pt>
                      <c:pt idx="1">
                        <c:v>9</c:v>
                      </c:pt>
                      <c:pt idx="2">
                        <c:v>7</c:v>
                      </c:pt>
                      <c:pt idx="3">
                        <c:v>8</c:v>
                      </c:pt>
                      <c:pt idx="4">
                        <c:v>5</c:v>
                      </c:pt>
                      <c:pt idx="5">
                        <c:v>5</c:v>
                      </c:pt>
                      <c:pt idx="6">
                        <c:v>6</c:v>
                      </c:pt>
                    </c:numCache>
                  </c:numRef>
                </c:val>
                <c:smooth val="0"/>
                <c:extLst xmlns:c15="http://schemas.microsoft.com/office/drawing/2012/chart">
                  <c:ext xmlns:c16="http://schemas.microsoft.com/office/drawing/2014/chart" uri="{C3380CC4-5D6E-409C-BE32-E72D297353CC}">
                    <c16:uniqueId val="{00000008-2B29-426C-9030-059FD358C320}"/>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'March 30th'!$K$75</c15:sqref>
                        </c15:formulaRef>
                      </c:ext>
                    </c:extLst>
                    <c:strCache>
                      <c:ptCount val="1"/>
                      <c:pt idx="0">
                        <c:v>Credentialing Reassignment</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30th'!$L$75:$R$75</c15:sqref>
                        </c15:formulaRef>
                      </c:ext>
                    </c:extLst>
                    <c:numCache>
                      <c:formatCode>General</c:formatCode>
                      <c:ptCount val="7"/>
                      <c:pt idx="1">
                        <c:v>14</c:v>
                      </c:pt>
                      <c:pt idx="2">
                        <c:v>6</c:v>
                      </c:pt>
                      <c:pt idx="3">
                        <c:v>4</c:v>
                      </c:pt>
                      <c:pt idx="4">
                        <c:v>4</c:v>
                      </c:pt>
                      <c:pt idx="5">
                        <c:v>2</c:v>
                      </c:pt>
                      <c:pt idx="6">
                        <c:v>3</c:v>
                      </c:pt>
                    </c:numCache>
                  </c:numRef>
                </c:val>
                <c:smooth val="0"/>
                <c:extLst xmlns:c15="http://schemas.microsoft.com/office/drawing/2012/chart">
                  <c:ext xmlns:c16="http://schemas.microsoft.com/office/drawing/2014/chart" uri="{C3380CC4-5D6E-409C-BE32-E72D297353CC}">
                    <c16:uniqueId val="{00000009-2B29-426C-9030-059FD358C320}"/>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'March 30th'!$K$76</c15:sqref>
                        </c15:formulaRef>
                      </c:ext>
                    </c:extLst>
                    <c:strCache>
                      <c:ptCount val="1"/>
                      <c:pt idx="0">
                        <c:v>w/ Board</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30th'!$L$76:$R$76</c15:sqref>
                        </c15:formulaRef>
                      </c:ext>
                    </c:extLst>
                    <c:numCache>
                      <c:formatCode>General</c:formatCode>
                      <c:ptCount val="7"/>
                      <c:pt idx="1">
                        <c:v>9</c:v>
                      </c:pt>
                      <c:pt idx="2">
                        <c:v>8</c:v>
                      </c:pt>
                      <c:pt idx="3">
                        <c:v>11</c:v>
                      </c:pt>
                      <c:pt idx="4">
                        <c:v>12</c:v>
                      </c:pt>
                      <c:pt idx="5">
                        <c:v>10</c:v>
                      </c:pt>
                      <c:pt idx="6">
                        <c:v>9</c:v>
                      </c:pt>
                    </c:numCache>
                  </c:numRef>
                </c:val>
                <c:smooth val="0"/>
                <c:extLst xmlns:c15="http://schemas.microsoft.com/office/drawing/2012/chart">
                  <c:ext xmlns:c16="http://schemas.microsoft.com/office/drawing/2014/chart" uri="{C3380CC4-5D6E-409C-BE32-E72D297353CC}">
                    <c16:uniqueId val="{0000000A-2B29-426C-9030-059FD358C320}"/>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'March 30th'!$K$77</c15:sqref>
                        </c15:formulaRef>
                      </c:ext>
                    </c:extLst>
                    <c:strCache>
                      <c:ptCount val="1"/>
                      <c:pt idx="0">
                        <c:v>Waiting for Board Review</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30th'!$L$77:$R$77</c15:sqref>
                        </c15:formulaRef>
                      </c:ext>
                    </c:extLst>
                    <c:numCache>
                      <c:formatCode>General</c:formatCode>
                      <c:ptCount val="7"/>
                      <c:pt idx="0">
                        <c:v>31</c:v>
                      </c:pt>
                      <c:pt idx="1">
                        <c:v>17</c:v>
                      </c:pt>
                      <c:pt idx="2">
                        <c:v>11</c:v>
                      </c:pt>
                      <c:pt idx="3">
                        <c:v>5</c:v>
                      </c:pt>
                      <c:pt idx="4">
                        <c:v>4</c:v>
                      </c:pt>
                      <c:pt idx="5">
                        <c:v>4</c:v>
                      </c:pt>
                      <c:pt idx="6">
                        <c:v>2</c:v>
                      </c:pt>
                    </c:numCache>
                  </c:numRef>
                </c:val>
                <c:smooth val="0"/>
                <c:extLst xmlns:c15="http://schemas.microsoft.com/office/drawing/2012/chart">
                  <c:ext xmlns:c16="http://schemas.microsoft.com/office/drawing/2014/chart" uri="{C3380CC4-5D6E-409C-BE32-E72D297353CC}">
                    <c16:uniqueId val="{0000000B-2B29-426C-9030-059FD358C320}"/>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'March 30th'!$K$78</c15:sqref>
                        </c15:formulaRef>
                      </c:ext>
                    </c:extLst>
                    <c:strCache>
                      <c:ptCount val="1"/>
                      <c:pt idx="0">
                        <c:v>Waiting on Applicant</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30th'!$L$78:$R$78</c15:sqref>
                        </c15:formulaRef>
                      </c:ext>
                    </c:extLst>
                    <c:numCache>
                      <c:formatCode>General</c:formatCode>
                      <c:ptCount val="7"/>
                      <c:pt idx="1">
                        <c:v>10</c:v>
                      </c:pt>
                      <c:pt idx="2">
                        <c:v>14</c:v>
                      </c:pt>
                      <c:pt idx="3">
                        <c:v>15</c:v>
                      </c:pt>
                      <c:pt idx="4">
                        <c:v>12</c:v>
                      </c:pt>
                      <c:pt idx="5">
                        <c:v>16</c:v>
                      </c:pt>
                      <c:pt idx="6">
                        <c:v>12</c:v>
                      </c:pt>
                    </c:numCache>
                  </c:numRef>
                </c:val>
                <c:smooth val="0"/>
                <c:extLst xmlns:c15="http://schemas.microsoft.com/office/drawing/2012/chart">
                  <c:ext xmlns:c16="http://schemas.microsoft.com/office/drawing/2014/chart" uri="{C3380CC4-5D6E-409C-BE32-E72D297353CC}">
                    <c16:uniqueId val="{0000000C-2B29-426C-9030-059FD358C320}"/>
                  </c:ext>
                </c:extLst>
              </c15:ser>
            </c15:filteredLineSeries>
          </c:ext>
        </c:extLst>
      </c:lineChart>
      <c:dateAx>
        <c:axId val="1463519232"/>
        <c:scaling>
          <c:orientation val="minMax"/>
        </c:scaling>
        <c:delete val="0"/>
        <c:axPos val="b"/>
        <c:numFmt formatCode="[$-409]d\-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74954160"/>
        <c:crosses val="autoZero"/>
        <c:auto val="1"/>
        <c:lblOffset val="100"/>
        <c:baseTimeUnit val="days"/>
        <c:majorUnit val="14"/>
        <c:majorTimeUnit val="days"/>
      </c:dateAx>
      <c:valAx>
        <c:axId val="127495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1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Non-routine Process Status Count</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8"/>
          <c:order val="7"/>
          <c:tx>
            <c:strRef>
              <c:f>'March 30th'!$K$76</c:f>
              <c:strCache>
                <c:ptCount val="1"/>
                <c:pt idx="0">
                  <c:v>w/ Board</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3F-4956-8A8F-6C6B04E13B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'March 30th'!$L$67:$Z$67</c:f>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f>'March 30th'!$L$76:$Z$76</c:f>
              <c:numCache>
                <c:formatCode>General</c:formatCode>
                <c:ptCount val="15"/>
                <c:pt idx="1">
                  <c:v>9</c:v>
                </c:pt>
                <c:pt idx="2">
                  <c:v>8</c:v>
                </c:pt>
                <c:pt idx="3">
                  <c:v>11</c:v>
                </c:pt>
                <c:pt idx="4">
                  <c:v>12</c:v>
                </c:pt>
                <c:pt idx="5">
                  <c:v>10</c:v>
                </c:pt>
                <c:pt idx="6">
                  <c:v>9</c:v>
                </c:pt>
                <c:pt idx="7">
                  <c:v>4</c:v>
                </c:pt>
                <c:pt idx="8">
                  <c:v>5</c:v>
                </c:pt>
                <c:pt idx="9">
                  <c:v>2</c:v>
                </c:pt>
                <c:pt idx="10">
                  <c:v>2</c:v>
                </c:pt>
                <c:pt idx="11">
                  <c:v>2</c:v>
                </c:pt>
                <c:pt idx="12">
                  <c:v>3</c:v>
                </c:pt>
                <c:pt idx="13">
                  <c:v>6</c:v>
                </c:pt>
                <c:pt idx="14">
                  <c:v>1</c:v>
                </c:pt>
              </c:numCache>
            </c:numRef>
          </c:val>
          <c:smooth val="0"/>
          <c:extLst>
            <c:ext xmlns:c16="http://schemas.microsoft.com/office/drawing/2014/chart" uri="{C3380CC4-5D6E-409C-BE32-E72D297353CC}">
              <c16:uniqueId val="{00000000-FF0F-4662-B65F-D0E38DB184B3}"/>
            </c:ext>
          </c:extLst>
        </c:ser>
        <c:ser>
          <c:idx val="9"/>
          <c:order val="8"/>
          <c:tx>
            <c:strRef>
              <c:f>'March 30th'!$K$77</c:f>
              <c:strCache>
                <c:ptCount val="1"/>
                <c:pt idx="0">
                  <c:v>Waiting for Board Review</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0F-4662-B65F-D0E38DB184B3}"/>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3F-4956-8A8F-6C6B04E13BF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'March 30th'!$L$67:$Z$67</c:f>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f>'March 30th'!$L$77:$Z$77</c:f>
              <c:numCache>
                <c:formatCode>General</c:formatCode>
                <c:ptCount val="15"/>
                <c:pt idx="0">
                  <c:v>31</c:v>
                </c:pt>
                <c:pt idx="1">
                  <c:v>17</c:v>
                </c:pt>
                <c:pt idx="2">
                  <c:v>11</c:v>
                </c:pt>
                <c:pt idx="3">
                  <c:v>5</c:v>
                </c:pt>
                <c:pt idx="4">
                  <c:v>4</c:v>
                </c:pt>
                <c:pt idx="5">
                  <c:v>4</c:v>
                </c:pt>
                <c:pt idx="6">
                  <c:v>2</c:v>
                </c:pt>
                <c:pt idx="7">
                  <c:v>2</c:v>
                </c:pt>
                <c:pt idx="8">
                  <c:v>1</c:v>
                </c:pt>
                <c:pt idx="9">
                  <c:v>1</c:v>
                </c:pt>
                <c:pt idx="10">
                  <c:v>1</c:v>
                </c:pt>
                <c:pt idx="11">
                  <c:v>0</c:v>
                </c:pt>
                <c:pt idx="12">
                  <c:v>0</c:v>
                </c:pt>
                <c:pt idx="13">
                  <c:v>0</c:v>
                </c:pt>
                <c:pt idx="14">
                  <c:v>1</c:v>
                </c:pt>
              </c:numCache>
            </c:numRef>
          </c:val>
          <c:smooth val="0"/>
          <c:extLst>
            <c:ext xmlns:c16="http://schemas.microsoft.com/office/drawing/2014/chart" uri="{C3380CC4-5D6E-409C-BE32-E72D297353CC}">
              <c16:uniqueId val="{00000002-FF0F-4662-B65F-D0E38DB184B3}"/>
            </c:ext>
          </c:extLst>
        </c:ser>
        <c:ser>
          <c:idx val="10"/>
          <c:order val="9"/>
          <c:tx>
            <c:strRef>
              <c:f>'March 30th'!$K$78</c:f>
              <c:strCache>
                <c:ptCount val="1"/>
                <c:pt idx="0">
                  <c:v>Waiting on Applicant</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dLbls>
            <c:dLbl>
              <c:idx val="1"/>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3F-4956-8A8F-6C6B04E13BFB}"/>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3F-4956-8A8F-6C6B04E13BF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'March 30th'!$L$67:$Z$67</c:f>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f>'March 30th'!$L$78:$Z$78</c:f>
              <c:numCache>
                <c:formatCode>General</c:formatCode>
                <c:ptCount val="15"/>
                <c:pt idx="1">
                  <c:v>10</c:v>
                </c:pt>
                <c:pt idx="2">
                  <c:v>14</c:v>
                </c:pt>
                <c:pt idx="3">
                  <c:v>15</c:v>
                </c:pt>
                <c:pt idx="4">
                  <c:v>12</c:v>
                </c:pt>
                <c:pt idx="5">
                  <c:v>16</c:v>
                </c:pt>
                <c:pt idx="6">
                  <c:v>12</c:v>
                </c:pt>
                <c:pt idx="7">
                  <c:v>11</c:v>
                </c:pt>
                <c:pt idx="8">
                  <c:v>9</c:v>
                </c:pt>
                <c:pt idx="9">
                  <c:v>10</c:v>
                </c:pt>
                <c:pt idx="10">
                  <c:v>9</c:v>
                </c:pt>
                <c:pt idx="11">
                  <c:v>9</c:v>
                </c:pt>
                <c:pt idx="12">
                  <c:v>8</c:v>
                </c:pt>
                <c:pt idx="13">
                  <c:v>7</c:v>
                </c:pt>
                <c:pt idx="14">
                  <c:v>7</c:v>
                </c:pt>
              </c:numCache>
            </c:numRef>
          </c:val>
          <c:smooth val="0"/>
          <c:extLst>
            <c:ext xmlns:c16="http://schemas.microsoft.com/office/drawing/2014/chart" uri="{C3380CC4-5D6E-409C-BE32-E72D297353CC}">
              <c16:uniqueId val="{00000003-FF0F-4662-B65F-D0E38DB184B3}"/>
            </c:ext>
          </c:extLst>
        </c:ser>
        <c:dLbls>
          <c:showLegendKey val="0"/>
          <c:showVal val="0"/>
          <c:showCatName val="0"/>
          <c:showSerName val="0"/>
          <c:showPercent val="0"/>
          <c:showBubbleSize val="0"/>
        </c:dLbls>
        <c:marker val="1"/>
        <c:smooth val="0"/>
        <c:axId val="1463519232"/>
        <c:axId val="1274954160"/>
        <c:extLst>
          <c:ext xmlns:c15="http://schemas.microsoft.com/office/drawing/2012/chart" uri="{02D57815-91ED-43cb-92C2-25804820EDAC}">
            <c15:filteredLineSeries>
              <c15:ser>
                <c:idx val="0"/>
                <c:order val="0"/>
                <c:tx>
                  <c:strRef>
                    <c:extLst>
                      <c:ext uri="{02D57815-91ED-43cb-92C2-25804820EDAC}">
                        <c15:formulaRef>
                          <c15:sqref>'March 30th'!$K$68</c15:sqref>
                        </c15:formulaRef>
                      </c:ext>
                    </c:extLst>
                    <c:strCache>
                      <c:ptCount val="1"/>
                      <c:pt idx="0">
                        <c:v>Partial Credit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c:ext uri="{02D57815-91ED-43cb-92C2-25804820EDAC}">
                        <c15:formulaRef>
                          <c15:sqref>'March 30th'!$L$68:$Z$68</c15:sqref>
                        </c15:formulaRef>
                      </c:ext>
                    </c:extLst>
                    <c:numCache>
                      <c:formatCode>General</c:formatCode>
                      <c:ptCount val="15"/>
                      <c:pt idx="0">
                        <c:v>14</c:v>
                      </c:pt>
                      <c:pt idx="1">
                        <c:v>14</c:v>
                      </c:pt>
                      <c:pt idx="2">
                        <c:v>8</c:v>
                      </c:pt>
                      <c:pt idx="3">
                        <c:v>4</c:v>
                      </c:pt>
                      <c:pt idx="4">
                        <c:v>4</c:v>
                      </c:pt>
                      <c:pt idx="5">
                        <c:v>2</c:v>
                      </c:pt>
                      <c:pt idx="6">
                        <c:v>3</c:v>
                      </c:pt>
                    </c:numCache>
                  </c:numRef>
                </c:val>
                <c:smooth val="0"/>
                <c:extLst>
                  <c:ext xmlns:c16="http://schemas.microsoft.com/office/drawing/2014/chart" uri="{C3380CC4-5D6E-409C-BE32-E72D297353CC}">
                    <c16:uniqueId val="{00000004-FF0F-4662-B65F-D0E38DB184B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'March 30th'!$K$69</c15:sqref>
                        </c15:formulaRef>
                      </c:ext>
                    </c:extLst>
                    <c:strCache>
                      <c:ptCount val="1"/>
                      <c:pt idx="0">
                        <c:v>Non-APA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30th'!$L$69:$Z$69</c15:sqref>
                        </c15:formulaRef>
                      </c:ext>
                    </c:extLst>
                    <c:numCache>
                      <c:formatCode>General</c:formatCode>
                      <c:ptCount val="15"/>
                      <c:pt idx="0">
                        <c:v>4</c:v>
                      </c:pt>
                      <c:pt idx="1">
                        <c:v>4</c:v>
                      </c:pt>
                      <c:pt idx="2">
                        <c:v>5</c:v>
                      </c:pt>
                      <c:pt idx="3">
                        <c:v>5</c:v>
                      </c:pt>
                      <c:pt idx="4">
                        <c:v>5</c:v>
                      </c:pt>
                      <c:pt idx="5">
                        <c:v>7</c:v>
                      </c:pt>
                      <c:pt idx="6">
                        <c:v>6</c:v>
                      </c:pt>
                    </c:numCache>
                  </c:numRef>
                </c:val>
                <c:smooth val="0"/>
                <c:extLst xmlns:c15="http://schemas.microsoft.com/office/drawing/2012/chart">
                  <c:ext xmlns:c16="http://schemas.microsoft.com/office/drawing/2014/chart" uri="{C3380CC4-5D6E-409C-BE32-E72D297353CC}">
                    <c16:uniqueId val="{00000005-FF0F-4662-B65F-D0E38DB184B3}"/>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'March 30th'!$K$70</c15:sqref>
                        </c15:formulaRef>
                      </c:ext>
                    </c:extLst>
                    <c:strCache>
                      <c:ptCount val="1"/>
                      <c:pt idx="0">
                        <c:v>Non-APA Internship</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30th'!$L$70:$Z$70</c15:sqref>
                        </c15:formulaRef>
                      </c:ext>
                    </c:extLst>
                    <c:numCache>
                      <c:formatCode>General</c:formatCode>
                      <c:ptCount val="15"/>
                      <c:pt idx="0">
                        <c:v>6</c:v>
                      </c:pt>
                      <c:pt idx="1">
                        <c:v>6</c:v>
                      </c:pt>
                      <c:pt idx="2">
                        <c:v>5</c:v>
                      </c:pt>
                      <c:pt idx="3">
                        <c:v>5</c:v>
                      </c:pt>
                      <c:pt idx="4">
                        <c:v>6</c:v>
                      </c:pt>
                      <c:pt idx="5">
                        <c:v>6</c:v>
                      </c:pt>
                      <c:pt idx="6">
                        <c:v>4</c:v>
                      </c:pt>
                    </c:numCache>
                  </c:numRef>
                </c:val>
                <c:smooth val="0"/>
                <c:extLst xmlns:c15="http://schemas.microsoft.com/office/drawing/2012/chart">
                  <c:ext xmlns:c16="http://schemas.microsoft.com/office/drawing/2014/chart" uri="{C3380CC4-5D6E-409C-BE32-E72D297353CC}">
                    <c16:uniqueId val="{00000006-FF0F-4662-B65F-D0E38DB184B3}"/>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'March 30th'!$K$71</c15:sqref>
                        </c15:formulaRef>
                      </c:ext>
                    </c:extLst>
                    <c:strCache>
                      <c:ptCount val="1"/>
                      <c:pt idx="0">
                        <c:v>Endorsement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30th'!$L$71:$Z$71</c15:sqref>
                        </c15:formulaRef>
                      </c:ext>
                    </c:extLst>
                    <c:numCache>
                      <c:formatCode>General</c:formatCode>
                      <c:ptCount val="15"/>
                      <c:pt idx="0">
                        <c:v>3</c:v>
                      </c:pt>
                      <c:pt idx="1">
                        <c:v>2</c:v>
                      </c:pt>
                      <c:pt idx="2">
                        <c:v>2</c:v>
                      </c:pt>
                      <c:pt idx="3">
                        <c:v>2</c:v>
                      </c:pt>
                      <c:pt idx="4">
                        <c:v>2</c:v>
                      </c:pt>
                      <c:pt idx="5">
                        <c:v>2</c:v>
                      </c:pt>
                      <c:pt idx="6">
                        <c:v>1</c:v>
                      </c:pt>
                    </c:numCache>
                  </c:numRef>
                </c:val>
                <c:smooth val="0"/>
                <c:extLst xmlns:c15="http://schemas.microsoft.com/office/drawing/2012/chart">
                  <c:ext xmlns:c16="http://schemas.microsoft.com/office/drawing/2014/chart" uri="{C3380CC4-5D6E-409C-BE32-E72D297353CC}">
                    <c16:uniqueId val="{00000007-FF0F-4662-B65F-D0E38DB184B3}"/>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'March 30th'!$K$72</c15:sqref>
                        </c15:formulaRef>
                      </c:ext>
                    </c:extLst>
                    <c:strCache>
                      <c:ptCount val="1"/>
                      <c:pt idx="0">
                        <c:v>Resubmission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30th'!$L$72:$Z$72</c15:sqref>
                        </c15:formulaRef>
                      </c:ext>
                    </c:extLst>
                    <c:numCache>
                      <c:formatCode>General</c:formatCode>
                      <c:ptCount val="15"/>
                      <c:pt idx="0">
                        <c:v>14</c:v>
                      </c:pt>
                      <c:pt idx="1">
                        <c:v>15</c:v>
                      </c:pt>
                      <c:pt idx="2">
                        <c:v>12</c:v>
                      </c:pt>
                      <c:pt idx="3">
                        <c:v>11</c:v>
                      </c:pt>
                      <c:pt idx="4">
                        <c:v>10</c:v>
                      </c:pt>
                      <c:pt idx="5">
                        <c:v>10</c:v>
                      </c:pt>
                      <c:pt idx="6">
                        <c:v>6</c:v>
                      </c:pt>
                    </c:numCache>
                  </c:numRef>
                </c:val>
                <c:smooth val="0"/>
                <c:extLst xmlns:c15="http://schemas.microsoft.com/office/drawing/2012/chart">
                  <c:ext xmlns:c16="http://schemas.microsoft.com/office/drawing/2014/chart" uri="{C3380CC4-5D6E-409C-BE32-E72D297353CC}">
                    <c16:uniqueId val="{00000008-FF0F-4662-B65F-D0E38DB184B3}"/>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'March 30th'!$K$73</c15:sqref>
                        </c15:formulaRef>
                      </c:ext>
                    </c:extLst>
                    <c:strCache>
                      <c:ptCount val="1"/>
                      <c:pt idx="0">
                        <c:v>Other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30th'!$L$73:$Z$73</c15:sqref>
                        </c15:formulaRef>
                      </c:ext>
                    </c:extLst>
                    <c:numCache>
                      <c:formatCode>General</c:formatCode>
                      <c:ptCount val="15"/>
                      <c:pt idx="0">
                        <c:v>15</c:v>
                      </c:pt>
                      <c:pt idx="1">
                        <c:v>9</c:v>
                      </c:pt>
                      <c:pt idx="2">
                        <c:v>7</c:v>
                      </c:pt>
                      <c:pt idx="3">
                        <c:v>8</c:v>
                      </c:pt>
                      <c:pt idx="4">
                        <c:v>5</c:v>
                      </c:pt>
                      <c:pt idx="5">
                        <c:v>5</c:v>
                      </c:pt>
                      <c:pt idx="6">
                        <c:v>6</c:v>
                      </c:pt>
                    </c:numCache>
                  </c:numRef>
                </c:val>
                <c:smooth val="0"/>
                <c:extLst xmlns:c15="http://schemas.microsoft.com/office/drawing/2012/chart">
                  <c:ext xmlns:c16="http://schemas.microsoft.com/office/drawing/2014/chart" uri="{C3380CC4-5D6E-409C-BE32-E72D297353CC}">
                    <c16:uniqueId val="{00000009-FF0F-4662-B65F-D0E38DB184B3}"/>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'March 30th'!$K$74</c15:sqref>
                        </c15:formulaRef>
                      </c:ext>
                    </c:extLst>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'March 30th'!$L$67:$Z$67</c15:sqref>
                        </c15:formulaRef>
                      </c:ext>
                    </c:extLst>
                    <c:numCache>
                      <c:formatCode>m/d/yyyy</c:formatCode>
                      <c:ptCount val="15"/>
                      <c:pt idx="0">
                        <c:v>44999</c:v>
                      </c:pt>
                      <c:pt idx="1">
                        <c:v>45015</c:v>
                      </c:pt>
                      <c:pt idx="2">
                        <c:v>45029</c:v>
                      </c:pt>
                      <c:pt idx="3">
                        <c:v>45049</c:v>
                      </c:pt>
                      <c:pt idx="4">
                        <c:v>45057</c:v>
                      </c:pt>
                      <c:pt idx="5">
                        <c:v>45064</c:v>
                      </c:pt>
                      <c:pt idx="6">
                        <c:v>45079</c:v>
                      </c:pt>
                      <c:pt idx="7">
                        <c:v>45134</c:v>
                      </c:pt>
                      <c:pt idx="8">
                        <c:v>45162</c:v>
                      </c:pt>
                      <c:pt idx="9">
                        <c:v>45180</c:v>
                      </c:pt>
                      <c:pt idx="10">
                        <c:v>45194</c:v>
                      </c:pt>
                      <c:pt idx="11">
                        <c:v>45231</c:v>
                      </c:pt>
                      <c:pt idx="12">
                        <c:v>45309</c:v>
                      </c:pt>
                      <c:pt idx="13">
                        <c:v>45377</c:v>
                      </c:pt>
                      <c:pt idx="14">
                        <c:v>45429</c:v>
                      </c:pt>
                    </c:numCache>
                  </c:numRef>
                </c:cat>
                <c:val>
                  <c:numRef>
                    <c:extLst xmlns:c15="http://schemas.microsoft.com/office/drawing/2012/chart">
                      <c:ext xmlns:c15="http://schemas.microsoft.com/office/drawing/2012/chart" uri="{02D57815-91ED-43cb-92C2-25804820EDAC}">
                        <c15:formulaRef>
                          <c15:sqref>'March 30th'!$L$74:$Z$74</c15:sqref>
                        </c15:formulaRef>
                      </c:ext>
                    </c:extLst>
                    <c:numCache>
                      <c:formatCode>General</c:formatCode>
                      <c:ptCount val="15"/>
                      <c:pt idx="0">
                        <c:v>54</c:v>
                      </c:pt>
                      <c:pt idx="1">
                        <c:v>50</c:v>
                      </c:pt>
                      <c:pt idx="2">
                        <c:v>39</c:v>
                      </c:pt>
                      <c:pt idx="3">
                        <c:v>35</c:v>
                      </c:pt>
                      <c:pt idx="4">
                        <c:v>32</c:v>
                      </c:pt>
                      <c:pt idx="5">
                        <c:v>32</c:v>
                      </c:pt>
                      <c:pt idx="6">
                        <c:v>26</c:v>
                      </c:pt>
                      <c:pt idx="7">
                        <c:v>20</c:v>
                      </c:pt>
                      <c:pt idx="8">
                        <c:v>16</c:v>
                      </c:pt>
                      <c:pt idx="9">
                        <c:v>14</c:v>
                      </c:pt>
                      <c:pt idx="10">
                        <c:v>13</c:v>
                      </c:pt>
                      <c:pt idx="11">
                        <c:v>12</c:v>
                      </c:pt>
                      <c:pt idx="12">
                        <c:v>12</c:v>
                      </c:pt>
                      <c:pt idx="13">
                        <c:v>14</c:v>
                      </c:pt>
                      <c:pt idx="14">
                        <c:v>10</c:v>
                      </c:pt>
                    </c:numCache>
                  </c:numRef>
                </c:val>
                <c:smooth val="0"/>
                <c:extLst xmlns:c15="http://schemas.microsoft.com/office/drawing/2012/chart">
                  <c:ext xmlns:c16="http://schemas.microsoft.com/office/drawing/2014/chart" uri="{C3380CC4-5D6E-409C-BE32-E72D297353CC}">
                    <c16:uniqueId val="{0000000A-FF0F-4662-B65F-D0E38DB184B3}"/>
                  </c:ext>
                </c:extLst>
              </c15:ser>
            </c15:filteredLineSeries>
          </c:ext>
        </c:extLst>
      </c:lineChart>
      <c:dateAx>
        <c:axId val="1463519232"/>
        <c:scaling>
          <c:orientation val="minMax"/>
        </c:scaling>
        <c:delete val="0"/>
        <c:axPos val="b"/>
        <c:numFmt formatCode="[$-409]d\-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74954160"/>
        <c:crosses val="autoZero"/>
        <c:auto val="1"/>
        <c:lblOffset val="100"/>
        <c:baseTimeUnit val="days"/>
        <c:majorUnit val="14"/>
        <c:majorTimeUnit val="days"/>
      </c:dateAx>
      <c:valAx>
        <c:axId val="127495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51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0.45871</cdr:x>
      <cdr:y>0.04227</cdr:y>
    </cdr:from>
    <cdr:to>
      <cdr:x>0.52693</cdr:x>
      <cdr:y>0.06725</cdr:y>
    </cdr:to>
    <cdr:sp macro="" textlink="">
      <cdr:nvSpPr>
        <cdr:cNvPr id="2" name="Rectangle 1">
          <a:extLst xmlns:a="http://schemas.openxmlformats.org/drawingml/2006/main">
            <a:ext uri="{FF2B5EF4-FFF2-40B4-BE49-F238E27FC236}">
              <a16:creationId xmlns:a16="http://schemas.microsoft.com/office/drawing/2014/main" id="{3294169D-7444-04EF-690D-23879EE1A5CF}"/>
            </a:ext>
          </a:extLst>
        </cdr:cNvPr>
        <cdr:cNvSpPr/>
      </cdr:nvSpPr>
      <cdr:spPr>
        <a:xfrm xmlns:a="http://schemas.openxmlformats.org/drawingml/2006/main">
          <a:off x="5134711" y="221064"/>
          <a:ext cx="763675" cy="13062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0.46377</cdr:x>
      <cdr:y>0.04983</cdr:y>
    </cdr:from>
    <cdr:to>
      <cdr:x>0.54029</cdr:x>
      <cdr:y>0.07216</cdr:y>
    </cdr:to>
    <cdr:sp macro="" textlink="">
      <cdr:nvSpPr>
        <cdr:cNvPr id="2" name="Rectangle 1">
          <a:extLst xmlns:a="http://schemas.openxmlformats.org/drawingml/2006/main">
            <a:ext uri="{FF2B5EF4-FFF2-40B4-BE49-F238E27FC236}">
              <a16:creationId xmlns:a16="http://schemas.microsoft.com/office/drawing/2014/main" id="{69634F31-61D3-BB34-0E2F-3967E3162CA8}"/>
            </a:ext>
          </a:extLst>
        </cdr:cNvPr>
        <cdr:cNvSpPr/>
      </cdr:nvSpPr>
      <cdr:spPr>
        <a:xfrm xmlns:a="http://schemas.openxmlformats.org/drawingml/2006/main">
          <a:off x="5359121" y="291402"/>
          <a:ext cx="884255" cy="130629"/>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7E18B-1F8B-4D56-9BF0-1103AB316CE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B07275B-A7CC-42BD-B40B-ECC8BE5E243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F4644F-B28E-40D5-9585-162DC852FE71}" type="datetimeFigureOut">
              <a:rPr lang="en-US" smtClean="0"/>
              <a:t>6/26/2024</a:t>
            </a:fld>
            <a:endParaRPr lang="en-US"/>
          </a:p>
        </p:txBody>
      </p:sp>
      <p:sp>
        <p:nvSpPr>
          <p:cNvPr id="4" name="Footer Placeholder 3">
            <a:extLst>
              <a:ext uri="{FF2B5EF4-FFF2-40B4-BE49-F238E27FC236}">
                <a16:creationId xmlns:a16="http://schemas.microsoft.com/office/drawing/2014/main" id="{A11EEDDE-636A-410C-B01E-7EBC8ED3B37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9FDA13-BD36-4867-9F63-55DF266AF20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24BC412-CF70-44E5-A8AE-E0DC81E75026}" type="slidenum">
              <a:rPr lang="en-US" smtClean="0"/>
              <a:t>‹#›</a:t>
            </a:fld>
            <a:endParaRPr lang="en-US"/>
          </a:p>
        </p:txBody>
      </p:sp>
    </p:spTree>
    <p:extLst>
      <p:ext uri="{BB962C8B-B14F-4D97-AF65-F5344CB8AC3E}">
        <p14:creationId xmlns:p14="http://schemas.microsoft.com/office/powerpoint/2010/main" val="9356169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9" tIns="46585" rIns="93169" bIns="46585" rtlCol="0"/>
          <a:lstStyle>
            <a:lvl1pPr algn="r">
              <a:defRPr sz="1200"/>
            </a:lvl1pPr>
          </a:lstStyle>
          <a:p>
            <a:fld id="{A196462C-1974-47FB-8A9E-D684E9DF9B2E}" type="datetimeFigureOut">
              <a:rPr lang="en-US" smtClean="0"/>
              <a:t>6/26/2024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69" tIns="46585" rIns="93169" bIns="46585" rtlCol="0" anchor="b"/>
          <a:lstStyle>
            <a:lvl1pPr algn="r">
              <a:defRPr sz="1200"/>
            </a:lvl1pPr>
          </a:lstStyle>
          <a:p>
            <a:fld id="{3B87D6C6-6F8E-4E09-9D72-A68738C73EAD}" type="slidenum">
              <a:rPr lang="en-US" smtClean="0"/>
              <a:t>‹#›</a:t>
            </a:fld>
            <a:endParaRPr lang="en-US"/>
          </a:p>
        </p:txBody>
      </p:sp>
    </p:spTree>
    <p:extLst>
      <p:ext uri="{BB962C8B-B14F-4D97-AF65-F5344CB8AC3E}">
        <p14:creationId xmlns:p14="http://schemas.microsoft.com/office/powerpoint/2010/main" val="40877104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809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485487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9425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3079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64206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095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kern="100">
              <a:highlight>
                <a:srgbClr val="FFFF00"/>
              </a:highligh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879756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71897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B87D6C6-6F8E-4E09-9D72-A68738C73EAD}"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070434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088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04611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6971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71930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60582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B87D6C6-6F8E-4E09-9D72-A68738C73EAD}"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68695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537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endParaRPr lang="en-US" sz="18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030086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081631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790800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204FE9C-24EC-442B-850F-65B0BA925E10}"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812498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B87D6C6-6F8E-4E09-9D72-A68738C73EAD}"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920871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491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263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B87D6C6-6F8E-4E09-9D72-A68738C73EAD}"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09622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B87D6C6-6F8E-4E09-9D72-A68738C73EAD}"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62916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90">
              <a:defRPr/>
            </a:pPr>
            <a:r>
              <a:rPr lang="en-US">
                <a:cs typeface="Calibri"/>
              </a:rPr>
              <a:t>Thank you to all who attended this meeting today. </a:t>
            </a:r>
          </a:p>
          <a:p>
            <a:pPr defTabSz="931690">
              <a:defRPr/>
            </a:pPr>
            <a:endParaRPr lang="en-US">
              <a:cs typeface="Calibri"/>
            </a:endParaRPr>
          </a:p>
          <a:p>
            <a:pPr defTabSz="931690">
              <a:defRPr/>
            </a:pPr>
            <a:r>
              <a:rPr lang="en-US">
                <a:cs typeface="Calibri"/>
              </a:rPr>
              <a:t>As a reminder, p</a:t>
            </a:r>
            <a:r>
              <a:rPr lang="en-US"/>
              <a:t>lease take the time to complete the survey that will pop up at the end of this meeting. </a:t>
            </a:r>
          </a:p>
          <a:p>
            <a:endParaRPr lang="en-US"/>
          </a:p>
        </p:txBody>
      </p:sp>
    </p:spTree>
    <p:extLst>
      <p:ext uri="{BB962C8B-B14F-4D97-AF65-F5344CB8AC3E}">
        <p14:creationId xmlns:p14="http://schemas.microsoft.com/office/powerpoint/2010/main" val="284937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250963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815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6674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704754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420">
              <a:defRPr/>
            </a:pPr>
            <a:fld id="{3B87D6C6-6F8E-4E09-9D72-A68738C73EAD}" type="slidenum">
              <a:rPr lang="en-US">
                <a:solidFill>
                  <a:prstClr val="black"/>
                </a:solidFill>
                <a:latin typeface="Calibri" panose="020F0502020204030204"/>
              </a:rPr>
              <a:pPr defTabSz="94942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78893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1307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2495DE-15AA-481D-8AA0-1828040B74AD}"/>
              </a:ext>
            </a:extLst>
          </p:cNvPr>
          <p:cNvSpPr/>
          <p:nvPr userDrawn="1"/>
        </p:nvSpPr>
        <p:spPr>
          <a:xfrm>
            <a:off x="0" y="4668253"/>
            <a:ext cx="12192000" cy="2189747"/>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9786CA6B-267E-4B2A-8B86-AF35F973BD13}"/>
              </a:ext>
            </a:extLst>
          </p:cNvPr>
          <p:cNvSpPr>
            <a:spLocks noGrp="1"/>
          </p:cNvSpPr>
          <p:nvPr>
            <p:ph type="ctrTitle"/>
          </p:nvPr>
        </p:nvSpPr>
        <p:spPr>
          <a:xfrm>
            <a:off x="1524000" y="1656765"/>
            <a:ext cx="9144000" cy="2387600"/>
          </a:xfrm>
        </p:spPr>
        <p:txBody>
          <a:bodyPr anchor="b"/>
          <a:lstStyle>
            <a:lvl1pPr algn="ctr">
              <a:defRPr sz="6000">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6C7BE19-0154-4889-9AB1-3F11725AC926}"/>
              </a:ext>
            </a:extLst>
          </p:cNvPr>
          <p:cNvSpPr>
            <a:spLocks noGrp="1"/>
          </p:cNvSpPr>
          <p:nvPr>
            <p:ph type="subTitle" idx="1"/>
          </p:nvPr>
        </p:nvSpPr>
        <p:spPr>
          <a:xfrm>
            <a:off x="1524000" y="4769412"/>
            <a:ext cx="9144000" cy="158693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425B2F-AB1A-4F51-B42C-85B0E980BF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E5039D-307B-4124-9F2E-EBFE332C6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2859F-4FFC-48CF-B560-FEE605A9AC8B}"/>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8" name="Picture 7" descr="Text&#10;&#10;Description automatically generated">
            <a:extLst>
              <a:ext uri="{FF2B5EF4-FFF2-40B4-BE49-F238E27FC236}">
                <a16:creationId xmlns:a16="http://schemas.microsoft.com/office/drawing/2014/main" id="{9B6031A1-0C88-4AD5-B20E-B75755505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8481" y="396731"/>
            <a:ext cx="2105319" cy="866896"/>
          </a:xfrm>
          <a:prstGeom prst="rect">
            <a:avLst/>
          </a:prstGeom>
        </p:spPr>
      </p:pic>
      <p:sp>
        <p:nvSpPr>
          <p:cNvPr id="10" name="Rectangle 9">
            <a:extLst>
              <a:ext uri="{FF2B5EF4-FFF2-40B4-BE49-F238E27FC236}">
                <a16:creationId xmlns:a16="http://schemas.microsoft.com/office/drawing/2014/main" id="{C97B6536-FECC-4F2E-8BD7-E0849786EF5A}"/>
              </a:ext>
            </a:extLst>
          </p:cNvPr>
          <p:cNvSpPr/>
          <p:nvPr userDrawn="1"/>
        </p:nvSpPr>
        <p:spPr>
          <a:xfrm>
            <a:off x="0" y="4485690"/>
            <a:ext cx="12192000" cy="46037"/>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Shape&#10;&#10;Description automatically generated">
            <a:extLst>
              <a:ext uri="{FF2B5EF4-FFF2-40B4-BE49-F238E27FC236}">
                <a16:creationId xmlns:a16="http://schemas.microsoft.com/office/drawing/2014/main" id="{24884B49-59F6-442C-B711-5A6D704351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85" y="256731"/>
            <a:ext cx="5409626" cy="6324064"/>
          </a:xfrm>
          <a:prstGeom prst="rect">
            <a:avLst/>
          </a:prstGeom>
        </p:spPr>
      </p:pic>
    </p:spTree>
    <p:extLst>
      <p:ext uri="{BB962C8B-B14F-4D97-AF65-F5344CB8AC3E}">
        <p14:creationId xmlns:p14="http://schemas.microsoft.com/office/powerpoint/2010/main" val="29472973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13" name="Picture 12" descr="photo of a boat navigating around a couple of islands in the Puget Sound"/>
          <p:cNvPicPr>
            <a:picLocks noChangeAspect="1"/>
          </p:cNvPicPr>
          <p:nvPr userDrawn="1"/>
        </p:nvPicPr>
        <p:blipFill rotWithShape="1">
          <a:blip r:embed="rId2">
            <a:extLst>
              <a:ext uri="{28A0092B-C50C-407E-A947-70E740481C1C}">
                <a14:useLocalDpi xmlns:a14="http://schemas.microsoft.com/office/drawing/2010/main" val="0"/>
              </a:ext>
            </a:extLst>
          </a:blip>
          <a:srcRect t="435" b="24049"/>
          <a:stretch/>
        </p:blipFill>
        <p:spPr>
          <a:xfrm>
            <a:off x="0" y="-2"/>
            <a:ext cx="12192000" cy="4572001"/>
          </a:xfrm>
          <a:prstGeom prst="rect">
            <a:avLst/>
          </a:prstGeom>
        </p:spPr>
      </p:pic>
      <p:pic>
        <p:nvPicPr>
          <p:cNvPr id="2" name="Picture 1">
            <a:extLst>
              <a:ext uri="{FF2B5EF4-FFF2-40B4-BE49-F238E27FC236}">
                <a16:creationId xmlns:a16="http://schemas.microsoft.com/office/drawing/2014/main" id="{B9BEEE91-389E-BC77-0AC3-D352287A1C6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8503312A-C69A-5DBA-2A59-2DBA09096E96}"/>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7CC90AF8-5DC6-E142-0C4D-416CD33CF7BD}"/>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99002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13" name="Picture 12" descr="view from high above Diablo Lake in the Northern Cascades mountain range"/>
          <p:cNvPicPr>
            <a:picLocks noChangeAspect="1"/>
          </p:cNvPicPr>
          <p:nvPr userDrawn="1"/>
        </p:nvPicPr>
        <p:blipFill rotWithShape="1">
          <a:blip r:embed="rId2">
            <a:extLst>
              <a:ext uri="{28A0092B-C50C-407E-A947-70E740481C1C}">
                <a14:useLocalDpi xmlns:a14="http://schemas.microsoft.com/office/drawing/2010/main" val="0"/>
              </a:ext>
            </a:extLst>
          </a:blip>
          <a:srcRect l="-129" t="11859" r="129" b="13402"/>
          <a:stretch/>
        </p:blipFill>
        <p:spPr>
          <a:xfrm>
            <a:off x="-8526" y="1"/>
            <a:ext cx="12200525" cy="4572000"/>
          </a:xfrm>
          <a:prstGeom prst="rect">
            <a:avLst/>
          </a:prstGeom>
        </p:spPr>
      </p:pic>
      <p:pic>
        <p:nvPicPr>
          <p:cNvPr id="2" name="Picture 1">
            <a:extLst>
              <a:ext uri="{FF2B5EF4-FFF2-40B4-BE49-F238E27FC236}">
                <a16:creationId xmlns:a16="http://schemas.microsoft.com/office/drawing/2014/main" id="{A53861B5-BF73-D7E8-B30A-B22BF0C9F3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DB1B668F-8F4B-E772-8D4E-FE79EE59D138}"/>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E332254E-FBCE-8398-8DC8-E24932E3F802}"/>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4243018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11" name="Picture 10" descr="Aerial view of the Palouse in Northeast Washington"/>
          <p:cNvPicPr>
            <a:picLocks noChangeAspect="1"/>
          </p:cNvPicPr>
          <p:nvPr userDrawn="1"/>
        </p:nvPicPr>
        <p:blipFill rotWithShape="1">
          <a:blip r:embed="rId2">
            <a:extLst>
              <a:ext uri="{28A0092B-C50C-407E-A947-70E740481C1C}">
                <a14:useLocalDpi xmlns:a14="http://schemas.microsoft.com/office/drawing/2010/main" val="0"/>
              </a:ext>
            </a:extLst>
          </a:blip>
          <a:srcRect b="25613"/>
          <a:stretch/>
        </p:blipFill>
        <p:spPr>
          <a:xfrm>
            <a:off x="-1" y="0"/>
            <a:ext cx="12192001" cy="4572000"/>
          </a:xfrm>
          <a:prstGeom prst="rect">
            <a:avLst/>
          </a:prstGeom>
        </p:spPr>
      </p:pic>
      <p:pic>
        <p:nvPicPr>
          <p:cNvPr id="2" name="Picture 1">
            <a:extLst>
              <a:ext uri="{FF2B5EF4-FFF2-40B4-BE49-F238E27FC236}">
                <a16:creationId xmlns:a16="http://schemas.microsoft.com/office/drawing/2014/main" id="{9BD0D64A-FABB-694D-A832-676A6C375C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1F08D9E5-E199-C47E-A738-42A989BE1DD7}"/>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FD9C2FE1-95ED-8A2D-9B5E-84799766543F}"/>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3912916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2" name="Picture 1" descr="decorative green box with abstract white lines running across it">
            <a:extLst>
              <a:ext uri="{FF2B5EF4-FFF2-40B4-BE49-F238E27FC236}">
                <a16:creationId xmlns:a16="http://schemas.microsoft.com/office/drawing/2014/main" id="{99F321F0-89B4-C3A5-27E0-B6ADF756168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6200" b="19601"/>
          <a:stretch/>
        </p:blipFill>
        <p:spPr>
          <a:xfrm>
            <a:off x="-1" y="0"/>
            <a:ext cx="12192001" cy="4523232"/>
          </a:xfrm>
          <a:prstGeom prst="rect">
            <a:avLst/>
          </a:prstGeom>
          <a:effectLst/>
        </p:spPr>
      </p:pic>
      <p:pic>
        <p:nvPicPr>
          <p:cNvPr id="3" name="Picture 2">
            <a:extLst>
              <a:ext uri="{FF2B5EF4-FFF2-40B4-BE49-F238E27FC236}">
                <a16:creationId xmlns:a16="http://schemas.microsoft.com/office/drawing/2014/main" id="{D1721CF4-F3B0-7076-E174-73098729662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4" name="Text Placeholder 9">
            <a:extLst>
              <a:ext uri="{FF2B5EF4-FFF2-40B4-BE49-F238E27FC236}">
                <a16:creationId xmlns:a16="http://schemas.microsoft.com/office/drawing/2014/main" id="{E4EF4267-D26F-F3A0-6810-B810B1036F91}"/>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5" name="Title 3">
            <a:extLst>
              <a:ext uri="{FF2B5EF4-FFF2-40B4-BE49-F238E27FC236}">
                <a16:creationId xmlns:a16="http://schemas.microsoft.com/office/drawing/2014/main" id="{2686B1B2-E5B4-DCA9-C5D0-AC7D1BB25D40}"/>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1438598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pic>
        <p:nvPicPr>
          <p:cNvPr id="2" name="Picture 1">
            <a:extLst>
              <a:ext uri="{FF2B5EF4-FFF2-40B4-BE49-F238E27FC236}">
                <a16:creationId xmlns:a16="http://schemas.microsoft.com/office/drawing/2014/main" id="{E82AABD7-A6D7-D9ED-8476-36A32F09D7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FB0D00B9-541B-D6D5-586A-2D88B03B35A2}"/>
              </a:ext>
            </a:extLst>
          </p:cNvPr>
          <p:cNvSpPr>
            <a:spLocks noGrp="1"/>
          </p:cNvSpPr>
          <p:nvPr>
            <p:ph type="body" sz="quarter" idx="12"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2E8260CF-F075-63E4-E8BE-015E9B55D53D}"/>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749839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2423585" y="2239963"/>
            <a:ext cx="3312583"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a:t>@ location</a:t>
            </a:r>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15" name="Title 2"/>
          <p:cNvSpPr>
            <a:spLocks noGrp="1"/>
          </p:cNvSpPr>
          <p:nvPr>
            <p:ph type="title" hasCustomPrompt="1"/>
          </p:nvPr>
        </p:nvSpPr>
        <p:spPr>
          <a:xfrm>
            <a:off x="0" y="673320"/>
            <a:ext cx="12192000" cy="437941"/>
          </a:xfrm>
        </p:spPr>
        <p:txBody>
          <a:bodyPr>
            <a:normAutofit/>
          </a:bodyPr>
          <a:lstStyle>
            <a:lvl1pPr algn="ctr">
              <a:defRPr sz="3000"/>
            </a:lvl1pPr>
          </a:lstStyle>
          <a:p>
            <a:pPr lvl="0"/>
            <a:r>
              <a:rPr lang="en-US"/>
              <a:t>Subtitle 1</a:t>
            </a:r>
          </a:p>
        </p:txBody>
      </p:sp>
    </p:spTree>
    <p:extLst>
      <p:ext uri="{BB962C8B-B14F-4D97-AF65-F5344CB8AC3E}">
        <p14:creationId xmlns:p14="http://schemas.microsoft.com/office/powerpoint/2010/main" val="2288322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solidFill>
                <a:latin typeface="+mn-lt"/>
              </a:defRPr>
            </a:lvl1pPr>
          </a:lstStyle>
          <a:p>
            <a:pPr lvl="0"/>
            <a:r>
              <a:rPr lang="en-US"/>
              <a:t>Program</a:t>
            </a:r>
          </a:p>
        </p:txBody>
      </p:sp>
      <p:cxnSp>
        <p:nvCxnSpPr>
          <p:cNvPr id="17" name="Straight Connector 16"/>
          <p:cNvCxnSpPr/>
          <p:nvPr userDrawn="1"/>
        </p:nvCxnSpPr>
        <p:spPr>
          <a:xfrm flipV="1">
            <a:off x="5763752" y="1699837"/>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1084" y="677873"/>
            <a:ext cx="12180915" cy="454236"/>
          </a:xfrm>
        </p:spPr>
        <p:txBody>
          <a:bodyPr>
            <a:normAutofit/>
          </a:bodyPr>
          <a:lstStyle>
            <a:lvl1pPr algn="ctr">
              <a:defRPr sz="3000"/>
            </a:lvl1pPr>
          </a:lstStyle>
          <a:p>
            <a:pPr lvl="0"/>
            <a:r>
              <a:rPr lang="en-US"/>
              <a:t>Subtitle 2</a:t>
            </a:r>
          </a:p>
        </p:txBody>
      </p:sp>
    </p:spTree>
    <p:extLst>
      <p:ext uri="{BB962C8B-B14F-4D97-AF65-F5344CB8AC3E}">
        <p14:creationId xmlns:p14="http://schemas.microsoft.com/office/powerpoint/2010/main" val="83239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itle 1"/>
          <p:cNvSpPr>
            <a:spLocks noGrp="1"/>
          </p:cNvSpPr>
          <p:nvPr>
            <p:ph type="title" hasCustomPrompt="1"/>
          </p:nvPr>
        </p:nvSpPr>
        <p:spPr>
          <a:xfrm>
            <a:off x="39297" y="666762"/>
            <a:ext cx="12203081" cy="489242"/>
          </a:xfrm>
        </p:spPr>
        <p:txBody>
          <a:bodyPr>
            <a:normAutofit/>
          </a:bodyPr>
          <a:lstStyle>
            <a:lvl1pPr algn="ctr">
              <a:defRPr sz="3000"/>
            </a:lvl1pPr>
          </a:lstStyle>
          <a:p>
            <a:pPr lvl="0"/>
            <a:r>
              <a:rPr lang="en-US"/>
              <a:t>Presenters 1</a:t>
            </a:r>
          </a:p>
        </p:txBody>
      </p:sp>
    </p:spTree>
    <p:extLst>
      <p:ext uri="{BB962C8B-B14F-4D97-AF65-F5344CB8AC3E}">
        <p14:creationId xmlns:p14="http://schemas.microsoft.com/office/powerpoint/2010/main" val="1348256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12" name="Title 1"/>
          <p:cNvSpPr>
            <a:spLocks noGrp="1"/>
          </p:cNvSpPr>
          <p:nvPr>
            <p:ph type="title" hasCustomPrompt="1"/>
          </p:nvPr>
        </p:nvSpPr>
        <p:spPr>
          <a:xfrm>
            <a:off x="-11081" y="673575"/>
            <a:ext cx="12191997" cy="482428"/>
          </a:xfrm>
        </p:spPr>
        <p:txBody>
          <a:bodyPr>
            <a:normAutofit/>
          </a:bodyPr>
          <a:lstStyle>
            <a:lvl1pPr algn="ctr">
              <a:defRPr sz="3000"/>
            </a:lvl1pPr>
          </a:lstStyle>
          <a:p>
            <a:pPr lvl="0"/>
            <a:r>
              <a:rPr lang="en-US"/>
              <a:t>Presenters 2</a:t>
            </a:r>
          </a:p>
        </p:txBody>
      </p:sp>
    </p:spTree>
    <p:extLst>
      <p:ext uri="{BB962C8B-B14F-4D97-AF65-F5344CB8AC3E}">
        <p14:creationId xmlns:p14="http://schemas.microsoft.com/office/powerpoint/2010/main" val="2054334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solidFill>
                <a:latin typeface="+mn-lt"/>
              </a:defRPr>
            </a:lvl1pPr>
          </a:lstStyle>
          <a:p>
            <a:pPr lvl="0"/>
            <a:r>
              <a:rPr lang="en-US"/>
              <a:t>Program</a:t>
            </a:r>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chemeClr val="tx1"/>
                </a:solidFill>
                <a:latin typeface="+mn-lt"/>
              </a:defRPr>
            </a:lvl1pPr>
          </a:lstStyle>
          <a:p>
            <a:pPr lvl="0"/>
            <a:r>
              <a:rPr lang="en-US"/>
              <a:t>Title</a:t>
            </a:r>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solidFill>
                <a:latin typeface="+mn-lt"/>
              </a:defRPr>
            </a:lvl1pPr>
          </a:lstStyle>
          <a:p>
            <a:pPr lvl="0"/>
            <a:r>
              <a:rPr lang="en-US"/>
              <a:t>Program</a:t>
            </a:r>
          </a:p>
        </p:txBody>
      </p:sp>
      <p:sp>
        <p:nvSpPr>
          <p:cNvPr id="15" name="Title 1"/>
          <p:cNvSpPr>
            <a:spLocks noGrp="1"/>
          </p:cNvSpPr>
          <p:nvPr>
            <p:ph type="title" hasCustomPrompt="1"/>
          </p:nvPr>
        </p:nvSpPr>
        <p:spPr>
          <a:xfrm>
            <a:off x="1" y="673774"/>
            <a:ext cx="12192000" cy="482428"/>
          </a:xfrm>
        </p:spPr>
        <p:txBody>
          <a:bodyPr>
            <a:normAutofit/>
          </a:bodyPr>
          <a:lstStyle>
            <a:lvl1pPr algn="ctr">
              <a:defRPr sz="3000"/>
            </a:lvl1pPr>
          </a:lstStyle>
          <a:p>
            <a:pPr lvl="0"/>
            <a:r>
              <a:rPr lang="en-US"/>
              <a:t>Presenters 3</a:t>
            </a:r>
          </a:p>
        </p:txBody>
      </p:sp>
    </p:spTree>
    <p:extLst>
      <p:ext uri="{BB962C8B-B14F-4D97-AF65-F5344CB8AC3E}">
        <p14:creationId xmlns:p14="http://schemas.microsoft.com/office/powerpoint/2010/main" val="2658786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058B-1DAC-44B7-95B5-853DDC4A1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BDEF6-23BF-41A6-B6C3-00E902AB6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18FE8-AD3D-4F38-B712-39A288F11A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424E6A-C8C6-4D08-A5A6-D32D9688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64BE1-A8D9-4DCE-BBE1-D2816B5D7B7A}"/>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9" name="Picture 8" descr="Results Washington logo of Washington state with a graph line showing increase">
            <a:extLst>
              <a:ext uri="{FF2B5EF4-FFF2-40B4-BE49-F238E27FC236}">
                <a16:creationId xmlns:a16="http://schemas.microsoft.com/office/drawing/2014/main" id="{32BCDBC5-206B-40F5-AB8A-68C367AE0DB6}"/>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0" name="Straight Connector 9">
            <a:extLst>
              <a:ext uri="{FF2B5EF4-FFF2-40B4-BE49-F238E27FC236}">
                <a16:creationId xmlns:a16="http://schemas.microsoft.com/office/drawing/2014/main" id="{02529234-6010-4F06-9E94-C8397BC387E8}"/>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346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a:t>Chapter title</a:t>
            </a:r>
          </a:p>
        </p:txBody>
      </p:sp>
      <p:sp>
        <p:nvSpPr>
          <p:cNvPr id="8" name="Title 1"/>
          <p:cNvSpPr>
            <a:spLocks noGrp="1"/>
          </p:cNvSpPr>
          <p:nvPr>
            <p:ph type="title" hasCustomPrompt="1"/>
          </p:nvPr>
        </p:nvSpPr>
        <p:spPr>
          <a:xfrm>
            <a:off x="2851" y="2256441"/>
            <a:ext cx="12191999" cy="478522"/>
          </a:xfrm>
        </p:spPr>
        <p:txBody>
          <a:bodyPr>
            <a:normAutofit/>
          </a:bodyPr>
          <a:lstStyle>
            <a:lvl1pPr algn="ctr">
              <a:defRPr sz="3000"/>
            </a:lvl1pPr>
          </a:lstStyle>
          <a:p>
            <a:pPr lvl="0"/>
            <a:r>
              <a:rPr lang="en-US"/>
              <a:t>Section Divider</a:t>
            </a:r>
          </a:p>
        </p:txBody>
      </p:sp>
    </p:spTree>
    <p:extLst>
      <p:ext uri="{BB962C8B-B14F-4D97-AF65-F5344CB8AC3E}">
        <p14:creationId xmlns:p14="http://schemas.microsoft.com/office/powerpoint/2010/main" val="1673010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a:t>
            </a:r>
            <a:r>
              <a:rPr lang="en-US" sz="1800" baseline="0">
                <a:solidFill>
                  <a:srgbClr val="2699BB"/>
                </a:solidFill>
                <a:latin typeface="Century Gothic" panose="020B0502020202020204" pitchFamily="34" charset="0"/>
              </a:rPr>
              <a:t> 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5542" y="673974"/>
            <a:ext cx="12180916" cy="482030"/>
          </a:xfrm>
        </p:spPr>
        <p:txBody>
          <a:bodyPr/>
          <a:lstStyle>
            <a:lvl1pPr algn="ctr">
              <a:defRPr sz="3000"/>
            </a:lvl1pPr>
          </a:lstStyle>
          <a:p>
            <a:r>
              <a:rPr lang="en-US"/>
              <a:t>Title</a:t>
            </a:r>
          </a:p>
        </p:txBody>
      </p:sp>
    </p:spTree>
    <p:extLst>
      <p:ext uri="{BB962C8B-B14F-4D97-AF65-F5344CB8AC3E}">
        <p14:creationId xmlns:p14="http://schemas.microsoft.com/office/powerpoint/2010/main" val="490444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49786" y="4107845"/>
            <a:ext cx="3109356" cy="1831271"/>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Strategy</a:t>
            </a:r>
          </a:p>
          <a:p>
            <a:pPr>
              <a:spcBef>
                <a:spcPts val="600"/>
              </a:spcBef>
            </a:pPr>
            <a:r>
              <a:rPr lang="en-US" sz="1500" kern="120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8679557" y="4107845"/>
            <a:ext cx="2809050"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Mission</a:t>
            </a:r>
          </a:p>
          <a:p>
            <a:pPr>
              <a:spcBef>
                <a:spcPts val="600"/>
              </a:spcBef>
            </a:pPr>
            <a:r>
              <a:rPr lang="en-US" sz="1500" kern="1200">
                <a:solidFill>
                  <a:schemeClr val="tx1"/>
                </a:solidFill>
                <a:latin typeface="+mn-lt"/>
                <a:ea typeface="+mn-ea"/>
                <a:cs typeface="+mn-cs"/>
              </a:rPr>
              <a:t>The Department of Health works with others to protect and improve the health</a:t>
            </a:r>
          </a:p>
          <a:p>
            <a:pPr>
              <a:spcBef>
                <a:spcPts val="0"/>
              </a:spcBef>
            </a:pPr>
            <a:r>
              <a:rPr lang="en-US" sz="1500" kern="1200">
                <a:solidFill>
                  <a:schemeClr val="tx1"/>
                </a:solidFill>
                <a:latin typeface="+mn-lt"/>
                <a:ea typeface="+mn-ea"/>
                <a:cs typeface="+mn-cs"/>
              </a:rPr>
              <a:t>of all people in Washington.</a:t>
            </a:r>
          </a:p>
        </p:txBody>
      </p:sp>
      <p:sp>
        <p:nvSpPr>
          <p:cNvPr id="21" name="TextBox 20"/>
          <p:cNvSpPr txBox="1"/>
          <p:nvPr/>
        </p:nvSpPr>
        <p:spPr>
          <a:xfrm>
            <a:off x="1399054" y="4107845"/>
            <a:ext cx="2821966" cy="136960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Vision</a:t>
            </a:r>
          </a:p>
          <a:p>
            <a:pPr>
              <a:spcBef>
                <a:spcPts val="600"/>
              </a:spcBef>
            </a:pPr>
            <a:r>
              <a:rPr lang="en-US" sz="1500" kern="1200">
                <a:solidFill>
                  <a:schemeClr val="tx1"/>
                </a:solidFill>
                <a:latin typeface="+mn-lt"/>
                <a:ea typeface="+mn-ea"/>
                <a:cs typeface="+mn-cs"/>
              </a:rPr>
              <a:t>People in Washington enjoy longer and healthier lives because they live in healthy families and communities.</a:t>
            </a:r>
          </a:p>
        </p:txBody>
      </p:sp>
      <p:sp>
        <p:nvSpPr>
          <p:cNvPr id="32" name="TextBox 31"/>
          <p:cNvSpPr txBox="1"/>
          <p:nvPr/>
        </p:nvSpPr>
        <p:spPr>
          <a:xfrm>
            <a:off x="1402198" y="1487830"/>
            <a:ext cx="2389363" cy="175432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What We Do</a:t>
            </a:r>
          </a:p>
          <a:p>
            <a:pPr>
              <a:spcBef>
                <a:spcPts val="600"/>
              </a:spcBef>
            </a:pPr>
            <a:r>
              <a:rPr lang="en-US" sz="1500">
                <a:solidFill>
                  <a:schemeClr val="tx1"/>
                </a:solidFill>
                <a:latin typeface="+mn-lt"/>
              </a:rPr>
              <a:t>Ensure public safety</a:t>
            </a:r>
          </a:p>
          <a:p>
            <a:pPr>
              <a:spcBef>
                <a:spcPts val="600"/>
              </a:spcBef>
            </a:pPr>
            <a:r>
              <a:rPr lang="en-US" sz="1500">
                <a:solidFill>
                  <a:schemeClr val="tx1"/>
                </a:solidFill>
                <a:latin typeface="+mn-lt"/>
              </a:rPr>
              <a:t>Create the healthiest next generation</a:t>
            </a:r>
          </a:p>
          <a:p>
            <a:pPr>
              <a:spcBef>
                <a:spcPts val="600"/>
              </a:spcBef>
            </a:pPr>
            <a:r>
              <a:rPr lang="en-US" sz="1500">
                <a:solidFill>
                  <a:schemeClr val="tx1"/>
                </a:solidFill>
                <a:latin typeface="+mn-lt"/>
              </a:rPr>
              <a:t>Promote healthy living and healthy aging</a:t>
            </a:r>
          </a:p>
        </p:txBody>
      </p:sp>
      <p:sp>
        <p:nvSpPr>
          <p:cNvPr id="33" name="TextBox 32"/>
          <p:cNvSpPr txBox="1"/>
          <p:nvPr/>
        </p:nvSpPr>
        <p:spPr>
          <a:xfrm>
            <a:off x="5042510" y="1487830"/>
            <a:ext cx="2900048" cy="2262158"/>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How We Do</a:t>
            </a:r>
          </a:p>
          <a:p>
            <a:r>
              <a:rPr lang="en-US" sz="1800" b="1">
                <a:solidFill>
                  <a:schemeClr val="tx1"/>
                </a:solidFill>
                <a:latin typeface="Century Gothic" panose="020B0502020202020204" pitchFamily="34" charset="0"/>
              </a:rPr>
              <a:t>Our Work</a:t>
            </a:r>
          </a:p>
          <a:p>
            <a:pPr>
              <a:spcBef>
                <a:spcPts val="600"/>
              </a:spcBef>
            </a:pPr>
            <a:r>
              <a:rPr lang="en-US" sz="1500" kern="1200">
                <a:solidFill>
                  <a:schemeClr val="tx1"/>
                </a:solidFill>
                <a:latin typeface="+mn-lt"/>
                <a:ea typeface="+mn-ea"/>
                <a:cs typeface="+mn-cs"/>
              </a:rPr>
              <a:t>Serve our customers and continue to improve</a:t>
            </a:r>
          </a:p>
          <a:p>
            <a:pPr>
              <a:spcBef>
                <a:spcPts val="600"/>
              </a:spcBef>
            </a:pPr>
            <a:r>
              <a:rPr lang="en-US" sz="1500" kern="1200">
                <a:solidFill>
                  <a:schemeClr val="tx1"/>
                </a:solidFill>
                <a:latin typeface="+mn-lt"/>
                <a:ea typeface="+mn-ea"/>
                <a:cs typeface="+mn-cs"/>
              </a:rPr>
              <a:t>Be efficient, innovative and transparent</a:t>
            </a:r>
          </a:p>
          <a:p>
            <a:pPr>
              <a:spcBef>
                <a:spcPts val="600"/>
              </a:spcBef>
            </a:pPr>
            <a:r>
              <a:rPr lang="en-US" sz="1500" kern="1200">
                <a:solidFill>
                  <a:schemeClr val="tx1"/>
                </a:solidFill>
                <a:latin typeface="+mn-lt"/>
                <a:ea typeface="+mn-ea"/>
                <a:cs typeface="+mn-cs"/>
              </a:rPr>
              <a:t>Develop and support our workforce</a:t>
            </a:r>
          </a:p>
        </p:txBody>
      </p:sp>
      <p:sp>
        <p:nvSpPr>
          <p:cNvPr id="34" name="TextBox 33"/>
          <p:cNvSpPr txBox="1"/>
          <p:nvPr/>
        </p:nvSpPr>
        <p:spPr>
          <a:xfrm>
            <a:off x="8675809" y="1487830"/>
            <a:ext cx="2812798" cy="2416046"/>
          </a:xfrm>
          <a:prstGeom prst="rect">
            <a:avLst/>
          </a:prstGeom>
          <a:noFill/>
          <a:ln>
            <a:noFill/>
          </a:ln>
        </p:spPr>
        <p:txBody>
          <a:bodyPr wrap="square" rtlCol="0">
            <a:spAutoFit/>
          </a:bodyPr>
          <a:lstStyle/>
          <a:p>
            <a:r>
              <a:rPr lang="en-US" sz="1800" b="1">
                <a:solidFill>
                  <a:schemeClr val="tx1"/>
                </a:solidFill>
                <a:latin typeface="Century Gothic" panose="020B0502020202020204" pitchFamily="34" charset="0"/>
              </a:rPr>
              <a:t>Guiding</a:t>
            </a:r>
          </a:p>
          <a:p>
            <a:r>
              <a:rPr lang="en-US" sz="1800" b="1">
                <a:solidFill>
                  <a:schemeClr val="tx1"/>
                </a:solidFill>
                <a:latin typeface="Century Gothic" panose="020B0502020202020204" pitchFamily="34" charset="0"/>
              </a:rPr>
              <a:t>Principles</a:t>
            </a:r>
          </a:p>
          <a:p>
            <a:pPr>
              <a:spcBef>
                <a:spcPts val="600"/>
              </a:spcBef>
            </a:pPr>
            <a:r>
              <a:rPr lang="en-US" sz="1500" kern="1200">
                <a:solidFill>
                  <a:schemeClr val="tx1"/>
                </a:solidFill>
                <a:latin typeface="+mn-lt"/>
                <a:ea typeface="+mn-ea"/>
                <a:cs typeface="+mn-cs"/>
              </a:rPr>
              <a:t>Evidence-based public health practice</a:t>
            </a:r>
          </a:p>
          <a:p>
            <a:pPr>
              <a:spcBef>
                <a:spcPts val="600"/>
              </a:spcBef>
            </a:pPr>
            <a:r>
              <a:rPr lang="en-US" sz="1500" kern="1200">
                <a:solidFill>
                  <a:schemeClr val="tx1"/>
                </a:solidFill>
                <a:latin typeface="+mn-lt"/>
                <a:ea typeface="+mn-ea"/>
                <a:cs typeface="+mn-cs"/>
                <a:sym typeface="Wingdings"/>
              </a:rPr>
              <a:t>Partnership</a:t>
            </a:r>
          </a:p>
          <a:p>
            <a:pPr>
              <a:spcBef>
                <a:spcPts val="600"/>
              </a:spcBef>
            </a:pPr>
            <a:r>
              <a:rPr lang="en-US" sz="1500" kern="1200">
                <a:solidFill>
                  <a:schemeClr val="tx1"/>
                </a:solidFill>
                <a:latin typeface="+mn-lt"/>
                <a:ea typeface="+mn-ea"/>
                <a:cs typeface="+mn-cs"/>
                <a:sym typeface="Wingdings"/>
              </a:rPr>
              <a:t>Transparency</a:t>
            </a:r>
          </a:p>
          <a:p>
            <a:pPr>
              <a:spcBef>
                <a:spcPts val="600"/>
              </a:spcBef>
            </a:pPr>
            <a:r>
              <a:rPr lang="en-US" sz="1500" kern="1200">
                <a:solidFill>
                  <a:schemeClr val="tx1"/>
                </a:solidFill>
                <a:latin typeface="+mn-lt"/>
                <a:ea typeface="+mn-ea"/>
                <a:cs typeface="+mn-cs"/>
                <a:sym typeface="Wingdings"/>
              </a:rPr>
              <a:t>Health equity</a:t>
            </a:r>
          </a:p>
          <a:p>
            <a:pPr>
              <a:spcBef>
                <a:spcPts val="600"/>
              </a:spcBef>
            </a:pPr>
            <a:r>
              <a:rPr lang="en-US" sz="1500" kern="1200">
                <a:solidFill>
                  <a:schemeClr val="tx1"/>
                </a:solidFill>
                <a:latin typeface="+mn-lt"/>
                <a:ea typeface="+mn-ea"/>
                <a:cs typeface="+mn-cs"/>
                <a:sym typeface="Wingdings"/>
              </a:rPr>
              <a:t>Seven generations</a:t>
            </a:r>
            <a:endParaRPr lang="en-US" sz="1500" kern="1200">
              <a:solidFill>
                <a:schemeClr val="tx1"/>
              </a:solidFill>
              <a:latin typeface="+mn-lt"/>
              <a:ea typeface="+mn-ea"/>
              <a:cs typeface="+mn-cs"/>
            </a:endParaRPr>
          </a:p>
        </p:txBody>
      </p:sp>
      <p:sp>
        <p:nvSpPr>
          <p:cNvPr id="35" name="Oval 34"/>
          <p:cNvSpPr/>
          <p:nvPr/>
        </p:nvSpPr>
        <p:spPr>
          <a:xfrm>
            <a:off x="888977"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37" name="Oval 36"/>
          <p:cNvSpPr/>
          <p:nvPr/>
        </p:nvSpPr>
        <p:spPr>
          <a:xfrm>
            <a:off x="8153413" y="1651085"/>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349D96"/>
              </a:solidFill>
            </a:endParaRPr>
          </a:p>
        </p:txBody>
      </p:sp>
      <p:sp>
        <p:nvSpPr>
          <p:cNvPr id="23" name="Title 2"/>
          <p:cNvSpPr>
            <a:spLocks noGrp="1"/>
          </p:cNvSpPr>
          <p:nvPr>
            <p:ph type="title" hasCustomPrompt="1"/>
          </p:nvPr>
        </p:nvSpPr>
        <p:spPr>
          <a:xfrm>
            <a:off x="2379" y="682993"/>
            <a:ext cx="12192000" cy="405063"/>
          </a:xfrm>
        </p:spPr>
        <p:txBody>
          <a:bodyPr>
            <a:normAutofit/>
          </a:bodyPr>
          <a:lstStyle>
            <a:lvl1pPr algn="ctr">
              <a:defRPr sz="3000"/>
            </a:lvl1pPr>
          </a:lstStyle>
          <a:p>
            <a:r>
              <a:rPr lang="en-US"/>
              <a:t>DOH Strategic Plan</a:t>
            </a:r>
          </a:p>
        </p:txBody>
      </p:sp>
      <p:sp>
        <p:nvSpPr>
          <p:cNvPr id="3" name="Oval 2">
            <a:extLst>
              <a:ext uri="{FF2B5EF4-FFF2-40B4-BE49-F238E27FC236}">
                <a16:creationId xmlns:a16="http://schemas.microsoft.com/office/drawing/2014/main" id="{2F451CED-C452-E27D-020B-16FEBBA6F2B9}"/>
              </a:ext>
            </a:extLst>
          </p:cNvPr>
          <p:cNvSpPr/>
          <p:nvPr/>
        </p:nvSpPr>
        <p:spPr>
          <a:xfrm>
            <a:off x="4508490"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4" name="Oval 3">
            <a:extLst>
              <a:ext uri="{FF2B5EF4-FFF2-40B4-BE49-F238E27FC236}">
                <a16:creationId xmlns:a16="http://schemas.microsoft.com/office/drawing/2014/main" id="{3747D025-EE52-49F7-DE44-C378F29C3E6B}"/>
              </a:ext>
            </a:extLst>
          </p:cNvPr>
          <p:cNvSpPr/>
          <p:nvPr/>
        </p:nvSpPr>
        <p:spPr>
          <a:xfrm>
            <a:off x="8148316"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5" name="Oval 4">
            <a:extLst>
              <a:ext uri="{FF2B5EF4-FFF2-40B4-BE49-F238E27FC236}">
                <a16:creationId xmlns:a16="http://schemas.microsoft.com/office/drawing/2014/main" id="{B641F315-1AC5-4479-CA19-F1FC935177A5}"/>
              </a:ext>
            </a:extLst>
          </p:cNvPr>
          <p:cNvSpPr/>
          <p:nvPr/>
        </p:nvSpPr>
        <p:spPr>
          <a:xfrm>
            <a:off x="888977" y="4161635"/>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6" name="Oval 5">
            <a:extLst>
              <a:ext uri="{FF2B5EF4-FFF2-40B4-BE49-F238E27FC236}">
                <a16:creationId xmlns:a16="http://schemas.microsoft.com/office/drawing/2014/main" id="{E4F8C32E-FEA4-236F-6E88-64C0A27BEB84}"/>
              </a:ext>
            </a:extLst>
          </p:cNvPr>
          <p:cNvSpPr/>
          <p:nvPr/>
        </p:nvSpPr>
        <p:spPr>
          <a:xfrm>
            <a:off x="4506293" y="4161634"/>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7" name="Oval 6">
            <a:extLst>
              <a:ext uri="{FF2B5EF4-FFF2-40B4-BE49-F238E27FC236}">
                <a16:creationId xmlns:a16="http://schemas.microsoft.com/office/drawing/2014/main" id="{CC43CDDB-16A4-71BE-006B-473101DFF126}"/>
              </a:ext>
            </a:extLst>
          </p:cNvPr>
          <p:cNvSpPr/>
          <p:nvPr/>
        </p:nvSpPr>
        <p:spPr>
          <a:xfrm>
            <a:off x="8159142" y="4161634"/>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Tree>
    <p:extLst>
      <p:ext uri="{BB962C8B-B14F-4D97-AF65-F5344CB8AC3E}">
        <p14:creationId xmlns:p14="http://schemas.microsoft.com/office/powerpoint/2010/main" val="2432677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16" name="Oval 15"/>
          <p:cNvSpPr/>
          <p:nvPr/>
        </p:nvSpPr>
        <p:spPr>
          <a:xfrm>
            <a:off x="6417130"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20" name="Text Placeholder 19"/>
          <p:cNvSpPr>
            <a:spLocks noGrp="1"/>
          </p:cNvSpPr>
          <p:nvPr userDrawn="1">
            <p:ph type="body" sz="quarter" idx="22" hasCustomPrompt="1"/>
          </p:nvPr>
        </p:nvSpPr>
        <p:spPr>
          <a:xfrm>
            <a:off x="1751719"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1" name="Text Placeholder 19"/>
          <p:cNvSpPr>
            <a:spLocks noGrp="1"/>
          </p:cNvSpPr>
          <p:nvPr userDrawn="1">
            <p:ph type="body" sz="quarter" idx="23" hasCustomPrompt="1"/>
          </p:nvPr>
        </p:nvSpPr>
        <p:spPr>
          <a:xfrm>
            <a:off x="7047597" y="2106227"/>
            <a:ext cx="4011964" cy="373362"/>
          </a:xfrm>
        </p:spPr>
        <p:txBody>
          <a:bodyPr>
            <a:noAutofit/>
          </a:bodyPr>
          <a:lstStyle>
            <a:lvl1pPr marL="0" indent="0">
              <a:buNone/>
              <a:defRPr sz="2200" b="1">
                <a:solidFill>
                  <a:schemeClr val="tx1"/>
                </a:solidFill>
                <a:latin typeface="+mn-lt"/>
              </a:defRPr>
            </a:lvl1pPr>
          </a:lstStyle>
          <a:p>
            <a:pPr lvl="0"/>
            <a:r>
              <a:rPr lang="en-US"/>
              <a:t>Text…</a:t>
            </a:r>
          </a:p>
        </p:txBody>
      </p:sp>
      <p:sp>
        <p:nvSpPr>
          <p:cNvPr id="23" name="Text Placeholder 22"/>
          <p:cNvSpPr>
            <a:spLocks noGrp="1"/>
          </p:cNvSpPr>
          <p:nvPr userDrawn="1">
            <p:ph type="body" sz="quarter" idx="24" hasCustomPrompt="1"/>
          </p:nvPr>
        </p:nvSpPr>
        <p:spPr>
          <a:xfrm>
            <a:off x="1752601" y="2480365"/>
            <a:ext cx="4011084"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sp>
        <p:nvSpPr>
          <p:cNvPr id="24" name="Text Placeholder 22"/>
          <p:cNvSpPr>
            <a:spLocks noGrp="1"/>
          </p:cNvSpPr>
          <p:nvPr userDrawn="1">
            <p:ph type="body" sz="quarter" idx="25" hasCustomPrompt="1"/>
          </p:nvPr>
        </p:nvSpPr>
        <p:spPr>
          <a:xfrm>
            <a:off x="7048477" y="2486904"/>
            <a:ext cx="4011084"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Text…</a:t>
            </a:r>
          </a:p>
        </p:txBody>
      </p:sp>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a:t>
            </a:r>
            <a:r>
              <a:rPr lang="en-US" sz="1800" baseline="0">
                <a:solidFill>
                  <a:srgbClr val="2699BB"/>
                </a:solidFill>
                <a:latin typeface="Century Gothic" panose="020B0502020202020204" pitchFamily="34" charset="0"/>
              </a:rPr>
              <a:t>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9"/>
            <a:ext cx="12191997" cy="482805"/>
          </a:xfrm>
        </p:spPr>
        <p:txBody>
          <a:bodyPr>
            <a:normAutofit/>
          </a:bodyPr>
          <a:lstStyle>
            <a:lvl1pPr algn="ctr">
              <a:defRPr sz="3000"/>
            </a:lvl1pPr>
          </a:lstStyle>
          <a:p>
            <a:pPr lvl="0"/>
            <a:r>
              <a:rPr lang="en-US"/>
              <a:t>Unordered List 1</a:t>
            </a:r>
          </a:p>
        </p:txBody>
      </p:sp>
    </p:spTree>
    <p:extLst>
      <p:ext uri="{BB962C8B-B14F-4D97-AF65-F5344CB8AC3E}">
        <p14:creationId xmlns:p14="http://schemas.microsoft.com/office/powerpoint/2010/main" val="1185467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14" name="Oval 13"/>
          <p:cNvSpPr/>
          <p:nvPr userDrawn="1"/>
        </p:nvSpPr>
        <p:spPr>
          <a:xfrm>
            <a:off x="4585455"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17" name="Oval 16"/>
          <p:cNvSpPr/>
          <p:nvPr userDrawn="1"/>
        </p:nvSpPr>
        <p:spPr>
          <a:xfrm>
            <a:off x="8180879" y="2078052"/>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a:solidFill>
                  <a:srgbClr val="2699BB"/>
                </a:solidFill>
                <a:sym typeface="Wingdings" panose="05000000000000000000" pitchFamily="2" charset="2"/>
              </a:rPr>
              <a:t></a:t>
            </a:r>
            <a:endParaRPr lang="en-US" sz="4000">
              <a:solidFill>
                <a:srgbClr val="2699BB"/>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224947"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811785"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11928" y="2474230"/>
            <a:ext cx="23876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22476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81119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a:t>
            </a:r>
            <a:r>
              <a:rPr lang="en-US" sz="1800" baseline="0">
                <a:solidFill>
                  <a:srgbClr val="2699BB"/>
                </a:solidFill>
                <a:latin typeface="Century Gothic" panose="020B0502020202020204" pitchFamily="34" charset="0"/>
              </a:rPr>
              <a:t>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673974"/>
            <a:ext cx="12180916" cy="482030"/>
          </a:xfrm>
        </p:spPr>
        <p:txBody>
          <a:bodyPr>
            <a:normAutofit/>
          </a:bodyPr>
          <a:lstStyle>
            <a:lvl1pPr algn="ctr">
              <a:defRPr sz="3000"/>
            </a:lvl1pPr>
          </a:lstStyle>
          <a:p>
            <a:pPr lvl="0"/>
            <a:r>
              <a:rPr lang="en-US"/>
              <a:t>Unordered List 2</a:t>
            </a:r>
          </a:p>
        </p:txBody>
      </p:sp>
    </p:spTree>
    <p:extLst>
      <p:ext uri="{BB962C8B-B14F-4D97-AF65-F5344CB8AC3E}">
        <p14:creationId xmlns:p14="http://schemas.microsoft.com/office/powerpoint/2010/main" val="1269641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a:buClr>
                <a:srgbClr val="2699BB"/>
              </a:buClr>
              <a:defRPr sz="2200" baseline="0">
                <a:solidFill>
                  <a:schemeClr val="tx1"/>
                </a:solidFill>
                <a:latin typeface="+mn-lt"/>
              </a:defRPr>
            </a:lvl1pPr>
            <a:lvl2pPr>
              <a:buClr>
                <a:srgbClr val="2699BB"/>
              </a:buClr>
              <a:defRPr sz="2200">
                <a:solidFill>
                  <a:schemeClr val="tx1"/>
                </a:solidFill>
                <a:latin typeface="+mn-lt"/>
              </a:defRPr>
            </a:lvl2pPr>
            <a:lvl3pPr>
              <a:buClr>
                <a:srgbClr val="2699BB"/>
              </a:buClr>
              <a:defRPr sz="2000">
                <a:solidFill>
                  <a:schemeClr val="tx1"/>
                </a:solidFill>
                <a:latin typeface="+mn-lt"/>
              </a:defRPr>
            </a:lvl3pPr>
            <a:lvl4pPr>
              <a:buClr>
                <a:srgbClr val="2699BB"/>
              </a:buClr>
              <a:defRPr sz="1800">
                <a:solidFill>
                  <a:schemeClr val="tx1"/>
                </a:solidFill>
                <a:latin typeface="+mn-lt"/>
              </a:defRPr>
            </a:lvl4pPr>
          </a:lstStyle>
          <a:p>
            <a:pPr lvl="0"/>
            <a:r>
              <a:rPr lang="en-US"/>
              <a:t>First level</a:t>
            </a:r>
          </a:p>
          <a:p>
            <a:pPr lvl="1"/>
            <a:r>
              <a:rPr lang="en-US"/>
              <a:t>Second level</a:t>
            </a:r>
          </a:p>
          <a:p>
            <a:pPr lvl="2"/>
            <a:r>
              <a:rPr lang="en-US"/>
              <a:t>Third level</a:t>
            </a:r>
          </a:p>
          <a:p>
            <a:pPr lvl="3"/>
            <a:r>
              <a:rPr lang="en-US"/>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3" y="667939"/>
            <a:ext cx="12191997" cy="488064"/>
          </a:xfrm>
        </p:spPr>
        <p:txBody>
          <a:bodyPr>
            <a:normAutofit/>
          </a:bodyPr>
          <a:lstStyle>
            <a:lvl1pPr algn="ctr">
              <a:defRPr sz="3000"/>
            </a:lvl1pPr>
          </a:lstStyle>
          <a:p>
            <a:pPr lvl="0"/>
            <a:r>
              <a:rPr lang="en-US"/>
              <a:t>Unordered List 3: Traditional </a:t>
            </a:r>
          </a:p>
        </p:txBody>
      </p:sp>
    </p:spTree>
    <p:extLst>
      <p:ext uri="{BB962C8B-B14F-4D97-AF65-F5344CB8AC3E}">
        <p14:creationId xmlns:p14="http://schemas.microsoft.com/office/powerpoint/2010/main" val="1254700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5122282" y="2097855"/>
            <a:ext cx="267209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700242" y="2097855"/>
            <a:ext cx="264131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518141" y="2474230"/>
            <a:ext cx="2681107"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5122104" y="2474230"/>
            <a:ext cx="2672276"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699656" y="2474230"/>
            <a:ext cx="2641904"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5" name="Oval 14"/>
          <p:cNvSpPr/>
          <p:nvPr userDrawn="1"/>
        </p:nvSpPr>
        <p:spPr>
          <a:xfrm>
            <a:off x="861134" y="2038158"/>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1</a:t>
            </a:r>
          </a:p>
        </p:txBody>
      </p:sp>
      <p:sp>
        <p:nvSpPr>
          <p:cNvPr id="16" name="Oval 15"/>
          <p:cNvSpPr/>
          <p:nvPr userDrawn="1"/>
        </p:nvSpPr>
        <p:spPr>
          <a:xfrm>
            <a:off x="4452002" y="2038157"/>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2</a:t>
            </a:r>
          </a:p>
        </p:txBody>
      </p:sp>
      <p:sp>
        <p:nvSpPr>
          <p:cNvPr id="20" name="Oval 19"/>
          <p:cNvSpPr/>
          <p:nvPr userDrawn="1"/>
        </p:nvSpPr>
        <p:spPr>
          <a:xfrm>
            <a:off x="8038548" y="2038156"/>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a:solidFill>
                  <a:schemeClr val="bg1"/>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664077"/>
            <a:ext cx="12180916" cy="491926"/>
          </a:xfrm>
        </p:spPr>
        <p:txBody>
          <a:bodyPr>
            <a:normAutofit/>
          </a:bodyPr>
          <a:lstStyle>
            <a:lvl1pPr algn="ctr">
              <a:defRPr sz="3000"/>
            </a:lvl1pPr>
          </a:lstStyle>
          <a:p>
            <a:pPr lvl="0"/>
            <a:r>
              <a:rPr lang="en-US"/>
              <a:t>Number List 1</a:t>
            </a:r>
          </a:p>
        </p:txBody>
      </p:sp>
    </p:spTree>
    <p:extLst>
      <p:ext uri="{BB962C8B-B14F-4D97-AF65-F5344CB8AC3E}">
        <p14:creationId xmlns:p14="http://schemas.microsoft.com/office/powerpoint/2010/main" val="673707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a:t>First Level</a:t>
            </a:r>
          </a:p>
          <a:p>
            <a:pPr lvl="1"/>
            <a:r>
              <a:rPr lang="en-US"/>
              <a:t>Second level</a:t>
            </a:r>
          </a:p>
          <a:p>
            <a:pPr lvl="2"/>
            <a:r>
              <a:rPr lang="en-US"/>
              <a:t>Third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a:t>
            </a:r>
            <a:r>
              <a:rPr lang="en-US" sz="1800" baseline="0">
                <a:solidFill>
                  <a:srgbClr val="2699BB"/>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1081" y="673973"/>
            <a:ext cx="12180916" cy="482030"/>
          </a:xfrm>
        </p:spPr>
        <p:txBody>
          <a:bodyPr>
            <a:normAutofit/>
          </a:bodyPr>
          <a:lstStyle>
            <a:lvl1pPr algn="ctr">
              <a:defRPr sz="3000"/>
            </a:lvl1pPr>
          </a:lstStyle>
          <a:p>
            <a:pPr lvl="0"/>
            <a:r>
              <a:rPr lang="en-US"/>
              <a:t>Number List 2: Traditional</a:t>
            </a:r>
          </a:p>
        </p:txBody>
      </p:sp>
    </p:spTree>
    <p:extLst>
      <p:ext uri="{BB962C8B-B14F-4D97-AF65-F5344CB8AC3E}">
        <p14:creationId xmlns:p14="http://schemas.microsoft.com/office/powerpoint/2010/main" val="107243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9" name="Text Placeholder 2"/>
          <p:cNvSpPr>
            <a:spLocks noGrp="1"/>
          </p:cNvSpPr>
          <p:nvPr>
            <p:ph type="body" sz="quarter" idx="23" hasCustomPrompt="1"/>
          </p:nvPr>
        </p:nvSpPr>
        <p:spPr>
          <a:xfrm>
            <a:off x="4893857" y="2616606"/>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2" name="Text Placeholder 2"/>
          <p:cNvSpPr>
            <a:spLocks noGrp="1"/>
          </p:cNvSpPr>
          <p:nvPr>
            <p:ph type="body" sz="quarter" idx="24" hasCustomPrompt="1"/>
          </p:nvPr>
        </p:nvSpPr>
        <p:spPr>
          <a:xfrm>
            <a:off x="8123306" y="2616610"/>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5" name="Text Placeholder 4"/>
          <p:cNvSpPr>
            <a:spLocks noGrp="1"/>
          </p:cNvSpPr>
          <p:nvPr>
            <p:ph type="body" sz="quarter" idx="25" hasCustomPrompt="1"/>
          </p:nvPr>
        </p:nvSpPr>
        <p:spPr>
          <a:xfrm>
            <a:off x="1693987" y="2992984"/>
            <a:ext cx="23876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6" name="Text Placeholder 4"/>
          <p:cNvSpPr>
            <a:spLocks noGrp="1"/>
          </p:cNvSpPr>
          <p:nvPr>
            <p:ph type="body" sz="quarter" idx="26" hasCustomPrompt="1"/>
          </p:nvPr>
        </p:nvSpPr>
        <p:spPr>
          <a:xfrm>
            <a:off x="4893679" y="2992982"/>
            <a:ext cx="23876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27" name="Text Placeholder 4"/>
          <p:cNvSpPr>
            <a:spLocks noGrp="1"/>
          </p:cNvSpPr>
          <p:nvPr>
            <p:ph type="body" sz="quarter" idx="27" hasCustomPrompt="1"/>
          </p:nvPr>
        </p:nvSpPr>
        <p:spPr>
          <a:xfrm>
            <a:off x="8122719" y="2992986"/>
            <a:ext cx="23876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a:t>Text…</a:t>
            </a:r>
          </a:p>
        </p:txBody>
      </p:sp>
      <p:sp>
        <p:nvSpPr>
          <p:cNvPr id="14" name="Oval 13"/>
          <p:cNvSpPr/>
          <p:nvPr/>
        </p:nvSpPr>
        <p:spPr>
          <a:xfrm>
            <a:off x="2496566" y="1604609"/>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7" name="Oval 16"/>
          <p:cNvSpPr/>
          <p:nvPr/>
        </p:nvSpPr>
        <p:spPr>
          <a:xfrm>
            <a:off x="5688064" y="1604609"/>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1" name="Oval 20"/>
          <p:cNvSpPr/>
          <p:nvPr/>
        </p:nvSpPr>
        <p:spPr>
          <a:xfrm>
            <a:off x="8927312" y="1614127"/>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a:t>
            </a:r>
            <a:r>
              <a:rPr lang="en-US" sz="1800" baseline="0">
                <a:solidFill>
                  <a:srgbClr val="2699BB"/>
                </a:solidFill>
                <a:latin typeface="Century Gothic" panose="020B0502020202020204" pitchFamily="34" charset="0"/>
              </a:rPr>
              <a:t>State Department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1081" y="670552"/>
            <a:ext cx="12180916" cy="485451"/>
          </a:xfrm>
        </p:spPr>
        <p:txBody>
          <a:bodyPr>
            <a:normAutofit/>
          </a:bodyPr>
          <a:lstStyle>
            <a:lvl1pPr algn="ctr">
              <a:defRPr sz="3000"/>
            </a:lvl1pPr>
          </a:lstStyle>
          <a:p>
            <a:pPr lvl="0"/>
            <a:r>
              <a:rPr lang="en-US"/>
              <a:t>Icon List (insert icons inside the circles)</a:t>
            </a:r>
          </a:p>
        </p:txBody>
      </p:sp>
    </p:spTree>
    <p:extLst>
      <p:ext uri="{BB962C8B-B14F-4D97-AF65-F5344CB8AC3E}">
        <p14:creationId xmlns:p14="http://schemas.microsoft.com/office/powerpoint/2010/main" val="4127345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4468"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9"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Washington State Population Served</a:t>
            </a:r>
          </a:p>
        </p:txBody>
      </p:sp>
      <p:cxnSp>
        <p:nvCxnSpPr>
          <p:cNvPr id="125" name="Straight Connector 124"/>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userDrawn="1"/>
        </p:nvSpPr>
        <p:spPr>
          <a:xfrm>
            <a:off x="8832913" y="3836351"/>
            <a:ext cx="1473881" cy="553998"/>
          </a:xfrm>
          <a:prstGeom prst="rect">
            <a:avLst/>
          </a:prstGeom>
          <a:noFill/>
          <a:effectLst/>
        </p:spPr>
        <p:txBody>
          <a:bodyPr wrap="square" rtlCol="0">
            <a:spAutoFit/>
          </a:bodyPr>
          <a:lstStyle/>
          <a:p>
            <a:r>
              <a:rPr lang="en-US" sz="1000" b="1">
                <a:solidFill>
                  <a:schemeClr val="tx1"/>
                </a:solidFill>
                <a:latin typeface="+mn-lt"/>
              </a:rPr>
              <a:t>*</a:t>
            </a:r>
            <a:r>
              <a:rPr lang="en-US" sz="1000" b="1" kern="1200">
                <a:solidFill>
                  <a:schemeClr val="tx1"/>
                </a:solidFill>
                <a:latin typeface="+mn-lt"/>
                <a:ea typeface="+mn-ea"/>
                <a:cs typeface="+mn-cs"/>
              </a:rPr>
              <a:t>Agency leader is both director and health officer (2)</a:t>
            </a:r>
          </a:p>
        </p:txBody>
      </p:sp>
      <p:sp>
        <p:nvSpPr>
          <p:cNvPr id="137" name="TextBox 136"/>
          <p:cNvSpPr txBox="1"/>
          <p:nvPr/>
        </p:nvSpPr>
        <p:spPr>
          <a:xfrm>
            <a:off x="8829929" y="4706438"/>
            <a:ext cx="2620283" cy="579646"/>
          </a:xfrm>
          <a:prstGeom prst="rect">
            <a:avLst/>
          </a:prstGeom>
          <a:noFill/>
          <a:ln w="12700">
            <a:solidFill>
              <a:schemeClr val="bg1"/>
            </a:solidFill>
          </a:ln>
          <a:effectLst/>
        </p:spPr>
        <p:txBody>
          <a:bodyPr wrap="square" rtlCol="0">
            <a:spAutoFit/>
          </a:bodyPr>
          <a:lstStyle/>
          <a:p>
            <a:r>
              <a:rPr lang="en-US" sz="1000" b="1">
                <a:solidFill>
                  <a:schemeClr val="tx1"/>
                </a:solidFill>
                <a:latin typeface="+mn-lt"/>
              </a:rPr>
              <a:t>Washington State Total Population </a:t>
            </a:r>
            <a:r>
              <a:rPr lang="en-US" sz="1000" b="1" i="1">
                <a:solidFill>
                  <a:schemeClr val="tx1"/>
                </a:solidFill>
                <a:latin typeface="+mn-lt"/>
              </a:rPr>
              <a:t>(estimate)</a:t>
            </a:r>
          </a:p>
          <a:p>
            <a:r>
              <a:rPr lang="en-US" sz="1000" b="1">
                <a:solidFill>
                  <a:schemeClr val="tx1"/>
                </a:solidFill>
                <a:latin typeface="+mn-lt"/>
              </a:rPr>
              <a:t>April 2019: 7,546,410</a:t>
            </a:r>
          </a:p>
          <a:p>
            <a:pPr>
              <a:spcBef>
                <a:spcPts val="200"/>
              </a:spcBef>
            </a:pPr>
            <a:r>
              <a:rPr lang="en-US" sz="1000" b="1" i="1">
                <a:solidFill>
                  <a:schemeClr val="tx1"/>
                </a:solidFill>
                <a:latin typeface="+mn-lt"/>
              </a:rPr>
              <a:t>Source: </a:t>
            </a:r>
            <a:r>
              <a:rPr lang="en-US" sz="1000" b="1">
                <a:solidFill>
                  <a:schemeClr val="tx1"/>
                </a:solidFill>
                <a:latin typeface="+mn-lt"/>
              </a:rPr>
              <a:t>Office of Financial Management</a:t>
            </a:r>
          </a:p>
        </p:txBody>
      </p:sp>
      <p:sp>
        <p:nvSpPr>
          <p:cNvPr id="185" name="Freeform 26"/>
          <p:cNvSpPr>
            <a:spLocks/>
          </p:cNvSpPr>
          <p:nvPr/>
        </p:nvSpPr>
        <p:spPr bwMode="auto">
          <a:xfrm>
            <a:off x="3026882" y="2598471"/>
            <a:ext cx="1442899" cy="723294"/>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6" name="Freeform 5"/>
          <p:cNvSpPr>
            <a:spLocks/>
          </p:cNvSpPr>
          <p:nvPr/>
        </p:nvSpPr>
        <p:spPr bwMode="auto">
          <a:xfrm>
            <a:off x="5982022" y="3982630"/>
            <a:ext cx="1386835" cy="755274"/>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7" name="Freeform 6"/>
          <p:cNvSpPr>
            <a:spLocks/>
          </p:cNvSpPr>
          <p:nvPr/>
        </p:nvSpPr>
        <p:spPr bwMode="auto">
          <a:xfrm>
            <a:off x="7874905" y="5047016"/>
            <a:ext cx="566538" cy="650205"/>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8" name="Freeform 7"/>
          <p:cNvSpPr>
            <a:spLocks/>
          </p:cNvSpPr>
          <p:nvPr/>
        </p:nvSpPr>
        <p:spPr bwMode="auto">
          <a:xfrm>
            <a:off x="5478925" y="4748562"/>
            <a:ext cx="947179" cy="1230365"/>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89" name="Freeform 8"/>
          <p:cNvSpPr>
            <a:spLocks/>
          </p:cNvSpPr>
          <p:nvPr/>
        </p:nvSpPr>
        <p:spPr bwMode="auto">
          <a:xfrm>
            <a:off x="4204217" y="2266516"/>
            <a:ext cx="1271757" cy="1767886"/>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0" name="Freeform 9"/>
          <p:cNvSpPr>
            <a:spLocks/>
          </p:cNvSpPr>
          <p:nvPr/>
        </p:nvSpPr>
        <p:spPr bwMode="auto">
          <a:xfrm>
            <a:off x="769585" y="2385289"/>
            <a:ext cx="1766003" cy="782682"/>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1" name="Freeform 10"/>
          <p:cNvSpPr>
            <a:spLocks/>
          </p:cNvSpPr>
          <p:nvPr/>
        </p:nvSpPr>
        <p:spPr bwMode="auto">
          <a:xfrm>
            <a:off x="2565094" y="5662199"/>
            <a:ext cx="554734" cy="706546"/>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2" name="Freeform 11"/>
          <p:cNvSpPr>
            <a:spLocks/>
          </p:cNvSpPr>
          <p:nvPr/>
        </p:nvSpPr>
        <p:spPr bwMode="auto">
          <a:xfrm>
            <a:off x="7094440" y="4858198"/>
            <a:ext cx="666862" cy="855773"/>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3" name="Freeform 12"/>
          <p:cNvSpPr>
            <a:spLocks/>
          </p:cNvSpPr>
          <p:nvPr/>
        </p:nvSpPr>
        <p:spPr bwMode="auto">
          <a:xfrm>
            <a:off x="2156420" y="5194720"/>
            <a:ext cx="979637" cy="750707"/>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4" name="Freeform 13"/>
          <p:cNvSpPr>
            <a:spLocks/>
          </p:cNvSpPr>
          <p:nvPr/>
        </p:nvSpPr>
        <p:spPr bwMode="auto">
          <a:xfrm>
            <a:off x="5030415" y="2794901"/>
            <a:ext cx="1304217" cy="1289751"/>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5" name="Freeform 14"/>
          <p:cNvSpPr>
            <a:spLocks/>
          </p:cNvSpPr>
          <p:nvPr/>
        </p:nvSpPr>
        <p:spPr bwMode="auto">
          <a:xfrm>
            <a:off x="6408400" y="1608697"/>
            <a:ext cx="728827" cy="1604955"/>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6" name="Freeform 15"/>
          <p:cNvSpPr>
            <a:spLocks/>
          </p:cNvSpPr>
          <p:nvPr/>
        </p:nvSpPr>
        <p:spPr bwMode="auto">
          <a:xfrm>
            <a:off x="5897926" y="4710494"/>
            <a:ext cx="1243727" cy="772023"/>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7" name="Freeform 16"/>
          <p:cNvSpPr>
            <a:spLocks/>
          </p:cNvSpPr>
          <p:nvPr/>
        </p:nvSpPr>
        <p:spPr bwMode="auto">
          <a:xfrm>
            <a:off x="7470658" y="4733336"/>
            <a:ext cx="634404" cy="971501"/>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8" name="Freeform 17"/>
          <p:cNvSpPr>
            <a:spLocks/>
          </p:cNvSpPr>
          <p:nvPr/>
        </p:nvSpPr>
        <p:spPr bwMode="auto">
          <a:xfrm>
            <a:off x="5312259" y="3050720"/>
            <a:ext cx="1041602" cy="1848591"/>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99" name="Freeform 18"/>
          <p:cNvSpPr>
            <a:spLocks/>
          </p:cNvSpPr>
          <p:nvPr/>
        </p:nvSpPr>
        <p:spPr bwMode="auto">
          <a:xfrm>
            <a:off x="1104491" y="3579107"/>
            <a:ext cx="1146352" cy="1059820"/>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0" name="Freeform 19"/>
          <p:cNvSpPr>
            <a:spLocks/>
          </p:cNvSpPr>
          <p:nvPr/>
        </p:nvSpPr>
        <p:spPr bwMode="auto">
          <a:xfrm>
            <a:off x="3928325" y="3569972"/>
            <a:ext cx="1507815" cy="1174022"/>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1" name="Freeform 20"/>
          <p:cNvSpPr>
            <a:spLocks/>
          </p:cNvSpPr>
          <p:nvPr/>
        </p:nvSpPr>
        <p:spPr bwMode="auto">
          <a:xfrm>
            <a:off x="3755708" y="5694174"/>
            <a:ext cx="1742397" cy="606045"/>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2" name="Freeform 21"/>
          <p:cNvSpPr>
            <a:spLocks/>
          </p:cNvSpPr>
          <p:nvPr/>
        </p:nvSpPr>
        <p:spPr bwMode="auto">
          <a:xfrm>
            <a:off x="2026589" y="4631311"/>
            <a:ext cx="1991733" cy="595388"/>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3" name="Freeform 22"/>
          <p:cNvSpPr>
            <a:spLocks/>
          </p:cNvSpPr>
          <p:nvPr/>
        </p:nvSpPr>
        <p:spPr bwMode="auto">
          <a:xfrm>
            <a:off x="6333156" y="3049198"/>
            <a:ext cx="1150779" cy="963885"/>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4" name="Freeform 23"/>
          <p:cNvSpPr>
            <a:spLocks/>
          </p:cNvSpPr>
          <p:nvPr/>
        </p:nvSpPr>
        <p:spPr bwMode="auto">
          <a:xfrm>
            <a:off x="4488961" y="1620879"/>
            <a:ext cx="1959275" cy="1460295"/>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5" name="Freeform 24"/>
          <p:cNvSpPr>
            <a:spLocks/>
          </p:cNvSpPr>
          <p:nvPr/>
        </p:nvSpPr>
        <p:spPr bwMode="auto">
          <a:xfrm>
            <a:off x="7585735" y="1561493"/>
            <a:ext cx="604896" cy="1327819"/>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6" name="Freeform 25"/>
          <p:cNvSpPr>
            <a:spLocks/>
          </p:cNvSpPr>
          <p:nvPr/>
        </p:nvSpPr>
        <p:spPr bwMode="auto">
          <a:xfrm>
            <a:off x="3105076" y="5212994"/>
            <a:ext cx="745054" cy="11542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7" name="Freeform 206"/>
          <p:cNvSpPr>
            <a:spLocks/>
          </p:cNvSpPr>
          <p:nvPr/>
        </p:nvSpPr>
        <p:spPr bwMode="auto">
          <a:xfrm>
            <a:off x="7454429" y="2867992"/>
            <a:ext cx="796693" cy="1110069"/>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8" name="Freeform 207"/>
          <p:cNvSpPr>
            <a:spLocks/>
          </p:cNvSpPr>
          <p:nvPr/>
        </p:nvSpPr>
        <p:spPr bwMode="auto">
          <a:xfrm>
            <a:off x="6886416" y="1576721"/>
            <a:ext cx="923574" cy="1679569"/>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09" name="Freeform 208"/>
          <p:cNvSpPr>
            <a:spLocks/>
          </p:cNvSpPr>
          <p:nvPr/>
        </p:nvSpPr>
        <p:spPr bwMode="auto">
          <a:xfrm>
            <a:off x="2206582" y="4099881"/>
            <a:ext cx="973736" cy="596909"/>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0" name="Freeform 209"/>
          <p:cNvSpPr>
            <a:spLocks/>
          </p:cNvSpPr>
          <p:nvPr/>
        </p:nvSpPr>
        <p:spPr bwMode="auto">
          <a:xfrm>
            <a:off x="6319878" y="4897789"/>
            <a:ext cx="1048979" cy="843591"/>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1" name="Freeform 210"/>
          <p:cNvSpPr>
            <a:spLocks/>
          </p:cNvSpPr>
          <p:nvPr/>
        </p:nvSpPr>
        <p:spPr bwMode="auto">
          <a:xfrm>
            <a:off x="7088540" y="3949129"/>
            <a:ext cx="1214219" cy="1152705"/>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r>
              <a:rPr lang="en-US" sz="800">
                <a:solidFill>
                  <a:schemeClr val="tx1">
                    <a:lumMod val="75000"/>
                    <a:lumOff val="25000"/>
                  </a:schemeClr>
                </a:solidFill>
                <a:latin typeface="Century Gothic" panose="020B0502020202020204" pitchFamily="34" charset="0"/>
              </a:rPr>
              <a:t> </a:t>
            </a:r>
          </a:p>
        </p:txBody>
      </p:sp>
      <p:sp>
        <p:nvSpPr>
          <p:cNvPr id="212" name="Freeform 211"/>
          <p:cNvSpPr>
            <a:spLocks/>
          </p:cNvSpPr>
          <p:nvPr/>
        </p:nvSpPr>
        <p:spPr bwMode="auto">
          <a:xfrm>
            <a:off x="3844228" y="4270426"/>
            <a:ext cx="1653875" cy="1434409"/>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3" name="Freeform 212"/>
          <p:cNvSpPr>
            <a:spLocks/>
          </p:cNvSpPr>
          <p:nvPr/>
        </p:nvSpPr>
        <p:spPr bwMode="auto">
          <a:xfrm>
            <a:off x="2684600" y="2440106"/>
            <a:ext cx="393920" cy="709590"/>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4" name="Freeform 213"/>
          <p:cNvSpPr>
            <a:spLocks/>
          </p:cNvSpPr>
          <p:nvPr/>
        </p:nvSpPr>
        <p:spPr bwMode="auto">
          <a:xfrm>
            <a:off x="2905904" y="2639584"/>
            <a:ext cx="172618" cy="301501"/>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5" name="Freeform 214"/>
          <p:cNvSpPr>
            <a:spLocks/>
          </p:cNvSpPr>
          <p:nvPr/>
        </p:nvSpPr>
        <p:spPr bwMode="auto">
          <a:xfrm>
            <a:off x="874335" y="2819267"/>
            <a:ext cx="1945995" cy="814660"/>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6" name="Freeform 215"/>
          <p:cNvSpPr>
            <a:spLocks/>
          </p:cNvSpPr>
          <p:nvPr/>
        </p:nvSpPr>
        <p:spPr bwMode="auto">
          <a:xfrm>
            <a:off x="2693452" y="2889311"/>
            <a:ext cx="72292" cy="120296"/>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7" name="Freeform 216"/>
          <p:cNvSpPr>
            <a:spLocks/>
          </p:cNvSpPr>
          <p:nvPr/>
        </p:nvSpPr>
        <p:spPr bwMode="auto">
          <a:xfrm>
            <a:off x="2523784" y="2822312"/>
            <a:ext cx="45736" cy="45682"/>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8" name="Freeform 217"/>
          <p:cNvSpPr>
            <a:spLocks/>
          </p:cNvSpPr>
          <p:nvPr/>
        </p:nvSpPr>
        <p:spPr bwMode="auto">
          <a:xfrm>
            <a:off x="2398380" y="3081174"/>
            <a:ext cx="556210" cy="735477"/>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19" name="Freeform 218"/>
          <p:cNvSpPr>
            <a:spLocks/>
          </p:cNvSpPr>
          <p:nvPr/>
        </p:nvSpPr>
        <p:spPr bwMode="auto">
          <a:xfrm>
            <a:off x="2839512" y="3378106"/>
            <a:ext cx="95898" cy="194909"/>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0" name="Freeform 219"/>
          <p:cNvSpPr>
            <a:spLocks/>
          </p:cNvSpPr>
          <p:nvPr/>
        </p:nvSpPr>
        <p:spPr bwMode="auto">
          <a:xfrm>
            <a:off x="2920656" y="3620221"/>
            <a:ext cx="44260" cy="48727"/>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1" name="Freeform 220"/>
          <p:cNvSpPr>
            <a:spLocks/>
          </p:cNvSpPr>
          <p:nvPr/>
        </p:nvSpPr>
        <p:spPr bwMode="auto">
          <a:xfrm>
            <a:off x="1300713" y="4606948"/>
            <a:ext cx="730302" cy="762886"/>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2" name="Freeform 221"/>
          <p:cNvSpPr>
            <a:spLocks/>
          </p:cNvSpPr>
          <p:nvPr/>
        </p:nvSpPr>
        <p:spPr bwMode="auto">
          <a:xfrm>
            <a:off x="1402514" y="5010470"/>
            <a:ext cx="60490" cy="120296"/>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3" name="Freeform 222"/>
          <p:cNvSpPr>
            <a:spLocks/>
          </p:cNvSpPr>
          <p:nvPr/>
        </p:nvSpPr>
        <p:spPr bwMode="auto">
          <a:xfrm>
            <a:off x="2681648" y="4116629"/>
            <a:ext cx="64916" cy="85272"/>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4" name="Freeform 223"/>
          <p:cNvSpPr>
            <a:spLocks/>
          </p:cNvSpPr>
          <p:nvPr/>
        </p:nvSpPr>
        <p:spPr bwMode="auto">
          <a:xfrm>
            <a:off x="2709680" y="3941516"/>
            <a:ext cx="1301265" cy="817704"/>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5" name="Freeform 224"/>
          <p:cNvSpPr>
            <a:spLocks/>
          </p:cNvSpPr>
          <p:nvPr/>
        </p:nvSpPr>
        <p:spPr bwMode="auto">
          <a:xfrm>
            <a:off x="2604928" y="3805994"/>
            <a:ext cx="286218" cy="327386"/>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6" name="Freeform 225"/>
          <p:cNvSpPr>
            <a:spLocks/>
          </p:cNvSpPr>
          <p:nvPr/>
        </p:nvSpPr>
        <p:spPr bwMode="auto">
          <a:xfrm>
            <a:off x="2700828" y="4070947"/>
            <a:ext cx="78194" cy="59386"/>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7" name="Freeform 226"/>
          <p:cNvSpPr>
            <a:spLocks/>
          </p:cNvSpPr>
          <p:nvPr/>
        </p:nvSpPr>
        <p:spPr bwMode="auto">
          <a:xfrm>
            <a:off x="2447068" y="2182766"/>
            <a:ext cx="118030" cy="6395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8" name="Freeform 227"/>
          <p:cNvSpPr>
            <a:spLocks/>
          </p:cNvSpPr>
          <p:nvPr/>
        </p:nvSpPr>
        <p:spPr bwMode="auto">
          <a:xfrm>
            <a:off x="2281826" y="2144698"/>
            <a:ext cx="227204" cy="242114"/>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29" name="Freeform 228"/>
          <p:cNvSpPr>
            <a:spLocks/>
          </p:cNvSpPr>
          <p:nvPr/>
        </p:nvSpPr>
        <p:spPr bwMode="auto">
          <a:xfrm>
            <a:off x="2523784" y="2213220"/>
            <a:ext cx="149010" cy="207090"/>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0" name="Freeform 229"/>
          <p:cNvSpPr>
            <a:spLocks/>
          </p:cNvSpPr>
          <p:nvPr/>
        </p:nvSpPr>
        <p:spPr bwMode="auto">
          <a:xfrm>
            <a:off x="2630010" y="2169061"/>
            <a:ext cx="63440" cy="7765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1" name="Freeform 230"/>
          <p:cNvSpPr>
            <a:spLocks/>
          </p:cNvSpPr>
          <p:nvPr/>
        </p:nvSpPr>
        <p:spPr bwMode="auto">
          <a:xfrm>
            <a:off x="2435264" y="2006130"/>
            <a:ext cx="292120" cy="175114"/>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2" name="Freeform 231"/>
          <p:cNvSpPr>
            <a:spLocks/>
          </p:cNvSpPr>
          <p:nvPr/>
        </p:nvSpPr>
        <p:spPr bwMode="auto">
          <a:xfrm>
            <a:off x="2640336" y="2264994"/>
            <a:ext cx="51638" cy="50251"/>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3" name="Freeform 232"/>
          <p:cNvSpPr>
            <a:spLocks/>
          </p:cNvSpPr>
          <p:nvPr/>
        </p:nvSpPr>
        <p:spPr bwMode="auto">
          <a:xfrm>
            <a:off x="2749514" y="2115766"/>
            <a:ext cx="1928291" cy="49945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chemeClr val="accent4"/>
          </a:solidFill>
          <a:ln w="12700" cap="rnd" cmpd="sng">
            <a:no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4" name="Freeform 233"/>
          <p:cNvSpPr>
            <a:spLocks/>
          </p:cNvSpPr>
          <p:nvPr/>
        </p:nvSpPr>
        <p:spPr bwMode="auto">
          <a:xfrm>
            <a:off x="2799676" y="2190380"/>
            <a:ext cx="81146" cy="7765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5" name="Freeform 234"/>
          <p:cNvSpPr>
            <a:spLocks/>
          </p:cNvSpPr>
          <p:nvPr/>
        </p:nvSpPr>
        <p:spPr bwMode="auto">
          <a:xfrm>
            <a:off x="2714106" y="2155355"/>
            <a:ext cx="75244" cy="79181"/>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6" name="Freeform 235"/>
          <p:cNvSpPr>
            <a:spLocks/>
          </p:cNvSpPr>
          <p:nvPr/>
        </p:nvSpPr>
        <p:spPr bwMode="auto">
          <a:xfrm>
            <a:off x="1945444" y="5442926"/>
            <a:ext cx="91472" cy="80705"/>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7" name="Freeform 236"/>
          <p:cNvSpPr>
            <a:spLocks/>
          </p:cNvSpPr>
          <p:nvPr/>
        </p:nvSpPr>
        <p:spPr bwMode="auto">
          <a:xfrm>
            <a:off x="1653324" y="5177972"/>
            <a:ext cx="514900" cy="345658"/>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8" name="Freeform 237"/>
          <p:cNvSpPr>
            <a:spLocks/>
          </p:cNvSpPr>
          <p:nvPr/>
        </p:nvSpPr>
        <p:spPr bwMode="auto">
          <a:xfrm>
            <a:off x="2660994" y="1623925"/>
            <a:ext cx="2050745" cy="500977"/>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39" name="Freeform 238"/>
          <p:cNvSpPr>
            <a:spLocks/>
          </p:cNvSpPr>
          <p:nvPr/>
        </p:nvSpPr>
        <p:spPr bwMode="auto">
          <a:xfrm>
            <a:off x="2752466" y="1975674"/>
            <a:ext cx="109178" cy="143136"/>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0" name="Freeform 239"/>
          <p:cNvSpPr>
            <a:spLocks/>
          </p:cNvSpPr>
          <p:nvPr/>
        </p:nvSpPr>
        <p:spPr bwMode="auto">
          <a:xfrm>
            <a:off x="2824758" y="2025925"/>
            <a:ext cx="44260" cy="47204"/>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1" name="Freeform 240"/>
          <p:cNvSpPr>
            <a:spLocks/>
          </p:cNvSpPr>
          <p:nvPr/>
        </p:nvSpPr>
        <p:spPr bwMode="auto">
          <a:xfrm>
            <a:off x="2891148" y="3684174"/>
            <a:ext cx="157862" cy="240591"/>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2" name="Freeform 241"/>
          <p:cNvSpPr>
            <a:spLocks/>
          </p:cNvSpPr>
          <p:nvPr/>
        </p:nvSpPr>
        <p:spPr bwMode="auto">
          <a:xfrm>
            <a:off x="2984096" y="3311108"/>
            <a:ext cx="1329296" cy="960842"/>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3" name="Freeform 242"/>
          <p:cNvSpPr>
            <a:spLocks/>
          </p:cNvSpPr>
          <p:nvPr/>
        </p:nvSpPr>
        <p:spPr bwMode="auto">
          <a:xfrm>
            <a:off x="2523784" y="3930857"/>
            <a:ext cx="82620" cy="190342"/>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244" name="Freeform 243"/>
          <p:cNvSpPr>
            <a:spLocks/>
          </p:cNvSpPr>
          <p:nvPr/>
        </p:nvSpPr>
        <p:spPr bwMode="auto">
          <a:xfrm>
            <a:off x="1924790" y="3507538"/>
            <a:ext cx="702271" cy="730910"/>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a:solidFill>
                <a:schemeClr val="tx1">
                  <a:lumMod val="75000"/>
                  <a:lumOff val="25000"/>
                </a:schemeClr>
              </a:solidFill>
              <a:latin typeface="Century Gothic" panose="020B0502020202020204" pitchFamily="34" charset="0"/>
            </a:endParaRPr>
          </a:p>
        </p:txBody>
      </p:sp>
      <p:sp>
        <p:nvSpPr>
          <p:cNvPr id="138" name="TextBox 137"/>
          <p:cNvSpPr txBox="1"/>
          <p:nvPr/>
        </p:nvSpPr>
        <p:spPr>
          <a:xfrm>
            <a:off x="3313885" y="1665190"/>
            <a:ext cx="806929"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Whatcom</a:t>
            </a:r>
          </a:p>
          <a:p>
            <a:pPr algn="ctr"/>
            <a:r>
              <a:rPr lang="en-US" sz="1000" b="1" i="1">
                <a:solidFill>
                  <a:schemeClr val="bg1"/>
                </a:solidFill>
                <a:latin typeface="+mn-lt"/>
              </a:rPr>
              <a:t>225,300</a:t>
            </a:r>
          </a:p>
        </p:txBody>
      </p:sp>
      <p:sp>
        <p:nvSpPr>
          <p:cNvPr id="139" name="TextBox 138"/>
          <p:cNvSpPr txBox="1"/>
          <p:nvPr/>
        </p:nvSpPr>
        <p:spPr>
          <a:xfrm>
            <a:off x="3329877" y="2164078"/>
            <a:ext cx="702205" cy="458583"/>
          </a:xfrm>
          <a:prstGeom prst="rect">
            <a:avLst/>
          </a:prstGeom>
          <a:noFill/>
          <a:ln w="12700">
            <a:noFill/>
          </a:ln>
          <a:effectLst/>
        </p:spPr>
        <p:txBody>
          <a:bodyPr wrap="none" rtlCol="0">
            <a:spAutoFit/>
          </a:bodyPr>
          <a:lstStyle/>
          <a:p>
            <a:pPr algn="ctr"/>
            <a:r>
              <a:rPr lang="en-US" sz="1000" b="1">
                <a:solidFill>
                  <a:schemeClr val="bg1"/>
                </a:solidFill>
                <a:latin typeface="+mn-lt"/>
              </a:rPr>
              <a:t>Skagit</a:t>
            </a:r>
          </a:p>
          <a:p>
            <a:pPr algn="ctr"/>
            <a:r>
              <a:rPr lang="en-US" sz="1000" b="1" i="1">
                <a:solidFill>
                  <a:schemeClr val="bg1"/>
                </a:solidFill>
                <a:latin typeface="+mn-lt"/>
              </a:rPr>
              <a:t>129,200</a:t>
            </a:r>
          </a:p>
        </p:txBody>
      </p:sp>
      <p:sp>
        <p:nvSpPr>
          <p:cNvPr id="140" name="TextBox 139"/>
          <p:cNvSpPr txBox="1"/>
          <p:nvPr/>
        </p:nvSpPr>
        <p:spPr>
          <a:xfrm>
            <a:off x="3265304" y="2776630"/>
            <a:ext cx="891443" cy="458583"/>
          </a:xfrm>
          <a:prstGeom prst="rect">
            <a:avLst/>
          </a:prstGeom>
          <a:noFill/>
          <a:ln w="12700">
            <a:noFill/>
          </a:ln>
          <a:effectLst/>
        </p:spPr>
        <p:txBody>
          <a:bodyPr wrap="none" rtlCol="0">
            <a:spAutoFit/>
          </a:bodyPr>
          <a:lstStyle/>
          <a:p>
            <a:pPr algn="ctr"/>
            <a:r>
              <a:rPr lang="en-US" sz="1000" b="1">
                <a:solidFill>
                  <a:schemeClr val="tx1"/>
                </a:solidFill>
                <a:latin typeface="+mn-lt"/>
              </a:rPr>
              <a:t>Snohomish</a:t>
            </a:r>
          </a:p>
          <a:p>
            <a:pPr algn="ctr"/>
            <a:r>
              <a:rPr lang="en-US" sz="1000" b="1" i="1">
                <a:solidFill>
                  <a:schemeClr val="tx1"/>
                </a:solidFill>
                <a:latin typeface="+mn-lt"/>
              </a:rPr>
              <a:t>818,700</a:t>
            </a:r>
          </a:p>
        </p:txBody>
      </p:sp>
      <p:sp>
        <p:nvSpPr>
          <p:cNvPr id="141" name="TextBox 140"/>
          <p:cNvSpPr txBox="1"/>
          <p:nvPr/>
        </p:nvSpPr>
        <p:spPr>
          <a:xfrm>
            <a:off x="3029301" y="3441985"/>
            <a:ext cx="1075170" cy="634961"/>
          </a:xfrm>
          <a:prstGeom prst="rect">
            <a:avLst/>
          </a:prstGeom>
          <a:noFill/>
          <a:ln w="12700">
            <a:noFill/>
          </a:ln>
          <a:effectLst/>
        </p:spPr>
        <p:txBody>
          <a:bodyPr wrap="none" rtlCol="0">
            <a:spAutoFit/>
          </a:bodyPr>
          <a:lstStyle/>
          <a:p>
            <a:pPr algn="ctr"/>
            <a:r>
              <a:rPr lang="en-US" sz="1000" b="1">
                <a:solidFill>
                  <a:schemeClr val="tx1"/>
                </a:solidFill>
                <a:latin typeface="+mn-lt"/>
              </a:rPr>
              <a:t>Seattle &amp; King</a:t>
            </a:r>
          </a:p>
          <a:p>
            <a:pPr algn="ctr"/>
            <a:r>
              <a:rPr lang="en-US" sz="1000" b="1">
                <a:solidFill>
                  <a:schemeClr val="tx1"/>
                </a:solidFill>
                <a:latin typeface="+mn-lt"/>
              </a:rPr>
              <a:t>County</a:t>
            </a:r>
          </a:p>
          <a:p>
            <a:pPr algn="ctr"/>
            <a:r>
              <a:rPr lang="en-US" sz="1000" b="1" i="1">
                <a:solidFill>
                  <a:schemeClr val="tx1"/>
                </a:solidFill>
                <a:latin typeface="+mn-lt"/>
              </a:rPr>
              <a:t>2,226,300</a:t>
            </a:r>
          </a:p>
        </p:txBody>
      </p:sp>
      <p:sp>
        <p:nvSpPr>
          <p:cNvPr id="142" name="TextBox 141"/>
          <p:cNvSpPr txBox="1"/>
          <p:nvPr/>
        </p:nvSpPr>
        <p:spPr>
          <a:xfrm>
            <a:off x="2767285" y="4207994"/>
            <a:ext cx="1179895" cy="458583"/>
          </a:xfrm>
          <a:prstGeom prst="rect">
            <a:avLst/>
          </a:prstGeom>
          <a:noFill/>
          <a:ln w="12700">
            <a:noFill/>
          </a:ln>
          <a:effectLst/>
        </p:spPr>
        <p:txBody>
          <a:bodyPr wrap="none" rtlCol="0">
            <a:spAutoFit/>
          </a:bodyPr>
          <a:lstStyle/>
          <a:p>
            <a:pPr algn="ctr"/>
            <a:r>
              <a:rPr lang="en-US" sz="1000" b="1">
                <a:solidFill>
                  <a:schemeClr val="tx1"/>
                </a:solidFill>
                <a:latin typeface="+mn-lt"/>
              </a:rPr>
              <a:t>Tacoma-Pierce*</a:t>
            </a:r>
          </a:p>
          <a:p>
            <a:pPr algn="ctr"/>
            <a:r>
              <a:rPr lang="en-US" sz="1000" b="1" i="1">
                <a:solidFill>
                  <a:schemeClr val="tx1"/>
                </a:solidFill>
                <a:latin typeface="+mn-lt"/>
              </a:rPr>
              <a:t>888,300</a:t>
            </a:r>
          </a:p>
        </p:txBody>
      </p:sp>
      <p:sp>
        <p:nvSpPr>
          <p:cNvPr id="143" name="TextBox 142"/>
          <p:cNvSpPr txBox="1"/>
          <p:nvPr/>
        </p:nvSpPr>
        <p:spPr>
          <a:xfrm>
            <a:off x="2533446" y="4750062"/>
            <a:ext cx="626877" cy="458583"/>
          </a:xfrm>
          <a:prstGeom prst="rect">
            <a:avLst/>
          </a:prstGeom>
          <a:noFill/>
          <a:ln w="12700">
            <a:noFill/>
          </a:ln>
          <a:effectLst/>
        </p:spPr>
        <p:txBody>
          <a:bodyPr wrap="none" rtlCol="0">
            <a:spAutoFit/>
          </a:bodyPr>
          <a:lstStyle/>
          <a:p>
            <a:pPr algn="ctr"/>
            <a:r>
              <a:rPr lang="en-US" sz="1000" b="1">
                <a:solidFill>
                  <a:schemeClr val="bg1"/>
                </a:solidFill>
                <a:latin typeface="+mn-lt"/>
              </a:rPr>
              <a:t>Lewis</a:t>
            </a:r>
          </a:p>
          <a:p>
            <a:pPr algn="ctr"/>
            <a:r>
              <a:rPr lang="en-US" sz="1000" b="1">
                <a:solidFill>
                  <a:schemeClr val="bg1"/>
                </a:solidFill>
                <a:latin typeface="+mn-lt"/>
              </a:rPr>
              <a:t>79,480</a:t>
            </a:r>
          </a:p>
        </p:txBody>
      </p:sp>
      <p:sp>
        <p:nvSpPr>
          <p:cNvPr id="144" name="TextBox 143"/>
          <p:cNvSpPr txBox="1"/>
          <p:nvPr/>
        </p:nvSpPr>
        <p:spPr>
          <a:xfrm>
            <a:off x="2357101" y="5263554"/>
            <a:ext cx="702205" cy="458583"/>
          </a:xfrm>
          <a:prstGeom prst="rect">
            <a:avLst/>
          </a:prstGeom>
          <a:noFill/>
          <a:ln w="12700">
            <a:noFill/>
          </a:ln>
          <a:effectLst/>
        </p:spPr>
        <p:txBody>
          <a:bodyPr wrap="none" rtlCol="0">
            <a:spAutoFit/>
          </a:bodyPr>
          <a:lstStyle/>
          <a:p>
            <a:pPr algn="ctr"/>
            <a:r>
              <a:rPr lang="en-US" sz="1000" b="1">
                <a:solidFill>
                  <a:schemeClr val="bg1"/>
                </a:solidFill>
                <a:latin typeface="+mn-lt"/>
              </a:rPr>
              <a:t>Cowlitz</a:t>
            </a:r>
          </a:p>
          <a:p>
            <a:pPr algn="ctr"/>
            <a:r>
              <a:rPr lang="en-US" sz="1000" b="1" i="1">
                <a:solidFill>
                  <a:schemeClr val="bg1"/>
                </a:solidFill>
                <a:latin typeface="+mn-lt"/>
              </a:rPr>
              <a:t>108,950</a:t>
            </a:r>
          </a:p>
        </p:txBody>
      </p:sp>
      <p:sp>
        <p:nvSpPr>
          <p:cNvPr id="145" name="TextBox 144"/>
          <p:cNvSpPr txBox="1"/>
          <p:nvPr/>
        </p:nvSpPr>
        <p:spPr>
          <a:xfrm>
            <a:off x="2500513" y="5845136"/>
            <a:ext cx="702205" cy="458583"/>
          </a:xfrm>
          <a:prstGeom prst="rect">
            <a:avLst/>
          </a:prstGeom>
          <a:noFill/>
          <a:ln w="12700">
            <a:noFill/>
          </a:ln>
          <a:effectLst/>
        </p:spPr>
        <p:txBody>
          <a:bodyPr wrap="none" rtlCol="0">
            <a:spAutoFit/>
          </a:bodyPr>
          <a:lstStyle/>
          <a:p>
            <a:pPr algn="ctr"/>
            <a:r>
              <a:rPr lang="en-US" sz="1000" b="1">
                <a:solidFill>
                  <a:schemeClr val="tx1"/>
                </a:solidFill>
                <a:latin typeface="+mn-lt"/>
              </a:rPr>
              <a:t>Clark*</a:t>
            </a:r>
          </a:p>
          <a:p>
            <a:pPr algn="ctr"/>
            <a:r>
              <a:rPr lang="en-US" sz="1000" b="1" i="1">
                <a:solidFill>
                  <a:schemeClr val="tx1"/>
                </a:solidFill>
                <a:latin typeface="+mn-lt"/>
              </a:rPr>
              <a:t>488,500</a:t>
            </a:r>
          </a:p>
        </p:txBody>
      </p:sp>
      <p:sp>
        <p:nvSpPr>
          <p:cNvPr id="146" name="TextBox 145"/>
          <p:cNvSpPr txBox="1"/>
          <p:nvPr/>
        </p:nvSpPr>
        <p:spPr>
          <a:xfrm>
            <a:off x="3094151" y="5364044"/>
            <a:ext cx="801417" cy="458583"/>
          </a:xfrm>
          <a:prstGeom prst="rect">
            <a:avLst/>
          </a:prstGeom>
          <a:noFill/>
          <a:ln w="12700">
            <a:noFill/>
          </a:ln>
          <a:effectLst/>
        </p:spPr>
        <p:txBody>
          <a:bodyPr wrap="none" rtlCol="0">
            <a:spAutoFit/>
          </a:bodyPr>
          <a:lstStyle/>
          <a:p>
            <a:pPr algn="ctr"/>
            <a:r>
              <a:rPr lang="en-US" sz="1000" b="1">
                <a:solidFill>
                  <a:schemeClr val="bg1"/>
                </a:solidFill>
                <a:latin typeface="+mn-lt"/>
              </a:rPr>
              <a:t>Skamania</a:t>
            </a:r>
          </a:p>
          <a:p>
            <a:pPr algn="ctr"/>
            <a:r>
              <a:rPr lang="en-US" sz="1000" b="1" i="1">
                <a:solidFill>
                  <a:schemeClr val="bg1"/>
                </a:solidFill>
                <a:latin typeface="+mn-lt"/>
              </a:rPr>
              <a:t>12,060</a:t>
            </a:r>
          </a:p>
        </p:txBody>
      </p:sp>
      <p:sp>
        <p:nvSpPr>
          <p:cNvPr id="147" name="TextBox 146"/>
          <p:cNvSpPr txBox="1"/>
          <p:nvPr/>
        </p:nvSpPr>
        <p:spPr>
          <a:xfrm>
            <a:off x="4073948" y="5754884"/>
            <a:ext cx="707717" cy="458583"/>
          </a:xfrm>
          <a:prstGeom prst="rect">
            <a:avLst/>
          </a:prstGeom>
          <a:noFill/>
          <a:ln w="12700">
            <a:noFill/>
          </a:ln>
          <a:effectLst/>
        </p:spPr>
        <p:txBody>
          <a:bodyPr wrap="none" rtlCol="0">
            <a:spAutoFit/>
          </a:bodyPr>
          <a:lstStyle/>
          <a:p>
            <a:pPr algn="ctr"/>
            <a:r>
              <a:rPr lang="en-US" sz="1000" b="1">
                <a:solidFill>
                  <a:schemeClr val="bg1"/>
                </a:solidFill>
                <a:latin typeface="+mn-lt"/>
              </a:rPr>
              <a:t>Klickitat</a:t>
            </a:r>
          </a:p>
          <a:p>
            <a:pPr algn="ctr"/>
            <a:r>
              <a:rPr lang="en-US" sz="1000" b="1" i="1">
                <a:solidFill>
                  <a:schemeClr val="bg1"/>
                </a:solidFill>
                <a:latin typeface="+mn-lt"/>
              </a:rPr>
              <a:t>22,430</a:t>
            </a:r>
          </a:p>
        </p:txBody>
      </p:sp>
      <p:sp>
        <p:nvSpPr>
          <p:cNvPr id="148" name="TextBox 147"/>
          <p:cNvSpPr txBox="1"/>
          <p:nvPr/>
        </p:nvSpPr>
        <p:spPr>
          <a:xfrm>
            <a:off x="2266644" y="2424571"/>
            <a:ext cx="626877" cy="458583"/>
          </a:xfrm>
          <a:prstGeom prst="rect">
            <a:avLst/>
          </a:prstGeom>
          <a:noFill/>
          <a:ln w="12700">
            <a:noFill/>
          </a:ln>
          <a:effectLst/>
        </p:spPr>
        <p:txBody>
          <a:bodyPr wrap="none" rtlCol="0">
            <a:spAutoFit/>
          </a:bodyPr>
          <a:lstStyle/>
          <a:p>
            <a:pPr algn="ctr"/>
            <a:r>
              <a:rPr lang="en-US" sz="1000" b="1">
                <a:solidFill>
                  <a:schemeClr val="tx1"/>
                </a:solidFill>
                <a:latin typeface="+mn-lt"/>
              </a:rPr>
              <a:t>Island</a:t>
            </a:r>
          </a:p>
          <a:p>
            <a:pPr algn="ctr"/>
            <a:r>
              <a:rPr lang="en-US" sz="1000" b="1" i="1">
                <a:solidFill>
                  <a:schemeClr val="tx1"/>
                </a:solidFill>
                <a:latin typeface="+mn-lt"/>
              </a:rPr>
              <a:t>84,820</a:t>
            </a:r>
          </a:p>
        </p:txBody>
      </p:sp>
      <p:sp>
        <p:nvSpPr>
          <p:cNvPr id="149" name="TextBox 148"/>
          <p:cNvSpPr txBox="1"/>
          <p:nvPr/>
        </p:nvSpPr>
        <p:spPr>
          <a:xfrm>
            <a:off x="1187371" y="2726686"/>
            <a:ext cx="661785" cy="458583"/>
          </a:xfrm>
          <a:prstGeom prst="rect">
            <a:avLst/>
          </a:prstGeom>
          <a:noFill/>
          <a:ln w="12700">
            <a:noFill/>
          </a:ln>
          <a:effectLst/>
        </p:spPr>
        <p:txBody>
          <a:bodyPr wrap="none" rtlCol="0">
            <a:spAutoFit/>
          </a:bodyPr>
          <a:lstStyle/>
          <a:p>
            <a:pPr algn="ctr"/>
            <a:r>
              <a:rPr lang="en-US" sz="1000" b="1">
                <a:solidFill>
                  <a:schemeClr val="bg1"/>
                </a:solidFill>
                <a:latin typeface="+mn-lt"/>
              </a:rPr>
              <a:t>Clallam</a:t>
            </a:r>
          </a:p>
          <a:p>
            <a:pPr algn="ctr"/>
            <a:r>
              <a:rPr lang="en-US" sz="1000" b="1" i="1">
                <a:solidFill>
                  <a:schemeClr val="bg1"/>
                </a:solidFill>
                <a:latin typeface="+mn-lt"/>
              </a:rPr>
              <a:t>76,010</a:t>
            </a:r>
          </a:p>
        </p:txBody>
      </p:sp>
      <p:sp>
        <p:nvSpPr>
          <p:cNvPr id="150" name="TextBox 149"/>
          <p:cNvSpPr txBox="1"/>
          <p:nvPr/>
        </p:nvSpPr>
        <p:spPr>
          <a:xfrm>
            <a:off x="1251367" y="3172317"/>
            <a:ext cx="777533" cy="458583"/>
          </a:xfrm>
          <a:prstGeom prst="rect">
            <a:avLst/>
          </a:prstGeom>
          <a:noFill/>
          <a:ln w="12700">
            <a:noFill/>
          </a:ln>
          <a:effectLst/>
        </p:spPr>
        <p:txBody>
          <a:bodyPr wrap="none" rtlCol="0">
            <a:spAutoFit/>
          </a:bodyPr>
          <a:lstStyle/>
          <a:p>
            <a:pPr algn="ctr"/>
            <a:r>
              <a:rPr lang="en-US" sz="1000" b="1">
                <a:solidFill>
                  <a:schemeClr val="bg1"/>
                </a:solidFill>
                <a:latin typeface="+mn-lt"/>
              </a:rPr>
              <a:t>Jefferson</a:t>
            </a:r>
          </a:p>
          <a:p>
            <a:pPr algn="ctr"/>
            <a:r>
              <a:rPr lang="en-US" sz="1000" b="1" i="1">
                <a:solidFill>
                  <a:schemeClr val="bg1"/>
                </a:solidFill>
                <a:latin typeface="+mn-lt"/>
              </a:rPr>
              <a:t>31,900</a:t>
            </a:r>
          </a:p>
        </p:txBody>
      </p:sp>
      <p:sp>
        <p:nvSpPr>
          <p:cNvPr id="151" name="TextBox 150"/>
          <p:cNvSpPr txBox="1"/>
          <p:nvPr/>
        </p:nvSpPr>
        <p:spPr>
          <a:xfrm>
            <a:off x="1264129" y="3644584"/>
            <a:ext cx="636062" cy="634961"/>
          </a:xfrm>
          <a:prstGeom prst="rect">
            <a:avLst/>
          </a:prstGeom>
          <a:noFill/>
          <a:ln w="12700">
            <a:noFill/>
          </a:ln>
          <a:effectLst/>
        </p:spPr>
        <p:txBody>
          <a:bodyPr wrap="none" rtlCol="0">
            <a:spAutoFit/>
          </a:bodyPr>
          <a:lstStyle/>
          <a:p>
            <a:pPr algn="ctr"/>
            <a:r>
              <a:rPr lang="en-US" sz="1000" b="1">
                <a:solidFill>
                  <a:schemeClr val="bg1"/>
                </a:solidFill>
                <a:latin typeface="+mn-lt"/>
              </a:rPr>
              <a:t>Grays</a:t>
            </a:r>
          </a:p>
          <a:p>
            <a:pPr algn="ctr"/>
            <a:r>
              <a:rPr lang="en-US" sz="1000" b="1">
                <a:solidFill>
                  <a:schemeClr val="bg1"/>
                </a:solidFill>
                <a:latin typeface="+mn-lt"/>
              </a:rPr>
              <a:t>Harbor</a:t>
            </a:r>
          </a:p>
          <a:p>
            <a:pPr algn="ctr"/>
            <a:r>
              <a:rPr lang="en-US" sz="1000" b="1" i="1">
                <a:solidFill>
                  <a:schemeClr val="bg1"/>
                </a:solidFill>
                <a:latin typeface="+mn-lt"/>
              </a:rPr>
              <a:t>74,160</a:t>
            </a:r>
          </a:p>
        </p:txBody>
      </p:sp>
      <p:sp>
        <p:nvSpPr>
          <p:cNvPr id="152" name="TextBox 151"/>
          <p:cNvSpPr txBox="1"/>
          <p:nvPr/>
        </p:nvSpPr>
        <p:spPr>
          <a:xfrm>
            <a:off x="1446694" y="4720293"/>
            <a:ext cx="626877" cy="458583"/>
          </a:xfrm>
          <a:prstGeom prst="rect">
            <a:avLst/>
          </a:prstGeom>
          <a:noFill/>
          <a:ln w="12700">
            <a:noFill/>
          </a:ln>
          <a:effectLst/>
        </p:spPr>
        <p:txBody>
          <a:bodyPr wrap="none" rtlCol="0">
            <a:spAutoFit/>
          </a:bodyPr>
          <a:lstStyle/>
          <a:p>
            <a:pPr algn="ctr"/>
            <a:r>
              <a:rPr lang="en-US" sz="1000" b="1">
                <a:solidFill>
                  <a:schemeClr val="bg1"/>
                </a:solidFill>
                <a:latin typeface="+mn-lt"/>
              </a:rPr>
              <a:t>Pacific</a:t>
            </a:r>
          </a:p>
          <a:p>
            <a:pPr algn="ctr"/>
            <a:r>
              <a:rPr lang="en-US" sz="1000" b="1" i="1">
                <a:solidFill>
                  <a:schemeClr val="bg1"/>
                </a:solidFill>
                <a:latin typeface="+mn-lt"/>
              </a:rPr>
              <a:t>21,640</a:t>
            </a:r>
          </a:p>
        </p:txBody>
      </p:sp>
      <p:sp>
        <p:nvSpPr>
          <p:cNvPr id="153" name="TextBox 152"/>
          <p:cNvSpPr txBox="1"/>
          <p:nvPr/>
        </p:nvSpPr>
        <p:spPr>
          <a:xfrm>
            <a:off x="1287922" y="5272236"/>
            <a:ext cx="933413" cy="400110"/>
          </a:xfrm>
          <a:prstGeom prst="rect">
            <a:avLst/>
          </a:prstGeom>
          <a:noFill/>
          <a:ln w="12700">
            <a:noFill/>
          </a:ln>
          <a:effectLst/>
        </p:spPr>
        <p:txBody>
          <a:bodyPr wrap="square" rtlCol="0">
            <a:spAutoFit/>
          </a:bodyPr>
          <a:lstStyle/>
          <a:p>
            <a:pPr algn="ctr"/>
            <a:r>
              <a:rPr lang="en-US" sz="1000" b="1">
                <a:solidFill>
                  <a:schemeClr val="tx1"/>
                </a:solidFill>
                <a:latin typeface="+mn-lt"/>
              </a:rPr>
              <a:t>Wahkiakum</a:t>
            </a:r>
          </a:p>
          <a:p>
            <a:pPr algn="ctr"/>
            <a:r>
              <a:rPr lang="en-US" sz="1000" b="1" i="1">
                <a:solidFill>
                  <a:schemeClr val="tx1"/>
                </a:solidFill>
                <a:latin typeface="+mn-lt"/>
              </a:rPr>
              <a:t>4,190</a:t>
            </a:r>
          </a:p>
        </p:txBody>
      </p:sp>
      <p:sp>
        <p:nvSpPr>
          <p:cNvPr id="154" name="TextBox 153"/>
          <p:cNvSpPr txBox="1"/>
          <p:nvPr/>
        </p:nvSpPr>
        <p:spPr>
          <a:xfrm>
            <a:off x="2137789" y="4292096"/>
            <a:ext cx="777533" cy="458583"/>
          </a:xfrm>
          <a:prstGeom prst="rect">
            <a:avLst/>
          </a:prstGeom>
          <a:noFill/>
          <a:ln w="12700">
            <a:noFill/>
          </a:ln>
          <a:effectLst/>
        </p:spPr>
        <p:txBody>
          <a:bodyPr wrap="none" rtlCol="0">
            <a:spAutoFit/>
          </a:bodyPr>
          <a:lstStyle/>
          <a:p>
            <a:pPr algn="ctr"/>
            <a:r>
              <a:rPr lang="en-US" sz="1000" b="1">
                <a:solidFill>
                  <a:schemeClr val="bg1"/>
                </a:solidFill>
                <a:latin typeface="+mn-lt"/>
              </a:rPr>
              <a:t>Thurston</a:t>
            </a:r>
          </a:p>
          <a:p>
            <a:pPr algn="ctr"/>
            <a:r>
              <a:rPr lang="en-US" sz="1000" b="1" i="1">
                <a:solidFill>
                  <a:schemeClr val="bg1"/>
                </a:solidFill>
                <a:latin typeface="+mn-lt"/>
              </a:rPr>
              <a:t>285,800</a:t>
            </a:r>
          </a:p>
        </p:txBody>
      </p:sp>
      <p:sp>
        <p:nvSpPr>
          <p:cNvPr id="155" name="TextBox 154"/>
          <p:cNvSpPr txBox="1"/>
          <p:nvPr/>
        </p:nvSpPr>
        <p:spPr>
          <a:xfrm>
            <a:off x="1867543" y="3822475"/>
            <a:ext cx="628713" cy="458583"/>
          </a:xfrm>
          <a:prstGeom prst="rect">
            <a:avLst/>
          </a:prstGeom>
          <a:noFill/>
          <a:ln w="12700">
            <a:noFill/>
          </a:ln>
          <a:effectLst/>
        </p:spPr>
        <p:txBody>
          <a:bodyPr wrap="none" rtlCol="0">
            <a:spAutoFit/>
          </a:bodyPr>
          <a:lstStyle/>
          <a:p>
            <a:pPr algn="ctr"/>
            <a:r>
              <a:rPr lang="en-US" sz="1000" b="1">
                <a:solidFill>
                  <a:schemeClr val="bg1"/>
                </a:solidFill>
                <a:latin typeface="+mn-lt"/>
              </a:rPr>
              <a:t>Mason</a:t>
            </a:r>
          </a:p>
          <a:p>
            <a:pPr algn="ctr"/>
            <a:r>
              <a:rPr lang="en-US" sz="1000" b="1" i="1">
                <a:solidFill>
                  <a:schemeClr val="bg1"/>
                </a:solidFill>
                <a:latin typeface="+mn-lt"/>
              </a:rPr>
              <a:t>64,980</a:t>
            </a:r>
          </a:p>
        </p:txBody>
      </p:sp>
      <p:sp>
        <p:nvSpPr>
          <p:cNvPr id="156" name="TextBox 155"/>
          <p:cNvSpPr txBox="1"/>
          <p:nvPr/>
        </p:nvSpPr>
        <p:spPr>
          <a:xfrm>
            <a:off x="4314252" y="4943339"/>
            <a:ext cx="702205" cy="458583"/>
          </a:xfrm>
          <a:prstGeom prst="rect">
            <a:avLst/>
          </a:prstGeom>
          <a:noFill/>
          <a:ln w="12700">
            <a:noFill/>
          </a:ln>
          <a:effectLst/>
        </p:spPr>
        <p:txBody>
          <a:bodyPr wrap="none" rtlCol="0">
            <a:spAutoFit/>
          </a:bodyPr>
          <a:lstStyle/>
          <a:p>
            <a:pPr algn="ctr"/>
            <a:r>
              <a:rPr lang="en-US" sz="1000" b="1">
                <a:solidFill>
                  <a:schemeClr val="tx1"/>
                </a:solidFill>
                <a:latin typeface="+mn-lt"/>
              </a:rPr>
              <a:t>Yakima</a:t>
            </a:r>
          </a:p>
          <a:p>
            <a:pPr algn="ctr"/>
            <a:r>
              <a:rPr lang="en-US" sz="1000" b="1" i="1">
                <a:solidFill>
                  <a:schemeClr val="tx1"/>
                </a:solidFill>
                <a:latin typeface="+mn-lt"/>
              </a:rPr>
              <a:t>255,950</a:t>
            </a:r>
          </a:p>
        </p:txBody>
      </p:sp>
      <p:sp>
        <p:nvSpPr>
          <p:cNvPr id="157" name="TextBox 156"/>
          <p:cNvSpPr txBox="1"/>
          <p:nvPr/>
        </p:nvSpPr>
        <p:spPr>
          <a:xfrm>
            <a:off x="4339814" y="4022219"/>
            <a:ext cx="650760" cy="458583"/>
          </a:xfrm>
          <a:prstGeom prst="rect">
            <a:avLst/>
          </a:prstGeom>
          <a:noFill/>
          <a:ln w="12700">
            <a:noFill/>
          </a:ln>
          <a:effectLst/>
        </p:spPr>
        <p:txBody>
          <a:bodyPr wrap="none" rtlCol="0">
            <a:spAutoFit/>
          </a:bodyPr>
          <a:lstStyle/>
          <a:p>
            <a:pPr algn="ctr"/>
            <a:r>
              <a:rPr lang="en-US" sz="1000" b="1">
                <a:solidFill>
                  <a:schemeClr val="tx1"/>
                </a:solidFill>
                <a:latin typeface="+mn-lt"/>
              </a:rPr>
              <a:t>Kittitas</a:t>
            </a:r>
          </a:p>
          <a:p>
            <a:pPr algn="ctr"/>
            <a:r>
              <a:rPr lang="en-US" sz="1000" b="1" i="1">
                <a:solidFill>
                  <a:schemeClr val="tx1"/>
                </a:solidFill>
                <a:latin typeface="+mn-lt"/>
              </a:rPr>
              <a:t>46,570</a:t>
            </a:r>
          </a:p>
        </p:txBody>
      </p:sp>
      <p:sp>
        <p:nvSpPr>
          <p:cNvPr id="158" name="TextBox 157"/>
          <p:cNvSpPr txBox="1"/>
          <p:nvPr/>
        </p:nvSpPr>
        <p:spPr>
          <a:xfrm>
            <a:off x="4421981" y="3306438"/>
            <a:ext cx="628713"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a:t>
            </a:r>
          </a:p>
          <a:p>
            <a:pPr algn="ctr"/>
            <a:r>
              <a:rPr lang="en-US" sz="1000" b="1" i="1">
                <a:solidFill>
                  <a:schemeClr val="bg1"/>
                </a:solidFill>
                <a:latin typeface="+mn-lt"/>
              </a:rPr>
              <a:t>78,420</a:t>
            </a:r>
          </a:p>
        </p:txBody>
      </p:sp>
      <p:sp>
        <p:nvSpPr>
          <p:cNvPr id="159" name="TextBox 158"/>
          <p:cNvSpPr txBox="1"/>
          <p:nvPr/>
        </p:nvSpPr>
        <p:spPr>
          <a:xfrm>
            <a:off x="5156054" y="3327993"/>
            <a:ext cx="702205"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Douglas</a:t>
            </a:r>
          </a:p>
          <a:p>
            <a:pPr algn="ctr"/>
            <a:r>
              <a:rPr lang="en-US" sz="1000" b="1" i="1">
                <a:solidFill>
                  <a:schemeClr val="bg1"/>
                </a:solidFill>
                <a:latin typeface="+mn-lt"/>
              </a:rPr>
              <a:t>42,820</a:t>
            </a:r>
          </a:p>
        </p:txBody>
      </p:sp>
      <p:sp>
        <p:nvSpPr>
          <p:cNvPr id="160" name="TextBox 159"/>
          <p:cNvSpPr txBox="1"/>
          <p:nvPr/>
        </p:nvSpPr>
        <p:spPr>
          <a:xfrm>
            <a:off x="4803934" y="3030093"/>
            <a:ext cx="1251548" cy="282204"/>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(Chelan-Douglas)</a:t>
            </a:r>
          </a:p>
        </p:txBody>
      </p:sp>
      <p:sp>
        <p:nvSpPr>
          <p:cNvPr id="161" name="TextBox 160"/>
          <p:cNvSpPr txBox="1"/>
          <p:nvPr/>
        </p:nvSpPr>
        <p:spPr>
          <a:xfrm>
            <a:off x="5136995" y="2025925"/>
            <a:ext cx="852861"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Okanogan</a:t>
            </a:r>
          </a:p>
          <a:p>
            <a:pPr algn="ctr"/>
            <a:r>
              <a:rPr lang="en-US" sz="1000" b="1" i="1">
                <a:solidFill>
                  <a:schemeClr val="tx1"/>
                </a:solidFill>
                <a:latin typeface="+mn-lt"/>
              </a:rPr>
              <a:t>42,730</a:t>
            </a:r>
          </a:p>
        </p:txBody>
      </p:sp>
      <p:sp>
        <p:nvSpPr>
          <p:cNvPr id="162" name="TextBox 161"/>
          <p:cNvSpPr txBox="1"/>
          <p:nvPr/>
        </p:nvSpPr>
        <p:spPr>
          <a:xfrm>
            <a:off x="5468962" y="5328542"/>
            <a:ext cx="702205"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a:t>
            </a:r>
          </a:p>
          <a:p>
            <a:pPr algn="ctr"/>
            <a:r>
              <a:rPr lang="en-US" sz="1000" b="1" i="1">
                <a:solidFill>
                  <a:schemeClr val="bg1"/>
                </a:solidFill>
                <a:latin typeface="+mn-lt"/>
              </a:rPr>
              <a:t>201,800</a:t>
            </a:r>
          </a:p>
        </p:txBody>
      </p:sp>
      <p:sp>
        <p:nvSpPr>
          <p:cNvPr id="163" name="TextBox 162"/>
          <p:cNvSpPr txBox="1"/>
          <p:nvPr/>
        </p:nvSpPr>
        <p:spPr>
          <a:xfrm>
            <a:off x="5993012" y="4996609"/>
            <a:ext cx="704042"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Franklin</a:t>
            </a:r>
          </a:p>
          <a:p>
            <a:pPr algn="ctr"/>
            <a:r>
              <a:rPr lang="en-US" sz="1000" b="1" i="1">
                <a:solidFill>
                  <a:schemeClr val="bg1"/>
                </a:solidFill>
                <a:latin typeface="+mn-lt"/>
              </a:rPr>
              <a:t>94,680</a:t>
            </a:r>
          </a:p>
        </p:txBody>
      </p:sp>
      <p:sp>
        <p:nvSpPr>
          <p:cNvPr id="164" name="TextBox 163"/>
          <p:cNvSpPr txBox="1"/>
          <p:nvPr/>
        </p:nvSpPr>
        <p:spPr>
          <a:xfrm>
            <a:off x="5458031" y="4819899"/>
            <a:ext cx="1284619" cy="282204"/>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(Benton-Franklin)</a:t>
            </a:r>
          </a:p>
        </p:txBody>
      </p:sp>
      <p:sp>
        <p:nvSpPr>
          <p:cNvPr id="165" name="TextBox 164"/>
          <p:cNvSpPr txBox="1"/>
          <p:nvPr/>
        </p:nvSpPr>
        <p:spPr>
          <a:xfrm>
            <a:off x="5542774" y="3944400"/>
            <a:ext cx="626877"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Grant</a:t>
            </a:r>
          </a:p>
          <a:p>
            <a:pPr algn="ctr"/>
            <a:r>
              <a:rPr lang="en-US" sz="1000" b="1" i="1">
                <a:solidFill>
                  <a:schemeClr val="tx1"/>
                </a:solidFill>
                <a:latin typeface="+mn-lt"/>
              </a:rPr>
              <a:t>98,740</a:t>
            </a:r>
          </a:p>
        </p:txBody>
      </p:sp>
      <p:sp>
        <p:nvSpPr>
          <p:cNvPr id="166" name="TextBox 165"/>
          <p:cNvSpPr txBox="1"/>
          <p:nvPr/>
        </p:nvSpPr>
        <p:spPr>
          <a:xfrm>
            <a:off x="6454961" y="2071507"/>
            <a:ext cx="551549" cy="458583"/>
          </a:xfrm>
          <a:prstGeom prst="rect">
            <a:avLst/>
          </a:prstGeom>
          <a:noFill/>
          <a:ln w="12700">
            <a:noFill/>
          </a:ln>
          <a:effectLst/>
        </p:spPr>
        <p:txBody>
          <a:bodyPr wrap="none" rtlCol="0">
            <a:spAutoFit/>
          </a:bodyPr>
          <a:lstStyle/>
          <a:p>
            <a:pPr algn="ctr"/>
            <a:r>
              <a:rPr lang="en-US" sz="1000" b="1">
                <a:solidFill>
                  <a:schemeClr val="bg1"/>
                </a:solidFill>
                <a:latin typeface="+mn-lt"/>
              </a:rPr>
              <a:t>Ferry</a:t>
            </a:r>
          </a:p>
          <a:p>
            <a:pPr algn="ctr"/>
            <a:r>
              <a:rPr lang="en-US" sz="1000" b="1" i="1">
                <a:solidFill>
                  <a:schemeClr val="bg1"/>
                </a:solidFill>
                <a:latin typeface="+mn-lt"/>
              </a:rPr>
              <a:t>7,830</a:t>
            </a:r>
          </a:p>
        </p:txBody>
      </p:sp>
      <p:sp>
        <p:nvSpPr>
          <p:cNvPr id="167" name="TextBox 166"/>
          <p:cNvSpPr txBox="1"/>
          <p:nvPr/>
        </p:nvSpPr>
        <p:spPr>
          <a:xfrm>
            <a:off x="7054326" y="2337887"/>
            <a:ext cx="702205" cy="458583"/>
          </a:xfrm>
          <a:prstGeom prst="rect">
            <a:avLst/>
          </a:prstGeom>
          <a:noFill/>
          <a:ln w="12700">
            <a:noFill/>
          </a:ln>
          <a:effectLst/>
        </p:spPr>
        <p:txBody>
          <a:bodyPr wrap="none" rtlCol="0">
            <a:spAutoFit/>
          </a:bodyPr>
          <a:lstStyle/>
          <a:p>
            <a:pPr algn="ctr"/>
            <a:r>
              <a:rPr lang="en-US" sz="1000" b="1">
                <a:solidFill>
                  <a:schemeClr val="bg1"/>
                </a:solidFill>
                <a:latin typeface="+mn-lt"/>
              </a:rPr>
              <a:t>Stevens</a:t>
            </a:r>
          </a:p>
          <a:p>
            <a:pPr algn="ctr"/>
            <a:r>
              <a:rPr lang="en-US" sz="1000" b="1" i="1">
                <a:solidFill>
                  <a:schemeClr val="bg1"/>
                </a:solidFill>
                <a:latin typeface="+mn-lt"/>
              </a:rPr>
              <a:t>45,570</a:t>
            </a:r>
          </a:p>
        </p:txBody>
      </p:sp>
      <p:sp>
        <p:nvSpPr>
          <p:cNvPr id="168" name="TextBox 167"/>
          <p:cNvSpPr txBox="1"/>
          <p:nvPr/>
        </p:nvSpPr>
        <p:spPr>
          <a:xfrm>
            <a:off x="7627855" y="1971765"/>
            <a:ext cx="626877" cy="634961"/>
          </a:xfrm>
          <a:prstGeom prst="rect">
            <a:avLst/>
          </a:prstGeom>
          <a:noFill/>
          <a:ln w="12700">
            <a:noFill/>
          </a:ln>
          <a:effectLst/>
        </p:spPr>
        <p:txBody>
          <a:bodyPr wrap="none" rtlCol="0">
            <a:spAutoFit/>
          </a:bodyPr>
          <a:lstStyle/>
          <a:p>
            <a:pPr algn="ctr"/>
            <a:r>
              <a:rPr lang="en-US" sz="1000" b="1">
                <a:solidFill>
                  <a:schemeClr val="bg1"/>
                </a:solidFill>
                <a:latin typeface="+mn-lt"/>
              </a:rPr>
              <a:t>Pend</a:t>
            </a:r>
          </a:p>
          <a:p>
            <a:pPr algn="ctr"/>
            <a:r>
              <a:rPr lang="en-US" sz="1000" b="1">
                <a:solidFill>
                  <a:schemeClr val="bg1"/>
                </a:solidFill>
                <a:latin typeface="+mn-lt"/>
              </a:rPr>
              <a:t>Oreille</a:t>
            </a:r>
          </a:p>
          <a:p>
            <a:pPr algn="ctr"/>
            <a:r>
              <a:rPr lang="en-US" sz="1000" b="1" i="1">
                <a:solidFill>
                  <a:schemeClr val="bg1"/>
                </a:solidFill>
                <a:latin typeface="+mn-lt"/>
              </a:rPr>
              <a:t>13,740</a:t>
            </a:r>
          </a:p>
        </p:txBody>
      </p:sp>
      <p:sp>
        <p:nvSpPr>
          <p:cNvPr id="169" name="TextBox 168"/>
          <p:cNvSpPr txBox="1"/>
          <p:nvPr/>
        </p:nvSpPr>
        <p:spPr>
          <a:xfrm>
            <a:off x="6557743" y="3361837"/>
            <a:ext cx="645249"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Lincoln</a:t>
            </a:r>
          </a:p>
          <a:p>
            <a:pPr algn="ctr"/>
            <a:r>
              <a:rPr lang="en-US" sz="1000" b="1" i="1">
                <a:solidFill>
                  <a:schemeClr val="tx1"/>
                </a:solidFill>
                <a:latin typeface="+mn-lt"/>
              </a:rPr>
              <a:t>10,960</a:t>
            </a:r>
          </a:p>
        </p:txBody>
      </p:sp>
      <p:sp>
        <p:nvSpPr>
          <p:cNvPr id="170" name="TextBox 169"/>
          <p:cNvSpPr txBox="1"/>
          <p:nvPr/>
        </p:nvSpPr>
        <p:spPr>
          <a:xfrm>
            <a:off x="7462390" y="3336199"/>
            <a:ext cx="733438"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Spokane</a:t>
            </a:r>
          </a:p>
          <a:p>
            <a:pPr algn="ctr"/>
            <a:r>
              <a:rPr lang="en-US" sz="1000" b="1" i="1">
                <a:solidFill>
                  <a:schemeClr val="tx1"/>
                </a:solidFill>
                <a:latin typeface="+mn-lt"/>
              </a:rPr>
              <a:t>515,250</a:t>
            </a:r>
          </a:p>
        </p:txBody>
      </p:sp>
      <p:sp>
        <p:nvSpPr>
          <p:cNvPr id="171" name="TextBox 170"/>
          <p:cNvSpPr txBox="1"/>
          <p:nvPr/>
        </p:nvSpPr>
        <p:spPr>
          <a:xfrm>
            <a:off x="6504371" y="4159112"/>
            <a:ext cx="628713"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Adams</a:t>
            </a:r>
          </a:p>
          <a:p>
            <a:pPr algn="ctr"/>
            <a:r>
              <a:rPr lang="en-US" sz="1000" b="1" i="1">
                <a:solidFill>
                  <a:schemeClr val="bg1"/>
                </a:solidFill>
                <a:latin typeface="+mn-lt"/>
              </a:rPr>
              <a:t>20,150</a:t>
            </a:r>
          </a:p>
        </p:txBody>
      </p:sp>
      <p:sp>
        <p:nvSpPr>
          <p:cNvPr id="172" name="TextBox 171"/>
          <p:cNvSpPr txBox="1"/>
          <p:nvPr/>
        </p:nvSpPr>
        <p:spPr>
          <a:xfrm>
            <a:off x="7375989" y="4169627"/>
            <a:ext cx="783043"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Whitman</a:t>
            </a:r>
          </a:p>
          <a:p>
            <a:pPr algn="ctr"/>
            <a:r>
              <a:rPr lang="en-US" sz="1000" b="1" i="1">
                <a:solidFill>
                  <a:schemeClr val="tx1"/>
                </a:solidFill>
                <a:latin typeface="+mn-lt"/>
              </a:rPr>
              <a:t>50,130</a:t>
            </a:r>
          </a:p>
        </p:txBody>
      </p:sp>
      <p:sp>
        <p:nvSpPr>
          <p:cNvPr id="173" name="TextBox 172"/>
          <p:cNvSpPr txBox="1"/>
          <p:nvPr/>
        </p:nvSpPr>
        <p:spPr>
          <a:xfrm>
            <a:off x="6392679" y="5321177"/>
            <a:ext cx="946561" cy="458583"/>
          </a:xfrm>
          <a:prstGeom prst="rect">
            <a:avLst/>
          </a:prstGeom>
          <a:noFill/>
          <a:ln w="12700">
            <a:noFill/>
          </a:ln>
          <a:effectLst/>
        </p:spPr>
        <p:txBody>
          <a:bodyPr wrap="none" rtlCol="0">
            <a:spAutoFit/>
          </a:bodyPr>
          <a:lstStyle/>
          <a:p>
            <a:pPr algn="ctr">
              <a:spcBef>
                <a:spcPts val="200"/>
              </a:spcBef>
            </a:pPr>
            <a:r>
              <a:rPr lang="en-US" sz="1000" b="1">
                <a:solidFill>
                  <a:schemeClr val="bg1"/>
                </a:solidFill>
                <a:latin typeface="+mn-lt"/>
              </a:rPr>
              <a:t>Walla Walla</a:t>
            </a:r>
          </a:p>
          <a:p>
            <a:pPr algn="ctr"/>
            <a:r>
              <a:rPr lang="en-US" sz="1000" b="1" i="1">
                <a:solidFill>
                  <a:schemeClr val="bg1"/>
                </a:solidFill>
                <a:latin typeface="+mn-lt"/>
              </a:rPr>
              <a:t>62,200</a:t>
            </a:r>
          </a:p>
        </p:txBody>
      </p:sp>
      <p:sp>
        <p:nvSpPr>
          <p:cNvPr id="174" name="TextBox 173"/>
          <p:cNvSpPr txBox="1"/>
          <p:nvPr/>
        </p:nvSpPr>
        <p:spPr>
          <a:xfrm>
            <a:off x="7165909" y="5186813"/>
            <a:ext cx="790393"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Columbia</a:t>
            </a:r>
          </a:p>
          <a:p>
            <a:pPr algn="ctr"/>
            <a:r>
              <a:rPr lang="en-US" sz="1000" b="1" i="1">
                <a:solidFill>
                  <a:schemeClr val="tx1"/>
                </a:solidFill>
                <a:latin typeface="+mn-lt"/>
              </a:rPr>
              <a:t>4,160</a:t>
            </a:r>
          </a:p>
        </p:txBody>
      </p:sp>
      <p:sp>
        <p:nvSpPr>
          <p:cNvPr id="175" name="TextBox 174"/>
          <p:cNvSpPr txBox="1"/>
          <p:nvPr/>
        </p:nvSpPr>
        <p:spPr>
          <a:xfrm>
            <a:off x="7442132" y="4787184"/>
            <a:ext cx="700367"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Garfield</a:t>
            </a:r>
          </a:p>
          <a:p>
            <a:pPr algn="ctr"/>
            <a:r>
              <a:rPr lang="en-US" sz="1000" b="1" i="1">
                <a:solidFill>
                  <a:schemeClr val="tx1"/>
                </a:solidFill>
                <a:latin typeface="+mn-lt"/>
              </a:rPr>
              <a:t>2,220</a:t>
            </a:r>
          </a:p>
        </p:txBody>
      </p:sp>
      <p:sp>
        <p:nvSpPr>
          <p:cNvPr id="176" name="TextBox 175"/>
          <p:cNvSpPr txBox="1"/>
          <p:nvPr/>
        </p:nvSpPr>
        <p:spPr>
          <a:xfrm>
            <a:off x="7832783" y="5225345"/>
            <a:ext cx="626877" cy="458583"/>
          </a:xfrm>
          <a:prstGeom prst="rect">
            <a:avLst/>
          </a:prstGeom>
          <a:noFill/>
          <a:ln w="12700">
            <a:noFill/>
          </a:ln>
          <a:effectLst/>
        </p:spPr>
        <p:txBody>
          <a:bodyPr wrap="none" rtlCol="0">
            <a:spAutoFit/>
          </a:bodyPr>
          <a:lstStyle/>
          <a:p>
            <a:pPr algn="ctr">
              <a:spcBef>
                <a:spcPts val="200"/>
              </a:spcBef>
            </a:pPr>
            <a:r>
              <a:rPr lang="en-US" sz="1000" b="1">
                <a:solidFill>
                  <a:schemeClr val="tx1"/>
                </a:solidFill>
                <a:latin typeface="+mn-lt"/>
              </a:rPr>
              <a:t>Asotin</a:t>
            </a:r>
          </a:p>
          <a:p>
            <a:pPr algn="ctr"/>
            <a:r>
              <a:rPr lang="en-US" sz="1000" b="1" i="1">
                <a:solidFill>
                  <a:schemeClr val="tx1"/>
                </a:solidFill>
                <a:latin typeface="+mn-lt"/>
              </a:rPr>
              <a:t>22,520</a:t>
            </a:r>
          </a:p>
        </p:txBody>
      </p:sp>
      <p:sp>
        <p:nvSpPr>
          <p:cNvPr id="177" name="TextBox 176"/>
          <p:cNvSpPr txBox="1"/>
          <p:nvPr/>
        </p:nvSpPr>
        <p:spPr>
          <a:xfrm>
            <a:off x="6523256" y="1746059"/>
            <a:ext cx="1580420" cy="282204"/>
          </a:xfrm>
          <a:prstGeom prst="rect">
            <a:avLst/>
          </a:prstGeom>
          <a:noFill/>
          <a:ln w="12700">
            <a:noFill/>
          </a:ln>
          <a:effectLst/>
        </p:spPr>
        <p:txBody>
          <a:bodyPr wrap="none" rtlCol="0">
            <a:spAutoFit/>
          </a:bodyPr>
          <a:lstStyle/>
          <a:p>
            <a:pPr algn="ctr"/>
            <a:r>
              <a:rPr lang="en-US" sz="1000" b="1">
                <a:solidFill>
                  <a:schemeClr val="bg1"/>
                </a:solidFill>
                <a:latin typeface="+mn-lt"/>
              </a:rPr>
              <a:t>(Northeast Tri County)</a:t>
            </a:r>
          </a:p>
        </p:txBody>
      </p:sp>
      <p:sp>
        <p:nvSpPr>
          <p:cNvPr id="178" name="TextBox 177"/>
          <p:cNvSpPr txBox="1"/>
          <p:nvPr/>
        </p:nvSpPr>
        <p:spPr>
          <a:xfrm>
            <a:off x="1831728" y="1713079"/>
            <a:ext cx="742623" cy="458583"/>
          </a:xfrm>
          <a:prstGeom prst="rect">
            <a:avLst/>
          </a:prstGeom>
          <a:noFill/>
          <a:ln w="12700">
            <a:noFill/>
          </a:ln>
          <a:effectLst/>
        </p:spPr>
        <p:txBody>
          <a:bodyPr wrap="none" rtlCol="0">
            <a:spAutoFit/>
          </a:bodyPr>
          <a:lstStyle/>
          <a:p>
            <a:pPr algn="ctr"/>
            <a:r>
              <a:rPr lang="en-US" sz="1000" b="1">
                <a:solidFill>
                  <a:schemeClr val="tx1"/>
                </a:solidFill>
                <a:latin typeface="+mn-lt"/>
              </a:rPr>
              <a:t>San Juan</a:t>
            </a:r>
          </a:p>
          <a:p>
            <a:pPr algn="ctr"/>
            <a:r>
              <a:rPr lang="en-US" sz="1000" b="1" i="1">
                <a:solidFill>
                  <a:schemeClr val="tx1"/>
                </a:solidFill>
                <a:latin typeface="+mn-lt"/>
              </a:rPr>
              <a:t>17,150</a:t>
            </a:r>
          </a:p>
        </p:txBody>
      </p:sp>
      <p:sp>
        <p:nvSpPr>
          <p:cNvPr id="183" name="TextBox 182"/>
          <p:cNvSpPr txBox="1"/>
          <p:nvPr/>
        </p:nvSpPr>
        <p:spPr>
          <a:xfrm>
            <a:off x="2316549" y="3263608"/>
            <a:ext cx="618861" cy="400110"/>
          </a:xfrm>
          <a:prstGeom prst="rect">
            <a:avLst/>
          </a:prstGeom>
          <a:noFill/>
          <a:ln w="12700">
            <a:noFill/>
          </a:ln>
          <a:effectLst/>
        </p:spPr>
        <p:txBody>
          <a:bodyPr wrap="square" rtlCol="0">
            <a:spAutoFit/>
          </a:bodyPr>
          <a:lstStyle/>
          <a:p>
            <a:pPr algn="ctr"/>
            <a:r>
              <a:rPr lang="en-US" sz="1000" b="1">
                <a:solidFill>
                  <a:schemeClr val="tx1"/>
                </a:solidFill>
                <a:latin typeface="+mn-lt"/>
              </a:rPr>
              <a:t>Kitsap</a:t>
            </a:r>
          </a:p>
          <a:p>
            <a:pPr algn="ctr"/>
            <a:r>
              <a:rPr lang="en-US" sz="1000" b="1" i="1">
                <a:solidFill>
                  <a:schemeClr val="tx1"/>
                </a:solidFill>
                <a:latin typeface="+mn-lt"/>
              </a:rPr>
              <a:t>270,100</a:t>
            </a:r>
          </a:p>
        </p:txBody>
      </p:sp>
      <p:grpSp>
        <p:nvGrpSpPr>
          <p:cNvPr id="11" name="Group 10"/>
          <p:cNvGrpSpPr/>
          <p:nvPr/>
        </p:nvGrpSpPr>
        <p:grpSpPr>
          <a:xfrm>
            <a:off x="8926129" y="2123773"/>
            <a:ext cx="2815916" cy="1317810"/>
            <a:chOff x="434162" y="4035083"/>
            <a:chExt cx="2815916" cy="1317810"/>
          </a:xfrm>
        </p:grpSpPr>
        <p:grpSp>
          <p:nvGrpSpPr>
            <p:cNvPr id="255" name="Group 254"/>
            <p:cNvGrpSpPr/>
            <p:nvPr userDrawn="1"/>
          </p:nvGrpSpPr>
          <p:grpSpPr>
            <a:xfrm>
              <a:off x="435347" y="4321406"/>
              <a:ext cx="2814731" cy="400110"/>
              <a:chOff x="12691078" y="3401030"/>
              <a:chExt cx="2814731" cy="400110"/>
            </a:xfrm>
          </p:grpSpPr>
          <p:sp>
            <p:nvSpPr>
              <p:cNvPr id="256" name="Rectangle 255"/>
              <p:cNvSpPr/>
              <p:nvPr userDrawn="1"/>
            </p:nvSpPr>
            <p:spPr>
              <a:xfrm>
                <a:off x="12691078" y="3491275"/>
                <a:ext cx="219456" cy="21945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a:solidFill>
                    <a:schemeClr val="tx1">
                      <a:lumMod val="75000"/>
                      <a:lumOff val="25000"/>
                    </a:schemeClr>
                  </a:solidFill>
                  <a:latin typeface="Century Gothic" panose="020B0502020202020204" pitchFamily="34" charset="0"/>
                </a:endParaRPr>
              </a:p>
            </p:txBody>
          </p:sp>
          <p:sp>
            <p:nvSpPr>
              <p:cNvPr id="257" name="TextBox 256"/>
              <p:cNvSpPr txBox="1"/>
              <p:nvPr userDrawn="1"/>
            </p:nvSpPr>
            <p:spPr>
              <a:xfrm>
                <a:off x="12885853" y="3401030"/>
                <a:ext cx="2619956" cy="400110"/>
              </a:xfrm>
              <a:prstGeom prst="rect">
                <a:avLst/>
              </a:prstGeom>
              <a:noFill/>
            </p:spPr>
            <p:txBody>
              <a:bodyPr wrap="square" rtlCol="0">
                <a:spAutoFit/>
              </a:bodyPr>
              <a:lstStyle/>
              <a:p>
                <a:r>
                  <a:rPr lang="en-US" sz="1000" b="1" kern="1200">
                    <a:solidFill>
                      <a:schemeClr val="tx1"/>
                    </a:solidFill>
                    <a:latin typeface="+mn-lt"/>
                    <a:ea typeface="+mn-ea"/>
                    <a:cs typeface="+mn-cs"/>
                  </a:rPr>
                  <a:t>Departments that have combined</a:t>
                </a:r>
              </a:p>
              <a:p>
                <a:r>
                  <a:rPr lang="en-US" sz="1000" b="1" kern="1200">
                    <a:solidFill>
                      <a:schemeClr val="tx1"/>
                    </a:solidFill>
                    <a:latin typeface="+mn-lt"/>
                    <a:ea typeface="+mn-ea"/>
                    <a:cs typeface="+mn-cs"/>
                  </a:rPr>
                  <a:t>public health &amp; human services (16)</a:t>
                </a:r>
              </a:p>
            </p:txBody>
          </p:sp>
        </p:grpSp>
        <p:grpSp>
          <p:nvGrpSpPr>
            <p:cNvPr id="10" name="Group 9"/>
            <p:cNvGrpSpPr/>
            <p:nvPr userDrawn="1"/>
          </p:nvGrpSpPr>
          <p:grpSpPr>
            <a:xfrm>
              <a:off x="434162" y="4035083"/>
              <a:ext cx="1936815" cy="1317810"/>
              <a:chOff x="434162" y="4035083"/>
              <a:chExt cx="1936815" cy="1317810"/>
            </a:xfrm>
          </p:grpSpPr>
          <p:grpSp>
            <p:nvGrpSpPr>
              <p:cNvPr id="4" name="Group 3"/>
              <p:cNvGrpSpPr/>
              <p:nvPr userDrawn="1"/>
            </p:nvGrpSpPr>
            <p:grpSpPr>
              <a:xfrm>
                <a:off x="434163" y="4755791"/>
                <a:ext cx="1936814" cy="597102"/>
                <a:chOff x="15619382" y="3472105"/>
                <a:chExt cx="1936814" cy="597102"/>
              </a:xfrm>
            </p:grpSpPr>
            <p:sp>
              <p:nvSpPr>
                <p:cNvPr id="132" name="Rectangle 131"/>
                <p:cNvSpPr/>
                <p:nvPr userDrawn="1"/>
              </p:nvSpPr>
              <p:spPr>
                <a:xfrm>
                  <a:off x="15619382" y="3487376"/>
                  <a:ext cx="214952" cy="219456"/>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spcBef>
                      <a:spcPts val="200"/>
                    </a:spcBef>
                  </a:pPr>
                  <a:endParaRPr lang="en-US"/>
                </a:p>
              </p:txBody>
            </p:sp>
            <p:sp>
              <p:nvSpPr>
                <p:cNvPr id="134" name="Rectangle 133"/>
                <p:cNvSpPr/>
                <p:nvPr userDrawn="1"/>
              </p:nvSpPr>
              <p:spPr>
                <a:xfrm>
                  <a:off x="15619382" y="3848545"/>
                  <a:ext cx="219456" cy="219456"/>
                </a:xfrm>
                <a:prstGeom prst="rect">
                  <a:avLst/>
                </a:prstGeom>
                <a:ln>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1" name="TextBox 180"/>
                <p:cNvSpPr txBox="1"/>
                <p:nvPr userDrawn="1"/>
              </p:nvSpPr>
              <p:spPr>
                <a:xfrm>
                  <a:off x="15815014" y="3472105"/>
                  <a:ext cx="1741182" cy="246221"/>
                </a:xfrm>
                <a:prstGeom prst="rect">
                  <a:avLst/>
                </a:prstGeom>
                <a:noFill/>
              </p:spPr>
              <p:txBody>
                <a:bodyPr wrap="none" rtlCol="0">
                  <a:spAutoFit/>
                </a:bodyPr>
                <a:lstStyle/>
                <a:p>
                  <a:r>
                    <a:rPr lang="en-US" sz="1000" b="1">
                      <a:solidFill>
                        <a:schemeClr val="tx1"/>
                      </a:solidFill>
                      <a:latin typeface="+mn-lt"/>
                    </a:rPr>
                    <a:t>Public Health Department</a:t>
                  </a:r>
                  <a:r>
                    <a:rPr lang="en-US" sz="1000" b="1" baseline="0">
                      <a:solidFill>
                        <a:schemeClr val="tx1"/>
                      </a:solidFill>
                      <a:latin typeface="+mn-lt"/>
                    </a:rPr>
                    <a:t> (8)</a:t>
                  </a:r>
                  <a:endParaRPr lang="en-US" sz="1000" b="1">
                    <a:solidFill>
                      <a:schemeClr val="tx1"/>
                    </a:solidFill>
                    <a:latin typeface="+mn-lt"/>
                  </a:endParaRPr>
                </a:p>
              </p:txBody>
            </p:sp>
            <p:sp>
              <p:nvSpPr>
                <p:cNvPr id="182" name="TextBox 181"/>
                <p:cNvSpPr txBox="1"/>
                <p:nvPr userDrawn="1"/>
              </p:nvSpPr>
              <p:spPr>
                <a:xfrm>
                  <a:off x="15815477" y="3822986"/>
                  <a:ext cx="1470274" cy="246221"/>
                </a:xfrm>
                <a:prstGeom prst="rect">
                  <a:avLst/>
                </a:prstGeom>
                <a:noFill/>
              </p:spPr>
              <p:txBody>
                <a:bodyPr wrap="none" rtlCol="0">
                  <a:spAutoFit/>
                </a:bodyPr>
                <a:lstStyle/>
                <a:p>
                  <a:r>
                    <a:rPr lang="en-US" sz="1000" b="1">
                      <a:solidFill>
                        <a:schemeClr val="tx1"/>
                      </a:solidFill>
                      <a:latin typeface="+mn-lt"/>
                    </a:rPr>
                    <a:t>Multi County District (3)</a:t>
                  </a:r>
                </a:p>
              </p:txBody>
            </p:sp>
          </p:grpSp>
          <p:grpSp>
            <p:nvGrpSpPr>
              <p:cNvPr id="258" name="Group 257"/>
              <p:cNvGrpSpPr/>
              <p:nvPr userDrawn="1"/>
            </p:nvGrpSpPr>
            <p:grpSpPr>
              <a:xfrm>
                <a:off x="434162" y="4035083"/>
                <a:ext cx="1700350" cy="246221"/>
                <a:chOff x="12691077" y="3835313"/>
                <a:chExt cx="1700350" cy="246221"/>
              </a:xfrm>
            </p:grpSpPr>
            <p:sp>
              <p:nvSpPr>
                <p:cNvPr id="259" name="Rectangle 258"/>
                <p:cNvSpPr/>
                <p:nvPr userDrawn="1"/>
              </p:nvSpPr>
              <p:spPr>
                <a:xfrm>
                  <a:off x="12691077" y="3853290"/>
                  <a:ext cx="219456" cy="21945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0" name="TextBox 259"/>
                <p:cNvSpPr txBox="1"/>
                <p:nvPr userDrawn="1"/>
              </p:nvSpPr>
              <p:spPr>
                <a:xfrm>
                  <a:off x="12892299" y="3835313"/>
                  <a:ext cx="1499128" cy="246221"/>
                </a:xfrm>
                <a:prstGeom prst="rect">
                  <a:avLst/>
                </a:prstGeom>
                <a:noFill/>
              </p:spPr>
              <p:txBody>
                <a:bodyPr wrap="none" rtlCol="0">
                  <a:spAutoFit/>
                </a:bodyPr>
                <a:lstStyle/>
                <a:p>
                  <a:r>
                    <a:rPr lang="en-US" sz="1000" b="1">
                      <a:solidFill>
                        <a:schemeClr val="tx1"/>
                      </a:solidFill>
                      <a:latin typeface="+mn-lt"/>
                    </a:rPr>
                    <a:t>Single County District (8)</a:t>
                  </a:r>
                </a:p>
              </p:txBody>
            </p:sp>
          </p:grpSp>
        </p:grpSp>
      </p:grpSp>
      <p:pic>
        <p:nvPicPr>
          <p:cNvPr id="3" name="Picture 2">
            <a:extLst>
              <a:ext uri="{FF2B5EF4-FFF2-40B4-BE49-F238E27FC236}">
                <a16:creationId xmlns:a16="http://schemas.microsoft.com/office/drawing/2014/main" id="{84EE4D84-CC6E-082A-90B4-CAC610C18E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811712" y="5822627"/>
            <a:ext cx="1996064" cy="587138"/>
          </a:xfrm>
          <a:prstGeom prst="rect">
            <a:avLst/>
          </a:prstGeom>
        </p:spPr>
      </p:pic>
    </p:spTree>
    <p:extLst>
      <p:ext uri="{BB962C8B-B14F-4D97-AF65-F5344CB8AC3E}">
        <p14:creationId xmlns:p14="http://schemas.microsoft.com/office/powerpoint/2010/main" val="76893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97ADF4-CD39-4E4C-A5F6-33ACBAC450C4}"/>
              </a:ext>
            </a:extLst>
          </p:cNvPr>
          <p:cNvSpPr/>
          <p:nvPr userDrawn="1"/>
        </p:nvSpPr>
        <p:spPr>
          <a:xfrm>
            <a:off x="5759115" y="884255"/>
            <a:ext cx="5956434" cy="4620126"/>
          </a:xfrm>
          <a:prstGeom prst="rect">
            <a:avLst/>
          </a:prstGeom>
          <a:solidFill>
            <a:schemeClr val="tx1"/>
          </a:solidFill>
          <a:ln w="5715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5058B-1DAC-44B7-95B5-853DDC4A1F53}"/>
              </a:ext>
            </a:extLst>
          </p:cNvPr>
          <p:cNvSpPr>
            <a:spLocks noGrp="1"/>
          </p:cNvSpPr>
          <p:nvPr>
            <p:ph type="title"/>
          </p:nvPr>
        </p:nvSpPr>
        <p:spPr>
          <a:xfrm>
            <a:off x="6722991" y="983456"/>
            <a:ext cx="4811684" cy="1325563"/>
          </a:xfrm>
        </p:spPr>
        <p:txBody>
          <a:bodyPr/>
          <a:lstStyle>
            <a:lvl1pPr algn="r">
              <a:defRPr>
                <a:solidFill>
                  <a:schemeClr val="bg1"/>
                </a:solidFill>
                <a:latin typeface="Gill Sans MT" panose="020B05020201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11BDEF6-23BF-41A6-B6C3-00E902AB6A2F}"/>
              </a:ext>
            </a:extLst>
          </p:cNvPr>
          <p:cNvSpPr>
            <a:spLocks noGrp="1"/>
          </p:cNvSpPr>
          <p:nvPr>
            <p:ph idx="1" hasCustomPrompt="1"/>
          </p:nvPr>
        </p:nvSpPr>
        <p:spPr>
          <a:xfrm>
            <a:off x="6161079" y="4094018"/>
            <a:ext cx="5152505" cy="1325563"/>
          </a:xfrm>
        </p:spPr>
        <p:txBody>
          <a:bodyPr/>
          <a:lstStyle>
            <a:lvl1pPr marL="0" indent="0">
              <a:buNone/>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stStyle>
          <a:p>
            <a:pPr lvl="0"/>
            <a:r>
              <a:rPr lang="en-US"/>
              <a:t>Presented by:</a:t>
            </a:r>
          </a:p>
          <a:p>
            <a:pPr lvl="0"/>
            <a:r>
              <a:rPr lang="en-US"/>
              <a:t>Name, Title, Department</a:t>
            </a:r>
          </a:p>
        </p:txBody>
      </p:sp>
      <p:sp>
        <p:nvSpPr>
          <p:cNvPr id="4" name="Date Placeholder 3">
            <a:extLst>
              <a:ext uri="{FF2B5EF4-FFF2-40B4-BE49-F238E27FC236}">
                <a16:creationId xmlns:a16="http://schemas.microsoft.com/office/drawing/2014/main" id="{B5A18FE8-AD3D-4F38-B712-39A288F11A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424E6A-C8C6-4D08-A5A6-D32D96882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64BE1-A8D9-4DCE-BBE1-D2816B5D7B7A}"/>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11" name="Picture 10" descr="Shape&#10;&#10;Description automatically generated">
            <a:extLst>
              <a:ext uri="{FF2B5EF4-FFF2-40B4-BE49-F238E27FC236}">
                <a16:creationId xmlns:a16="http://schemas.microsoft.com/office/drawing/2014/main" id="{B20BEACF-82A5-46F4-8F78-F9AE5A8EE3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85" y="256730"/>
            <a:ext cx="5409626" cy="6324064"/>
          </a:xfrm>
          <a:prstGeom prst="rect">
            <a:avLst/>
          </a:prstGeom>
        </p:spPr>
      </p:pic>
    </p:spTree>
    <p:extLst>
      <p:ext uri="{BB962C8B-B14F-4D97-AF65-F5344CB8AC3E}">
        <p14:creationId xmlns:p14="http://schemas.microsoft.com/office/powerpoint/2010/main" val="36464042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a:t>Public Health System</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28856" y="1273708"/>
            <a:ext cx="8934287" cy="495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7243858" y="5134314"/>
            <a:ext cx="2776041" cy="1502976"/>
          </a:xfrm>
          <a:prstGeom prst="rect">
            <a:avLst/>
          </a:prstGeom>
        </p:spPr>
        <p:txBody>
          <a:bodyPr wrap="square">
            <a:spAutoFit/>
          </a:bodyPr>
          <a:lstStyle/>
          <a:p>
            <a:pPr marL="1588">
              <a:spcBef>
                <a:spcPts val="900"/>
              </a:spcBef>
            </a:pPr>
            <a:r>
              <a:rPr lang="en-US" sz="1600">
                <a:solidFill>
                  <a:schemeClr val="tx1"/>
                </a:solidFill>
                <a:latin typeface="+mn-lt"/>
              </a:rPr>
              <a:t>Partners</a:t>
            </a:r>
          </a:p>
          <a:p>
            <a:pPr marL="1588">
              <a:spcBef>
                <a:spcPts val="200"/>
              </a:spcBef>
            </a:pPr>
            <a:r>
              <a:rPr lang="en-US" sz="1200">
                <a:solidFill>
                  <a:schemeClr val="tx1"/>
                </a:solidFill>
                <a:latin typeface="+mn-lt"/>
              </a:rPr>
              <a:t>Private Sector</a:t>
            </a:r>
          </a:p>
          <a:p>
            <a:pPr marL="1588"/>
            <a:r>
              <a:rPr lang="en-US" sz="1200">
                <a:solidFill>
                  <a:schemeClr val="tx1"/>
                </a:solidFill>
                <a:latin typeface="+mn-lt"/>
              </a:rPr>
              <a:t>Professional Associations</a:t>
            </a:r>
          </a:p>
          <a:p>
            <a:pPr marL="1588"/>
            <a:r>
              <a:rPr lang="en-US" sz="1200">
                <a:solidFill>
                  <a:schemeClr val="tx1"/>
                </a:solidFill>
                <a:latin typeface="+mn-lt"/>
              </a:rPr>
              <a:t>Academic Institutions</a:t>
            </a:r>
          </a:p>
          <a:p>
            <a:pPr marL="1588"/>
            <a:r>
              <a:rPr lang="en-US" sz="1200">
                <a:solidFill>
                  <a:schemeClr val="tx1"/>
                </a:solidFill>
                <a:latin typeface="+mn-lt"/>
              </a:rPr>
              <a:t>Non-Profit Organizations</a:t>
            </a:r>
          </a:p>
          <a:p>
            <a:pPr marL="1588">
              <a:spcBef>
                <a:spcPts val="200"/>
              </a:spcBef>
            </a:pPr>
            <a:r>
              <a:rPr lang="en-US" sz="1200">
                <a:solidFill>
                  <a:schemeClr val="tx1"/>
                </a:solidFill>
                <a:latin typeface="+mn-lt"/>
              </a:rPr>
              <a:t>Health Care Delivery System</a:t>
            </a:r>
          </a:p>
          <a:p>
            <a:pPr marL="1588"/>
            <a:r>
              <a:rPr lang="en-US" sz="1200">
                <a:solidFill>
                  <a:schemeClr val="tx1"/>
                </a:solidFill>
                <a:latin typeface="+mn-lt"/>
              </a:rPr>
              <a:t>Other Stakeholders</a:t>
            </a:r>
          </a:p>
        </p:txBody>
      </p:sp>
      <p:sp>
        <p:nvSpPr>
          <p:cNvPr id="22" name="Oval 21"/>
          <p:cNvSpPr/>
          <p:nvPr userDrawn="1"/>
        </p:nvSpPr>
        <p:spPr>
          <a:xfrm>
            <a:off x="2977978" y="3612150"/>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2635357" y="3392441"/>
            <a:ext cx="685800" cy="433387"/>
          </a:xfrm>
          <a:prstGeom prst="rect">
            <a:avLst/>
          </a:prstGeom>
          <a:noFill/>
          <a:ln w="25400">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a:off x="2968411" y="5893601"/>
            <a:ext cx="1005919"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2968413" y="3905085"/>
            <a:ext cx="0" cy="1996215"/>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4916566" y="5690941"/>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910002" y="5133260"/>
            <a:ext cx="2667000" cy="1133644"/>
          </a:xfrm>
          <a:prstGeom prst="rect">
            <a:avLst/>
          </a:prstGeom>
          <a:noFill/>
        </p:spPr>
        <p:txBody>
          <a:bodyPr wrap="square">
            <a:spAutoFit/>
          </a:bodyPr>
          <a:lstStyle/>
          <a:p>
            <a:pPr>
              <a:spcBef>
                <a:spcPts val="900"/>
              </a:spcBef>
            </a:pPr>
            <a:r>
              <a:rPr lang="en-US" sz="1600">
                <a:solidFill>
                  <a:schemeClr val="tx1"/>
                </a:solidFill>
                <a:latin typeface="+mn-lt"/>
              </a:rPr>
              <a:t>Government</a:t>
            </a:r>
          </a:p>
          <a:p>
            <a:pPr>
              <a:spcBef>
                <a:spcPts val="200"/>
              </a:spcBef>
            </a:pPr>
            <a:r>
              <a:rPr lang="en-US" sz="1200">
                <a:solidFill>
                  <a:schemeClr val="tx1"/>
                </a:solidFill>
                <a:latin typeface="+mn-lt"/>
              </a:rPr>
              <a:t>Department of Health</a:t>
            </a:r>
          </a:p>
          <a:p>
            <a:r>
              <a:rPr lang="en-US" sz="1200">
                <a:solidFill>
                  <a:schemeClr val="tx1"/>
                </a:solidFill>
                <a:latin typeface="+mn-lt"/>
              </a:rPr>
              <a:t>State Board of Health</a:t>
            </a:r>
          </a:p>
          <a:p>
            <a:r>
              <a:rPr lang="en-US" sz="1200">
                <a:solidFill>
                  <a:schemeClr val="tx1"/>
                </a:solidFill>
                <a:latin typeface="+mn-lt"/>
              </a:rPr>
              <a:t>Local Health Jurisdictions (35)</a:t>
            </a:r>
          </a:p>
          <a:p>
            <a:r>
              <a:rPr lang="en-US" sz="1200">
                <a:solidFill>
                  <a:schemeClr val="tx1"/>
                </a:solidFill>
                <a:latin typeface="+mn-lt"/>
              </a:rPr>
              <a:t>Tribal Nations (29)</a:t>
            </a:r>
          </a:p>
        </p:txBody>
      </p:sp>
      <p:sp>
        <p:nvSpPr>
          <p:cNvPr id="28" name="Rectangle 27"/>
          <p:cNvSpPr/>
          <p:nvPr userDrawn="1"/>
        </p:nvSpPr>
        <p:spPr>
          <a:xfrm>
            <a:off x="1612793" y="5052658"/>
            <a:ext cx="2402823" cy="369332"/>
          </a:xfrm>
          <a:prstGeom prst="rect">
            <a:avLst/>
          </a:prstGeom>
          <a:solidFill>
            <a:schemeClr val="bg1"/>
          </a:solidFill>
        </p:spPr>
        <p:txBody>
          <a:bodyPr wrap="square">
            <a:spAutoFit/>
          </a:bodyPr>
          <a:lstStyle/>
          <a:p>
            <a:pPr algn="l"/>
            <a:r>
              <a:rPr lang="en-US" sz="1800">
                <a:solidFill>
                  <a:srgbClr val="2699BB"/>
                </a:solidFill>
                <a:latin typeface="Century Gothic" panose="020B0502020202020204" pitchFamily="34" charset="0"/>
              </a:rPr>
              <a:t>WASHINGTON STATE</a:t>
            </a:r>
          </a:p>
        </p:txBody>
      </p:sp>
      <p:cxnSp>
        <p:nvCxnSpPr>
          <p:cNvPr id="29" name="Straight Connector 28"/>
          <p:cNvCxnSpPr/>
          <p:nvPr userDrawn="1"/>
        </p:nvCxnSpPr>
        <p:spPr>
          <a:xfrm>
            <a:off x="6895475" y="5890578"/>
            <a:ext cx="348383"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489554" y="5893297"/>
            <a:ext cx="427012"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72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2" name="Text Placeholder 2"/>
          <p:cNvSpPr>
            <a:spLocks noGrp="1"/>
          </p:cNvSpPr>
          <p:nvPr>
            <p:ph type="body" sz="quarter" idx="13" hasCustomPrompt="1"/>
          </p:nvPr>
        </p:nvSpPr>
        <p:spPr>
          <a:xfrm>
            <a:off x="1619537" y="4903935"/>
            <a:ext cx="9003195"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619537" y="3933309"/>
            <a:ext cx="9003195"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1422951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620956" y="5297703"/>
            <a:ext cx="9001776"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2507576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119447" y="5297703"/>
            <a:ext cx="9986357"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2688811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119447" y="5021478"/>
            <a:ext cx="9923549" cy="965200"/>
          </a:xfrm>
        </p:spPr>
        <p:txBody>
          <a:bodyPr anchor="t">
            <a:normAutofit/>
          </a:bodyPr>
          <a:lstStyle>
            <a:lvl1pPr>
              <a:defRPr sz="2200">
                <a:latin typeface="+mn-lt"/>
              </a:defRPr>
            </a:lvl1pPr>
          </a:lstStyle>
          <a:p>
            <a:pPr lvl="0"/>
            <a:r>
              <a:rPr lang="en-US"/>
              <a:t>Text…</a:t>
            </a:r>
          </a:p>
        </p:txBody>
      </p:sp>
    </p:spTree>
    <p:extLst>
      <p:ext uri="{BB962C8B-B14F-4D97-AF65-F5344CB8AC3E}">
        <p14:creationId xmlns:p14="http://schemas.microsoft.com/office/powerpoint/2010/main" val="3453737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Tree>
    <p:extLst>
      <p:ext uri="{BB962C8B-B14F-4D97-AF65-F5344CB8AC3E}">
        <p14:creationId xmlns:p14="http://schemas.microsoft.com/office/powerpoint/2010/main" val="275038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5543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14946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3765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6196282" y="306975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393372" y="3290207"/>
            <a:ext cx="3532195" cy="2174875"/>
          </a:xfrm>
        </p:spPr>
        <p:txBody>
          <a:bodyPr anchor="t">
            <a:normAutofit/>
          </a:bodyPr>
          <a:lstStyle>
            <a:lvl1pPr algn="r">
              <a:defRPr sz="2700"/>
            </a:lvl1pPr>
          </a:lstStyle>
          <a:p>
            <a:pPr lvl="0"/>
            <a:r>
              <a:rPr lang="en-US"/>
              <a:t>Left Photo Slide 1</a:t>
            </a:r>
          </a:p>
        </p:txBody>
      </p:sp>
    </p:spTree>
    <p:extLst>
      <p:ext uri="{BB962C8B-B14F-4D97-AF65-F5344CB8AC3E}">
        <p14:creationId xmlns:p14="http://schemas.microsoft.com/office/powerpoint/2010/main" val="3337484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279A-3729-45D0-BCF8-9AE26DDF48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6159B-469E-47F5-A057-7E1273723B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79FB4-BDBA-4AA9-8CBA-F1571AA2E9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989A64-BECA-4D6E-92BE-44B82E8DCF6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88E1B8-440B-4E4A-983C-90D4CEBD4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A6D03-CA59-466C-A44A-27DF8AE349C7}"/>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9" name="Picture 8" descr="Results Washington logo of Washington state with a graph line showing increase">
            <a:extLst>
              <a:ext uri="{FF2B5EF4-FFF2-40B4-BE49-F238E27FC236}">
                <a16:creationId xmlns:a16="http://schemas.microsoft.com/office/drawing/2014/main" id="{6BC8F039-BE48-48AF-A366-267FD4B36939}"/>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0" name="Straight Connector 9">
            <a:extLst>
              <a:ext uri="{FF2B5EF4-FFF2-40B4-BE49-F238E27FC236}">
                <a16:creationId xmlns:a16="http://schemas.microsoft.com/office/drawing/2014/main" id="{4958ADAF-CEEA-413C-94AA-640CE742EB67}"/>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751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6106342" y="2702503"/>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6106342" y="2085143"/>
            <a:ext cx="5280349" cy="603041"/>
          </a:xfrm>
        </p:spPr>
        <p:txBody>
          <a:bodyPr anchor="t">
            <a:normAutofit/>
          </a:bodyPr>
          <a:lstStyle>
            <a:lvl1pPr>
              <a:defRPr sz="2700"/>
            </a:lvl1pPr>
          </a:lstStyle>
          <a:p>
            <a:pPr lvl="0"/>
            <a:r>
              <a:rPr lang="en-US"/>
              <a:t>Left Photo Slide 2</a:t>
            </a:r>
          </a:p>
        </p:txBody>
      </p:sp>
    </p:spTree>
    <p:extLst>
      <p:ext uri="{BB962C8B-B14F-4D97-AF65-F5344CB8AC3E}">
        <p14:creationId xmlns:p14="http://schemas.microsoft.com/office/powerpoint/2010/main" val="207739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7635332"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3481358" y="-2744"/>
            <a:ext cx="331783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3481358" y="3426257"/>
            <a:ext cx="331783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7635331" y="1753739"/>
            <a:ext cx="3569699" cy="914401"/>
          </a:xfrm>
        </p:spPr>
        <p:txBody>
          <a:bodyPr anchor="t">
            <a:normAutofit/>
          </a:bodyPr>
          <a:lstStyle>
            <a:lvl1pPr>
              <a:defRPr sz="2700"/>
            </a:lvl1pPr>
          </a:lstStyle>
          <a:p>
            <a:pPr lvl="0"/>
            <a:r>
              <a:rPr lang="en-US"/>
              <a:t>Left Photo Slide 3</a:t>
            </a:r>
          </a:p>
        </p:txBody>
      </p:sp>
    </p:spTree>
    <p:extLst>
      <p:ext uri="{BB962C8B-B14F-4D97-AF65-F5344CB8AC3E}">
        <p14:creationId xmlns:p14="http://schemas.microsoft.com/office/powerpoint/2010/main" val="1576072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1" name="Text Placeholder 3"/>
          <p:cNvSpPr>
            <a:spLocks noGrp="1"/>
          </p:cNvSpPr>
          <p:nvPr>
            <p:ph type="body" sz="half" idx="10" hasCustomPrompt="1"/>
          </p:nvPr>
        </p:nvSpPr>
        <p:spPr>
          <a:xfrm>
            <a:off x="839790" y="305512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7256239" y="3290207"/>
            <a:ext cx="3581096" cy="2174875"/>
          </a:xfrm>
        </p:spPr>
        <p:txBody>
          <a:bodyPr anchor="t">
            <a:normAutofit/>
          </a:bodyPr>
          <a:lstStyle>
            <a:lvl1pPr>
              <a:defRPr sz="2700"/>
            </a:lvl1pPr>
          </a:lstStyle>
          <a:p>
            <a:pPr lvl="0"/>
            <a:r>
              <a:rPr lang="en-US"/>
              <a:t>Right Photo Slide 1</a:t>
            </a:r>
          </a:p>
        </p:txBody>
      </p:sp>
    </p:spTree>
    <p:extLst>
      <p:ext uri="{BB962C8B-B14F-4D97-AF65-F5344CB8AC3E}">
        <p14:creationId xmlns:p14="http://schemas.microsoft.com/office/powerpoint/2010/main" val="1917614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p:cNvSpPr>
            <a:spLocks noGrp="1"/>
          </p:cNvSpPr>
          <p:nvPr>
            <p:ph type="body" sz="half" idx="10" hasCustomPrompt="1"/>
          </p:nvPr>
        </p:nvSpPr>
        <p:spPr>
          <a:xfrm>
            <a:off x="839796" y="2709818"/>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6" name="Title 1"/>
          <p:cNvSpPr>
            <a:spLocks noGrp="1"/>
          </p:cNvSpPr>
          <p:nvPr>
            <p:ph type="title" hasCustomPrompt="1"/>
          </p:nvPr>
        </p:nvSpPr>
        <p:spPr>
          <a:xfrm>
            <a:off x="839796" y="2106779"/>
            <a:ext cx="5280349" cy="595725"/>
          </a:xfrm>
        </p:spPr>
        <p:txBody>
          <a:bodyPr anchor="t">
            <a:normAutofit/>
          </a:bodyPr>
          <a:lstStyle>
            <a:lvl1pPr>
              <a:defRPr sz="2700"/>
            </a:lvl1pPr>
          </a:lstStyle>
          <a:p>
            <a:pPr lvl="0"/>
            <a:r>
              <a:rPr lang="en-US"/>
              <a:t>Right Photo Slide 2</a:t>
            </a:r>
          </a:p>
        </p:txBody>
      </p:sp>
    </p:spTree>
    <p:extLst>
      <p:ext uri="{BB962C8B-B14F-4D97-AF65-F5344CB8AC3E}">
        <p14:creationId xmlns:p14="http://schemas.microsoft.com/office/powerpoint/2010/main" val="3790168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839778"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noChangeAspect="1"/>
          </p:cNvSpPr>
          <p:nvPr>
            <p:ph type="pic" idx="11"/>
          </p:nvPr>
        </p:nvSpPr>
        <p:spPr>
          <a:xfrm>
            <a:off x="5373742" y="-1"/>
            <a:ext cx="3313972"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noChangeAspect="1"/>
          </p:cNvSpPr>
          <p:nvPr>
            <p:ph type="pic" idx="12"/>
          </p:nvPr>
        </p:nvSpPr>
        <p:spPr>
          <a:xfrm>
            <a:off x="5373743" y="3421504"/>
            <a:ext cx="3313971"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hasCustomPrompt="1"/>
          </p:nvPr>
        </p:nvSpPr>
        <p:spPr>
          <a:xfrm>
            <a:off x="839776" y="1710752"/>
            <a:ext cx="3768397" cy="991752"/>
          </a:xfrm>
        </p:spPr>
        <p:txBody>
          <a:bodyPr anchor="t">
            <a:normAutofit/>
          </a:bodyPr>
          <a:lstStyle>
            <a:lvl1pPr>
              <a:defRPr sz="2700"/>
            </a:lvl1pPr>
          </a:lstStyle>
          <a:p>
            <a:pPr lvl="0"/>
            <a:r>
              <a:rPr lang="en-US"/>
              <a:t>Right Photo Slide 3</a:t>
            </a:r>
          </a:p>
        </p:txBody>
      </p:sp>
    </p:spTree>
    <p:extLst>
      <p:ext uri="{BB962C8B-B14F-4D97-AF65-F5344CB8AC3E}">
        <p14:creationId xmlns:p14="http://schemas.microsoft.com/office/powerpoint/2010/main" val="2386404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Manager Title</a:t>
            </a:r>
          </a:p>
        </p:txBody>
      </p:sp>
      <p:sp>
        <p:nvSpPr>
          <p:cNvPr id="12" name="Text Placeholder 3"/>
          <p:cNvSpPr>
            <a:spLocks noGrp="1"/>
          </p:cNvSpPr>
          <p:nvPr>
            <p:ph type="body" sz="half" idx="10" hasCustomPrompt="1"/>
          </p:nvPr>
        </p:nvSpPr>
        <p:spPr>
          <a:xfrm>
            <a:off x="912369" y="2702503"/>
            <a:ext cx="5207776"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itle 1"/>
          <p:cNvSpPr>
            <a:spLocks noGrp="1"/>
          </p:cNvSpPr>
          <p:nvPr>
            <p:ph type="title" hasCustomPrompt="1"/>
          </p:nvPr>
        </p:nvSpPr>
        <p:spPr>
          <a:xfrm>
            <a:off x="912369" y="1721542"/>
            <a:ext cx="5207776" cy="500064"/>
          </a:xfrm>
        </p:spPr>
        <p:txBody>
          <a:bodyPr anchor="t">
            <a:normAutofit/>
          </a:bodyPr>
          <a:lstStyle>
            <a:lvl1pPr>
              <a:defRPr sz="3000" b="1">
                <a:latin typeface="+mn-lt"/>
              </a:defRPr>
            </a:lvl1pPr>
          </a:lstStyle>
          <a:p>
            <a:pPr lvl="0"/>
            <a:r>
              <a:rPr lang="en-US"/>
              <a:t>Name</a:t>
            </a:r>
          </a:p>
        </p:txBody>
      </p:sp>
    </p:spTree>
    <p:extLst>
      <p:ext uri="{BB962C8B-B14F-4D97-AF65-F5344CB8AC3E}">
        <p14:creationId xmlns:p14="http://schemas.microsoft.com/office/powerpoint/2010/main" val="2376123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4612828"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3" hasCustomPrompt="1"/>
          </p:nvPr>
        </p:nvSpPr>
        <p:spPr>
          <a:xfrm>
            <a:off x="4612653" y="5047754"/>
            <a:ext cx="2887308"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2" name="Text Placeholder 21"/>
          <p:cNvSpPr>
            <a:spLocks noGrp="1"/>
          </p:cNvSpPr>
          <p:nvPr>
            <p:ph type="body" sz="quarter" idx="32" hasCustomPrompt="1"/>
          </p:nvPr>
        </p:nvSpPr>
        <p:spPr>
          <a:xfrm>
            <a:off x="1065518" y="5055070"/>
            <a:ext cx="2887308"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3" name="Text Placeholder 21"/>
          <p:cNvSpPr>
            <a:spLocks noGrp="1"/>
          </p:cNvSpPr>
          <p:nvPr>
            <p:ph type="body" sz="quarter" idx="34" hasCustomPrompt="1"/>
          </p:nvPr>
        </p:nvSpPr>
        <p:spPr>
          <a:xfrm>
            <a:off x="8163417" y="5055934"/>
            <a:ext cx="2887308"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12192000" cy="482030"/>
          </a:xfrm>
        </p:spPr>
        <p:txBody>
          <a:bodyPr>
            <a:normAutofit/>
          </a:bodyPr>
          <a:lstStyle>
            <a:lvl1pPr algn="ctr">
              <a:defRPr sz="2700"/>
            </a:lvl1pPr>
          </a:lstStyle>
          <a:p>
            <a:pPr lvl="0"/>
            <a:r>
              <a:rPr lang="en-US"/>
              <a:t>Team Slide 1</a:t>
            </a:r>
          </a:p>
        </p:txBody>
      </p:sp>
    </p:spTree>
    <p:extLst>
      <p:ext uri="{BB962C8B-B14F-4D97-AF65-F5344CB8AC3E}">
        <p14:creationId xmlns:p14="http://schemas.microsoft.com/office/powerpoint/2010/main" val="1772355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31" name="Text Placeholder 21"/>
          <p:cNvSpPr>
            <a:spLocks noGrp="1"/>
          </p:cNvSpPr>
          <p:nvPr>
            <p:ph type="body" sz="quarter" idx="32" hasCustomPrompt="1"/>
          </p:nvPr>
        </p:nvSpPr>
        <p:spPr>
          <a:xfrm>
            <a:off x="474" y="5291672"/>
            <a:ext cx="3028503"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0" name="Text Placeholder 21"/>
          <p:cNvSpPr>
            <a:spLocks noGrp="1"/>
          </p:cNvSpPr>
          <p:nvPr>
            <p:ph type="body" sz="quarter" idx="38" hasCustomPrompt="1"/>
          </p:nvPr>
        </p:nvSpPr>
        <p:spPr>
          <a:xfrm>
            <a:off x="3038731" y="5298984"/>
            <a:ext cx="3007429"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3" name="Text Placeholder 21"/>
          <p:cNvSpPr>
            <a:spLocks noGrp="1"/>
          </p:cNvSpPr>
          <p:nvPr>
            <p:ph type="body" sz="quarter" idx="41" hasCustomPrompt="1"/>
          </p:nvPr>
        </p:nvSpPr>
        <p:spPr>
          <a:xfrm>
            <a:off x="6055913" y="5296217"/>
            <a:ext cx="3076668"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Name</a:t>
            </a:r>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Title</a:t>
            </a:r>
          </a:p>
        </p:txBody>
      </p:sp>
      <p:sp>
        <p:nvSpPr>
          <p:cNvPr id="46" name="Text Placeholder 21"/>
          <p:cNvSpPr>
            <a:spLocks noGrp="1"/>
          </p:cNvSpPr>
          <p:nvPr>
            <p:ph type="body" sz="quarter" idx="44" hasCustomPrompt="1"/>
          </p:nvPr>
        </p:nvSpPr>
        <p:spPr>
          <a:xfrm>
            <a:off x="9136064" y="5298980"/>
            <a:ext cx="3055937"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a:t>
            </a:r>
            <a:r>
              <a:rPr lang="en-US" sz="1800" baseline="0">
                <a:solidFill>
                  <a:srgbClr val="2699BB"/>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12182247" cy="497153"/>
          </a:xfrm>
        </p:spPr>
        <p:txBody>
          <a:bodyPr anchor="t">
            <a:normAutofit/>
          </a:bodyPr>
          <a:lstStyle>
            <a:lvl1pPr algn="ctr">
              <a:defRPr sz="2700"/>
            </a:lvl1pPr>
          </a:lstStyle>
          <a:p>
            <a:pPr lvl="0"/>
            <a:r>
              <a:rPr lang="en-US"/>
              <a:t>Team Slide 2</a:t>
            </a:r>
          </a:p>
        </p:txBody>
      </p:sp>
    </p:spTree>
    <p:extLst>
      <p:ext uri="{BB962C8B-B14F-4D97-AF65-F5344CB8AC3E}">
        <p14:creationId xmlns:p14="http://schemas.microsoft.com/office/powerpoint/2010/main" val="3928635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9235" y="4507928"/>
            <a:ext cx="12201236" cy="2161877"/>
            <a:chOff x="-9235" y="4393628"/>
            <a:chExt cx="12201236" cy="2161877"/>
          </a:xfrm>
        </p:grpSpPr>
        <p:sp>
          <p:nvSpPr>
            <p:cNvPr id="50" name="TextBox 49"/>
            <p:cNvSpPr txBox="1"/>
            <p:nvPr userDrawn="1"/>
          </p:nvSpPr>
          <p:spPr>
            <a:xfrm>
              <a:off x="-9235" y="4393628"/>
              <a:ext cx="3066237" cy="2034403"/>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800" b="1" kern="120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800" b="1" kern="1200">
                  <a:solidFill>
                    <a:schemeClr val="tx1"/>
                  </a:solidFill>
                  <a:latin typeface="+mn-lt"/>
                  <a:ea typeface="+mn-ea"/>
                  <a:cs typeface="+mn-cs"/>
                </a:rPr>
                <a:t>&amp; Health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800" b="0" i="1" kern="1200">
                  <a:solidFill>
                    <a:srgbClr val="2699BB"/>
                  </a:solidFill>
                  <a:latin typeface="+mn-lt"/>
                  <a:ea typeface="+mn-ea"/>
                  <a:cs typeface="+mn-cs"/>
                </a:rPr>
                <a:t>Initiatives</a:t>
              </a:r>
            </a:p>
            <a:p>
              <a:pPr marL="0" marR="0" lvl="0" indent="0" algn="ctr" defTabSz="914400" rtl="0" eaLnBrk="1" fontAlgn="auto" latinLnBrk="0" hangingPunct="1">
                <a:lnSpc>
                  <a:spcPct val="90000"/>
                </a:lnSpc>
                <a:spcBef>
                  <a:spcPts val="600"/>
                </a:spcBef>
                <a:spcAft>
                  <a:spcPts val="0"/>
                </a:spcAft>
                <a:buClr>
                  <a:srgbClr val="57B6AF"/>
                </a:buClr>
                <a:buSzTx/>
                <a:buFont typeface="Arial" panose="020B0604020202020204" pitchFamily="34" charset="0"/>
                <a:buNone/>
                <a:tabLst/>
                <a:defRPr/>
              </a:pPr>
              <a:r>
                <a:rPr lang="en-US" sz="1600" b="0" i="0" kern="1200">
                  <a:solidFill>
                    <a:schemeClr val="tx1"/>
                  </a:solidFill>
                  <a:latin typeface="+mn-lt"/>
                  <a:ea typeface="+mn-ea"/>
                  <a:cs typeface="+mn-cs"/>
                </a:rPr>
                <a:t>Measles</a:t>
              </a:r>
              <a:r>
                <a:rPr lang="en-US" sz="1600" b="0" i="0" kern="1200" baseline="0">
                  <a:solidFill>
                    <a:schemeClr val="tx1"/>
                  </a:solidFill>
                  <a:latin typeface="+mn-lt"/>
                  <a:ea typeface="+mn-ea"/>
                  <a:cs typeface="+mn-cs"/>
                </a:rPr>
                <a:t> </a:t>
              </a:r>
              <a:r>
                <a:rPr lang="en-US" sz="1600" b="0" i="0" kern="1200">
                  <a:solidFill>
                    <a:schemeClr val="tx1"/>
                  </a:solidFill>
                  <a:latin typeface="+mn-lt"/>
                  <a:ea typeface="+mn-ea"/>
                  <a:cs typeface="+mn-cs"/>
                </a:rPr>
                <a:t>Control</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err="1">
                  <a:solidFill>
                    <a:schemeClr val="tx1"/>
                  </a:solidFill>
                  <a:latin typeface="+mn-lt"/>
                  <a:ea typeface="+mn-ea"/>
                  <a:cs typeface="+mn-cs"/>
                </a:rPr>
                <a:t>EndAIDS</a:t>
              </a:r>
              <a:endParaRPr lang="en-US" sz="1600" b="0" i="0" kern="1200">
                <a:solidFill>
                  <a:schemeClr val="tx1"/>
                </a:solidFill>
                <a:latin typeface="+mn-lt"/>
                <a:ea typeface="+mn-ea"/>
                <a:cs typeface="+mn-cs"/>
              </a:endParaRP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a:solidFill>
                    <a:schemeClr val="tx1"/>
                  </a:solidFill>
                  <a:latin typeface="+mn-lt"/>
                  <a:ea typeface="+mn-ea"/>
                  <a:cs typeface="+mn-cs"/>
                </a:rPr>
                <a:t>Vital Statistics</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a:solidFill>
                    <a:schemeClr val="tx1"/>
                  </a:solidFill>
                  <a:latin typeface="+mn-lt"/>
                  <a:ea typeface="+mn-ea"/>
                  <a:cs typeface="+mn-cs"/>
                </a:rPr>
                <a:t>(E. coli, mumps, etc.)</a:t>
              </a:r>
            </a:p>
          </p:txBody>
        </p:sp>
        <p:sp>
          <p:nvSpPr>
            <p:cNvPr id="51" name="TextBox 50"/>
            <p:cNvSpPr txBox="1"/>
            <p:nvPr userDrawn="1"/>
          </p:nvSpPr>
          <p:spPr>
            <a:xfrm>
              <a:off x="6055110" y="4393629"/>
              <a:ext cx="3070684"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Community Health</a:t>
              </a:r>
            </a:p>
            <a:p>
              <a:pPr algn="ctr">
                <a:spcBef>
                  <a:spcPts val="6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marL="0" algn="ctr" defTabSz="914400" rtl="0" eaLnBrk="1" latinLnBrk="0" hangingPunct="1">
                <a:spcBef>
                  <a:spcPts val="600"/>
                </a:spcBef>
              </a:pPr>
              <a:r>
                <a:rPr lang="en-US" sz="1600" b="0" i="0" kern="120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300"/>
                </a:spcBef>
                <a:spcAft>
                  <a:spcPts val="0"/>
                </a:spcAft>
                <a:buClrTx/>
                <a:buSzTx/>
                <a:buFontTx/>
                <a:buNone/>
                <a:tabLst/>
                <a:defRPr/>
              </a:pPr>
              <a:r>
                <a:rPr lang="en-US" sz="1600" b="0" i="0" kern="1200">
                  <a:solidFill>
                    <a:schemeClr val="tx1"/>
                  </a:solidFill>
                  <a:latin typeface="+mn-lt"/>
                  <a:ea typeface="+mn-ea"/>
                  <a:cs typeface="+mn-cs"/>
                </a:rPr>
                <a:t>Immunization Rates</a:t>
              </a:r>
            </a:p>
            <a:p>
              <a:pPr marL="0" algn="ctr" defTabSz="914400" rtl="0" eaLnBrk="1" latinLnBrk="0" hangingPunct="1">
                <a:spcBef>
                  <a:spcPts val="300"/>
                </a:spcBef>
              </a:pPr>
              <a:r>
                <a:rPr lang="en-US" sz="1600" b="0" i="0" kern="1200">
                  <a:solidFill>
                    <a:schemeClr val="tx1"/>
                  </a:solidFill>
                  <a:latin typeface="+mn-lt"/>
                  <a:ea typeface="+mn-ea"/>
                  <a:cs typeface="+mn-cs"/>
                </a:rPr>
                <a:t>Family Planning (Title X)</a:t>
              </a:r>
            </a:p>
            <a:p>
              <a:pPr marL="0" algn="ctr" defTabSz="914400" rtl="0" eaLnBrk="1" latinLnBrk="0" hangingPunct="1">
                <a:spcBef>
                  <a:spcPts val="300"/>
                </a:spcBef>
              </a:pPr>
              <a:r>
                <a:rPr lang="en-US" sz="1600" b="0" i="0" kern="1200">
                  <a:solidFill>
                    <a:schemeClr val="tx1"/>
                  </a:solidFill>
                  <a:latin typeface="+mn-lt"/>
                  <a:ea typeface="+mn-ea"/>
                  <a:cs typeface="+mn-cs"/>
                </a:rPr>
                <a:t>Marijuana Prevention</a:t>
              </a:r>
            </a:p>
          </p:txBody>
        </p:sp>
        <p:sp>
          <p:nvSpPr>
            <p:cNvPr id="52" name="TextBox 51"/>
            <p:cNvSpPr txBox="1"/>
            <p:nvPr userDrawn="1"/>
          </p:nvSpPr>
          <p:spPr>
            <a:xfrm>
              <a:off x="3057003" y="4393629"/>
              <a:ext cx="2998107" cy="18374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Public Health</a:t>
              </a:r>
            </a:p>
            <a:p>
              <a:pPr algn="ctr">
                <a:spcBef>
                  <a:spcPts val="6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algn="ctr">
                <a:spcBef>
                  <a:spcPts val="600"/>
                </a:spcBef>
              </a:pPr>
              <a:r>
                <a:rPr lang="en-US" sz="1600" b="0" i="0" kern="1200">
                  <a:solidFill>
                    <a:schemeClr val="tx1"/>
                  </a:solidFill>
                  <a:latin typeface="+mn-lt"/>
                  <a:ea typeface="+mn-ea"/>
                  <a:cs typeface="+mn-cs"/>
                </a:rPr>
                <a:t>Puget</a:t>
              </a:r>
              <a:r>
                <a:rPr lang="en-US" sz="1600" b="0" i="0" kern="1200" baseline="0">
                  <a:solidFill>
                    <a:schemeClr val="tx1"/>
                  </a:solidFill>
                  <a:latin typeface="+mn-lt"/>
                  <a:ea typeface="+mn-ea"/>
                  <a:cs typeface="+mn-cs"/>
                </a:rPr>
                <a:t> Sound Cleanup</a:t>
              </a:r>
              <a:endParaRPr lang="en-US" sz="1600" b="0" i="0" kern="1200">
                <a:solidFill>
                  <a:schemeClr val="tx1"/>
                </a:solidFill>
                <a:latin typeface="+mn-lt"/>
                <a:ea typeface="+mn-ea"/>
                <a:cs typeface="+mn-cs"/>
              </a:endParaRPr>
            </a:p>
            <a:p>
              <a:pPr algn="ctr">
                <a:spcBef>
                  <a:spcPts val="300"/>
                </a:spcBef>
              </a:pPr>
              <a:r>
                <a:rPr lang="en-US" sz="1600" b="0" i="0" kern="1200">
                  <a:solidFill>
                    <a:schemeClr val="tx1"/>
                  </a:solidFill>
                  <a:latin typeface="+mn-lt"/>
                  <a:ea typeface="+mn-ea"/>
                  <a:cs typeface="+mn-cs"/>
                </a:rPr>
                <a:t> PFAS</a:t>
              </a:r>
            </a:p>
            <a:p>
              <a:pPr algn="ctr">
                <a:spcBef>
                  <a:spcPts val="300"/>
                </a:spcBef>
              </a:pPr>
              <a:r>
                <a:rPr lang="en-US" sz="1600" b="0" i="0" kern="1200">
                  <a:solidFill>
                    <a:schemeClr val="tx1"/>
                  </a:solidFill>
                  <a:latin typeface="+mn-lt"/>
                  <a:ea typeface="+mn-ea"/>
                  <a:cs typeface="+mn-cs"/>
                </a:rPr>
                <a:t> Pesticide Exposures</a:t>
              </a:r>
            </a:p>
          </p:txBody>
        </p:sp>
        <p:sp>
          <p:nvSpPr>
            <p:cNvPr id="53" name="TextBox 52"/>
            <p:cNvSpPr txBox="1"/>
            <p:nvPr userDrawn="1"/>
          </p:nvSpPr>
          <p:spPr>
            <a:xfrm>
              <a:off x="9125794" y="4394914"/>
              <a:ext cx="3066207"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a:solidFill>
                    <a:schemeClr val="tx1"/>
                  </a:solidFill>
                  <a:latin typeface="+mn-lt"/>
                  <a:ea typeface="+mn-ea"/>
                  <a:cs typeface="+mn-cs"/>
                </a:rPr>
                <a:t>Quality Assurance</a:t>
              </a:r>
            </a:p>
            <a:p>
              <a:pPr algn="ctr">
                <a:spcBef>
                  <a:spcPts val="600"/>
                </a:spcBef>
              </a:pPr>
              <a:r>
                <a:rPr lang="en-US" sz="1800" b="0" i="1" kern="1200">
                  <a:solidFill>
                    <a:srgbClr val="2699BB"/>
                  </a:solidFill>
                  <a:latin typeface="+mn-lt"/>
                  <a:ea typeface="+mn-ea"/>
                  <a:cs typeface="+mn-cs"/>
                </a:rPr>
                <a:t>Initiatives</a:t>
              </a:r>
              <a:endParaRPr lang="en-US" sz="1800">
                <a:solidFill>
                  <a:srgbClr val="2699BB"/>
                </a:solidFill>
                <a:latin typeface="+mn-lt"/>
              </a:endParaRPr>
            </a:p>
            <a:p>
              <a:pPr marL="0" algn="ctr" defTabSz="914400" rtl="0" eaLnBrk="1" latinLnBrk="0" hangingPunct="1">
                <a:spcBef>
                  <a:spcPts val="600"/>
                </a:spcBef>
              </a:pPr>
              <a:r>
                <a:rPr lang="en-US" sz="1600" b="0" i="0" kern="1200">
                  <a:solidFill>
                    <a:schemeClr val="tx1"/>
                  </a:solidFill>
                  <a:latin typeface="+mn-lt"/>
                  <a:ea typeface="+mn-ea"/>
                  <a:cs typeface="+mn-cs"/>
                </a:rPr>
                <a:t>Opioids</a:t>
              </a:r>
            </a:p>
            <a:p>
              <a:pPr marL="0" algn="ctr" defTabSz="914400" rtl="0" eaLnBrk="1" latinLnBrk="0" hangingPunct="1">
                <a:spcBef>
                  <a:spcPts val="300"/>
                </a:spcBef>
              </a:pPr>
              <a:r>
                <a:rPr lang="en-US" sz="1600" b="0" i="0" kern="1200">
                  <a:solidFill>
                    <a:schemeClr val="tx1"/>
                  </a:solidFill>
                  <a:latin typeface="+mn-lt"/>
                  <a:ea typeface="+mn-ea"/>
                  <a:cs typeface="+mn-cs"/>
                </a:rPr>
                <a:t>Behavioral Health Integration </a:t>
              </a:r>
            </a:p>
            <a:p>
              <a:pPr marL="0" algn="ctr" defTabSz="914400" rtl="0" eaLnBrk="1" latinLnBrk="0" hangingPunct="1">
                <a:spcBef>
                  <a:spcPts val="300"/>
                </a:spcBef>
              </a:pPr>
              <a:r>
                <a:rPr lang="en-US" sz="1600" b="0" i="0" kern="1200">
                  <a:solidFill>
                    <a:schemeClr val="tx1"/>
                  </a:solidFill>
                  <a:latin typeface="+mn-lt"/>
                  <a:ea typeface="+mn-ea"/>
                  <a:cs typeface="+mn-cs"/>
                </a:rPr>
                <a:t>Certificate of Need</a:t>
              </a:r>
            </a:p>
            <a:p>
              <a:pPr marL="0" algn="ctr" defTabSz="914400" rtl="0" eaLnBrk="1" latinLnBrk="0" hangingPunct="1">
                <a:spcBef>
                  <a:spcPts val="300"/>
                </a:spcBef>
              </a:pPr>
              <a:r>
                <a:rPr lang="en-US" sz="1600" b="0" i="0" kern="1200">
                  <a:solidFill>
                    <a:schemeClr val="tx1"/>
                  </a:solidFill>
                  <a:latin typeface="+mn-lt"/>
                  <a:ea typeface="+mn-ea"/>
                  <a:cs typeface="+mn-cs"/>
                </a:rPr>
                <a:t> Health Professions</a:t>
              </a:r>
            </a:p>
          </p:txBody>
        </p:sp>
      </p:grpSp>
      <p:grpSp>
        <p:nvGrpSpPr>
          <p:cNvPr id="3" name="Group 2"/>
          <p:cNvGrpSpPr/>
          <p:nvPr userDrawn="1"/>
        </p:nvGrpSpPr>
        <p:grpSpPr>
          <a:xfrm>
            <a:off x="0" y="1559462"/>
            <a:ext cx="12192001" cy="2805561"/>
            <a:chOff x="0" y="1388012"/>
            <a:chExt cx="12192001" cy="2805561"/>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388012"/>
              <a:ext cx="2998107" cy="2805561"/>
            </a:xfrm>
            <a:prstGeom prst="rect">
              <a:avLst/>
            </a:prstGeom>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388012"/>
              <a:ext cx="3070684" cy="27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388015"/>
              <a:ext cx="3057003" cy="2783658"/>
            </a:xfrm>
            <a:prstGeom prst="rect">
              <a:avLst/>
            </a:prstGeom>
            <a:effectLst/>
          </p:spPr>
        </p:pic>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388012"/>
              <a:ext cx="3066207" cy="2783659"/>
            </a:xfrm>
            <a:prstGeom prst="rect">
              <a:avLst/>
            </a:prstGeom>
            <a:effectLst/>
          </p:spPr>
        </p:pic>
      </p:grpSp>
      <p:sp>
        <p:nvSpPr>
          <p:cNvPr id="13" name="Title 1"/>
          <p:cNvSpPr>
            <a:spLocks noGrp="1"/>
          </p:cNvSpPr>
          <p:nvPr>
            <p:ph type="title" hasCustomPrompt="1"/>
          </p:nvPr>
        </p:nvSpPr>
        <p:spPr>
          <a:xfrm>
            <a:off x="-9236" y="671965"/>
            <a:ext cx="12192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3793558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13" name="Picture Placeholder 14"/>
          <p:cNvSpPr>
            <a:spLocks noGrp="1"/>
          </p:cNvSpPr>
          <p:nvPr>
            <p:ph type="pic" sz="quarter" idx="12"/>
          </p:nvPr>
        </p:nvSpPr>
        <p:spPr>
          <a:xfrm>
            <a:off x="5626101" y="1876424"/>
            <a:ext cx="5219700" cy="2905125"/>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12371" y="1643611"/>
            <a:ext cx="4168237" cy="852471"/>
          </a:xfrm>
        </p:spPr>
        <p:txBody>
          <a:bodyPr anchor="t">
            <a:normAutofit/>
          </a:bodyPr>
          <a:lstStyle>
            <a:lvl1pPr>
              <a:defRPr sz="2700"/>
            </a:lvl1pPr>
          </a:lstStyle>
          <a:p>
            <a:pPr lvl="0"/>
            <a:r>
              <a:rPr lang="en-US"/>
              <a:t>Web Presence Screenshot</a:t>
            </a:r>
          </a:p>
        </p:txBody>
      </p:sp>
    </p:spTree>
    <p:extLst>
      <p:ext uri="{BB962C8B-B14F-4D97-AF65-F5344CB8AC3E}">
        <p14:creationId xmlns:p14="http://schemas.microsoft.com/office/powerpoint/2010/main" val="1509201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2F3F-D3E2-4CD6-B32B-B4A6323F1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A3CCBD-31D5-4888-8085-F48DC71BA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CC0987-C254-48F2-A7E0-08DB37A2A1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8DBD48-AE94-4445-9330-9C5E5331B1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C962F7-1239-4FA0-9E09-508C6E18E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FEA4E1-BFF2-4364-833D-902B498FE3C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E8F4B39-D833-429E-AD82-5750FC17FD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FC25D-4D8D-4815-871E-7DA9EF2D9332}"/>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10" name="Picture 9" descr="Results Washington logo of Washington state with a graph line showing increase">
            <a:extLst>
              <a:ext uri="{FF2B5EF4-FFF2-40B4-BE49-F238E27FC236}">
                <a16:creationId xmlns:a16="http://schemas.microsoft.com/office/drawing/2014/main" id="{23C89833-7A73-45DC-89BE-EAED621B3400}"/>
              </a:ext>
            </a:extLst>
          </p:cNvPr>
          <p:cNvPicPr>
            <a:picLocks noChangeAspect="1"/>
          </p:cNvPicPr>
          <p:nvPr userDrawn="1"/>
        </p:nvPicPr>
        <p:blipFill>
          <a:blip r:embed="rId2"/>
          <a:stretch>
            <a:fillRect/>
          </a:stretch>
        </p:blipFill>
        <p:spPr>
          <a:xfrm>
            <a:off x="10271791" y="312027"/>
            <a:ext cx="1646986" cy="677231"/>
          </a:xfrm>
          <a:prstGeom prst="rect">
            <a:avLst/>
          </a:prstGeom>
        </p:spPr>
      </p:pic>
      <p:cxnSp>
        <p:nvCxnSpPr>
          <p:cNvPr id="11" name="Straight Connector 10">
            <a:extLst>
              <a:ext uri="{FF2B5EF4-FFF2-40B4-BE49-F238E27FC236}">
                <a16:creationId xmlns:a16="http://schemas.microsoft.com/office/drawing/2014/main" id="{896202A8-735C-4A31-8E52-19651C3F21BC}"/>
              </a:ext>
              <a:ext uri="{C183D7F6-B498-43B3-948B-1728B52AA6E4}">
                <adec:decorative xmlns:adec="http://schemas.microsoft.com/office/drawing/2017/decorative" val="1"/>
              </a:ext>
            </a:extLst>
          </p:cNvPr>
          <p:cNvCxnSpPr>
            <a:cxnSpLocks/>
          </p:cNvCxnSpPr>
          <p:nvPr userDrawn="1"/>
        </p:nvCxnSpPr>
        <p:spPr>
          <a:xfrm>
            <a:off x="943276" y="1719563"/>
            <a:ext cx="1041052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404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01965" y="1643611"/>
            <a:ext cx="4178643" cy="852471"/>
          </a:xfrm>
        </p:spPr>
        <p:txBody>
          <a:bodyPr anchor="t">
            <a:normAutofit/>
          </a:bodyPr>
          <a:lstStyle>
            <a:lvl1pPr>
              <a:defRPr sz="2700"/>
            </a:lvl1pPr>
          </a:lstStyle>
          <a:p>
            <a:pPr lvl="0"/>
            <a:r>
              <a:rPr lang="en-US"/>
              <a:t>Web Presence Address</a:t>
            </a:r>
          </a:p>
        </p:txBody>
      </p:sp>
    </p:spTree>
    <p:extLst>
      <p:ext uri="{BB962C8B-B14F-4D97-AF65-F5344CB8AC3E}">
        <p14:creationId xmlns:p14="http://schemas.microsoft.com/office/powerpoint/2010/main" val="327422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0240" y="457200"/>
            <a:ext cx="9131520" cy="5714216"/>
          </a:xfrm>
          <a:prstGeom prst="rect">
            <a:avLst/>
          </a:prstGeom>
        </p:spPr>
      </p:pic>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5" name="Picture Placeholder 14"/>
          <p:cNvSpPr>
            <a:spLocks noGrp="1"/>
          </p:cNvSpPr>
          <p:nvPr>
            <p:ph type="pic" sz="quarter" idx="12"/>
          </p:nvPr>
        </p:nvSpPr>
        <p:spPr>
          <a:xfrm>
            <a:off x="2552700" y="780658"/>
            <a:ext cx="7162800" cy="504864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Tree>
    <p:extLst>
      <p:ext uri="{BB962C8B-B14F-4D97-AF65-F5344CB8AC3E}">
        <p14:creationId xmlns:p14="http://schemas.microsoft.com/office/powerpoint/2010/main" val="365229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8"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1400" y="419101"/>
            <a:ext cx="2962125" cy="5531758"/>
          </a:xfrm>
          <a:prstGeom prst="rect">
            <a:avLst/>
          </a:prstGeom>
          <a:effectLst/>
        </p:spPr>
      </p:pic>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a:t>Mobile Presence Screenshot</a:t>
            </a:r>
          </a:p>
        </p:txBody>
      </p:sp>
      <p:pic>
        <p:nvPicPr>
          <p:cNvPr id="3" name="Picture 2" descr="Graphical user interface, text, website&#10;&#10;Description automatically generated">
            <a:extLst>
              <a:ext uri="{FF2B5EF4-FFF2-40B4-BE49-F238E27FC236}">
                <a16:creationId xmlns:a16="http://schemas.microsoft.com/office/drawing/2014/main" id="{A4600CD7-3841-A160-F771-AD35AAFD4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188" y="1453015"/>
            <a:ext cx="1868186" cy="3463929"/>
          </a:xfrm>
          <a:prstGeom prst="rect">
            <a:avLst/>
          </a:prstGeom>
        </p:spPr>
      </p:pic>
    </p:spTree>
    <p:extLst>
      <p:ext uri="{BB962C8B-B14F-4D97-AF65-F5344CB8AC3E}">
        <p14:creationId xmlns:p14="http://schemas.microsoft.com/office/powerpoint/2010/main" val="2130494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a:solidFill>
                  <a:srgbClr val="349D96"/>
                </a:solidFill>
                <a:latin typeface="Century Gothic" panose="020B0502020202020204" pitchFamily="34" charset="0"/>
              </a:rPr>
              <a:t>Washington State Department</a:t>
            </a:r>
            <a:r>
              <a:rPr lang="en-US" sz="1800" baseline="0">
                <a:solidFill>
                  <a:srgbClr val="349D96"/>
                </a:solidFill>
                <a:latin typeface="Century Gothic" panose="020B0502020202020204" pitchFamily="34" charset="0"/>
              </a:rPr>
              <a:t> of Health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12"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13"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1400" y="419101"/>
            <a:ext cx="2962125" cy="5531758"/>
          </a:xfrm>
          <a:prstGeom prst="rect">
            <a:avLst/>
          </a:prstGeom>
          <a:effectLst/>
        </p:spPr>
      </p:pic>
      <p:sp>
        <p:nvSpPr>
          <p:cNvPr id="15"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a:t>Mobile Presence Address</a:t>
            </a:r>
          </a:p>
        </p:txBody>
      </p:sp>
      <p:sp>
        <p:nvSpPr>
          <p:cNvPr id="9" name="Text Placeholder 2"/>
          <p:cNvSpPr>
            <a:spLocks noGrp="1"/>
          </p:cNvSpPr>
          <p:nvPr>
            <p:ph type="body" sz="quarter" idx="16" hasCustomPrompt="1"/>
          </p:nvPr>
        </p:nvSpPr>
        <p:spPr>
          <a:xfrm>
            <a:off x="7600949" y="3264479"/>
            <a:ext cx="2554411" cy="374072"/>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a:t>www.doh.wa.gov</a:t>
            </a:r>
          </a:p>
        </p:txBody>
      </p:sp>
    </p:spTree>
    <p:extLst>
      <p:ext uri="{BB962C8B-B14F-4D97-AF65-F5344CB8AC3E}">
        <p14:creationId xmlns:p14="http://schemas.microsoft.com/office/powerpoint/2010/main" val="2288317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5763752" y="3549372"/>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1901" y="2971335"/>
            <a:ext cx="12221524" cy="467387"/>
          </a:xfrm>
        </p:spPr>
        <p:txBody>
          <a:bodyPr anchor="t">
            <a:noAutofit/>
          </a:bodyPr>
          <a:lstStyle>
            <a:lvl1pPr algn="ctr">
              <a:defRPr sz="3000"/>
            </a:lvl1pPr>
          </a:lstStyle>
          <a:p>
            <a:pPr lvl="0"/>
            <a:r>
              <a:rPr lang="en-US"/>
              <a:t>Questions?</a:t>
            </a:r>
          </a:p>
        </p:txBody>
      </p:sp>
    </p:spTree>
    <p:extLst>
      <p:ext uri="{BB962C8B-B14F-4D97-AF65-F5344CB8AC3E}">
        <p14:creationId xmlns:p14="http://schemas.microsoft.com/office/powerpoint/2010/main" val="624165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chemeClr val="tx1"/>
                </a:solidFill>
                <a:latin typeface="+mn-lt"/>
              </a:defRPr>
            </a:lvl1pPr>
          </a:lstStyle>
          <a:p>
            <a:pPr lvl="0"/>
            <a:r>
              <a:rPr lang="en-US"/>
              <a:t>Title</a:t>
            </a:r>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solidFill>
                <a:latin typeface="+mn-lt"/>
              </a:defRPr>
            </a:lvl1pPr>
          </a:lstStyle>
          <a:p>
            <a:pPr lvl="0"/>
            <a:r>
              <a:rPr lang="en-US"/>
              <a:t>Program</a:t>
            </a:r>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solidFill>
                  <a:schemeClr val="tx1">
                    <a:lumMod val="65000"/>
                    <a:lumOff val="35000"/>
                  </a:schemeClr>
                </a:solidFill>
                <a:latin typeface="+mn-lt"/>
              </a:defRPr>
            </a:lvl1pPr>
          </a:lstStyle>
          <a:p>
            <a:r>
              <a:rPr lang="en-US"/>
              <a:t>Click icon to add picture</a:t>
            </a:r>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 name="TextBox 1"/>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sp>
        <p:nvSpPr>
          <p:cNvPr id="45" name="Title 2"/>
          <p:cNvSpPr>
            <a:spLocks noGrp="1"/>
          </p:cNvSpPr>
          <p:nvPr>
            <p:ph type="title" hasCustomPrompt="1"/>
          </p:nvPr>
        </p:nvSpPr>
        <p:spPr>
          <a:xfrm>
            <a:off x="-11081" y="663993"/>
            <a:ext cx="12180916" cy="520628"/>
          </a:xfrm>
        </p:spPr>
        <p:txBody>
          <a:bodyPr>
            <a:normAutofit/>
          </a:bodyPr>
          <a:lstStyle>
            <a:lvl1pPr algn="ctr">
              <a:defRPr sz="2700"/>
            </a:lvl1pPr>
          </a:lstStyle>
          <a:p>
            <a:pPr lvl="0"/>
            <a:r>
              <a:rPr lang="en-US"/>
              <a:t>Contact 1</a:t>
            </a:r>
          </a:p>
        </p:txBody>
      </p:sp>
      <p:grpSp>
        <p:nvGrpSpPr>
          <p:cNvPr id="20" name="Group 19">
            <a:extLst>
              <a:ext uri="{FF2B5EF4-FFF2-40B4-BE49-F238E27FC236}">
                <a16:creationId xmlns:a16="http://schemas.microsoft.com/office/drawing/2014/main" id="{640B45D1-4982-0176-FB4E-E1603E65CE90}"/>
              </a:ext>
            </a:extLst>
          </p:cNvPr>
          <p:cNvGrpSpPr/>
          <p:nvPr userDrawn="1"/>
        </p:nvGrpSpPr>
        <p:grpSpPr>
          <a:xfrm>
            <a:off x="5095578" y="6033871"/>
            <a:ext cx="1978037" cy="318152"/>
            <a:chOff x="2331164" y="3999801"/>
            <a:chExt cx="1978037" cy="318152"/>
          </a:xfrm>
        </p:grpSpPr>
        <p:pic>
          <p:nvPicPr>
            <p:cNvPr id="6" name="Picture 5" descr="A picture containing text, first-aid kit, sign, clock&#10;&#10;Description automatically generated">
              <a:extLst>
                <a:ext uri="{FF2B5EF4-FFF2-40B4-BE49-F238E27FC236}">
                  <a16:creationId xmlns:a16="http://schemas.microsoft.com/office/drawing/2014/main" id="{F130F070-62A4-E2F6-4F57-56E33C04C6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11" y="4004363"/>
              <a:ext cx="309032" cy="30903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55A9DE0-0A54-9DC0-4AE1-52201CAEC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1164" y="4004363"/>
              <a:ext cx="309032" cy="309032"/>
            </a:xfrm>
            <a:prstGeom prst="rect">
              <a:avLst/>
            </a:prstGeom>
          </p:spPr>
        </p:pic>
        <p:pic>
          <p:nvPicPr>
            <p:cNvPr id="11" name="Picture 10" descr="Icon&#10;&#10;Description automatically generated">
              <a:extLst>
                <a:ext uri="{FF2B5EF4-FFF2-40B4-BE49-F238E27FC236}">
                  <a16:creationId xmlns:a16="http://schemas.microsoft.com/office/drawing/2014/main" id="{EC113FFF-FCF6-E032-CEC0-FF46300BB4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95365" y="4004361"/>
              <a:ext cx="309033" cy="309033"/>
            </a:xfrm>
            <a:prstGeom prst="rect">
              <a:avLst/>
            </a:prstGeom>
          </p:spPr>
        </p:pic>
        <p:pic>
          <p:nvPicPr>
            <p:cNvPr id="15" name="Picture 14" descr="Icon&#10;&#10;Description automatically generated">
              <a:extLst>
                <a:ext uri="{FF2B5EF4-FFF2-40B4-BE49-F238E27FC236}">
                  <a16:creationId xmlns:a16="http://schemas.microsoft.com/office/drawing/2014/main" id="{193773A7-8BD5-3165-D71B-B6CECCD091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95608" y="4004360"/>
              <a:ext cx="313593" cy="313593"/>
            </a:xfrm>
            <a:prstGeom prst="rect">
              <a:avLst/>
            </a:prstGeom>
          </p:spPr>
        </p:pic>
        <p:pic>
          <p:nvPicPr>
            <p:cNvPr id="17" name="Picture 16" descr="A picture containing text, monitor, bus, oven&#10;&#10;Description automatically generated">
              <a:extLst>
                <a:ext uri="{FF2B5EF4-FFF2-40B4-BE49-F238E27FC236}">
                  <a16:creationId xmlns:a16="http://schemas.microsoft.com/office/drawing/2014/main" id="{325A605D-7B71-59BF-6249-8A225A4A604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6856" y="3999801"/>
              <a:ext cx="313593" cy="31359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F436C1A-D1EB-5D50-A2EB-CF1BB4C9DE2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51398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solidFill>
                <a:latin typeface="+mn-lt"/>
              </a:defRPr>
            </a:lvl1pPr>
          </a:lstStyle>
          <a:p>
            <a:pPr lvl="0"/>
            <a:r>
              <a:rPr lang="en-US"/>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2385485" y="1564831"/>
            <a:ext cx="3312583" cy="2487612"/>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a:t>www.doh.wa.gov</a:t>
            </a:r>
          </a:p>
        </p:txBody>
      </p:sp>
      <p:sp>
        <p:nvSpPr>
          <p:cNvPr id="24" name="TextBox 23"/>
          <p:cNvSpPr txBox="1"/>
          <p:nvPr userDrawn="1"/>
        </p:nvSpPr>
        <p:spPr>
          <a:xfrm>
            <a:off x="-11081" y="6430955"/>
            <a:ext cx="12203081" cy="307777"/>
          </a:xfrm>
          <a:prstGeom prst="rect">
            <a:avLst/>
          </a:prstGeom>
          <a:noFill/>
        </p:spPr>
        <p:txBody>
          <a:bodyPr wrap="square" rtlCol="0">
            <a:spAutoFit/>
          </a:bodyPr>
          <a:lstStyle/>
          <a:p>
            <a:pPr algn="ctr"/>
            <a:r>
              <a:rPr lang="en-US" sz="1400">
                <a:solidFill>
                  <a:schemeClr val="tx1"/>
                </a:solidFill>
                <a:latin typeface="Century Gothic" panose="020B0502020202020204" pitchFamily="34" charset="0"/>
              </a:rPr>
              <a:t>@</a:t>
            </a:r>
            <a:r>
              <a:rPr lang="en-US" sz="1400" err="1">
                <a:solidFill>
                  <a:schemeClr val="tx1"/>
                </a:solidFill>
                <a:latin typeface="Century Gothic" panose="020B0502020202020204" pitchFamily="34" charset="0"/>
              </a:rPr>
              <a:t>WADeptHealth</a:t>
            </a:r>
            <a:endParaRPr lang="en-US" sz="140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1346" y="6086599"/>
            <a:ext cx="307041" cy="230281"/>
          </a:xfrm>
          <a:prstGeom prst="rect">
            <a:avLst/>
          </a:prstGeom>
        </p:spPr>
      </p:pic>
      <p:sp>
        <p:nvSpPr>
          <p:cNvPr id="2" name="Title 1"/>
          <p:cNvSpPr>
            <a:spLocks noGrp="1"/>
          </p:cNvSpPr>
          <p:nvPr>
            <p:ph type="title" hasCustomPrompt="1"/>
          </p:nvPr>
        </p:nvSpPr>
        <p:spPr>
          <a:xfrm>
            <a:off x="-11135" y="664528"/>
            <a:ext cx="12192000" cy="520093"/>
          </a:xfrm>
        </p:spPr>
        <p:txBody>
          <a:bodyPr>
            <a:normAutofit/>
          </a:bodyPr>
          <a:lstStyle>
            <a:lvl1pPr algn="ctr">
              <a:defRPr sz="2700"/>
            </a:lvl1pPr>
          </a:lstStyle>
          <a:p>
            <a:pPr lvl="0"/>
            <a:r>
              <a:rPr lang="en-US"/>
              <a:t>Contact 2</a:t>
            </a:r>
          </a:p>
        </p:txBody>
      </p:sp>
      <p:grpSp>
        <p:nvGrpSpPr>
          <p:cNvPr id="3" name="Group 2">
            <a:extLst>
              <a:ext uri="{FF2B5EF4-FFF2-40B4-BE49-F238E27FC236}">
                <a16:creationId xmlns:a16="http://schemas.microsoft.com/office/drawing/2014/main" id="{AE9055EF-4EFB-098C-509A-9CF7C24F28DB}"/>
              </a:ext>
            </a:extLst>
          </p:cNvPr>
          <p:cNvGrpSpPr/>
          <p:nvPr userDrawn="1"/>
        </p:nvGrpSpPr>
        <p:grpSpPr>
          <a:xfrm>
            <a:off x="5095578" y="6033871"/>
            <a:ext cx="1978037" cy="318152"/>
            <a:chOff x="2331164" y="3999801"/>
            <a:chExt cx="1978037" cy="318152"/>
          </a:xfrm>
        </p:grpSpPr>
        <p:pic>
          <p:nvPicPr>
            <p:cNvPr id="4" name="Picture 3" descr="A picture containing text, first-aid kit, sign, clock&#10;&#10;Description automatically generated">
              <a:extLst>
                <a:ext uri="{FF2B5EF4-FFF2-40B4-BE49-F238E27FC236}">
                  <a16:creationId xmlns:a16="http://schemas.microsoft.com/office/drawing/2014/main" id="{7BE6BD9E-57C3-D53E-46F1-5C63C043A2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11" y="4004363"/>
              <a:ext cx="309032" cy="309032"/>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51449C4-50E9-7085-87FD-269F487EE2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31164" y="4004363"/>
              <a:ext cx="309032" cy="309032"/>
            </a:xfrm>
            <a:prstGeom prst="rect">
              <a:avLst/>
            </a:prstGeom>
          </p:spPr>
        </p:pic>
        <p:pic>
          <p:nvPicPr>
            <p:cNvPr id="6" name="Picture 5" descr="Icon&#10;&#10;Description automatically generated">
              <a:extLst>
                <a:ext uri="{FF2B5EF4-FFF2-40B4-BE49-F238E27FC236}">
                  <a16:creationId xmlns:a16="http://schemas.microsoft.com/office/drawing/2014/main" id="{091118B7-ED00-240A-A330-787DEB03BC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95365" y="4004361"/>
              <a:ext cx="309033" cy="309033"/>
            </a:xfrm>
            <a:prstGeom prst="rect">
              <a:avLst/>
            </a:prstGeom>
          </p:spPr>
        </p:pic>
        <p:pic>
          <p:nvPicPr>
            <p:cNvPr id="7" name="Picture 6" descr="Icon&#10;&#10;Description automatically generated">
              <a:extLst>
                <a:ext uri="{FF2B5EF4-FFF2-40B4-BE49-F238E27FC236}">
                  <a16:creationId xmlns:a16="http://schemas.microsoft.com/office/drawing/2014/main" id="{D09277A0-C503-2374-2056-8202D76E2F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5608" y="4004360"/>
              <a:ext cx="313593" cy="313593"/>
            </a:xfrm>
            <a:prstGeom prst="rect">
              <a:avLst/>
            </a:prstGeom>
          </p:spPr>
        </p:pic>
        <p:pic>
          <p:nvPicPr>
            <p:cNvPr id="8" name="Picture 7" descr="A picture containing text, monitor, bus, oven&#10;&#10;Description automatically generated">
              <a:extLst>
                <a:ext uri="{FF2B5EF4-FFF2-40B4-BE49-F238E27FC236}">
                  <a16:creationId xmlns:a16="http://schemas.microsoft.com/office/drawing/2014/main" id="{D1BF6D95-BEA3-7EF6-BD7F-2F2220DB80E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26856" y="3999801"/>
              <a:ext cx="313593" cy="31359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8C3F0D0-E0EF-CA6B-3D42-1C272B22A57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427397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9099" y="680798"/>
            <a:ext cx="12192000" cy="482030"/>
          </a:xfrm>
        </p:spPr>
        <p:txBody>
          <a:bodyPr>
            <a:normAutofit/>
          </a:bodyPr>
          <a:lstStyle>
            <a:lvl1pPr algn="ctr">
              <a:defRPr sz="2700"/>
            </a:lvl1pPr>
          </a:lstStyle>
          <a:p>
            <a:pPr lvl="0"/>
            <a:r>
              <a:rPr lang="en-US"/>
              <a:t>Blank Slide</a:t>
            </a:r>
          </a:p>
        </p:txBody>
      </p:sp>
    </p:spTree>
    <p:extLst>
      <p:ext uri="{BB962C8B-B14F-4D97-AF65-F5344CB8AC3E}">
        <p14:creationId xmlns:p14="http://schemas.microsoft.com/office/powerpoint/2010/main" val="3083923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a:solidFill>
                  <a:srgbClr val="2699BB"/>
                </a:solidFill>
                <a:latin typeface="Century Gothic" panose="020B0502020202020204" pitchFamily="34" charset="0"/>
              </a:rPr>
              <a:t>Washington State Department of Health</a:t>
            </a:r>
            <a:r>
              <a:rPr lang="en-US" sz="1800" baseline="0">
                <a:solidFill>
                  <a:srgbClr val="2699BB"/>
                </a:solidFill>
                <a:latin typeface="Century Gothic" panose="020B0502020202020204" pitchFamily="34" charset="0"/>
              </a:rPr>
              <a:t> </a:t>
            </a:r>
            <a:r>
              <a:rPr lang="en-US" sz="180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lgn="ctr"/>
              <a:t>‹#›</a:t>
            </a:fld>
            <a:endParaRPr lang="en-US" sz="18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35590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96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lumMod val="7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1A3E1-44A6-44C2-9A78-4EBCC0636F1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4EC5D62-8D73-4C21-A0E3-248FE45F7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207BD6-182A-4C52-B117-3D258778E442}"/>
              </a:ext>
            </a:extLst>
          </p:cNvPr>
          <p:cNvSpPr>
            <a:spLocks noGrp="1"/>
          </p:cNvSpPr>
          <p:nvPr>
            <p:ph type="sldNum" sz="quarter" idx="12"/>
          </p:nvPr>
        </p:nvSpPr>
        <p:spPr>
          <a:xfrm>
            <a:off x="8610600" y="6356350"/>
            <a:ext cx="2743200" cy="365125"/>
          </a:xfrm>
          <a:prstGeom prst="rect">
            <a:avLst/>
          </a:prstGeom>
        </p:spPr>
        <p:txBody>
          <a:bodyPr/>
          <a:lstStyle/>
          <a:p>
            <a:endParaRPr lang="en-US"/>
          </a:p>
        </p:txBody>
      </p:sp>
      <p:pic>
        <p:nvPicPr>
          <p:cNvPr id="5" name="Picture 4" descr="Results Washington logo of Washington state with a graph line showing increase">
            <a:extLst>
              <a:ext uri="{FF2B5EF4-FFF2-40B4-BE49-F238E27FC236}">
                <a16:creationId xmlns:a16="http://schemas.microsoft.com/office/drawing/2014/main" id="{18E7C29F-845B-4646-BF62-EFD4EE12DCB5}"/>
              </a:ext>
            </a:extLst>
          </p:cNvPr>
          <p:cNvPicPr>
            <a:picLocks noChangeAspect="1"/>
          </p:cNvPicPr>
          <p:nvPr userDrawn="1"/>
        </p:nvPicPr>
        <p:blipFill>
          <a:blip r:embed="rId2"/>
          <a:stretch>
            <a:fillRect/>
          </a:stretch>
        </p:blipFill>
        <p:spPr>
          <a:xfrm>
            <a:off x="10271791" y="312027"/>
            <a:ext cx="1646986" cy="677231"/>
          </a:xfrm>
          <a:prstGeom prst="rect">
            <a:avLst/>
          </a:prstGeom>
        </p:spPr>
      </p:pic>
    </p:spTree>
    <p:extLst>
      <p:ext uri="{BB962C8B-B14F-4D97-AF65-F5344CB8AC3E}">
        <p14:creationId xmlns:p14="http://schemas.microsoft.com/office/powerpoint/2010/main" val="317387061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257800"/>
            <a:ext cx="12192000" cy="16002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pic>
        <p:nvPicPr>
          <p:cNvPr id="2" name="Picture 1">
            <a:extLst>
              <a:ext uri="{FF2B5EF4-FFF2-40B4-BE49-F238E27FC236}">
                <a16:creationId xmlns:a16="http://schemas.microsoft.com/office/drawing/2014/main" id="{CEF2233B-E81A-1C97-8227-2D052B2EFA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77367" y="2395328"/>
            <a:ext cx="5437266" cy="1600199"/>
          </a:xfrm>
          <a:prstGeom prst="rect">
            <a:avLst/>
          </a:prstGeom>
          <a:noFill/>
          <a:ln>
            <a:noFill/>
          </a:ln>
        </p:spPr>
      </p:pic>
    </p:spTree>
    <p:extLst>
      <p:ext uri="{BB962C8B-B14F-4D97-AF65-F5344CB8AC3E}">
        <p14:creationId xmlns:p14="http://schemas.microsoft.com/office/powerpoint/2010/main" val="42391767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lvl1pPr>
          </a:lstStyle>
          <a:p>
            <a:r>
              <a:rPr lang="en-US"/>
              <a:t>Click icon to add picture</a:t>
            </a:r>
          </a:p>
        </p:txBody>
      </p:sp>
      <p:sp>
        <p:nvSpPr>
          <p:cNvPr id="11" name="Text Placeholder 2"/>
          <p:cNvSpPr>
            <a:spLocks noGrp="1"/>
          </p:cNvSpPr>
          <p:nvPr>
            <p:ph type="body" sz="quarter" idx="12" hasCustomPrompt="1"/>
          </p:nvPr>
        </p:nvSpPr>
        <p:spPr>
          <a:xfrm>
            <a:off x="1119447" y="5021477"/>
            <a:ext cx="9923549" cy="965200"/>
          </a:xfrm>
        </p:spPr>
        <p:txBody>
          <a:bodyPr>
            <a:normAutofit/>
          </a:bodyPr>
          <a:lstStyle>
            <a:lvl1pPr marL="0" indent="0">
              <a:buNone/>
              <a:defRPr sz="2000"/>
            </a:lvl1pPr>
            <a:lvl2pPr marL="280988" indent="0">
              <a:buNone/>
              <a:defRPr/>
            </a:lvl2pPr>
            <a:lvl3pPr marL="519113" indent="0">
              <a:buNone/>
              <a:defRPr/>
            </a:lvl3pPr>
            <a:lvl4pPr marL="747713" indent="0">
              <a:buNone/>
              <a:defRPr/>
            </a:lvl4pPr>
            <a:lvl5pPr marL="741363" indent="0">
              <a:buNone/>
              <a:defRPr/>
            </a:lvl5pPr>
          </a:lstStyle>
          <a:p>
            <a:pPr lvl="0"/>
            <a:r>
              <a:rPr lang="en-US"/>
              <a:t>Text…</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lvl1pPr>
          </a:lstStyle>
          <a:p>
            <a:r>
              <a:rPr lang="en-US"/>
              <a:t>Click icon to add picture</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9D96"/>
                </a:solidFill>
                <a:effectLst/>
                <a:uLnTx/>
                <a:uFillTx/>
                <a:latin typeface="Century Gothic" panose="020B0502020202020204" pitchFamily="34" charset="0"/>
                <a:ea typeface="+mn-ea"/>
                <a:cs typeface="+mn-cs"/>
              </a:rPr>
              <a:t>WA State DOH </a:t>
            </a:r>
            <a:r>
              <a:rPr kumimoji="0" lang="en-US" sz="1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rPr>
              <a:t>| </a:t>
            </a:r>
            <a:fld id="{647B4F43-D519-4C1F-A815-23EAD624CF95}" type="slidenum">
              <a:rPr kumimoji="0" lang="en-US" sz="1800" b="0" i="0" u="none" strike="noStrike" kern="1200" cap="none" spc="0" normalizeH="0" baseline="0" noProof="0" smtClean="0">
                <a:ln>
                  <a:noFill/>
                </a:ln>
                <a:solidFill>
                  <a:srgbClr val="000000">
                    <a:lumMod val="75000"/>
                    <a:lumOff val="25000"/>
                  </a:srgbClr>
                </a:solidFill>
                <a:effectLst/>
                <a:uLnTx/>
                <a:uFillTx/>
                <a:latin typeface="Century Gothic"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lumMod val="75000"/>
                  <a:lumOff val="2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436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pic>
        <p:nvPicPr>
          <p:cNvPr id="8" name="Picture 7" descr="photo illustration of the hands of different races and genders of people raised in the air against a white background"/>
          <p:cNvPicPr>
            <a:picLocks noChangeAspect="1"/>
          </p:cNvPicPr>
          <p:nvPr userDrawn="1"/>
        </p:nvPicPr>
        <p:blipFill rotWithShape="1">
          <a:blip r:embed="rId2">
            <a:extLst>
              <a:ext uri="{28A0092B-C50C-407E-A947-70E740481C1C}">
                <a14:useLocalDpi xmlns:a14="http://schemas.microsoft.com/office/drawing/2010/main" val="0"/>
              </a:ext>
            </a:extLst>
          </a:blip>
          <a:srcRect t="24421"/>
          <a:stretch/>
        </p:blipFill>
        <p:spPr>
          <a:xfrm>
            <a:off x="1" y="-1"/>
            <a:ext cx="12191999" cy="4591050"/>
          </a:xfrm>
          <a:prstGeom prst="rect">
            <a:avLst/>
          </a:prstGeom>
        </p:spPr>
      </p:pic>
      <p:pic>
        <p:nvPicPr>
          <p:cNvPr id="3" name="Picture 2">
            <a:extLst>
              <a:ext uri="{FF2B5EF4-FFF2-40B4-BE49-F238E27FC236}">
                <a16:creationId xmlns:a16="http://schemas.microsoft.com/office/drawing/2014/main" id="{DA4321E3-61F0-CDFE-F1E1-44E8F50229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5" name="Text Placeholder 9">
            <a:extLst>
              <a:ext uri="{FF2B5EF4-FFF2-40B4-BE49-F238E27FC236}">
                <a16:creationId xmlns:a16="http://schemas.microsoft.com/office/drawing/2014/main" id="{F8C3A047-63F8-91BC-0BD2-53A4EDD10F17}"/>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6" name="Title 3">
            <a:extLst>
              <a:ext uri="{FF2B5EF4-FFF2-40B4-BE49-F238E27FC236}">
                <a16:creationId xmlns:a16="http://schemas.microsoft.com/office/drawing/2014/main" id="{7BDBF436-C6EC-CE64-FD94-1AAD71D9A4EE}"/>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2284631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13" name="Picture 12" descr="Photo of the Seattle skyline with Space Needle in foreground and Mount Rainier in the background."/>
          <p:cNvPicPr>
            <a:picLocks noChangeAspect="1"/>
          </p:cNvPicPr>
          <p:nvPr userDrawn="1"/>
        </p:nvPicPr>
        <p:blipFill rotWithShape="1">
          <a:blip r:embed="rId2">
            <a:extLst>
              <a:ext uri="{28A0092B-C50C-407E-A947-70E740481C1C}">
                <a14:useLocalDpi xmlns:a14="http://schemas.microsoft.com/office/drawing/2010/main" val="0"/>
              </a:ext>
            </a:extLst>
          </a:blip>
          <a:srcRect t="10518" b="14482"/>
          <a:stretch/>
        </p:blipFill>
        <p:spPr>
          <a:xfrm>
            <a:off x="0" y="-1"/>
            <a:ext cx="12192000" cy="4572001"/>
          </a:xfrm>
          <a:prstGeom prst="rect">
            <a:avLst/>
          </a:prstGeom>
        </p:spPr>
      </p:pic>
      <p:pic>
        <p:nvPicPr>
          <p:cNvPr id="2" name="Picture 1">
            <a:extLst>
              <a:ext uri="{FF2B5EF4-FFF2-40B4-BE49-F238E27FC236}">
                <a16:creationId xmlns:a16="http://schemas.microsoft.com/office/drawing/2014/main" id="{E4F9FDC6-C3FC-7CD3-1153-CD516B189E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542542D7-D64B-4CFA-F60D-1747E11B28A1}"/>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0C2AE6F5-BA6F-E7D6-7601-3637B6168D9D}"/>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2692507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11" name="Picture 10" descr="photo of downtown Spokane with Spokane River in forefront"/>
          <p:cNvPicPr>
            <a:picLocks noChangeAspect="1"/>
          </p:cNvPicPr>
          <p:nvPr userDrawn="1"/>
        </p:nvPicPr>
        <p:blipFill rotWithShape="1">
          <a:blip r:embed="rId2">
            <a:extLst>
              <a:ext uri="{28A0092B-C50C-407E-A947-70E740481C1C}">
                <a14:useLocalDpi xmlns:a14="http://schemas.microsoft.com/office/drawing/2010/main" val="0"/>
              </a:ext>
            </a:extLst>
          </a:blip>
          <a:srcRect t="8921" b="15783"/>
          <a:stretch/>
        </p:blipFill>
        <p:spPr>
          <a:xfrm>
            <a:off x="1" y="0"/>
            <a:ext cx="12200524" cy="4572000"/>
          </a:xfrm>
          <a:prstGeom prst="rect">
            <a:avLst/>
          </a:prstGeom>
        </p:spPr>
      </p:pic>
      <p:pic>
        <p:nvPicPr>
          <p:cNvPr id="2" name="Picture 1">
            <a:extLst>
              <a:ext uri="{FF2B5EF4-FFF2-40B4-BE49-F238E27FC236}">
                <a16:creationId xmlns:a16="http://schemas.microsoft.com/office/drawing/2014/main" id="{65669BCC-FB9F-B78A-0E94-EC00588E352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3145" y="5254752"/>
            <a:ext cx="3771818" cy="1109472"/>
          </a:xfrm>
          <a:prstGeom prst="rect">
            <a:avLst/>
          </a:prstGeom>
        </p:spPr>
      </p:pic>
      <p:sp>
        <p:nvSpPr>
          <p:cNvPr id="3" name="Text Placeholder 9">
            <a:extLst>
              <a:ext uri="{FF2B5EF4-FFF2-40B4-BE49-F238E27FC236}">
                <a16:creationId xmlns:a16="http://schemas.microsoft.com/office/drawing/2014/main" id="{56B80EA2-AD74-B15F-8A54-98558C16EF72}"/>
              </a:ext>
            </a:extLst>
          </p:cNvPr>
          <p:cNvSpPr>
            <a:spLocks noGrp="1"/>
          </p:cNvSpPr>
          <p:nvPr>
            <p:ph type="body" sz="quarter" idx="11" hasCustomPrompt="1"/>
          </p:nvPr>
        </p:nvSpPr>
        <p:spPr>
          <a:xfrm>
            <a:off x="5143134" y="5887701"/>
            <a:ext cx="5244450" cy="694944"/>
          </a:xfrm>
        </p:spPr>
        <p:txBody>
          <a:bodyPr>
            <a:noAutofit/>
          </a:bodyPr>
          <a:lstStyle>
            <a:lvl1pPr marL="0" indent="0">
              <a:lnSpc>
                <a:spcPct val="100000"/>
              </a:lnSpc>
              <a:spcBef>
                <a:spcPts val="0"/>
              </a:spcBef>
              <a:buNone/>
              <a:defRPr sz="2800" cap="none" baseline="0">
                <a:solidFill>
                  <a:schemeClr val="tx1"/>
                </a:solidFill>
              </a:defRPr>
            </a:lvl1pPr>
          </a:lstStyle>
          <a:p>
            <a:pPr lvl="0"/>
            <a:r>
              <a:rPr lang="en-US"/>
              <a:t>Office/Program</a:t>
            </a:r>
          </a:p>
        </p:txBody>
      </p:sp>
      <p:sp>
        <p:nvSpPr>
          <p:cNvPr id="4" name="Title 3">
            <a:extLst>
              <a:ext uri="{FF2B5EF4-FFF2-40B4-BE49-F238E27FC236}">
                <a16:creationId xmlns:a16="http://schemas.microsoft.com/office/drawing/2014/main" id="{1C324521-E337-22C7-6039-3D4D1671686A}"/>
              </a:ext>
            </a:extLst>
          </p:cNvPr>
          <p:cNvSpPr>
            <a:spLocks noGrp="1"/>
          </p:cNvSpPr>
          <p:nvPr>
            <p:ph type="title" hasCustomPrompt="1"/>
          </p:nvPr>
        </p:nvSpPr>
        <p:spPr>
          <a:xfrm>
            <a:off x="5143134" y="5230368"/>
            <a:ext cx="5707746" cy="694944"/>
          </a:xfrm>
        </p:spPr>
        <p:txBody>
          <a:bodyPr>
            <a:noAutofit/>
          </a:bodyPr>
          <a:lstStyle>
            <a:lvl1pPr>
              <a:defRPr sz="3800" cap="all" baseline="0"/>
            </a:lvl1pPr>
          </a:lstStyle>
          <a:p>
            <a:pPr lvl="0"/>
            <a:r>
              <a:rPr lang="en-US"/>
              <a:t>PRESENTATION TITLE</a:t>
            </a:r>
          </a:p>
        </p:txBody>
      </p:sp>
    </p:spTree>
    <p:extLst>
      <p:ext uri="{BB962C8B-B14F-4D97-AF65-F5344CB8AC3E}">
        <p14:creationId xmlns:p14="http://schemas.microsoft.com/office/powerpoint/2010/main" val="3911402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theme" Target="../theme/theme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49F10-CC09-45CF-8833-830D65143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E442C4-CFCD-4A85-89E6-5556CE6FE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1F31-16C2-4621-BB29-B990798DF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8C608C1-E2E9-4FF6-9FBE-A985DA2B1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918895-E8E3-4C18-AFC6-1F5E237F9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23293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a:p>
        </p:txBody>
      </p:sp>
    </p:spTree>
    <p:extLst>
      <p:ext uri="{BB962C8B-B14F-4D97-AF65-F5344CB8AC3E}">
        <p14:creationId xmlns:p14="http://schemas.microsoft.com/office/powerpoint/2010/main" val="131806560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2699BB"/>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2699BB"/>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2699BB"/>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2699BB"/>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5" Type="http://schemas.microsoft.com/office/2007/relationships/hdphoto" Target="../media/hdphoto4.wdp"/><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reeraddict.com/social-work-skills" TargetMode="External"/><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results.wa.gov/measuring-progress/public-performance-reviews"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results.w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5808590" y="1579075"/>
            <a:ext cx="5709493" cy="26622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rPr>
              <a:t>We are experiencing technical difficulties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rPr>
              <a:t>We will return at </a:t>
            </a:r>
            <a:r>
              <a:rPr kumimoji="0" lang="en-US" sz="3200" b="0" i="0" u="none" strike="noStrike" kern="1200" cap="small" spc="0" normalizeH="0" baseline="0" noProof="0" dirty="0" err="1">
                <a:ln>
                  <a:noFill/>
                </a:ln>
                <a:solidFill>
                  <a:prstClr val="black"/>
                </a:solidFill>
                <a:effectLst/>
                <a:uLnTx/>
                <a:uFillTx/>
                <a:latin typeface="Gill Sans MT" panose="020B0502020104020203" pitchFamily="34" charset="0"/>
                <a:ea typeface="+mn-ea"/>
                <a:cs typeface="+mn-cs"/>
              </a:rPr>
              <a:t>xx:xx</a:t>
            </a:r>
            <a:r>
              <a:rPr kumimoji="0" lang="en-US" sz="32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rPr>
              <a:t> AM</a:t>
            </a:r>
          </a:p>
        </p:txBody>
      </p:sp>
    </p:spTree>
    <p:extLst>
      <p:ext uri="{BB962C8B-B14F-4D97-AF65-F5344CB8AC3E}">
        <p14:creationId xmlns:p14="http://schemas.microsoft.com/office/powerpoint/2010/main" val="2518771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C9F3B0-1371-8D27-AEE5-1455245FBF49}"/>
              </a:ext>
              <a:ext uri="{C183D7F6-B498-43B3-948B-1728B52AA6E4}">
                <adec:decorative xmlns:adec="http://schemas.microsoft.com/office/drawing/2017/decorative" val="1"/>
              </a:ext>
            </a:extLst>
          </p:cNvPr>
          <p:cNvSpPr/>
          <p:nvPr/>
        </p:nvSpPr>
        <p:spPr>
          <a:xfrm>
            <a:off x="3446585" y="6184026"/>
            <a:ext cx="5365819" cy="534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0B26CEB-F8CE-BD5B-DA64-703FD5068244}"/>
              </a:ext>
            </a:extLst>
          </p:cNvPr>
          <p:cNvSpPr>
            <a:spLocks noGrp="1"/>
          </p:cNvSpPr>
          <p:nvPr>
            <p:ph type="title"/>
          </p:nvPr>
        </p:nvSpPr>
        <p:spPr/>
        <p:txBody>
          <a:bodyPr>
            <a:normAutofit fontScale="90000"/>
          </a:bodyPr>
          <a:lstStyle/>
          <a:p>
            <a:r>
              <a:rPr lang="en-US" b="1"/>
              <a:t>A Brief Introduction to Health Provider Credentialing</a:t>
            </a:r>
          </a:p>
        </p:txBody>
      </p:sp>
      <p:sp>
        <p:nvSpPr>
          <p:cNvPr id="2" name="Text Placeholder 1">
            <a:extLst>
              <a:ext uri="{FF2B5EF4-FFF2-40B4-BE49-F238E27FC236}">
                <a16:creationId xmlns:a16="http://schemas.microsoft.com/office/drawing/2014/main" id="{1BA1146E-AF7D-9E70-F12F-9A3DD9FB283C}"/>
              </a:ext>
            </a:extLst>
          </p:cNvPr>
          <p:cNvSpPr>
            <a:spLocks noGrp="1"/>
          </p:cNvSpPr>
          <p:nvPr>
            <p:ph type="body" sz="quarter" idx="22"/>
          </p:nvPr>
        </p:nvSpPr>
        <p:spPr/>
        <p:txBody>
          <a:bodyPr/>
          <a:lstStyle/>
          <a:p>
            <a:pPr marL="342900" indent="-342900">
              <a:buFont typeface="Arial" panose="020B0604020202020204" pitchFamily="34" charset="0"/>
              <a:buChar char="•"/>
            </a:pPr>
            <a:r>
              <a:rPr lang="en-US"/>
              <a:t>Regulated process of assessing qualifications of specific types of providers</a:t>
            </a:r>
          </a:p>
          <a:p>
            <a:pPr marL="342900" indent="-342900">
              <a:buFont typeface="Arial" panose="020B0604020202020204" pitchFamily="34" charset="0"/>
              <a:buChar char="•"/>
            </a:pPr>
            <a:r>
              <a:rPr lang="en-US"/>
              <a:t>Important safety check which requires providers to show they have the proper education, training, and qualifications to care for patients</a:t>
            </a:r>
          </a:p>
          <a:p>
            <a:endParaRPr lang="en-US" sz="1200"/>
          </a:p>
          <a:p>
            <a:pPr algn="ctr"/>
            <a:r>
              <a:rPr lang="en-US" sz="2400" b="1"/>
              <a:t>The goal of credentialing is to ensure that healthcare providers are competent and qualified to provide safe and effective care to patients</a:t>
            </a:r>
          </a:p>
          <a:p>
            <a:endParaRPr lang="en-US" sz="2400"/>
          </a:p>
        </p:txBody>
      </p:sp>
      <p:pic>
        <p:nvPicPr>
          <p:cNvPr id="4" name="Picture Placeholder 3" descr="Animation of a man holding a magnifying glass over a document with a woman pointing to a healthcare sign">
            <a:extLst>
              <a:ext uri="{FF2B5EF4-FFF2-40B4-BE49-F238E27FC236}">
                <a16:creationId xmlns:a16="http://schemas.microsoft.com/office/drawing/2014/main" id="{C6CA9A0B-F442-34D5-C485-2A35D9D06868}"/>
              </a:ext>
            </a:extLst>
          </p:cNvPr>
          <p:cNvPicPr>
            <a:picLocks noChangeAspect="1"/>
          </p:cNvPicPr>
          <p:nvPr/>
        </p:nvPicPr>
        <p:blipFill rotWithShape="1">
          <a:blip r:embed="rId3"/>
          <a:srcRect l="2255" t="5013" r="3266" b="-1"/>
          <a:stretch/>
        </p:blipFill>
        <p:spPr>
          <a:xfrm>
            <a:off x="3874476" y="4206291"/>
            <a:ext cx="4443047" cy="2512704"/>
          </a:xfrm>
          <a:prstGeom prst="rect">
            <a:avLst/>
          </a:prstGeom>
        </p:spPr>
      </p:pic>
    </p:spTree>
    <p:extLst>
      <p:ext uri="{BB962C8B-B14F-4D97-AF65-F5344CB8AC3E}">
        <p14:creationId xmlns:p14="http://schemas.microsoft.com/office/powerpoint/2010/main" val="3616700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5050E498-C581-3422-0D7A-825809992359}"/>
              </a:ext>
              <a:ext uri="{C183D7F6-B498-43B3-948B-1728B52AA6E4}">
                <adec:decorative xmlns:adec="http://schemas.microsoft.com/office/drawing/2017/decorative" val="1"/>
              </a:ext>
            </a:extLst>
          </p:cNvPr>
          <p:cNvSpPr/>
          <p:nvPr/>
        </p:nvSpPr>
        <p:spPr>
          <a:xfrm>
            <a:off x="3450238" y="6362700"/>
            <a:ext cx="6135878" cy="354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2D67EFF-BF80-0577-A3B5-91DB95249156}"/>
              </a:ext>
            </a:extLst>
          </p:cNvPr>
          <p:cNvSpPr>
            <a:spLocks noGrp="1"/>
          </p:cNvSpPr>
          <p:nvPr>
            <p:ph type="title"/>
          </p:nvPr>
        </p:nvSpPr>
        <p:spPr>
          <a:xfrm>
            <a:off x="11084" y="311968"/>
            <a:ext cx="12180916" cy="482030"/>
          </a:xfrm>
        </p:spPr>
        <p:txBody>
          <a:bodyPr>
            <a:normAutofit/>
          </a:bodyPr>
          <a:lstStyle/>
          <a:p>
            <a:r>
              <a:rPr lang="en-US" sz="2700" b="1"/>
              <a:t>Credentialing by the Numbers</a:t>
            </a:r>
          </a:p>
        </p:txBody>
      </p:sp>
      <p:sp>
        <p:nvSpPr>
          <p:cNvPr id="19" name="TextBox 18">
            <a:extLst>
              <a:ext uri="{FF2B5EF4-FFF2-40B4-BE49-F238E27FC236}">
                <a16:creationId xmlns:a16="http://schemas.microsoft.com/office/drawing/2014/main" id="{46C53BEE-7043-D776-5E31-C284B0DC7AAE}"/>
              </a:ext>
            </a:extLst>
          </p:cNvPr>
          <p:cNvSpPr txBox="1"/>
          <p:nvPr/>
        </p:nvSpPr>
        <p:spPr>
          <a:xfrm>
            <a:off x="655650" y="2221750"/>
            <a:ext cx="2468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General numbers:</a:t>
            </a:r>
          </a:p>
        </p:txBody>
      </p:sp>
      <p:grpSp>
        <p:nvGrpSpPr>
          <p:cNvPr id="9" name="Group 8" descr="Animation of a female doctor with a stethoscope">
            <a:extLst>
              <a:ext uri="{FF2B5EF4-FFF2-40B4-BE49-F238E27FC236}">
                <a16:creationId xmlns:a16="http://schemas.microsoft.com/office/drawing/2014/main" id="{15A80322-1D59-0585-FE54-5E610883FAC9}"/>
              </a:ext>
            </a:extLst>
          </p:cNvPr>
          <p:cNvGrpSpPr/>
          <p:nvPr/>
        </p:nvGrpSpPr>
        <p:grpSpPr>
          <a:xfrm>
            <a:off x="3129761" y="1214018"/>
            <a:ext cx="1611075" cy="2501098"/>
            <a:chOff x="3272484" y="1389484"/>
            <a:chExt cx="1611075" cy="2501098"/>
          </a:xfrm>
        </p:grpSpPr>
        <p:sp>
          <p:nvSpPr>
            <p:cNvPr id="6" name="Rectangle 5">
              <a:extLst>
                <a:ext uri="{FF2B5EF4-FFF2-40B4-BE49-F238E27FC236}">
                  <a16:creationId xmlns:a16="http://schemas.microsoft.com/office/drawing/2014/main" id="{D85ECFEF-602F-A871-CE77-86DE8E925AF3}"/>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75CD5F-4078-1E95-4184-67D20E3B24D6}"/>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365,000+</a:t>
              </a:r>
            </a:p>
          </p:txBody>
        </p:sp>
        <p:pic>
          <p:nvPicPr>
            <p:cNvPr id="1046" name="Picture 22" descr="Cardiologist - Free people icons">
              <a:extLst>
                <a:ext uri="{FF2B5EF4-FFF2-40B4-BE49-F238E27FC236}">
                  <a16:creationId xmlns:a16="http://schemas.microsoft.com/office/drawing/2014/main" id="{A5F10C61-F18F-0BB9-A569-791F7E616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46" y="2143638"/>
              <a:ext cx="1307784" cy="13077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8AC0597-CB76-E5DB-EDC7-81F8DB8BAD2D}"/>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Credentialed Professionals</a:t>
              </a:r>
            </a:p>
          </p:txBody>
        </p:sp>
      </p:grpSp>
      <p:grpSp>
        <p:nvGrpSpPr>
          <p:cNvPr id="58" name="Group 57" descr="Animation of someone receiving a massage; a stethoscope; a tooth; a person with an apple beside them; and a woman with a healthcare cross on her shirt">
            <a:extLst>
              <a:ext uri="{FF2B5EF4-FFF2-40B4-BE49-F238E27FC236}">
                <a16:creationId xmlns:a16="http://schemas.microsoft.com/office/drawing/2014/main" id="{4D109F63-A13D-0F09-61EC-828DB191DDFB}"/>
              </a:ext>
            </a:extLst>
          </p:cNvPr>
          <p:cNvGrpSpPr/>
          <p:nvPr/>
        </p:nvGrpSpPr>
        <p:grpSpPr>
          <a:xfrm>
            <a:off x="5246486" y="1214018"/>
            <a:ext cx="1611075" cy="2501098"/>
            <a:chOff x="3272484" y="1389484"/>
            <a:chExt cx="1611075" cy="2501098"/>
          </a:xfrm>
        </p:grpSpPr>
        <p:sp>
          <p:nvSpPr>
            <p:cNvPr id="59" name="Rectangle 58">
              <a:extLst>
                <a:ext uri="{FF2B5EF4-FFF2-40B4-BE49-F238E27FC236}">
                  <a16:creationId xmlns:a16="http://schemas.microsoft.com/office/drawing/2014/main" id="{D7E5C97D-0194-E29F-E3F1-B96EF5BFC718}"/>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8C79CE89-9BB2-5293-6F9F-B68ACA62C88B}"/>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81/120</a:t>
              </a:r>
            </a:p>
          </p:txBody>
        </p:sp>
        <p:sp>
          <p:nvSpPr>
            <p:cNvPr id="62" name="Rectangle 61">
              <a:extLst>
                <a:ext uri="{FF2B5EF4-FFF2-40B4-BE49-F238E27FC236}">
                  <a16:creationId xmlns:a16="http://schemas.microsoft.com/office/drawing/2014/main" id="{B9DDB218-AC43-A0AD-24FE-EA5A93567274}"/>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Credential Types/Class</a:t>
              </a:r>
            </a:p>
          </p:txBody>
        </p:sp>
      </p:grpSp>
      <p:grpSp>
        <p:nvGrpSpPr>
          <p:cNvPr id="63" name="Group 62" descr="Animation of a woman and two males in gray suits">
            <a:extLst>
              <a:ext uri="{FF2B5EF4-FFF2-40B4-BE49-F238E27FC236}">
                <a16:creationId xmlns:a16="http://schemas.microsoft.com/office/drawing/2014/main" id="{ABCEB5D8-DEBA-617D-5E26-ED2A31DE2720}"/>
              </a:ext>
            </a:extLst>
          </p:cNvPr>
          <p:cNvGrpSpPr/>
          <p:nvPr/>
        </p:nvGrpSpPr>
        <p:grpSpPr>
          <a:xfrm>
            <a:off x="7362164" y="1211558"/>
            <a:ext cx="1611075" cy="2501098"/>
            <a:chOff x="3272484" y="1389484"/>
            <a:chExt cx="1611075" cy="2501098"/>
          </a:xfrm>
        </p:grpSpPr>
        <p:sp>
          <p:nvSpPr>
            <p:cNvPr id="1024" name="Rectangle 1023">
              <a:extLst>
                <a:ext uri="{FF2B5EF4-FFF2-40B4-BE49-F238E27FC236}">
                  <a16:creationId xmlns:a16="http://schemas.microsoft.com/office/drawing/2014/main" id="{17FF5A8F-63F9-6CDB-7F51-2A1DFA59517C}"/>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5" name="Rectangle 1024">
              <a:extLst>
                <a:ext uri="{FF2B5EF4-FFF2-40B4-BE49-F238E27FC236}">
                  <a16:creationId xmlns:a16="http://schemas.microsoft.com/office/drawing/2014/main" id="{0B16E4F1-5B70-0619-68EE-6CE0FF64B2F1}"/>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100+</a:t>
              </a:r>
            </a:p>
          </p:txBody>
        </p:sp>
        <p:sp>
          <p:nvSpPr>
            <p:cNvPr id="1029" name="Rectangle 1028">
              <a:extLst>
                <a:ext uri="{FF2B5EF4-FFF2-40B4-BE49-F238E27FC236}">
                  <a16:creationId xmlns:a16="http://schemas.microsoft.com/office/drawing/2014/main" id="{8FE1F91C-EA73-0543-7F12-EC29D44C665C}"/>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Credentialing Staff</a:t>
              </a:r>
            </a:p>
          </p:txBody>
        </p:sp>
      </p:grpSp>
      <p:grpSp>
        <p:nvGrpSpPr>
          <p:cNvPr id="1031" name="Group 1030" descr="Animation of a document with a green submit button underneath">
            <a:extLst>
              <a:ext uri="{FF2B5EF4-FFF2-40B4-BE49-F238E27FC236}">
                <a16:creationId xmlns:a16="http://schemas.microsoft.com/office/drawing/2014/main" id="{1194709A-2C50-87E5-5B32-A97D52026952}"/>
              </a:ext>
            </a:extLst>
          </p:cNvPr>
          <p:cNvGrpSpPr/>
          <p:nvPr/>
        </p:nvGrpSpPr>
        <p:grpSpPr>
          <a:xfrm>
            <a:off x="9487849" y="1211558"/>
            <a:ext cx="1611075" cy="2501098"/>
            <a:chOff x="3272484" y="1389484"/>
            <a:chExt cx="1611075" cy="2501098"/>
          </a:xfrm>
        </p:grpSpPr>
        <p:sp>
          <p:nvSpPr>
            <p:cNvPr id="1033" name="Rectangle 1032">
              <a:extLst>
                <a:ext uri="{FF2B5EF4-FFF2-40B4-BE49-F238E27FC236}">
                  <a16:creationId xmlns:a16="http://schemas.microsoft.com/office/drawing/2014/main" id="{96C56961-00C6-852E-4446-01DDCD91FE62}"/>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824B5457-48E3-76CC-AEEB-2E0A17587615}"/>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Up to 400</a:t>
              </a:r>
            </a:p>
          </p:txBody>
        </p:sp>
        <p:sp>
          <p:nvSpPr>
            <p:cNvPr id="1039" name="Rectangle 1038">
              <a:extLst>
                <a:ext uri="{FF2B5EF4-FFF2-40B4-BE49-F238E27FC236}">
                  <a16:creationId xmlns:a16="http://schemas.microsoft.com/office/drawing/2014/main" id="{ADE89992-FF2D-179F-A86E-ACAB3BA0C3F6}"/>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Applications per Day</a:t>
              </a:r>
            </a:p>
          </p:txBody>
        </p:sp>
      </p:grpSp>
      <p:sp>
        <p:nvSpPr>
          <p:cNvPr id="20" name="TextBox 19">
            <a:extLst>
              <a:ext uri="{FF2B5EF4-FFF2-40B4-BE49-F238E27FC236}">
                <a16:creationId xmlns:a16="http://schemas.microsoft.com/office/drawing/2014/main" id="{6FEF92A2-4B47-C24F-4131-BD864DEA5BDF}"/>
              </a:ext>
            </a:extLst>
          </p:cNvPr>
          <p:cNvSpPr txBox="1"/>
          <p:nvPr/>
        </p:nvSpPr>
        <p:spPr>
          <a:xfrm>
            <a:off x="651687" y="4758077"/>
            <a:ext cx="2468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Per Year:</a:t>
            </a:r>
          </a:p>
        </p:txBody>
      </p:sp>
      <p:grpSp>
        <p:nvGrpSpPr>
          <p:cNvPr id="53" name="Group 52" descr="Animation of a document with a green submit button underneath">
            <a:extLst>
              <a:ext uri="{FF2B5EF4-FFF2-40B4-BE49-F238E27FC236}">
                <a16:creationId xmlns:a16="http://schemas.microsoft.com/office/drawing/2014/main" id="{14392D80-15F5-E891-83F6-48F4F023E9D1}"/>
              </a:ext>
            </a:extLst>
          </p:cNvPr>
          <p:cNvGrpSpPr/>
          <p:nvPr/>
        </p:nvGrpSpPr>
        <p:grpSpPr>
          <a:xfrm>
            <a:off x="3124955" y="4009234"/>
            <a:ext cx="1611075" cy="2501098"/>
            <a:chOff x="3272484" y="1389484"/>
            <a:chExt cx="1611075" cy="2501098"/>
          </a:xfrm>
        </p:grpSpPr>
        <p:sp>
          <p:nvSpPr>
            <p:cNvPr id="54" name="Rectangle 53">
              <a:extLst>
                <a:ext uri="{FF2B5EF4-FFF2-40B4-BE49-F238E27FC236}">
                  <a16:creationId xmlns:a16="http://schemas.microsoft.com/office/drawing/2014/main" id="{2A99BA44-C92F-00EE-1D0D-EA3BCE36E3B5}"/>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3F769F0-B89A-7298-C688-5605B0995084}"/>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73,000+</a:t>
              </a:r>
            </a:p>
          </p:txBody>
        </p:sp>
        <p:sp>
          <p:nvSpPr>
            <p:cNvPr id="57" name="Rectangle 56">
              <a:extLst>
                <a:ext uri="{FF2B5EF4-FFF2-40B4-BE49-F238E27FC236}">
                  <a16:creationId xmlns:a16="http://schemas.microsoft.com/office/drawing/2014/main" id="{082D77F0-8552-BBFC-C17D-A5A85A74E57F}"/>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Applications Submitted</a:t>
              </a:r>
            </a:p>
          </p:txBody>
        </p:sp>
      </p:grpSp>
      <p:grpSp>
        <p:nvGrpSpPr>
          <p:cNvPr id="48" name="Group 47" descr="Animation of documents with a certified checkmark and stamp">
            <a:extLst>
              <a:ext uri="{FF2B5EF4-FFF2-40B4-BE49-F238E27FC236}">
                <a16:creationId xmlns:a16="http://schemas.microsoft.com/office/drawing/2014/main" id="{497AE186-BC8D-6EAC-F358-9F0EAE49E941}"/>
              </a:ext>
            </a:extLst>
          </p:cNvPr>
          <p:cNvGrpSpPr/>
          <p:nvPr/>
        </p:nvGrpSpPr>
        <p:grpSpPr>
          <a:xfrm>
            <a:off x="5252314" y="4009234"/>
            <a:ext cx="1611075" cy="2501098"/>
            <a:chOff x="3272484" y="1389484"/>
            <a:chExt cx="1611075" cy="2501098"/>
          </a:xfrm>
        </p:grpSpPr>
        <p:sp>
          <p:nvSpPr>
            <p:cNvPr id="49" name="Rectangle 48">
              <a:extLst>
                <a:ext uri="{FF2B5EF4-FFF2-40B4-BE49-F238E27FC236}">
                  <a16:creationId xmlns:a16="http://schemas.microsoft.com/office/drawing/2014/main" id="{31AF980D-578B-61E9-48A5-C47D898E7F1A}"/>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0070C44-5D85-A648-8D66-1EC8A12540CC}"/>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59,000+</a:t>
              </a:r>
            </a:p>
          </p:txBody>
        </p:sp>
        <p:sp>
          <p:nvSpPr>
            <p:cNvPr id="52" name="Rectangle 51">
              <a:extLst>
                <a:ext uri="{FF2B5EF4-FFF2-40B4-BE49-F238E27FC236}">
                  <a16:creationId xmlns:a16="http://schemas.microsoft.com/office/drawing/2014/main" id="{8E42CF31-DC4D-AB3F-6DDA-5F113927B7FE}"/>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Credentials Issued</a:t>
              </a:r>
            </a:p>
          </p:txBody>
        </p:sp>
      </p:grpSp>
      <p:grpSp>
        <p:nvGrpSpPr>
          <p:cNvPr id="43" name="Group 42" descr="Animation of a woman with a headset and an &quot;information&quot; symbol above her hand">
            <a:extLst>
              <a:ext uri="{FF2B5EF4-FFF2-40B4-BE49-F238E27FC236}">
                <a16:creationId xmlns:a16="http://schemas.microsoft.com/office/drawing/2014/main" id="{DE4CEC83-7FBD-4E71-730C-5C40FB14114E}"/>
              </a:ext>
            </a:extLst>
          </p:cNvPr>
          <p:cNvGrpSpPr/>
          <p:nvPr/>
        </p:nvGrpSpPr>
        <p:grpSpPr>
          <a:xfrm>
            <a:off x="7362162" y="4009234"/>
            <a:ext cx="1611075" cy="2501098"/>
            <a:chOff x="3272484" y="1389484"/>
            <a:chExt cx="1611075" cy="2501098"/>
          </a:xfrm>
        </p:grpSpPr>
        <p:sp>
          <p:nvSpPr>
            <p:cNvPr id="44" name="Rectangle 43">
              <a:extLst>
                <a:ext uri="{FF2B5EF4-FFF2-40B4-BE49-F238E27FC236}">
                  <a16:creationId xmlns:a16="http://schemas.microsoft.com/office/drawing/2014/main" id="{379A358C-38A3-89B0-45DB-15F52E422D38}"/>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955C6F1-638B-6007-C4F9-0885CD489480}"/>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200,000+</a:t>
              </a:r>
            </a:p>
          </p:txBody>
        </p:sp>
        <p:sp>
          <p:nvSpPr>
            <p:cNvPr id="47" name="Rectangle 46">
              <a:extLst>
                <a:ext uri="{FF2B5EF4-FFF2-40B4-BE49-F238E27FC236}">
                  <a16:creationId xmlns:a16="http://schemas.microsoft.com/office/drawing/2014/main" id="{B6A467C6-D481-D9F5-9078-38517F875F70}"/>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Phone Calls</a:t>
              </a:r>
            </a:p>
          </p:txBody>
        </p:sp>
      </p:grpSp>
      <p:grpSp>
        <p:nvGrpSpPr>
          <p:cNvPr id="36" name="Group 35" descr="Animation of a woman wearing a headset in front of a computer">
            <a:extLst>
              <a:ext uri="{FF2B5EF4-FFF2-40B4-BE49-F238E27FC236}">
                <a16:creationId xmlns:a16="http://schemas.microsoft.com/office/drawing/2014/main" id="{1FFD4112-3ECC-9636-6567-040F5D435C84}"/>
              </a:ext>
            </a:extLst>
          </p:cNvPr>
          <p:cNvGrpSpPr/>
          <p:nvPr/>
        </p:nvGrpSpPr>
        <p:grpSpPr>
          <a:xfrm>
            <a:off x="9489004" y="4009234"/>
            <a:ext cx="1611075" cy="2501098"/>
            <a:chOff x="3272484" y="1389484"/>
            <a:chExt cx="1611075" cy="2501098"/>
          </a:xfrm>
        </p:grpSpPr>
        <p:sp>
          <p:nvSpPr>
            <p:cNvPr id="39" name="Rectangle 38">
              <a:extLst>
                <a:ext uri="{FF2B5EF4-FFF2-40B4-BE49-F238E27FC236}">
                  <a16:creationId xmlns:a16="http://schemas.microsoft.com/office/drawing/2014/main" id="{C17E554E-477C-F839-690A-4D78B20C36CA}"/>
                </a:ext>
              </a:extLst>
            </p:cNvPr>
            <p:cNvSpPr/>
            <p:nvPr/>
          </p:nvSpPr>
          <p:spPr>
            <a:xfrm>
              <a:off x="3272485" y="1389484"/>
              <a:ext cx="1611074" cy="250109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FDB11E4-566D-91C7-B897-DCDD84830D66}"/>
                </a:ext>
              </a:extLst>
            </p:cNvPr>
            <p:cNvSpPr/>
            <p:nvPr/>
          </p:nvSpPr>
          <p:spPr>
            <a:xfrm>
              <a:off x="3272484" y="3490532"/>
              <a:ext cx="1611073" cy="400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80,000+</a:t>
              </a:r>
            </a:p>
          </p:txBody>
        </p:sp>
        <p:sp>
          <p:nvSpPr>
            <p:cNvPr id="42" name="Rectangle 41">
              <a:extLst>
                <a:ext uri="{FF2B5EF4-FFF2-40B4-BE49-F238E27FC236}">
                  <a16:creationId xmlns:a16="http://schemas.microsoft.com/office/drawing/2014/main" id="{9AFC1F85-6B14-6A9E-2EB9-939B53933020}"/>
                </a:ext>
              </a:extLst>
            </p:cNvPr>
            <p:cNvSpPr/>
            <p:nvPr/>
          </p:nvSpPr>
          <p:spPr>
            <a:xfrm>
              <a:off x="3272484" y="1389484"/>
              <a:ext cx="1611075" cy="69733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Emails</a:t>
              </a:r>
            </a:p>
          </p:txBody>
        </p:sp>
      </p:grpSp>
      <p:pic>
        <p:nvPicPr>
          <p:cNvPr id="1047" name="Picture 24">
            <a:extLst>
              <a:ext uri="{FF2B5EF4-FFF2-40B4-BE49-F238E27FC236}">
                <a16:creationId xmlns:a16="http://schemas.microsoft.com/office/drawing/2014/main" id="{06754021-6729-C9F8-E8A2-7A964E5C2518}"/>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08" y="4810686"/>
            <a:ext cx="1258450" cy="1251054"/>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4">
            <a:extLst>
              <a:ext uri="{FF2B5EF4-FFF2-40B4-BE49-F238E27FC236}">
                <a16:creationId xmlns:a16="http://schemas.microsoft.com/office/drawing/2014/main" id="{EA8370EE-D397-BEBE-5F27-01B7D5636A7E}"/>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6049" y="4830390"/>
            <a:ext cx="1191946" cy="1191946"/>
          </a:xfrm>
          <a:prstGeom prst="rect">
            <a:avLst/>
          </a:prstGeom>
          <a:noFill/>
          <a:extLst>
            <a:ext uri="{909E8E84-426E-40DD-AFC4-6F175D3DCCD1}">
              <a14:hiddenFill xmlns:a14="http://schemas.microsoft.com/office/drawing/2010/main">
                <a:solidFill>
                  <a:srgbClr val="FFFFFF"/>
                </a:solidFill>
              </a14:hiddenFill>
            </a:ext>
          </a:extLst>
        </p:spPr>
      </p:pic>
      <p:grpSp>
        <p:nvGrpSpPr>
          <p:cNvPr id="1055" name="Group 1054">
            <a:extLst>
              <a:ext uri="{FF2B5EF4-FFF2-40B4-BE49-F238E27FC236}">
                <a16:creationId xmlns:a16="http://schemas.microsoft.com/office/drawing/2014/main" id="{6A37E384-330D-18A4-04A8-9CEA1B26CC0B}"/>
              </a:ext>
              <a:ext uri="{C183D7F6-B498-43B3-948B-1728B52AA6E4}">
                <adec:decorative xmlns:adec="http://schemas.microsoft.com/office/drawing/2017/decorative" val="1"/>
              </a:ext>
            </a:extLst>
          </p:cNvPr>
          <p:cNvGrpSpPr/>
          <p:nvPr/>
        </p:nvGrpSpPr>
        <p:grpSpPr>
          <a:xfrm>
            <a:off x="5294481" y="1933463"/>
            <a:ext cx="1530676" cy="1392802"/>
            <a:chOff x="5435168" y="2075181"/>
            <a:chExt cx="1530676" cy="1392802"/>
          </a:xfrm>
        </p:grpSpPr>
        <p:pic>
          <p:nvPicPr>
            <p:cNvPr id="1050" name="Picture 14" descr="Assistant, care, doctor, lady doctor ...">
              <a:extLst>
                <a:ext uri="{FF2B5EF4-FFF2-40B4-BE49-F238E27FC236}">
                  <a16:creationId xmlns:a16="http://schemas.microsoft.com/office/drawing/2014/main" id="{F80856DE-21CC-F696-CED5-D903348CD170}"/>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3713" y="2075181"/>
              <a:ext cx="697507" cy="69750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2" descr="Dietitian Icon Stock Illustrations ...">
              <a:extLst>
                <a:ext uri="{FF2B5EF4-FFF2-40B4-BE49-F238E27FC236}">
                  <a16:creationId xmlns:a16="http://schemas.microsoft.com/office/drawing/2014/main" id="{2AF211D4-15C2-C1F6-A0D6-38CBF1F42FD4}"/>
                </a:ext>
              </a:extLst>
            </p:cNvPr>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17431" t="16234" r="18348" b="23160"/>
            <a:stretch/>
          </p:blipFill>
          <p:spPr bwMode="auto">
            <a:xfrm>
              <a:off x="6332433" y="2808240"/>
              <a:ext cx="633411" cy="63341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10" descr="Massage Generic Detailed Outline icon">
              <a:extLst>
                <a:ext uri="{FF2B5EF4-FFF2-40B4-BE49-F238E27FC236}">
                  <a16:creationId xmlns:a16="http://schemas.microsoft.com/office/drawing/2014/main" id="{38AC6A04-AF68-608A-7C50-9EB965E9A964}"/>
                </a:ext>
              </a:extLst>
            </p:cNvPr>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6592" t="18945" r="7032" b="18945"/>
            <a:stretch/>
          </p:blipFill>
          <p:spPr bwMode="auto">
            <a:xfrm>
              <a:off x="5469560" y="2130714"/>
              <a:ext cx="736042" cy="529251"/>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6" descr="Clinic, healthcare, hospital, pet, phonendoscope, vet, veterinarian icon -  Free download">
              <a:extLst>
                <a:ext uri="{FF2B5EF4-FFF2-40B4-BE49-F238E27FC236}">
                  <a16:creationId xmlns:a16="http://schemas.microsoft.com/office/drawing/2014/main" id="{435363F1-07D4-8747-32A7-C8533E153C1E}"/>
                </a:ext>
              </a:extLst>
            </p:cNvPr>
            <p:cNvPicPr>
              <a:picLocks noChangeAspect="1" noChangeArrowheads="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l="20170" t="8203" r="19726" b="7812"/>
            <a:stretch/>
          </p:blipFill>
          <p:spPr bwMode="auto">
            <a:xfrm>
              <a:off x="5435168" y="2725970"/>
              <a:ext cx="531019" cy="74201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8" descr="Tooth icon. Dentist colorful logo ...">
              <a:extLst>
                <a:ext uri="{FF2B5EF4-FFF2-40B4-BE49-F238E27FC236}">
                  <a16:creationId xmlns:a16="http://schemas.microsoft.com/office/drawing/2014/main" id="{2702376B-4E00-AD0E-AB8E-5F7E7C7CF3FF}"/>
                </a:ext>
              </a:extLst>
            </p:cNvPr>
            <p:cNvPicPr>
              <a:picLocks noChangeAspect="1" noChangeArrowheads="1"/>
            </p:cNvPicPr>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26444" t="26181" r="24667" b="24667"/>
            <a:stretch/>
          </p:blipFill>
          <p:spPr bwMode="auto">
            <a:xfrm>
              <a:off x="5895204" y="2684354"/>
              <a:ext cx="531019" cy="533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6" name="Picture 2">
            <a:extLst>
              <a:ext uri="{FF2B5EF4-FFF2-40B4-BE49-F238E27FC236}">
                <a16:creationId xmlns:a16="http://schemas.microsoft.com/office/drawing/2014/main" id="{19A8BA0D-CD48-8560-BD56-2EC4F0B8E131}"/>
              </a:ext>
              <a:ext uri="{C183D7F6-B498-43B3-948B-1728B52AA6E4}">
                <adec:decorative xmlns:adec="http://schemas.microsoft.com/office/drawing/2017/decorative" val="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555" b="15467"/>
          <a:stretch/>
        </p:blipFill>
        <p:spPr bwMode="auto">
          <a:xfrm>
            <a:off x="7459217" y="2125211"/>
            <a:ext cx="1428750" cy="98550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6">
            <a:extLst>
              <a:ext uri="{FF2B5EF4-FFF2-40B4-BE49-F238E27FC236}">
                <a16:creationId xmlns:a16="http://schemas.microsoft.com/office/drawing/2014/main" id="{23E13194-26CB-2E53-49CB-3D655C8B66CE}"/>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60338" y="4791261"/>
            <a:ext cx="1241904" cy="124190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4">
            <a:extLst>
              <a:ext uri="{FF2B5EF4-FFF2-40B4-BE49-F238E27FC236}">
                <a16:creationId xmlns:a16="http://schemas.microsoft.com/office/drawing/2014/main" id="{C0AB29EE-2867-5860-BAA4-48EAE3FC145F}"/>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4160" y="2024902"/>
            <a:ext cx="1258450" cy="1251054"/>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8">
            <a:extLst>
              <a:ext uri="{FF2B5EF4-FFF2-40B4-BE49-F238E27FC236}">
                <a16:creationId xmlns:a16="http://schemas.microsoft.com/office/drawing/2014/main" id="{73579C04-386E-E370-BEDA-364C46C34CC9}"/>
              </a:ext>
              <a:ext uri="{C183D7F6-B498-43B3-948B-1728B52AA6E4}">
                <adec:decorative xmlns:adec="http://schemas.microsoft.com/office/drawing/2017/decorative" val="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t="11826" r="7628"/>
          <a:stretch/>
        </p:blipFill>
        <p:spPr bwMode="auto">
          <a:xfrm>
            <a:off x="9664160" y="4807362"/>
            <a:ext cx="1258450" cy="120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78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D598B-0C94-2AB1-07C5-68B76C616D20}"/>
              </a:ext>
            </a:extLst>
          </p:cNvPr>
          <p:cNvSpPr>
            <a:spLocks noGrp="1"/>
          </p:cNvSpPr>
          <p:nvPr>
            <p:ph type="title"/>
          </p:nvPr>
        </p:nvSpPr>
        <p:spPr>
          <a:xfrm>
            <a:off x="5542" y="302198"/>
            <a:ext cx="12180916" cy="482030"/>
          </a:xfrm>
        </p:spPr>
        <p:txBody>
          <a:bodyPr>
            <a:normAutofit fontScale="90000"/>
          </a:bodyPr>
          <a:lstStyle/>
          <a:p>
            <a:r>
              <a:rPr lang="en-US" b="1"/>
              <a:t>Applications Received and Credentials Issued (2013-2023)</a:t>
            </a:r>
          </a:p>
        </p:txBody>
      </p:sp>
      <p:graphicFrame>
        <p:nvGraphicFramePr>
          <p:cNvPr id="2" name="Chart 1" descr="A line graph indicated how many applications were received, how many credentials were issued, and how many credential applications were closed or denied">
            <a:extLst>
              <a:ext uri="{FF2B5EF4-FFF2-40B4-BE49-F238E27FC236}">
                <a16:creationId xmlns:a16="http://schemas.microsoft.com/office/drawing/2014/main" id="{4FADB2F8-9A8D-6AE1-14DC-3BBF869934DC}"/>
              </a:ext>
            </a:extLst>
          </p:cNvPr>
          <p:cNvGraphicFramePr>
            <a:graphicFrameLocks/>
          </p:cNvGraphicFramePr>
          <p:nvPr>
            <p:extLst>
              <p:ext uri="{D42A27DB-BD31-4B8C-83A1-F6EECF244321}">
                <p14:modId xmlns:p14="http://schemas.microsoft.com/office/powerpoint/2010/main" val="1601610991"/>
              </p:ext>
            </p:extLst>
          </p:nvPr>
        </p:nvGraphicFramePr>
        <p:xfrm>
          <a:off x="582801" y="954593"/>
          <a:ext cx="11193863" cy="5229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427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84FDA6-9688-E8C1-F780-7E5A763FC2CE}"/>
              </a:ext>
              <a:ext uri="{C183D7F6-B498-43B3-948B-1728B52AA6E4}">
                <adec:decorative xmlns:adec="http://schemas.microsoft.com/office/drawing/2017/decorative" val="1"/>
              </a:ext>
            </a:extLst>
          </p:cNvPr>
          <p:cNvSpPr/>
          <p:nvPr/>
        </p:nvSpPr>
        <p:spPr>
          <a:xfrm>
            <a:off x="3597310" y="6380703"/>
            <a:ext cx="4983982" cy="3114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5DDAFD35-BFC8-16A8-D86C-79C5E444968E}"/>
              </a:ext>
            </a:extLst>
          </p:cNvPr>
          <p:cNvSpPr>
            <a:spLocks noGrp="1"/>
          </p:cNvSpPr>
          <p:nvPr>
            <p:ph type="title"/>
          </p:nvPr>
        </p:nvSpPr>
        <p:spPr>
          <a:xfrm>
            <a:off x="4761" y="336614"/>
            <a:ext cx="12182475" cy="481012"/>
          </a:xfrm>
        </p:spPr>
        <p:txBody>
          <a:bodyPr>
            <a:normAutofit fontScale="90000"/>
          </a:bodyPr>
          <a:lstStyle/>
          <a:p>
            <a:r>
              <a:rPr lang="en-US" b="1"/>
              <a:t>Cumulative Growth in Professionals/Professions (2008-2023)</a:t>
            </a:r>
          </a:p>
        </p:txBody>
      </p:sp>
      <p:graphicFrame>
        <p:nvGraphicFramePr>
          <p:cNvPr id="8" name="Chart 7" descr="A bar graph to indicate the cumulative growth in professionals and professions with a line graph to indicate how many credentialing staff are available to process these applications">
            <a:extLst>
              <a:ext uri="{FF2B5EF4-FFF2-40B4-BE49-F238E27FC236}">
                <a16:creationId xmlns:a16="http://schemas.microsoft.com/office/drawing/2014/main" id="{34C69C24-3149-E732-4736-DD716519F6E5}"/>
              </a:ext>
            </a:extLst>
          </p:cNvPr>
          <p:cNvGraphicFramePr>
            <a:graphicFrameLocks/>
          </p:cNvGraphicFramePr>
          <p:nvPr>
            <p:extLst>
              <p:ext uri="{D42A27DB-BD31-4B8C-83A1-F6EECF244321}">
                <p14:modId xmlns:p14="http://schemas.microsoft.com/office/powerpoint/2010/main" val="3425422192"/>
              </p:ext>
            </p:extLst>
          </p:nvPr>
        </p:nvGraphicFramePr>
        <p:xfrm>
          <a:off x="378487" y="1276141"/>
          <a:ext cx="11435025" cy="541606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FC36B5E9-D82D-69C9-1979-639855802FDB}"/>
              </a:ext>
            </a:extLst>
          </p:cNvPr>
          <p:cNvSpPr txBox="1"/>
          <p:nvPr/>
        </p:nvSpPr>
        <p:spPr>
          <a:xfrm>
            <a:off x="874212" y="860641"/>
            <a:ext cx="14670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49 professions regulated (2008)</a:t>
            </a:r>
          </a:p>
        </p:txBody>
      </p:sp>
      <p:sp>
        <p:nvSpPr>
          <p:cNvPr id="11" name="TextBox 10">
            <a:extLst>
              <a:ext uri="{FF2B5EF4-FFF2-40B4-BE49-F238E27FC236}">
                <a16:creationId xmlns:a16="http://schemas.microsoft.com/office/drawing/2014/main" id="{7130DEFC-9022-92F1-4BFD-ADF0A21D43F1}"/>
              </a:ext>
            </a:extLst>
          </p:cNvPr>
          <p:cNvSpPr txBox="1"/>
          <p:nvPr/>
        </p:nvSpPr>
        <p:spPr>
          <a:xfrm>
            <a:off x="10291180" y="860642"/>
            <a:ext cx="14670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81 professions regulated (2024)</a:t>
            </a:r>
          </a:p>
        </p:txBody>
      </p:sp>
      <p:cxnSp>
        <p:nvCxnSpPr>
          <p:cNvPr id="13" name="Straight Connector 12">
            <a:extLst>
              <a:ext uri="{FF2B5EF4-FFF2-40B4-BE49-F238E27FC236}">
                <a16:creationId xmlns:a16="http://schemas.microsoft.com/office/drawing/2014/main" id="{24671134-CF17-53EC-B9B3-F1F5BB97B204}"/>
              </a:ext>
              <a:ext uri="{C183D7F6-B498-43B3-948B-1728B52AA6E4}">
                <adec:decorative xmlns:adec="http://schemas.microsoft.com/office/drawing/2017/decorative" val="1"/>
              </a:ext>
            </a:extLst>
          </p:cNvPr>
          <p:cNvCxnSpPr>
            <a:cxnSpLocks/>
          </p:cNvCxnSpPr>
          <p:nvPr/>
        </p:nvCxnSpPr>
        <p:spPr>
          <a:xfrm>
            <a:off x="1557497" y="1691638"/>
            <a:ext cx="0" cy="40560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9A0431-59F9-9B2D-D13C-0ADCFBFA0A9E}"/>
              </a:ext>
              <a:ext uri="{C183D7F6-B498-43B3-948B-1728B52AA6E4}">
                <adec:decorative xmlns:adec="http://schemas.microsoft.com/office/drawing/2017/decorative" val="1"/>
              </a:ext>
            </a:extLst>
          </p:cNvPr>
          <p:cNvCxnSpPr>
            <a:cxnSpLocks/>
          </p:cNvCxnSpPr>
          <p:nvPr/>
        </p:nvCxnSpPr>
        <p:spPr>
          <a:xfrm>
            <a:off x="11024719" y="1691637"/>
            <a:ext cx="0" cy="405601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5511A9F-3DA2-3892-F4CD-CA5502E3D924}"/>
              </a:ext>
              <a:ext uri="{C183D7F6-B498-43B3-948B-1728B52AA6E4}">
                <adec:decorative xmlns:adec="http://schemas.microsoft.com/office/drawing/2017/decorative" val="1"/>
              </a:ext>
            </a:extLst>
          </p:cNvPr>
          <p:cNvSpPr/>
          <p:nvPr/>
        </p:nvSpPr>
        <p:spPr>
          <a:xfrm>
            <a:off x="5727560" y="1145513"/>
            <a:ext cx="753627" cy="241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4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2C8D6-6CE0-EAF1-53F2-C0FFBCC7DA50}"/>
              </a:ext>
            </a:extLst>
          </p:cNvPr>
          <p:cNvSpPr>
            <a:spLocks noGrp="1"/>
          </p:cNvSpPr>
          <p:nvPr>
            <p:ph type="title"/>
          </p:nvPr>
        </p:nvSpPr>
        <p:spPr/>
        <p:txBody>
          <a:bodyPr>
            <a:normAutofit fontScale="90000"/>
          </a:bodyPr>
          <a:lstStyle/>
          <a:p>
            <a:r>
              <a:rPr lang="en-US" b="1"/>
              <a:t>Credentialing Complexities</a:t>
            </a:r>
          </a:p>
        </p:txBody>
      </p:sp>
      <p:sp>
        <p:nvSpPr>
          <p:cNvPr id="5" name="TextBox 4">
            <a:extLst>
              <a:ext uri="{FF2B5EF4-FFF2-40B4-BE49-F238E27FC236}">
                <a16:creationId xmlns:a16="http://schemas.microsoft.com/office/drawing/2014/main" id="{481F2C2C-D1EF-38F2-EE08-8A2FEE20AFD7}"/>
              </a:ext>
            </a:extLst>
          </p:cNvPr>
          <p:cNvSpPr txBox="1"/>
          <p:nvPr/>
        </p:nvSpPr>
        <p:spPr>
          <a:xfrm>
            <a:off x="645469" y="1950392"/>
            <a:ext cx="18786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Registrations:</a:t>
            </a:r>
          </a:p>
        </p:txBody>
      </p:sp>
      <p:sp>
        <p:nvSpPr>
          <p:cNvPr id="9" name="TextBox 8">
            <a:extLst>
              <a:ext uri="{FF2B5EF4-FFF2-40B4-BE49-F238E27FC236}">
                <a16:creationId xmlns:a16="http://schemas.microsoft.com/office/drawing/2014/main" id="{38A54579-42EE-566F-1002-18E8BAEB78CF}"/>
              </a:ext>
            </a:extLst>
          </p:cNvPr>
          <p:cNvSpPr txBox="1"/>
          <p:nvPr/>
        </p:nvSpPr>
        <p:spPr>
          <a:xfrm>
            <a:off x="542926" y="3393429"/>
            <a:ext cx="1981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Certifications:</a:t>
            </a:r>
          </a:p>
        </p:txBody>
      </p:sp>
      <p:sp>
        <p:nvSpPr>
          <p:cNvPr id="7" name="TextBox 6">
            <a:extLst>
              <a:ext uri="{FF2B5EF4-FFF2-40B4-BE49-F238E27FC236}">
                <a16:creationId xmlns:a16="http://schemas.microsoft.com/office/drawing/2014/main" id="{76F4CB38-38C7-14CF-553A-884A931D4532}"/>
              </a:ext>
            </a:extLst>
          </p:cNvPr>
          <p:cNvSpPr txBox="1"/>
          <p:nvPr/>
        </p:nvSpPr>
        <p:spPr>
          <a:xfrm>
            <a:off x="645469" y="4839981"/>
            <a:ext cx="18786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Licenses:</a:t>
            </a:r>
          </a:p>
        </p:txBody>
      </p:sp>
      <p:sp>
        <p:nvSpPr>
          <p:cNvPr id="4" name="Arrow: Pentagon 3">
            <a:extLst>
              <a:ext uri="{FF2B5EF4-FFF2-40B4-BE49-F238E27FC236}">
                <a16:creationId xmlns:a16="http://schemas.microsoft.com/office/drawing/2014/main" id="{9DE6F88E-F49B-44E7-D7FC-3E35506AA4DB}"/>
              </a:ext>
            </a:extLst>
          </p:cNvPr>
          <p:cNvSpPr/>
          <p:nvPr/>
        </p:nvSpPr>
        <p:spPr>
          <a:xfrm>
            <a:off x="2543175" y="1695450"/>
            <a:ext cx="2790825" cy="971550"/>
          </a:xfrm>
          <a:prstGeom prst="homePlate">
            <a:avLst/>
          </a:prstGeom>
          <a:solidFill>
            <a:srgbClr val="A6D86E">
              <a:alpha val="9568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Submit 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Pay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Background check</a:t>
            </a:r>
          </a:p>
        </p:txBody>
      </p:sp>
      <p:sp>
        <p:nvSpPr>
          <p:cNvPr id="10" name="Arrow: Pentagon 9">
            <a:extLst>
              <a:ext uri="{FF2B5EF4-FFF2-40B4-BE49-F238E27FC236}">
                <a16:creationId xmlns:a16="http://schemas.microsoft.com/office/drawing/2014/main" id="{EF648C48-089B-D0CE-C1F8-62A73D683E3E}"/>
              </a:ext>
            </a:extLst>
          </p:cNvPr>
          <p:cNvSpPr/>
          <p:nvPr/>
        </p:nvSpPr>
        <p:spPr>
          <a:xfrm>
            <a:off x="4752974" y="3138486"/>
            <a:ext cx="3790951" cy="971550"/>
          </a:xfrm>
          <a:prstGeom prst="homePlate">
            <a:avLst/>
          </a:prstGeom>
          <a:solidFill>
            <a:srgbClr val="FFD44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Education verification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Determine exception</a:t>
            </a:r>
          </a:p>
        </p:txBody>
      </p:sp>
      <p:sp>
        <p:nvSpPr>
          <p:cNvPr id="8" name="Arrow: Pentagon 7">
            <a:extLst>
              <a:ext uri="{FF2B5EF4-FFF2-40B4-BE49-F238E27FC236}">
                <a16:creationId xmlns:a16="http://schemas.microsoft.com/office/drawing/2014/main" id="{D954E238-4EDF-C69B-C2F4-046280EE13F7}"/>
              </a:ext>
            </a:extLst>
          </p:cNvPr>
          <p:cNvSpPr/>
          <p:nvPr/>
        </p:nvSpPr>
        <p:spPr>
          <a:xfrm>
            <a:off x="2543175" y="3138487"/>
            <a:ext cx="2790825" cy="971550"/>
          </a:xfrm>
          <a:prstGeom prst="homePlate">
            <a:avLst/>
          </a:prstGeom>
          <a:solidFill>
            <a:srgbClr val="A6D86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Submit 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Pay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Background check</a:t>
            </a:r>
          </a:p>
        </p:txBody>
      </p:sp>
      <p:sp>
        <p:nvSpPr>
          <p:cNvPr id="12" name="Arrow: Pentagon 11">
            <a:extLst>
              <a:ext uri="{FF2B5EF4-FFF2-40B4-BE49-F238E27FC236}">
                <a16:creationId xmlns:a16="http://schemas.microsoft.com/office/drawing/2014/main" id="{ECB56BE4-6891-49D3-1B92-1DEA4B692F4C}"/>
              </a:ext>
            </a:extLst>
          </p:cNvPr>
          <p:cNvSpPr/>
          <p:nvPr/>
        </p:nvSpPr>
        <p:spPr>
          <a:xfrm>
            <a:off x="7991474" y="4585039"/>
            <a:ext cx="3790951" cy="971550"/>
          </a:xfrm>
          <a:prstGeom prst="homePlate">
            <a:avLst/>
          </a:prstGeom>
          <a:solidFill>
            <a:srgbClr val="FF4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Course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License-specific exam</a:t>
            </a:r>
          </a:p>
        </p:txBody>
      </p:sp>
      <p:sp>
        <p:nvSpPr>
          <p:cNvPr id="11" name="Arrow: Pentagon 10">
            <a:extLst>
              <a:ext uri="{FF2B5EF4-FFF2-40B4-BE49-F238E27FC236}">
                <a16:creationId xmlns:a16="http://schemas.microsoft.com/office/drawing/2014/main" id="{3A0748FE-041C-66B1-35FB-312F24D41BEB}"/>
              </a:ext>
            </a:extLst>
          </p:cNvPr>
          <p:cNvSpPr/>
          <p:nvPr/>
        </p:nvSpPr>
        <p:spPr>
          <a:xfrm>
            <a:off x="4752974" y="4585039"/>
            <a:ext cx="3790951" cy="971550"/>
          </a:xfrm>
          <a:prstGeom prst="homePlate">
            <a:avLst/>
          </a:prstGeom>
          <a:solidFill>
            <a:srgbClr val="FFD44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Education verification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Determine exception</a:t>
            </a:r>
          </a:p>
        </p:txBody>
      </p:sp>
      <p:sp>
        <p:nvSpPr>
          <p:cNvPr id="6" name="Arrow: Pentagon 5">
            <a:extLst>
              <a:ext uri="{FF2B5EF4-FFF2-40B4-BE49-F238E27FC236}">
                <a16:creationId xmlns:a16="http://schemas.microsoft.com/office/drawing/2014/main" id="{9BCD4B2A-F813-2100-D276-9562F35857E7}"/>
              </a:ext>
            </a:extLst>
          </p:cNvPr>
          <p:cNvSpPr/>
          <p:nvPr/>
        </p:nvSpPr>
        <p:spPr>
          <a:xfrm>
            <a:off x="2543175" y="4585039"/>
            <a:ext cx="2790825" cy="971550"/>
          </a:xfrm>
          <a:prstGeom prst="homePlate">
            <a:avLst/>
          </a:prstGeom>
          <a:solidFill>
            <a:srgbClr val="A6D86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Submit 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Pay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Background check</a:t>
            </a:r>
          </a:p>
        </p:txBody>
      </p:sp>
    </p:spTree>
    <p:extLst>
      <p:ext uri="{BB962C8B-B14F-4D97-AF65-F5344CB8AC3E}">
        <p14:creationId xmlns:p14="http://schemas.microsoft.com/office/powerpoint/2010/main" val="40541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5A2F39-57B0-6DA5-4FCC-407704084B84}"/>
              </a:ext>
              <a:ext uri="{C183D7F6-B498-43B3-948B-1728B52AA6E4}">
                <adec:decorative xmlns:adec="http://schemas.microsoft.com/office/drawing/2017/decorative" val="1"/>
              </a:ext>
            </a:extLst>
          </p:cNvPr>
          <p:cNvSpPr/>
          <p:nvPr/>
        </p:nvSpPr>
        <p:spPr>
          <a:xfrm>
            <a:off x="3547068" y="6290268"/>
            <a:ext cx="5164853" cy="446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6DF734E-A025-6062-2E29-2417CDCA7E22}"/>
              </a:ext>
              <a:ext uri="{C183D7F6-B498-43B3-948B-1728B52AA6E4}">
                <adec:decorative xmlns:adec="http://schemas.microsoft.com/office/drawing/2017/decorative" val="1"/>
              </a:ext>
            </a:extLst>
          </p:cNvPr>
          <p:cNvSpPr/>
          <p:nvPr/>
        </p:nvSpPr>
        <p:spPr>
          <a:xfrm>
            <a:off x="5687367" y="1145512"/>
            <a:ext cx="854110" cy="202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CA7629D-2155-61B3-3B0F-93C7FDB361B1}"/>
              </a:ext>
            </a:extLst>
          </p:cNvPr>
          <p:cNvSpPr>
            <a:spLocks noGrp="1"/>
          </p:cNvSpPr>
          <p:nvPr>
            <p:ph type="title"/>
          </p:nvPr>
        </p:nvSpPr>
        <p:spPr>
          <a:xfrm>
            <a:off x="0" y="313254"/>
            <a:ext cx="12180916" cy="482030"/>
          </a:xfrm>
        </p:spPr>
        <p:txBody>
          <a:bodyPr>
            <a:normAutofit fontScale="90000"/>
          </a:bodyPr>
          <a:lstStyle/>
          <a:p>
            <a:r>
              <a:rPr lang="en-US" b="1"/>
              <a:t>Avg. Days to Issue Initial Registrations (2013-2023)</a:t>
            </a:r>
          </a:p>
        </p:txBody>
      </p:sp>
      <p:graphicFrame>
        <p:nvGraphicFramePr>
          <p:cNvPr id="4" name="Chart 3" descr="A bar chart that depicts the average days to issue initial registrations from 2013 through 2023">
            <a:extLst>
              <a:ext uri="{FF2B5EF4-FFF2-40B4-BE49-F238E27FC236}">
                <a16:creationId xmlns:a16="http://schemas.microsoft.com/office/drawing/2014/main" id="{CB3D1DF4-7227-9E19-A040-7033D5D3F4C0}"/>
              </a:ext>
            </a:extLst>
          </p:cNvPr>
          <p:cNvGraphicFramePr>
            <a:graphicFrameLocks/>
          </p:cNvGraphicFramePr>
          <p:nvPr>
            <p:extLst>
              <p:ext uri="{D42A27DB-BD31-4B8C-83A1-F6EECF244321}">
                <p14:modId xmlns:p14="http://schemas.microsoft.com/office/powerpoint/2010/main" val="281092271"/>
              </p:ext>
            </p:extLst>
          </p:nvPr>
        </p:nvGraphicFramePr>
        <p:xfrm>
          <a:off x="373463" y="1004835"/>
          <a:ext cx="11445073" cy="56572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27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FA2C5-BFBA-BCD4-4227-574606FD8D24}"/>
              </a:ext>
            </a:extLst>
          </p:cNvPr>
          <p:cNvSpPr>
            <a:spLocks noGrp="1"/>
          </p:cNvSpPr>
          <p:nvPr>
            <p:ph type="title"/>
          </p:nvPr>
        </p:nvSpPr>
        <p:spPr>
          <a:xfrm>
            <a:off x="11084" y="312232"/>
            <a:ext cx="12180916" cy="482030"/>
          </a:xfrm>
        </p:spPr>
        <p:txBody>
          <a:bodyPr>
            <a:normAutofit fontScale="90000"/>
          </a:bodyPr>
          <a:lstStyle/>
          <a:p>
            <a:r>
              <a:rPr lang="en-US" b="1"/>
              <a:t>Avg. Days to Issue Initial Certifications (2013-2023)</a:t>
            </a:r>
          </a:p>
        </p:txBody>
      </p:sp>
      <p:sp>
        <p:nvSpPr>
          <p:cNvPr id="2" name="Rectangle 1">
            <a:extLst>
              <a:ext uri="{FF2B5EF4-FFF2-40B4-BE49-F238E27FC236}">
                <a16:creationId xmlns:a16="http://schemas.microsoft.com/office/drawing/2014/main" id="{9BAB5983-0BFE-EE86-1475-3F64F03CFAFF}"/>
              </a:ext>
              <a:ext uri="{C183D7F6-B498-43B3-948B-1728B52AA6E4}">
                <adec:decorative xmlns:adec="http://schemas.microsoft.com/office/drawing/2017/decorative" val="1"/>
              </a:ext>
            </a:extLst>
          </p:cNvPr>
          <p:cNvSpPr/>
          <p:nvPr/>
        </p:nvSpPr>
        <p:spPr>
          <a:xfrm>
            <a:off x="5707464" y="1155560"/>
            <a:ext cx="763674" cy="211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645EA8F-74EA-0515-502F-BC17E54A515A}"/>
              </a:ext>
              <a:ext uri="{C183D7F6-B498-43B3-948B-1728B52AA6E4}">
                <adec:decorative xmlns:adec="http://schemas.microsoft.com/office/drawing/2017/decorative" val="1"/>
              </a:ext>
            </a:extLst>
          </p:cNvPr>
          <p:cNvSpPr/>
          <p:nvPr/>
        </p:nvSpPr>
        <p:spPr>
          <a:xfrm>
            <a:off x="3547068" y="6280220"/>
            <a:ext cx="5094514" cy="444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hart 5" descr="A bar chart that depicts the average days to issue initial certifications from 2013 through 2023">
            <a:extLst>
              <a:ext uri="{FF2B5EF4-FFF2-40B4-BE49-F238E27FC236}">
                <a16:creationId xmlns:a16="http://schemas.microsoft.com/office/drawing/2014/main" id="{F3833FD6-D1C0-FD21-5CB3-8A64525D6E9B}"/>
              </a:ext>
            </a:extLst>
          </p:cNvPr>
          <p:cNvGraphicFramePr>
            <a:graphicFrameLocks/>
          </p:cNvGraphicFramePr>
          <p:nvPr>
            <p:extLst>
              <p:ext uri="{D42A27DB-BD31-4B8C-83A1-F6EECF244321}">
                <p14:modId xmlns:p14="http://schemas.microsoft.com/office/powerpoint/2010/main" val="2103541308"/>
              </p:ext>
            </p:extLst>
          </p:nvPr>
        </p:nvGraphicFramePr>
        <p:xfrm>
          <a:off x="374301" y="1034980"/>
          <a:ext cx="11430000" cy="5510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24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50DF9F-6197-BF8D-C8A0-BCA6B0A1F1DA}"/>
              </a:ext>
              <a:ext uri="{C183D7F6-B498-43B3-948B-1728B52AA6E4}">
                <adec:decorative xmlns:adec="http://schemas.microsoft.com/office/drawing/2017/decorative" val="1"/>
              </a:ext>
            </a:extLst>
          </p:cNvPr>
          <p:cNvSpPr/>
          <p:nvPr/>
        </p:nvSpPr>
        <p:spPr>
          <a:xfrm>
            <a:off x="3406391" y="6250075"/>
            <a:ext cx="5295482" cy="401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DCD73CA-A89B-68AC-89F7-5DB6D21A538E}"/>
              </a:ext>
            </a:extLst>
          </p:cNvPr>
          <p:cNvSpPr>
            <a:spLocks noGrp="1"/>
          </p:cNvSpPr>
          <p:nvPr>
            <p:ph type="title"/>
          </p:nvPr>
        </p:nvSpPr>
        <p:spPr>
          <a:xfrm>
            <a:off x="4496" y="312233"/>
            <a:ext cx="12180916" cy="482030"/>
          </a:xfrm>
        </p:spPr>
        <p:txBody>
          <a:bodyPr>
            <a:normAutofit fontScale="90000"/>
          </a:bodyPr>
          <a:lstStyle/>
          <a:p>
            <a:r>
              <a:rPr lang="en-US" b="1"/>
              <a:t>Avg. Days to Issue Initial Licenses (2013-2023)</a:t>
            </a:r>
          </a:p>
        </p:txBody>
      </p:sp>
      <p:graphicFrame>
        <p:nvGraphicFramePr>
          <p:cNvPr id="4" name="Chart 3" descr="A bar chart that depicts the average days to issue initial licenses from 2013 through 2023">
            <a:extLst>
              <a:ext uri="{FF2B5EF4-FFF2-40B4-BE49-F238E27FC236}">
                <a16:creationId xmlns:a16="http://schemas.microsoft.com/office/drawing/2014/main" id="{D95E0729-0BA5-E62F-4FC8-8CCD4EC9075E}"/>
              </a:ext>
            </a:extLst>
          </p:cNvPr>
          <p:cNvGraphicFramePr>
            <a:graphicFrameLocks/>
          </p:cNvGraphicFramePr>
          <p:nvPr>
            <p:extLst>
              <p:ext uri="{D42A27DB-BD31-4B8C-83A1-F6EECF244321}">
                <p14:modId xmlns:p14="http://schemas.microsoft.com/office/powerpoint/2010/main" val="1644141453"/>
              </p:ext>
            </p:extLst>
          </p:nvPr>
        </p:nvGraphicFramePr>
        <p:xfrm>
          <a:off x="318198" y="903305"/>
          <a:ext cx="11555604" cy="5848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476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121698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3200" cap="small">
                <a:latin typeface="Gill Sans MT"/>
                <a:ea typeface="+mn-ea"/>
                <a:cs typeface="+mn-cs"/>
              </a:rPr>
              <a:t>Progress and Initiatives:</a:t>
            </a:r>
            <a:br>
              <a:rPr lang="en-US" sz="3200" cap="small">
                <a:latin typeface="Gill Sans MT"/>
                <a:ea typeface="+mn-ea"/>
                <a:cs typeface="+mn-cs"/>
              </a:rPr>
            </a:br>
            <a:r>
              <a:rPr lang="en-US" sz="3200" cap="small">
                <a:latin typeface="Gill Sans MT"/>
                <a:ea typeface="+mn-ea"/>
                <a:cs typeface="+mn-cs"/>
              </a:rPr>
              <a:t>Behavioral Health Professions</a:t>
            </a:r>
            <a:endParaRPr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C33A4105-AF42-4767-98F2-04E085B10EC0}"/>
              </a:ext>
            </a:extLst>
          </p:cNvPr>
          <p:cNvSpPr>
            <a:spLocks noGrp="1"/>
          </p:cNvSpPr>
          <p:nvPr>
            <p:ph idx="1"/>
          </p:nvPr>
        </p:nvSpPr>
        <p:spPr>
          <a:xfrm>
            <a:off x="5921829" y="3370945"/>
            <a:ext cx="5753100" cy="2188029"/>
          </a:xfrm>
        </p:spPr>
        <p:txBody>
          <a:bodyPr vert="horz" lIns="91440" tIns="45720" rIns="91440" bIns="45720" rtlCol="0" anchor="t">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solidFill>
                  <a:prstClr val="black"/>
                </a:solidFill>
                <a:effectLst/>
                <a:uLnTx/>
                <a:uFillTx/>
                <a:latin typeface="Gill Sans MT"/>
                <a:ea typeface="+mn-ea"/>
                <a:cs typeface="+mn-cs"/>
              </a:rPr>
              <a:t>Presented by (in order of presentation): </a:t>
            </a:r>
            <a:endParaRPr kumimoji="0" lang="en-US" sz="1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Shawna Fox, Director of the Office of Health Professions, HSQA, Washington State Department of Health</a:t>
            </a:r>
          </a:p>
          <a:p>
            <a:pPr marL="285750" indent="-285750">
              <a:buFont typeface="Arial" panose="020B0604020202020204" pitchFamily="34" charset="0"/>
              <a:buChar char="•"/>
              <a:defRPr/>
            </a:pPr>
            <a:r>
              <a:rPr lang="en-US" sz="1800" cap="small">
                <a:latin typeface="Gill Sans MT"/>
              </a:rPr>
              <a:t>London Breedlove, Psy.D., Director of Professional Affairs, Washington State Psychological Association</a:t>
            </a:r>
          </a:p>
          <a:p>
            <a:pPr marL="285750" indent="-285750">
              <a:buFont typeface="Arial" panose="020B0604020202020204" pitchFamily="34" charset="0"/>
              <a:buChar char="•"/>
              <a:defRPr/>
            </a:pPr>
            <a:r>
              <a:rPr lang="en-US" sz="1800" cap="small">
                <a:latin typeface="Gill Sans MT"/>
              </a:rPr>
              <a:t>Joseph Barron, Ph.D., Psychologist, HealthPoint</a:t>
            </a:r>
            <a:endParaRPr lang="en-US" sz="1800" cap="small">
              <a:highlight>
                <a:srgbClr val="FFFF00"/>
              </a:highlight>
              <a:latin typeface="Gill Sans MT" panose="020B0502020104020203" pitchFamily="34" charset="0"/>
            </a:endParaRPr>
          </a:p>
        </p:txBody>
      </p:sp>
    </p:spTree>
    <p:extLst>
      <p:ext uri="{BB962C8B-B14F-4D97-AF65-F5344CB8AC3E}">
        <p14:creationId xmlns:p14="http://schemas.microsoft.com/office/powerpoint/2010/main" val="72917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434356" y="1579075"/>
            <a:ext cx="4882393"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Just a moment,</a:t>
            </a: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endPar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Thank you for your patience!</a:t>
            </a: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720588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F117BC-0F4D-A81C-CFE7-7A104F55E10C}"/>
              </a:ext>
              <a:ext uri="{C183D7F6-B498-43B3-948B-1728B52AA6E4}">
                <adec:decorative xmlns:adec="http://schemas.microsoft.com/office/drawing/2017/decorative" val="1"/>
              </a:ext>
            </a:extLst>
          </p:cNvPr>
          <p:cNvSpPr/>
          <p:nvPr/>
        </p:nvSpPr>
        <p:spPr>
          <a:xfrm>
            <a:off x="5707464" y="1176544"/>
            <a:ext cx="793820" cy="190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9D0D077-BFCC-4C5F-95BA-0CF9D0D98F27}"/>
              </a:ext>
            </a:extLst>
          </p:cNvPr>
          <p:cNvSpPr>
            <a:spLocks noGrp="1"/>
          </p:cNvSpPr>
          <p:nvPr>
            <p:ph type="title"/>
          </p:nvPr>
        </p:nvSpPr>
        <p:spPr>
          <a:xfrm>
            <a:off x="5542" y="351692"/>
            <a:ext cx="12180916" cy="452178"/>
          </a:xfrm>
        </p:spPr>
        <p:txBody>
          <a:bodyPr>
            <a:noAutofit/>
          </a:bodyPr>
          <a:lstStyle/>
          <a:p>
            <a:r>
              <a:rPr lang="en-US" sz="2700" b="1"/>
              <a:t>Focus on Behavioral Health </a:t>
            </a:r>
          </a:p>
        </p:txBody>
      </p:sp>
      <p:sp>
        <p:nvSpPr>
          <p:cNvPr id="2" name="Text Placeholder 1">
            <a:extLst>
              <a:ext uri="{FF2B5EF4-FFF2-40B4-BE49-F238E27FC236}">
                <a16:creationId xmlns:a16="http://schemas.microsoft.com/office/drawing/2014/main" id="{C2A259C7-3541-FF61-96F8-C602D47408CC}"/>
              </a:ext>
            </a:extLst>
          </p:cNvPr>
          <p:cNvSpPr>
            <a:spLocks noGrp="1"/>
          </p:cNvSpPr>
          <p:nvPr>
            <p:ph type="body" sz="quarter" idx="22"/>
          </p:nvPr>
        </p:nvSpPr>
        <p:spPr>
          <a:xfrm>
            <a:off x="1113692" y="1176544"/>
            <a:ext cx="9835662" cy="4924744"/>
          </a:xfrm>
        </p:spPr>
        <p:txBody>
          <a:bodyPr vert="horz" lIns="91440" tIns="45720" rIns="91440" bIns="45720" rtlCol="0" anchor="t">
            <a:noAutofit/>
          </a:bodyPr>
          <a:lstStyle/>
          <a:p>
            <a:pPr marL="342900" indent="-342900">
              <a:spcBef>
                <a:spcPts val="600"/>
              </a:spcBef>
              <a:buFont typeface="Arial" panose="020B0604020202020204" pitchFamily="34" charset="0"/>
              <a:buChar char="•"/>
            </a:pPr>
            <a:r>
              <a:rPr lang="en-US" sz="2400"/>
              <a:t>Critical need for behavioral health professionals in Washington </a:t>
            </a:r>
          </a:p>
          <a:p>
            <a:pPr>
              <a:spcBef>
                <a:spcPts val="600"/>
              </a:spcBef>
            </a:pPr>
            <a:endParaRPr lang="en-US" sz="2400"/>
          </a:p>
          <a:p>
            <a:pPr marL="342900" indent="-342900">
              <a:spcBef>
                <a:spcPts val="600"/>
              </a:spcBef>
              <a:buFont typeface="Arial" panose="020B0604020202020204" pitchFamily="34" charset="0"/>
              <a:buChar char="•"/>
            </a:pPr>
            <a:r>
              <a:rPr lang="en-US" sz="2400"/>
              <a:t>Newly established behavioral health professions</a:t>
            </a:r>
          </a:p>
          <a:p>
            <a:pPr marL="862013" lvl="1" indent="-342900">
              <a:spcBef>
                <a:spcPts val="600"/>
              </a:spcBef>
              <a:buFont typeface="Arial" panose="020B0604020202020204" pitchFamily="34" charset="0"/>
              <a:buChar char="•"/>
            </a:pPr>
            <a:r>
              <a:rPr lang="en-US" sz="2200">
                <a:solidFill>
                  <a:schemeClr val="tx1"/>
                </a:solidFill>
                <a:latin typeface="+mn-lt"/>
              </a:rPr>
              <a:t>Behavioral Health Support Specialists</a:t>
            </a:r>
          </a:p>
          <a:p>
            <a:pPr marL="862013" lvl="1" indent="-342900">
              <a:spcBef>
                <a:spcPts val="600"/>
              </a:spcBef>
              <a:buFont typeface="Arial" panose="020B0604020202020204" pitchFamily="34" charset="0"/>
              <a:buChar char="•"/>
            </a:pPr>
            <a:r>
              <a:rPr lang="en-US" sz="2200">
                <a:solidFill>
                  <a:schemeClr val="tx1"/>
                </a:solidFill>
                <a:latin typeface="+mn-lt"/>
              </a:rPr>
              <a:t>Certified Peer Support Specialists and Advisors </a:t>
            </a:r>
          </a:p>
          <a:p>
            <a:pPr marL="862013" lvl="1" indent="-342900">
              <a:spcBef>
                <a:spcPts val="600"/>
              </a:spcBef>
              <a:buFont typeface="Arial" panose="020B0604020202020204" pitchFamily="34" charset="0"/>
              <a:buChar char="•"/>
            </a:pPr>
            <a:r>
              <a:rPr lang="en-US" sz="2200">
                <a:solidFill>
                  <a:schemeClr val="tx1"/>
                </a:solidFill>
                <a:latin typeface="+mn-lt"/>
              </a:rPr>
              <a:t>Agency Affiliated Counselors, Licensed</a:t>
            </a:r>
          </a:p>
          <a:p>
            <a:pPr marL="862013" lvl="1" indent="-342900">
              <a:spcBef>
                <a:spcPts val="600"/>
              </a:spcBef>
              <a:buFont typeface="Arial" panose="020B0604020202020204" pitchFamily="34" charset="0"/>
              <a:buChar char="•"/>
            </a:pPr>
            <a:r>
              <a:rPr lang="en-US" sz="2200">
                <a:solidFill>
                  <a:schemeClr val="tx1"/>
                </a:solidFill>
                <a:latin typeface="+mn-lt"/>
              </a:rPr>
              <a:t>Psychology Associates </a:t>
            </a:r>
          </a:p>
          <a:p>
            <a:pPr lvl="1" indent="0">
              <a:spcBef>
                <a:spcPts val="600"/>
              </a:spcBef>
              <a:buNone/>
            </a:pPr>
            <a:endParaRPr lang="en-US" sz="2200">
              <a:solidFill>
                <a:schemeClr val="tx1"/>
              </a:solidFill>
              <a:latin typeface="+mn-lt"/>
            </a:endParaRPr>
          </a:p>
          <a:p>
            <a:pPr marL="342900" indent="-342900">
              <a:spcBef>
                <a:spcPts val="600"/>
              </a:spcBef>
              <a:buFont typeface="Arial" panose="020B0604020202020204" pitchFamily="34" charset="0"/>
              <a:buChar char="•"/>
            </a:pPr>
            <a:r>
              <a:rPr lang="en-US" sz="2400"/>
              <a:t>Long wait times for credentialing</a:t>
            </a:r>
          </a:p>
          <a:p>
            <a:pPr marL="862013" lvl="1" indent="-342900">
              <a:spcBef>
                <a:spcPts val="600"/>
              </a:spcBef>
              <a:buFont typeface="Arial" panose="020B0604020202020204" pitchFamily="34" charset="0"/>
              <a:buChar char="•"/>
            </a:pPr>
            <a:r>
              <a:rPr lang="en-US" sz="2200">
                <a:solidFill>
                  <a:schemeClr val="tx1"/>
                </a:solidFill>
                <a:latin typeface="+mn-lt"/>
              </a:rPr>
              <a:t>Unnecessarily complex processes </a:t>
            </a:r>
          </a:p>
          <a:p>
            <a:pPr marL="862013" lvl="1" indent="-342900">
              <a:spcBef>
                <a:spcPts val="600"/>
              </a:spcBef>
              <a:buFont typeface="Arial" panose="020B0604020202020204" pitchFamily="34" charset="0"/>
              <a:buChar char="•"/>
            </a:pPr>
            <a:endParaRPr lang="en-US" sz="2400">
              <a:solidFill>
                <a:schemeClr val="tx1"/>
              </a:solidFill>
              <a:latin typeface="+mn-lt"/>
            </a:endParaRPr>
          </a:p>
          <a:p>
            <a:pPr marL="342900" indent="-342900">
              <a:spcBef>
                <a:spcPts val="600"/>
              </a:spcBef>
              <a:buFont typeface="Arial" panose="020B0604020202020204" pitchFamily="34" charset="0"/>
              <a:buChar char="•"/>
            </a:pPr>
            <a:r>
              <a:rPr lang="en-US" sz="2400"/>
              <a:t>Extreme backlogs in some professions </a:t>
            </a:r>
          </a:p>
          <a:p>
            <a:pPr marL="342900" indent="-342900">
              <a:spcBef>
                <a:spcPts val="600"/>
              </a:spcBef>
              <a:buFont typeface="Arial" panose="020B0604020202020204" pitchFamily="34" charset="0"/>
              <a:buChar char="•"/>
            </a:pPr>
            <a:endParaRPr lang="en-US" sz="2400"/>
          </a:p>
          <a:p>
            <a:pPr lvl="1" indent="0">
              <a:spcBef>
                <a:spcPts val="600"/>
              </a:spcBef>
              <a:buNone/>
            </a:pPr>
            <a:endParaRPr lang="en-US" sz="2200">
              <a:solidFill>
                <a:schemeClr val="tx1"/>
              </a:solidFill>
              <a:latin typeface="+mn-lt"/>
            </a:endParaRPr>
          </a:p>
          <a:p>
            <a:pPr lvl="1" indent="0">
              <a:spcBef>
                <a:spcPts val="600"/>
              </a:spcBef>
              <a:buNone/>
            </a:pPr>
            <a:endParaRPr lang="en-US" sz="2200">
              <a:solidFill>
                <a:schemeClr val="tx1"/>
              </a:solidFill>
              <a:latin typeface="+mn-lt"/>
            </a:endParaRPr>
          </a:p>
          <a:p>
            <a:pPr lvl="1" indent="0">
              <a:spcBef>
                <a:spcPts val="600"/>
              </a:spcBef>
              <a:buNone/>
            </a:pPr>
            <a:endParaRPr lang="en-US" sz="2400">
              <a:solidFill>
                <a:schemeClr val="tx1"/>
              </a:solidFill>
              <a:latin typeface="+mn-lt"/>
            </a:endParaRPr>
          </a:p>
          <a:p>
            <a:pPr marL="342900" indent="-342900">
              <a:spcBef>
                <a:spcPts val="600"/>
              </a:spcBef>
              <a:buFont typeface="Arial" panose="020B0604020202020204" pitchFamily="34" charset="0"/>
              <a:buChar char="•"/>
            </a:pPr>
            <a:endParaRPr lang="en-US" sz="2400"/>
          </a:p>
        </p:txBody>
      </p:sp>
      <p:pic>
        <p:nvPicPr>
          <p:cNvPr id="6" name="Picture 5" descr="A couple with their child on a couch speaking to a counselor who is sitting in a chair next to the couch">
            <a:extLst>
              <a:ext uri="{FF2B5EF4-FFF2-40B4-BE49-F238E27FC236}">
                <a16:creationId xmlns:a16="http://schemas.microsoft.com/office/drawing/2014/main" id="{3CF1E35B-24F5-7800-14D4-EEFA085985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81446" y="3456043"/>
            <a:ext cx="4686460" cy="2645246"/>
          </a:xfrm>
          <a:prstGeom prst="rect">
            <a:avLst/>
          </a:prstGeom>
        </p:spPr>
      </p:pic>
    </p:spTree>
    <p:extLst>
      <p:ext uri="{BB962C8B-B14F-4D97-AF65-F5344CB8AC3E}">
        <p14:creationId xmlns:p14="http://schemas.microsoft.com/office/powerpoint/2010/main" val="2638481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F117BC-0F4D-A81C-CFE7-7A104F55E10C}"/>
              </a:ext>
              <a:ext uri="{C183D7F6-B498-43B3-948B-1728B52AA6E4}">
                <adec:decorative xmlns:adec="http://schemas.microsoft.com/office/drawing/2017/decorative" val="1"/>
              </a:ext>
            </a:extLst>
          </p:cNvPr>
          <p:cNvSpPr/>
          <p:nvPr/>
        </p:nvSpPr>
        <p:spPr>
          <a:xfrm>
            <a:off x="5707464" y="1176544"/>
            <a:ext cx="793820" cy="190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9D0D077-BFCC-4C5F-95BA-0CF9D0D98F27}"/>
              </a:ext>
            </a:extLst>
          </p:cNvPr>
          <p:cNvSpPr>
            <a:spLocks noGrp="1"/>
          </p:cNvSpPr>
          <p:nvPr>
            <p:ph type="title"/>
          </p:nvPr>
        </p:nvSpPr>
        <p:spPr>
          <a:xfrm>
            <a:off x="5542" y="311940"/>
            <a:ext cx="12180916" cy="482030"/>
          </a:xfrm>
        </p:spPr>
        <p:txBody>
          <a:bodyPr>
            <a:noAutofit/>
          </a:bodyPr>
          <a:lstStyle/>
          <a:p>
            <a:r>
              <a:rPr lang="en-US" sz="2700" b="1"/>
              <a:t>Psychology Credentialing Challenges</a:t>
            </a:r>
          </a:p>
        </p:txBody>
      </p:sp>
      <p:sp>
        <p:nvSpPr>
          <p:cNvPr id="2" name="Text Placeholder 1">
            <a:extLst>
              <a:ext uri="{FF2B5EF4-FFF2-40B4-BE49-F238E27FC236}">
                <a16:creationId xmlns:a16="http://schemas.microsoft.com/office/drawing/2014/main" id="{C2A259C7-3541-FF61-96F8-C602D47408CC}"/>
              </a:ext>
            </a:extLst>
          </p:cNvPr>
          <p:cNvSpPr>
            <a:spLocks noGrp="1"/>
          </p:cNvSpPr>
          <p:nvPr>
            <p:ph type="body" sz="quarter" idx="22"/>
          </p:nvPr>
        </p:nvSpPr>
        <p:spPr>
          <a:xfrm>
            <a:off x="2261206" y="1045030"/>
            <a:ext cx="7789901" cy="2828232"/>
          </a:xfrm>
        </p:spPr>
        <p:txBody>
          <a:bodyPr vert="horz" lIns="91440" tIns="45720" rIns="91440" bIns="45720" rtlCol="0" anchor="t">
            <a:noAutofit/>
          </a:bodyPr>
          <a:lstStyle/>
          <a:p>
            <a:pPr marL="342900" indent="-342900">
              <a:spcBef>
                <a:spcPts val="600"/>
              </a:spcBef>
              <a:buFont typeface="Arial" panose="020B0604020202020204" pitchFamily="34" charset="0"/>
              <a:buChar char="•"/>
            </a:pPr>
            <a:r>
              <a:rPr lang="en-US" sz="2400"/>
              <a:t>The most complex behavioral health profession</a:t>
            </a:r>
          </a:p>
          <a:p>
            <a:pPr marL="342900" indent="-342900">
              <a:spcBef>
                <a:spcPts val="600"/>
              </a:spcBef>
              <a:buFont typeface="Arial" panose="020B0604020202020204" pitchFamily="34" charset="0"/>
              <a:buChar char="•"/>
            </a:pPr>
            <a:r>
              <a:rPr lang="en-US" sz="2400"/>
              <a:t>Could require multiple DOH offices and the Examining Board of Psychology (EBOP) working simultaneously to license one applicant </a:t>
            </a:r>
            <a:endParaRPr lang="en-US" sz="2400">
              <a:cs typeface="Calibri"/>
            </a:endParaRPr>
          </a:p>
          <a:p>
            <a:pPr marL="861695" lvl="1" indent="-342900">
              <a:spcBef>
                <a:spcPts val="600"/>
              </a:spcBef>
              <a:buFont typeface="Arial" panose="020B0604020202020204" pitchFamily="34" charset="0"/>
              <a:buChar char="•"/>
            </a:pPr>
            <a:r>
              <a:rPr lang="en-US" sz="2200">
                <a:solidFill>
                  <a:schemeClr val="tx1"/>
                </a:solidFill>
                <a:latin typeface="+mn-lt"/>
              </a:rPr>
              <a:t>EBOP has independent authority, DOH produces credentials on behalf of the board</a:t>
            </a:r>
            <a:endParaRPr lang="en-US" sz="2200">
              <a:solidFill>
                <a:schemeClr val="tx1"/>
              </a:solidFill>
              <a:latin typeface="+mn-lt"/>
              <a:cs typeface="Calibri"/>
            </a:endParaRPr>
          </a:p>
        </p:txBody>
      </p:sp>
      <p:sp>
        <p:nvSpPr>
          <p:cNvPr id="10" name="TextBox 9">
            <a:extLst>
              <a:ext uri="{FF2B5EF4-FFF2-40B4-BE49-F238E27FC236}">
                <a16:creationId xmlns:a16="http://schemas.microsoft.com/office/drawing/2014/main" id="{276E0374-1308-A5BE-4792-49CDE905BF42}"/>
              </a:ext>
            </a:extLst>
          </p:cNvPr>
          <p:cNvSpPr txBox="1"/>
          <p:nvPr/>
        </p:nvSpPr>
        <p:spPr>
          <a:xfrm>
            <a:off x="2036386" y="3651836"/>
            <a:ext cx="8716441" cy="2477601"/>
          </a:xfrm>
          <a:prstGeom prst="rect">
            <a:avLst/>
          </a:prstGeom>
          <a:noFill/>
        </p:spPr>
        <p:txBody>
          <a:bodyPr wrap="square">
            <a:spAutoFit/>
          </a:bodyPr>
          <a:lstStyle/>
          <a:p>
            <a:pPr marL="171450" marR="0" lvl="3" indent="0" algn="l" defTabSz="914400" rtl="0" eaLnBrk="1" fontAlgn="auto" latinLnBrk="0" hangingPunct="1">
              <a:lnSpc>
                <a:spcPct val="100000"/>
              </a:lnSpc>
              <a:spcBef>
                <a:spcPts val="60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alibri" panose="020F0502020204030204"/>
                <a:ea typeface="+mn-ea"/>
                <a:cs typeface="+mn-cs"/>
              </a:rPr>
              <a:t>Project Pathway – kickoff March 9th, 2023</a:t>
            </a:r>
            <a:endParaRPr kumimoji="0" lang="en-US" sz="2400" b="0" i="0" u="sng" strike="noStrike" kern="1200" cap="none" spc="0" normalizeH="0" baseline="0" noProof="0">
              <a:ln>
                <a:noFill/>
              </a:ln>
              <a:solidFill>
                <a:srgbClr val="000000"/>
              </a:solidFill>
              <a:effectLst/>
              <a:uLnTx/>
              <a:uFillTx/>
              <a:latin typeface="Calibri" panose="020F0502020204030204"/>
              <a:ea typeface="+mn-ea"/>
              <a:cs typeface="Calibri"/>
            </a:endParaRPr>
          </a:p>
          <a:p>
            <a:pPr marL="573088" marR="0" lvl="2" indent="-342900" algn="l" defTabSz="914400" rtl="0" eaLnBrk="1" fontAlgn="auto" latinLnBrk="0" hangingPunct="1">
              <a:lnSpc>
                <a:spcPct val="100000"/>
              </a:lnSpc>
              <a:spcBef>
                <a:spcPts val="600"/>
              </a:spcBef>
              <a:spcAft>
                <a:spcPts val="0"/>
              </a:spcAft>
              <a:buClr>
                <a:srgbClr val="349D96"/>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Single leader and designated resources</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573088" marR="0" lvl="2" indent="-342900" algn="l" defTabSz="914400" rtl="0" eaLnBrk="1" fontAlgn="auto" latinLnBrk="0" hangingPunct="1">
              <a:lnSpc>
                <a:spcPct val="100000"/>
              </a:lnSpc>
              <a:spcBef>
                <a:spcPts val="600"/>
              </a:spcBef>
              <a:spcAft>
                <a:spcPts val="0"/>
              </a:spcAft>
              <a:buClr>
                <a:srgbClr val="349D96"/>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Focus on culture, communication, and data</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573088" marR="0" lvl="2" indent="-342900" algn="l" defTabSz="914400" rtl="0" eaLnBrk="1" fontAlgn="auto" latinLnBrk="0" hangingPunct="1">
              <a:lnSpc>
                <a:spcPct val="100000"/>
              </a:lnSpc>
              <a:spcBef>
                <a:spcPts val="600"/>
              </a:spcBef>
              <a:spcAft>
                <a:spcPts val="0"/>
              </a:spcAft>
              <a:buClr>
                <a:srgbClr val="349D96"/>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Approach: </a:t>
            </a:r>
          </a:p>
          <a:p>
            <a:pPr marL="1025525" marR="0" lvl="2" indent="-342900" algn="l" defTabSz="914400" rtl="0" eaLnBrk="1" fontAlgn="auto" latinLnBrk="0" hangingPunct="1">
              <a:lnSpc>
                <a:spcPct val="100000"/>
              </a:lnSpc>
              <a:spcBef>
                <a:spcPts val="600"/>
              </a:spcBef>
              <a:spcAft>
                <a:spcPts val="0"/>
              </a:spcAft>
              <a:buClr>
                <a:srgbClr val="349D96"/>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Assign resources and tools to solve immediate issues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025525" marR="0" lvl="2" indent="-342900" algn="l" defTabSz="914400" rtl="0" eaLnBrk="1" fontAlgn="auto" latinLnBrk="0" hangingPunct="1">
              <a:lnSpc>
                <a:spcPct val="100000"/>
              </a:lnSpc>
              <a:spcBef>
                <a:spcPts val="600"/>
              </a:spcBef>
              <a:spcAft>
                <a:spcPts val="0"/>
              </a:spcAft>
              <a:buClr>
                <a:srgbClr val="349D96"/>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Create a Playbook for replication across other professions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grpSp>
        <p:nvGrpSpPr>
          <p:cNvPr id="32" name="Group 31" descr="Animation of a man sitting in a chair with a speech bubble above him">
            <a:extLst>
              <a:ext uri="{FF2B5EF4-FFF2-40B4-BE49-F238E27FC236}">
                <a16:creationId xmlns:a16="http://schemas.microsoft.com/office/drawing/2014/main" id="{38C2A192-13E2-BB8E-1305-C662E399A4E8}"/>
              </a:ext>
            </a:extLst>
          </p:cNvPr>
          <p:cNvGrpSpPr/>
          <p:nvPr/>
        </p:nvGrpSpPr>
        <p:grpSpPr>
          <a:xfrm>
            <a:off x="179263" y="1176544"/>
            <a:ext cx="1907363" cy="2200589"/>
            <a:chOff x="492369" y="4151622"/>
            <a:chExt cx="1907363" cy="2200589"/>
          </a:xfrm>
        </p:grpSpPr>
        <p:pic>
          <p:nvPicPr>
            <p:cNvPr id="2054" name="Picture 6" descr="Careers in Psychology: How to Make a Career Change into This Field | Joblist">
              <a:extLst>
                <a:ext uri="{FF2B5EF4-FFF2-40B4-BE49-F238E27FC236}">
                  <a16:creationId xmlns:a16="http://schemas.microsoft.com/office/drawing/2014/main" id="{B544EE9B-4F36-2BE6-CC93-3D99C861EC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75" t="8729" r="50878" b="8159"/>
            <a:stretch/>
          </p:blipFill>
          <p:spPr bwMode="auto">
            <a:xfrm>
              <a:off x="492369" y="4151622"/>
              <a:ext cx="1537398" cy="22005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301BEC9-A2E6-C012-966C-97A4BFBE2D6A}"/>
                </a:ext>
              </a:extLst>
            </p:cNvPr>
            <p:cNvSpPr/>
            <p:nvPr/>
          </p:nvSpPr>
          <p:spPr>
            <a:xfrm>
              <a:off x="1798655" y="4662435"/>
              <a:ext cx="224413" cy="589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D5E38883-758D-987F-5B98-FD24C9B6EB85}"/>
                </a:ext>
              </a:extLst>
            </p:cNvPr>
            <p:cNvGrpSpPr/>
            <p:nvPr/>
          </p:nvGrpSpPr>
          <p:grpSpPr>
            <a:xfrm>
              <a:off x="2051947" y="4191817"/>
              <a:ext cx="347785" cy="192600"/>
              <a:chOff x="2051947" y="4191817"/>
              <a:chExt cx="347785" cy="192600"/>
            </a:xfrm>
          </p:grpSpPr>
          <p:pic>
            <p:nvPicPr>
              <p:cNvPr id="18" name="Picture 6" descr="Careers in Psychology: How to Make a Career Change into This Field | Joblist">
                <a:extLst>
                  <a:ext uri="{FF2B5EF4-FFF2-40B4-BE49-F238E27FC236}">
                    <a16:creationId xmlns:a16="http://schemas.microsoft.com/office/drawing/2014/main" id="{332F8999-5D83-006C-741B-02A5D4FA85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85" t="10278" r="50878" b="82511"/>
              <a:stretch/>
            </p:blipFill>
            <p:spPr bwMode="auto">
              <a:xfrm>
                <a:off x="2051947" y="4191817"/>
                <a:ext cx="195385" cy="1909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reers in Psychology: How to Make a Career Change into This Field | Joblist">
                <a:extLst>
                  <a:ext uri="{FF2B5EF4-FFF2-40B4-BE49-F238E27FC236}">
                    <a16:creationId xmlns:a16="http://schemas.microsoft.com/office/drawing/2014/main" id="{FE8E9B30-93C1-812A-8543-51C96610B8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85" t="10278" r="50878" b="82511"/>
              <a:stretch/>
            </p:blipFill>
            <p:spPr bwMode="auto">
              <a:xfrm>
                <a:off x="2204347" y="4193497"/>
                <a:ext cx="195385" cy="19092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Group 32" descr="Animation of a woman sitting in a chair taking notes with a speech bubble above her">
            <a:extLst>
              <a:ext uri="{FF2B5EF4-FFF2-40B4-BE49-F238E27FC236}">
                <a16:creationId xmlns:a16="http://schemas.microsoft.com/office/drawing/2014/main" id="{F4624880-C8A1-81C4-37FB-8E7C19EE7EAE}"/>
              </a:ext>
            </a:extLst>
          </p:cNvPr>
          <p:cNvGrpSpPr/>
          <p:nvPr/>
        </p:nvGrpSpPr>
        <p:grpSpPr>
          <a:xfrm>
            <a:off x="10204887" y="1228411"/>
            <a:ext cx="1807850" cy="2200589"/>
            <a:chOff x="9887276" y="4151620"/>
            <a:chExt cx="1807850" cy="2200589"/>
          </a:xfrm>
        </p:grpSpPr>
        <p:pic>
          <p:nvPicPr>
            <p:cNvPr id="8" name="Picture 6" descr="Careers in Psychology: How to Make a Career Change into This Field | Joblist">
              <a:extLst>
                <a:ext uri="{FF2B5EF4-FFF2-40B4-BE49-F238E27FC236}">
                  <a16:creationId xmlns:a16="http://schemas.microsoft.com/office/drawing/2014/main" id="{D9CF0019-1B12-5666-5140-1E14E06AB18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889" t="8729" r="10252" b="8159"/>
            <a:stretch/>
          </p:blipFill>
          <p:spPr bwMode="auto">
            <a:xfrm>
              <a:off x="10236441" y="4151620"/>
              <a:ext cx="1458685" cy="22005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ACDFD98-E0D4-CA30-1443-2183ADEF07D6}"/>
                </a:ext>
              </a:extLst>
            </p:cNvPr>
            <p:cNvSpPr/>
            <p:nvPr/>
          </p:nvSpPr>
          <p:spPr>
            <a:xfrm>
              <a:off x="10231416" y="4662434"/>
              <a:ext cx="254040" cy="589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11CF097B-263C-E99D-423D-1BCCC3000E50}"/>
                </a:ext>
              </a:extLst>
            </p:cNvPr>
            <p:cNvGrpSpPr/>
            <p:nvPr/>
          </p:nvGrpSpPr>
          <p:grpSpPr>
            <a:xfrm>
              <a:off x="9887276" y="4185126"/>
              <a:ext cx="347785" cy="199288"/>
              <a:chOff x="2051947" y="4183449"/>
              <a:chExt cx="347785" cy="199288"/>
            </a:xfrm>
          </p:grpSpPr>
          <p:pic>
            <p:nvPicPr>
              <p:cNvPr id="28" name="Picture 6" descr="Careers in Psychology: How to Make a Career Change into This Field | Joblist">
                <a:extLst>
                  <a:ext uri="{FF2B5EF4-FFF2-40B4-BE49-F238E27FC236}">
                    <a16:creationId xmlns:a16="http://schemas.microsoft.com/office/drawing/2014/main" id="{C3F8FDEB-6EBF-05AC-7120-366FFF7367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85" t="10278" r="50878" b="82511"/>
              <a:stretch/>
            </p:blipFill>
            <p:spPr bwMode="auto">
              <a:xfrm>
                <a:off x="2051947" y="4191817"/>
                <a:ext cx="195385" cy="190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eers in Psychology: How to Make a Career Change into This Field | Joblist">
                <a:extLst>
                  <a:ext uri="{FF2B5EF4-FFF2-40B4-BE49-F238E27FC236}">
                    <a16:creationId xmlns:a16="http://schemas.microsoft.com/office/drawing/2014/main" id="{7E1C0B8C-D274-2CC2-2735-ECE8D5102B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85" t="10278" r="50878" b="82511"/>
              <a:stretch/>
            </p:blipFill>
            <p:spPr bwMode="auto">
              <a:xfrm>
                <a:off x="2204347" y="4183449"/>
                <a:ext cx="195385" cy="19092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9946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FA871-BD2E-66A0-5AF3-BC2DC5109C5E}"/>
              </a:ext>
            </a:extLst>
          </p:cNvPr>
          <p:cNvSpPr>
            <a:spLocks noGrp="1"/>
          </p:cNvSpPr>
          <p:nvPr>
            <p:ph type="title"/>
          </p:nvPr>
        </p:nvSpPr>
        <p:spPr>
          <a:xfrm>
            <a:off x="2799" y="80387"/>
            <a:ext cx="12180916" cy="1135464"/>
          </a:xfrm>
        </p:spPr>
        <p:txBody>
          <a:bodyPr>
            <a:normAutofit/>
          </a:bodyPr>
          <a:lstStyle/>
          <a:p>
            <a:r>
              <a:rPr lang="en-US" sz="2700" b="1"/>
              <a:t>Most Complex Psychology Applications</a:t>
            </a:r>
            <a:br>
              <a:rPr lang="en-US" sz="2700" b="1"/>
            </a:br>
            <a:r>
              <a:rPr lang="en-US" sz="2400"/>
              <a:t>Non-Routine Progress during Project Pathway </a:t>
            </a:r>
            <a:endParaRPr lang="en-US" sz="2700"/>
          </a:p>
        </p:txBody>
      </p:sp>
      <p:graphicFrame>
        <p:nvGraphicFramePr>
          <p:cNvPr id="4" name="Chart 3" descr="A line chart depicting total non-routine applications with the Examining Board of Psychology">
            <a:extLst>
              <a:ext uri="{FF2B5EF4-FFF2-40B4-BE49-F238E27FC236}">
                <a16:creationId xmlns:a16="http://schemas.microsoft.com/office/drawing/2014/main" id="{C7CC75D3-4C50-3F7B-9579-C80A145C90F4}"/>
              </a:ext>
            </a:extLst>
          </p:cNvPr>
          <p:cNvGraphicFramePr>
            <a:graphicFrameLocks/>
          </p:cNvGraphicFramePr>
          <p:nvPr>
            <p:extLst>
              <p:ext uri="{D42A27DB-BD31-4B8C-83A1-F6EECF244321}">
                <p14:modId xmlns:p14="http://schemas.microsoft.com/office/powerpoint/2010/main" val="1793721954"/>
              </p:ext>
            </p:extLst>
          </p:nvPr>
        </p:nvGraphicFramePr>
        <p:xfrm>
          <a:off x="261257" y="1473358"/>
          <a:ext cx="5541024" cy="44464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A line chart depicting non-routine process status count, including applications with the board, waiting for board review, and waiting on the applicant">
            <a:extLst>
              <a:ext uri="{FF2B5EF4-FFF2-40B4-BE49-F238E27FC236}">
                <a16:creationId xmlns:a16="http://schemas.microsoft.com/office/drawing/2014/main" id="{BF811AD7-F105-502F-0365-776831D1BE30}"/>
              </a:ext>
            </a:extLst>
          </p:cNvPr>
          <p:cNvGraphicFramePr>
            <a:graphicFrameLocks/>
          </p:cNvGraphicFramePr>
          <p:nvPr>
            <p:extLst>
              <p:ext uri="{D42A27DB-BD31-4B8C-83A1-F6EECF244321}">
                <p14:modId xmlns:p14="http://schemas.microsoft.com/office/powerpoint/2010/main" val="538815374"/>
              </p:ext>
            </p:extLst>
          </p:nvPr>
        </p:nvGraphicFramePr>
        <p:xfrm>
          <a:off x="6012873" y="1473358"/>
          <a:ext cx="5917870" cy="47648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720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F5961-DD88-9CCB-96B6-61FB14077A0E}"/>
              </a:ext>
            </a:extLst>
          </p:cNvPr>
          <p:cNvSpPr>
            <a:spLocks noGrp="1"/>
          </p:cNvSpPr>
          <p:nvPr>
            <p:ph type="title"/>
          </p:nvPr>
        </p:nvSpPr>
        <p:spPr>
          <a:xfrm>
            <a:off x="0" y="70339"/>
            <a:ext cx="12180916" cy="1145512"/>
          </a:xfrm>
        </p:spPr>
        <p:txBody>
          <a:bodyPr>
            <a:noAutofit/>
          </a:bodyPr>
          <a:lstStyle/>
          <a:p>
            <a:r>
              <a:rPr lang="en-US" sz="2700" b="1">
                <a:latin typeface="Century Gothic"/>
              </a:rPr>
              <a:t>Project Pathway </a:t>
            </a:r>
            <a:br>
              <a:rPr lang="en-US" sz="2700" b="1">
                <a:latin typeface="Century Gothic"/>
              </a:rPr>
            </a:br>
            <a:r>
              <a:rPr lang="en-US" sz="2400">
                <a:latin typeface="Century Gothic"/>
              </a:rPr>
              <a:t>Psychology Licenses Issued </a:t>
            </a:r>
          </a:p>
        </p:txBody>
      </p:sp>
      <p:graphicFrame>
        <p:nvGraphicFramePr>
          <p:cNvPr id="11" name="Table 10">
            <a:extLst>
              <a:ext uri="{FF2B5EF4-FFF2-40B4-BE49-F238E27FC236}">
                <a16:creationId xmlns:a16="http://schemas.microsoft.com/office/drawing/2014/main" id="{2BD6B740-9B0E-1650-3C73-3E01B2D7D5E1}"/>
              </a:ext>
            </a:extLst>
          </p:cNvPr>
          <p:cNvGraphicFramePr>
            <a:graphicFrameLocks noGrp="1"/>
          </p:cNvGraphicFramePr>
          <p:nvPr>
            <p:extLst>
              <p:ext uri="{D42A27DB-BD31-4B8C-83A1-F6EECF244321}">
                <p14:modId xmlns:p14="http://schemas.microsoft.com/office/powerpoint/2010/main" val="1071934653"/>
              </p:ext>
            </p:extLst>
          </p:nvPr>
        </p:nvGraphicFramePr>
        <p:xfrm>
          <a:off x="808840" y="1840631"/>
          <a:ext cx="10760308" cy="3390140"/>
        </p:xfrm>
        <a:graphic>
          <a:graphicData uri="http://schemas.openxmlformats.org/drawingml/2006/table">
            <a:tbl>
              <a:tblPr firstRow="1" bandRow="1">
                <a:tableStyleId>{BC89EF96-8CEA-46FF-86C4-4CE0E7609802}</a:tableStyleId>
              </a:tblPr>
              <a:tblGrid>
                <a:gridCol w="2957653">
                  <a:extLst>
                    <a:ext uri="{9D8B030D-6E8A-4147-A177-3AD203B41FA5}">
                      <a16:colId xmlns:a16="http://schemas.microsoft.com/office/drawing/2014/main" val="1941703126"/>
                    </a:ext>
                  </a:extLst>
                </a:gridCol>
                <a:gridCol w="1478747">
                  <a:extLst>
                    <a:ext uri="{9D8B030D-6E8A-4147-A177-3AD203B41FA5}">
                      <a16:colId xmlns:a16="http://schemas.microsoft.com/office/drawing/2014/main" val="3788573325"/>
                    </a:ext>
                  </a:extLst>
                </a:gridCol>
                <a:gridCol w="1771786">
                  <a:extLst>
                    <a:ext uri="{9D8B030D-6E8A-4147-A177-3AD203B41FA5}">
                      <a16:colId xmlns:a16="http://schemas.microsoft.com/office/drawing/2014/main" val="858387382"/>
                    </a:ext>
                  </a:extLst>
                </a:gridCol>
                <a:gridCol w="2049161">
                  <a:extLst>
                    <a:ext uri="{9D8B030D-6E8A-4147-A177-3AD203B41FA5}">
                      <a16:colId xmlns:a16="http://schemas.microsoft.com/office/drawing/2014/main" val="1527393224"/>
                    </a:ext>
                  </a:extLst>
                </a:gridCol>
                <a:gridCol w="2502961">
                  <a:extLst>
                    <a:ext uri="{9D8B030D-6E8A-4147-A177-3AD203B41FA5}">
                      <a16:colId xmlns:a16="http://schemas.microsoft.com/office/drawing/2014/main" val="388439606"/>
                    </a:ext>
                  </a:extLst>
                </a:gridCol>
              </a:tblGrid>
              <a:tr h="950063">
                <a:tc>
                  <a:txBody>
                    <a:bodyPr/>
                    <a:lstStyle/>
                    <a:p>
                      <a:pPr algn="ctr" fontAlgn="ctr"/>
                      <a:r>
                        <a:rPr lang="en-US" sz="2200" b="1" u="none" strike="noStrike">
                          <a:solidFill>
                            <a:srgbClr val="000000"/>
                          </a:solidFill>
                          <a:effectLst/>
                        </a:rPr>
                        <a:t>Application Date</a:t>
                      </a:r>
                    </a:p>
                  </a:txBody>
                  <a:tcPr marL="9525" marR="9525" marT="9525" marB="0" anchor="ctr">
                    <a:solidFill>
                      <a:schemeClr val="accent1">
                        <a:lumMod val="20000"/>
                        <a:lumOff val="80000"/>
                      </a:schemeClr>
                    </a:solidFill>
                  </a:tcPr>
                </a:tc>
                <a:tc gridSpan="2">
                  <a:txBody>
                    <a:bodyPr/>
                    <a:lstStyle/>
                    <a:p>
                      <a:pPr algn="ctr" fontAlgn="ctr"/>
                      <a:r>
                        <a:rPr lang="en-US" sz="2200" b="1" u="none" strike="noStrike">
                          <a:solidFill>
                            <a:srgbClr val="000000"/>
                          </a:solidFill>
                          <a:effectLst/>
                        </a:rPr>
                        <a:t>Numbers of Licenses Issued by Project Pathway </a:t>
                      </a:r>
                    </a:p>
                  </a:txBody>
                  <a:tcPr marL="9525" marR="9525" marT="9525" marB="0" anchor="ctr">
                    <a:solidFill>
                      <a:schemeClr val="accent1">
                        <a:lumMod val="20000"/>
                        <a:lumOff val="80000"/>
                      </a:schemeClr>
                    </a:solidFill>
                  </a:tcPr>
                </a:tc>
                <a:tc hMerge="1">
                  <a:txBody>
                    <a:bodyPr/>
                    <a:lstStyle/>
                    <a:p>
                      <a:endParaRPr lang="en-US"/>
                    </a:p>
                  </a:txBody>
                  <a:tcPr marL="0" marR="0" marT="0" marB="0" horzOverflow="overflow"/>
                </a:tc>
                <a:tc gridSpan="2">
                  <a:txBody>
                    <a:bodyPr/>
                    <a:lstStyle/>
                    <a:p>
                      <a:pPr algn="ctr" fontAlgn="ctr"/>
                      <a:r>
                        <a:rPr lang="en-US" sz="2200" b="1" u="none" strike="noStrike">
                          <a:solidFill>
                            <a:srgbClr val="000000"/>
                          </a:solidFill>
                          <a:effectLst/>
                        </a:rPr>
                        <a:t>Average Number of Days Between Application Date and License Issuance</a:t>
                      </a:r>
                    </a:p>
                  </a:txBody>
                  <a:tcPr marL="9525" marR="9525" marT="9525" marB="0" anchor="ctr">
                    <a:solidFill>
                      <a:schemeClr val="accent1">
                        <a:lumMod val="20000"/>
                        <a:lumOff val="80000"/>
                      </a:schemeClr>
                    </a:solidFill>
                  </a:tcPr>
                </a:tc>
                <a:tc hMerge="1">
                  <a:txBody>
                    <a:bodyPr/>
                    <a:lstStyle/>
                    <a:p>
                      <a:endParaRPr lang="en-US"/>
                    </a:p>
                  </a:txBody>
                  <a:tcPr marL="0" marR="0" marT="0" marB="0" horzOverflow="overflow"/>
                </a:tc>
                <a:extLst>
                  <a:ext uri="{0D108BD9-81ED-4DB2-BD59-A6C34878D82A}">
                    <a16:rowId xmlns:a16="http://schemas.microsoft.com/office/drawing/2014/main" val="1306820031"/>
                  </a:ext>
                </a:extLst>
              </a:tr>
              <a:tr h="415652">
                <a:tc>
                  <a:txBody>
                    <a:bodyPr/>
                    <a:lstStyle/>
                    <a:p>
                      <a:pPr algn="l" fontAlgn="ctr"/>
                      <a:endParaRPr lang="en-US" sz="2000" u="none" strike="noStrike">
                        <a:solidFill>
                          <a:srgbClr val="000000"/>
                        </a:solidFill>
                        <a:effectLst/>
                      </a:endParaRPr>
                    </a:p>
                  </a:txBody>
                  <a:tcPr marL="9525" marR="9525" marT="9525" marB="0" anchor="ctr">
                    <a:solidFill>
                      <a:schemeClr val="bg1"/>
                    </a:solidFill>
                  </a:tcPr>
                </a:tc>
                <a:tc>
                  <a:txBody>
                    <a:bodyPr/>
                    <a:lstStyle/>
                    <a:p>
                      <a:pPr algn="ctr" fontAlgn="ctr"/>
                      <a:r>
                        <a:rPr lang="en-US" sz="2000" u="none" strike="noStrike">
                          <a:solidFill>
                            <a:srgbClr val="000000"/>
                          </a:solidFill>
                          <a:effectLst/>
                        </a:rPr>
                        <a:t>Licenses</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Temporary Permits</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Licenses</a:t>
                      </a:r>
                    </a:p>
                  </a:txBody>
                  <a:tcPr marL="9525" marR="9525" marT="9525" marB="0" anchor="ctr">
                    <a:solidFill>
                      <a:schemeClr val="bg1"/>
                    </a:solidFill>
                  </a:tcPr>
                </a:tc>
                <a:tc>
                  <a:txBody>
                    <a:bodyPr/>
                    <a:lstStyle/>
                    <a:p>
                      <a:pPr algn="ctr" fontAlgn="ctr"/>
                      <a:r>
                        <a:rPr lang="en-US" sz="2000" u="none" strike="noStrike">
                          <a:solidFill>
                            <a:srgbClr val="000000"/>
                          </a:solidFill>
                          <a:effectLst/>
                        </a:rPr>
                        <a:t>Temporary Permits</a:t>
                      </a:r>
                    </a:p>
                  </a:txBody>
                  <a:tcPr marL="9525" marR="9525" marT="9525" marB="0" anchor="ctr">
                    <a:solidFill>
                      <a:schemeClr val="bg1"/>
                    </a:solidFill>
                  </a:tcPr>
                </a:tc>
                <a:extLst>
                  <a:ext uri="{0D108BD9-81ED-4DB2-BD59-A6C34878D82A}">
                    <a16:rowId xmlns:a16="http://schemas.microsoft.com/office/drawing/2014/main" val="2083955599"/>
                  </a:ext>
                </a:extLst>
              </a:tr>
              <a:tr h="455238">
                <a:tc>
                  <a:txBody>
                    <a:bodyPr/>
                    <a:lstStyle/>
                    <a:p>
                      <a:pPr algn="l" fontAlgn="b"/>
                      <a:r>
                        <a:rPr lang="en-US" sz="2000" u="none" strike="noStrike">
                          <a:solidFill>
                            <a:srgbClr val="000000"/>
                          </a:solidFill>
                          <a:effectLst/>
                        </a:rPr>
                        <a:t>12/29/2011 – 12/9/2022</a:t>
                      </a:r>
                    </a:p>
                  </a:txBody>
                  <a:tcPr marL="9525" marR="9525" marT="9525" marB="0" anchor="ctr">
                    <a:solidFill>
                      <a:schemeClr val="bg1"/>
                    </a:solidFill>
                  </a:tcPr>
                </a:tc>
                <a:tc>
                  <a:txBody>
                    <a:bodyPr/>
                    <a:lstStyle/>
                    <a:p>
                      <a:pPr algn="ctr" fontAlgn="ctr"/>
                      <a:r>
                        <a:rPr lang="en-US" sz="2000" u="none" strike="noStrike">
                          <a:solidFill>
                            <a:srgbClr val="000000"/>
                          </a:solidFill>
                          <a:effectLst/>
                        </a:rPr>
                        <a:t>131</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3</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647</a:t>
                      </a:r>
                    </a:p>
                  </a:txBody>
                  <a:tcPr marL="9525" marR="9525" marT="9525" marB="0" anchor="ctr">
                    <a:solidFill>
                      <a:srgbClr val="FF4B4B"/>
                    </a:solidFill>
                  </a:tcPr>
                </a:tc>
                <a:tc>
                  <a:txBody>
                    <a:bodyPr/>
                    <a:lstStyle/>
                    <a:p>
                      <a:pPr algn="ctr" fontAlgn="ctr"/>
                      <a:r>
                        <a:rPr lang="en-US" sz="2000" u="none" strike="noStrike">
                          <a:solidFill>
                            <a:srgbClr val="000000"/>
                          </a:solidFill>
                          <a:effectLst/>
                        </a:rPr>
                        <a:t>188</a:t>
                      </a:r>
                    </a:p>
                  </a:txBody>
                  <a:tcPr marL="9525" marR="9525" marT="9525" marB="0" anchor="ctr">
                    <a:solidFill>
                      <a:srgbClr val="FF4B4B"/>
                    </a:solidFill>
                  </a:tcPr>
                </a:tc>
                <a:extLst>
                  <a:ext uri="{0D108BD9-81ED-4DB2-BD59-A6C34878D82A}">
                    <a16:rowId xmlns:a16="http://schemas.microsoft.com/office/drawing/2014/main" val="609654555"/>
                  </a:ext>
                </a:extLst>
              </a:tr>
              <a:tr h="455238">
                <a:tc>
                  <a:txBody>
                    <a:bodyPr/>
                    <a:lstStyle/>
                    <a:p>
                      <a:pPr algn="l" fontAlgn="b"/>
                      <a:r>
                        <a:rPr lang="en-US" sz="2000" u="none" strike="noStrike">
                          <a:solidFill>
                            <a:srgbClr val="000000"/>
                          </a:solidFill>
                          <a:effectLst/>
                        </a:rPr>
                        <a:t>12/9/2022 – 3/9/2023</a:t>
                      </a:r>
                    </a:p>
                  </a:txBody>
                  <a:tcPr marL="9525" marR="9525" marT="9525" marB="0" anchor="ctr">
                    <a:solidFill>
                      <a:schemeClr val="bg1"/>
                    </a:solidFill>
                  </a:tcPr>
                </a:tc>
                <a:tc>
                  <a:txBody>
                    <a:bodyPr/>
                    <a:lstStyle/>
                    <a:p>
                      <a:pPr algn="ctr" fontAlgn="ctr"/>
                      <a:r>
                        <a:rPr lang="en-US" sz="2000" u="none" strike="noStrike">
                          <a:solidFill>
                            <a:srgbClr val="000000"/>
                          </a:solidFill>
                          <a:effectLst/>
                        </a:rPr>
                        <a:t>43</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25</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173</a:t>
                      </a:r>
                    </a:p>
                  </a:txBody>
                  <a:tcPr marL="9525" marR="9525" marT="9525" marB="0" anchor="ctr">
                    <a:solidFill>
                      <a:srgbClr val="FFD44B"/>
                    </a:solidFill>
                  </a:tcPr>
                </a:tc>
                <a:tc>
                  <a:txBody>
                    <a:bodyPr/>
                    <a:lstStyle/>
                    <a:p>
                      <a:pPr algn="ctr" fontAlgn="ctr"/>
                      <a:r>
                        <a:rPr lang="en-US" sz="2000" u="none" strike="noStrike">
                          <a:solidFill>
                            <a:srgbClr val="000000"/>
                          </a:solidFill>
                          <a:effectLst/>
                        </a:rPr>
                        <a:t>63</a:t>
                      </a:r>
                    </a:p>
                  </a:txBody>
                  <a:tcPr marL="9525" marR="9525" marT="9525" marB="0" anchor="ctr">
                    <a:solidFill>
                      <a:srgbClr val="FFD44B"/>
                    </a:solidFill>
                  </a:tcPr>
                </a:tc>
                <a:extLst>
                  <a:ext uri="{0D108BD9-81ED-4DB2-BD59-A6C34878D82A}">
                    <a16:rowId xmlns:a16="http://schemas.microsoft.com/office/drawing/2014/main" val="1389812896"/>
                  </a:ext>
                </a:extLst>
              </a:tr>
              <a:tr h="455238">
                <a:tc>
                  <a:txBody>
                    <a:bodyPr/>
                    <a:lstStyle/>
                    <a:p>
                      <a:pPr algn="l" fontAlgn="b"/>
                      <a:r>
                        <a:rPr lang="en-US" sz="2000" u="none" strike="noStrike">
                          <a:solidFill>
                            <a:srgbClr val="000000"/>
                          </a:solidFill>
                          <a:effectLst/>
                        </a:rPr>
                        <a:t>3/10/2023 – 5/13/2024</a:t>
                      </a:r>
                    </a:p>
                  </a:txBody>
                  <a:tcPr marL="9525" marR="9525" marT="9525" marB="0" anchor="ctr">
                    <a:solidFill>
                      <a:schemeClr val="bg1"/>
                    </a:solidFill>
                  </a:tcPr>
                </a:tc>
                <a:tc>
                  <a:txBody>
                    <a:bodyPr/>
                    <a:lstStyle/>
                    <a:p>
                      <a:pPr algn="ctr" fontAlgn="ctr"/>
                      <a:r>
                        <a:rPr lang="en-US" sz="2000" u="none" strike="noStrike">
                          <a:solidFill>
                            <a:srgbClr val="000000"/>
                          </a:solidFill>
                          <a:effectLst/>
                        </a:rPr>
                        <a:t>156</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162</a:t>
                      </a:r>
                    </a:p>
                  </a:txBody>
                  <a:tcPr marL="9525" marR="9525" marT="9525" marB="0" anchor="ctr">
                    <a:solidFill>
                      <a:schemeClr val="accent1">
                        <a:lumMod val="20000"/>
                        <a:lumOff val="80000"/>
                      </a:schemeClr>
                    </a:solidFill>
                  </a:tcPr>
                </a:tc>
                <a:tc>
                  <a:txBody>
                    <a:bodyPr/>
                    <a:lstStyle/>
                    <a:p>
                      <a:pPr algn="ctr" fontAlgn="ctr"/>
                      <a:r>
                        <a:rPr lang="en-US" sz="2000" u="none" strike="noStrike">
                          <a:solidFill>
                            <a:srgbClr val="000000"/>
                          </a:solidFill>
                          <a:effectLst/>
                        </a:rPr>
                        <a:t>102</a:t>
                      </a:r>
                    </a:p>
                  </a:txBody>
                  <a:tcPr marL="9525" marR="9525" marT="9525" marB="0" anchor="ctr">
                    <a:solidFill>
                      <a:srgbClr val="A6D86E"/>
                    </a:solidFill>
                  </a:tcPr>
                </a:tc>
                <a:tc>
                  <a:txBody>
                    <a:bodyPr/>
                    <a:lstStyle/>
                    <a:p>
                      <a:pPr algn="ctr" fontAlgn="ctr"/>
                      <a:r>
                        <a:rPr lang="en-US" sz="2000" u="none" strike="noStrike">
                          <a:solidFill>
                            <a:srgbClr val="000000"/>
                          </a:solidFill>
                          <a:effectLst/>
                        </a:rPr>
                        <a:t>35</a:t>
                      </a:r>
                    </a:p>
                  </a:txBody>
                  <a:tcPr marL="9525" marR="9525" marT="9525" marB="0" anchor="ctr">
                    <a:solidFill>
                      <a:srgbClr val="A6D86E"/>
                    </a:solidFill>
                  </a:tcPr>
                </a:tc>
                <a:extLst>
                  <a:ext uri="{0D108BD9-81ED-4DB2-BD59-A6C34878D82A}">
                    <a16:rowId xmlns:a16="http://schemas.microsoft.com/office/drawing/2014/main" val="789812741"/>
                  </a:ext>
                </a:extLst>
              </a:tr>
              <a:tr h="455238">
                <a:tc>
                  <a:txBody>
                    <a:bodyPr/>
                    <a:lstStyle/>
                    <a:p>
                      <a:pPr algn="l" fontAlgn="b"/>
                      <a:r>
                        <a:rPr lang="en-US" sz="2000" b="1" u="none" strike="noStrike">
                          <a:solidFill>
                            <a:srgbClr val="000000"/>
                          </a:solidFill>
                          <a:effectLst/>
                        </a:rPr>
                        <a:t>Total Licenses Issued </a:t>
                      </a:r>
                    </a:p>
                  </a:txBody>
                  <a:tcPr marL="9525" marR="9525" marT="9525" marB="0" anchor="ctr">
                    <a:solidFill>
                      <a:schemeClr val="bg1"/>
                    </a:solidFill>
                  </a:tcPr>
                </a:tc>
                <a:tc>
                  <a:txBody>
                    <a:bodyPr/>
                    <a:lstStyle/>
                    <a:p>
                      <a:pPr algn="ctr" fontAlgn="ctr"/>
                      <a:r>
                        <a:rPr lang="en-US" sz="2000" b="1" u="none" strike="noStrike">
                          <a:solidFill>
                            <a:srgbClr val="000000"/>
                          </a:solidFill>
                          <a:effectLst/>
                        </a:rPr>
                        <a:t>330</a:t>
                      </a:r>
                    </a:p>
                  </a:txBody>
                  <a:tcPr marL="9525" marR="9525" marT="9525" marB="0" anchor="ctr">
                    <a:solidFill>
                      <a:schemeClr val="accent1">
                        <a:lumMod val="20000"/>
                        <a:lumOff val="80000"/>
                      </a:schemeClr>
                    </a:solidFill>
                  </a:tcPr>
                </a:tc>
                <a:tc>
                  <a:txBody>
                    <a:bodyPr/>
                    <a:lstStyle/>
                    <a:p>
                      <a:pPr algn="ctr" fontAlgn="ctr"/>
                      <a:r>
                        <a:rPr lang="en-US" sz="2000" b="1" u="none" strike="noStrike">
                          <a:solidFill>
                            <a:srgbClr val="000000"/>
                          </a:solidFill>
                          <a:effectLst/>
                        </a:rPr>
                        <a:t>190</a:t>
                      </a:r>
                    </a:p>
                  </a:txBody>
                  <a:tcPr marL="9525" marR="9525" marT="9525" marB="0" anchor="ctr">
                    <a:solidFill>
                      <a:schemeClr val="accent1">
                        <a:lumMod val="20000"/>
                        <a:lumOff val="80000"/>
                      </a:schemeClr>
                    </a:solidFill>
                  </a:tcPr>
                </a:tc>
                <a:tc>
                  <a:txBody>
                    <a:bodyPr/>
                    <a:lstStyle/>
                    <a:p>
                      <a:pPr algn="ctr" fontAlgn="ctr"/>
                      <a:endParaRPr lang="en-US" sz="2000" u="none" strike="noStrike">
                        <a:solidFill>
                          <a:srgbClr val="000000"/>
                        </a:solidFill>
                        <a:effectLst/>
                      </a:endParaRPr>
                    </a:p>
                  </a:txBody>
                  <a:tcPr marL="9525" marR="9525" marT="9525" marB="0" anchor="ctr">
                    <a:solidFill>
                      <a:schemeClr val="bg1"/>
                    </a:solidFill>
                  </a:tcPr>
                </a:tc>
                <a:tc>
                  <a:txBody>
                    <a:bodyPr/>
                    <a:lstStyle/>
                    <a:p>
                      <a:pPr algn="ctr" fontAlgn="ctr"/>
                      <a:endParaRPr lang="en-US" sz="2000" u="none" strike="noStrike">
                        <a:solidFill>
                          <a:srgbClr val="000000"/>
                        </a:solidFill>
                        <a:effectLst/>
                      </a:endParaRPr>
                    </a:p>
                  </a:txBody>
                  <a:tcPr marL="9525" marR="9525" marT="9525" marB="0" anchor="ctr">
                    <a:solidFill>
                      <a:schemeClr val="bg1"/>
                    </a:solidFill>
                  </a:tcPr>
                </a:tc>
                <a:extLst>
                  <a:ext uri="{0D108BD9-81ED-4DB2-BD59-A6C34878D82A}">
                    <a16:rowId xmlns:a16="http://schemas.microsoft.com/office/drawing/2014/main" val="2352997908"/>
                  </a:ext>
                </a:extLst>
              </a:tr>
            </a:tbl>
          </a:graphicData>
        </a:graphic>
      </p:graphicFrame>
    </p:spTree>
    <p:extLst>
      <p:ext uri="{BB962C8B-B14F-4D97-AF65-F5344CB8AC3E}">
        <p14:creationId xmlns:p14="http://schemas.microsoft.com/office/powerpoint/2010/main" val="40170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BC3276D-2120-EB4A-3F95-EDF1B1978213}"/>
              </a:ext>
              <a:ext uri="{C183D7F6-B498-43B3-948B-1728B52AA6E4}">
                <adec:decorative xmlns:adec="http://schemas.microsoft.com/office/drawing/2017/decorative" val="1"/>
              </a:ext>
            </a:extLst>
          </p:cNvPr>
          <p:cNvSpPr/>
          <p:nvPr/>
        </p:nvSpPr>
        <p:spPr>
          <a:xfrm>
            <a:off x="5677319" y="1156004"/>
            <a:ext cx="854110" cy="18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6C210D9-C7BE-9DA4-4F76-9C52514F45A8}"/>
              </a:ext>
            </a:extLst>
          </p:cNvPr>
          <p:cNvSpPr>
            <a:spLocks noGrp="1"/>
          </p:cNvSpPr>
          <p:nvPr>
            <p:ph type="title"/>
          </p:nvPr>
        </p:nvSpPr>
        <p:spPr>
          <a:xfrm>
            <a:off x="5542" y="315471"/>
            <a:ext cx="12180916" cy="482030"/>
          </a:xfrm>
        </p:spPr>
        <p:txBody>
          <a:bodyPr>
            <a:normAutofit fontScale="90000"/>
          </a:bodyPr>
          <a:lstStyle/>
          <a:p>
            <a:r>
              <a:rPr lang="en-US" b="1"/>
              <a:t>Cultural and Interpersonal Framework</a:t>
            </a:r>
          </a:p>
        </p:txBody>
      </p:sp>
      <p:grpSp>
        <p:nvGrpSpPr>
          <p:cNvPr id="6" name="Group 5" descr="Two connecting puzzle pieces to align how the Department sees their work and how they aim to change and continuously improve">
            <a:extLst>
              <a:ext uri="{FF2B5EF4-FFF2-40B4-BE49-F238E27FC236}">
                <a16:creationId xmlns:a16="http://schemas.microsoft.com/office/drawing/2014/main" id="{A4251EE6-F648-9148-C61C-B5C0CA03B6C1}"/>
              </a:ext>
            </a:extLst>
          </p:cNvPr>
          <p:cNvGrpSpPr/>
          <p:nvPr/>
        </p:nvGrpSpPr>
        <p:grpSpPr>
          <a:xfrm>
            <a:off x="113881" y="904352"/>
            <a:ext cx="11964238" cy="5390209"/>
            <a:chOff x="113881" y="1372099"/>
            <a:chExt cx="11964238" cy="4922462"/>
          </a:xfrm>
        </p:grpSpPr>
        <p:pic>
          <p:nvPicPr>
            <p:cNvPr id="4100" name="Picture 4" descr="Two piece puzzle 2 step jigsaw pieces Royalty Free Vector">
              <a:extLst>
                <a:ext uri="{FF2B5EF4-FFF2-40B4-BE49-F238E27FC236}">
                  <a16:creationId xmlns:a16="http://schemas.microsoft.com/office/drawing/2014/main" id="{C7C0E077-E533-2DFB-995C-148A202CCD79}"/>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0791" t="18755" r="20893" b="26021"/>
            <a:stretch/>
          </p:blipFill>
          <p:spPr bwMode="auto">
            <a:xfrm>
              <a:off x="3677696" y="1372099"/>
              <a:ext cx="4813161" cy="4922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4" descr="Two piece puzzle 2 step jigsaw pieces Royalty Free Vector">
              <a:extLst>
                <a:ext uri="{FF2B5EF4-FFF2-40B4-BE49-F238E27FC236}">
                  <a16:creationId xmlns:a16="http://schemas.microsoft.com/office/drawing/2014/main" id="{E2CCA8EC-B0FD-96C3-058C-6E6A04205A3C}"/>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1593" t="18755" r="20893" b="26021"/>
            <a:stretch/>
          </p:blipFill>
          <p:spPr bwMode="auto">
            <a:xfrm>
              <a:off x="7971392" y="1372099"/>
              <a:ext cx="4106727" cy="4922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Two piece puzzle 2 step jigsaw pieces Royalty Free Vector">
              <a:extLst>
                <a:ext uri="{FF2B5EF4-FFF2-40B4-BE49-F238E27FC236}">
                  <a16:creationId xmlns:a16="http://schemas.microsoft.com/office/drawing/2014/main" id="{E51B6AD8-566E-B8EE-135A-9C8C310FA516}"/>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0791" t="18755" r="61533" b="26021"/>
            <a:stretch/>
          </p:blipFill>
          <p:spPr bwMode="auto">
            <a:xfrm>
              <a:off x="113881" y="1372099"/>
              <a:ext cx="4106728" cy="49224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4430A2C-816D-A122-DE62-889B61BABA6D}"/>
              </a:ext>
            </a:extLst>
          </p:cNvPr>
          <p:cNvSpPr txBox="1"/>
          <p:nvPr/>
        </p:nvSpPr>
        <p:spPr>
          <a:xfrm>
            <a:off x="439096" y="1255271"/>
            <a:ext cx="56451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How do we see our work?</a:t>
            </a:r>
          </a:p>
        </p:txBody>
      </p:sp>
      <p:sp>
        <p:nvSpPr>
          <p:cNvPr id="12" name="TextBox 11">
            <a:extLst>
              <a:ext uri="{FF2B5EF4-FFF2-40B4-BE49-F238E27FC236}">
                <a16:creationId xmlns:a16="http://schemas.microsoft.com/office/drawing/2014/main" id="{AB58FE30-7673-3F9C-CCEB-EF12970B9B7F}"/>
              </a:ext>
            </a:extLst>
          </p:cNvPr>
          <p:cNvSpPr txBox="1"/>
          <p:nvPr/>
        </p:nvSpPr>
        <p:spPr>
          <a:xfrm>
            <a:off x="450819" y="1856116"/>
            <a:ext cx="5550439" cy="4124206"/>
          </a:xfrm>
          <a:prstGeom prst="rect">
            <a:avLst/>
          </a:prstGeom>
          <a:noFill/>
        </p:spPr>
        <p:txBody>
          <a:bodyPr wrap="square" lIns="91440" tIns="45720" rIns="91440" bIns="45720" anchor="t">
            <a:spAutoFit/>
          </a:bodyPr>
          <a:lstStyle/>
          <a:p>
            <a:pPr marL="404495"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Understand and reform systems, culture, and language</a:t>
            </a:r>
          </a:p>
          <a:p>
            <a:pPr marL="61595"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404495"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Take ownership of the entire application process from receipt of application to issuance of license</a:t>
            </a:r>
          </a:p>
          <a:p>
            <a:pPr marL="61595"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734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Focus on successes and innovations</a:t>
            </a:r>
          </a:p>
          <a:p>
            <a:pPr marL="804545"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Listen to customer feedback </a:t>
            </a:r>
          </a:p>
          <a:p>
            <a:pPr marL="804545"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Acknowledge long wait times and backlog of applications</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14" name="TextBox 13">
            <a:extLst>
              <a:ext uri="{FF2B5EF4-FFF2-40B4-BE49-F238E27FC236}">
                <a16:creationId xmlns:a16="http://schemas.microsoft.com/office/drawing/2014/main" id="{32E3F9A8-7DFF-943E-0203-29D84B92D16B}"/>
              </a:ext>
            </a:extLst>
          </p:cNvPr>
          <p:cNvSpPr txBox="1"/>
          <p:nvPr/>
        </p:nvSpPr>
        <p:spPr>
          <a:xfrm>
            <a:off x="6131020" y="1107592"/>
            <a:ext cx="56451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How do we change and continuously improve?</a:t>
            </a:r>
          </a:p>
        </p:txBody>
      </p:sp>
      <p:sp>
        <p:nvSpPr>
          <p:cNvPr id="11" name="TextBox 10">
            <a:extLst>
              <a:ext uri="{FF2B5EF4-FFF2-40B4-BE49-F238E27FC236}">
                <a16:creationId xmlns:a16="http://schemas.microsoft.com/office/drawing/2014/main" id="{139D5553-DE43-54C5-F6BE-285FB06A66E2}"/>
              </a:ext>
            </a:extLst>
          </p:cNvPr>
          <p:cNvSpPr txBox="1"/>
          <p:nvPr/>
        </p:nvSpPr>
        <p:spPr>
          <a:xfrm>
            <a:off x="6190742" y="2001133"/>
            <a:ext cx="5645181" cy="4170372"/>
          </a:xfrm>
          <a:prstGeom prst="rect">
            <a:avLst/>
          </a:prstGeom>
          <a:noFill/>
        </p:spPr>
        <p:txBody>
          <a:bodyPr wrap="square" lIns="91440" tIns="45720" rIns="91440" bIns="45720" anchor="t">
            <a:spAutoFit/>
          </a:bodyPr>
          <a:lstStyle/>
          <a:p>
            <a:pPr marL="86169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Data-driven management</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261745" marR="0" lvl="3"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Measuring the right things</a:t>
            </a:r>
          </a:p>
          <a:p>
            <a:pPr marL="918845" marR="0" lvl="3" indent="0" algn="l" defTabSz="914400" rtl="0" eaLnBrk="1" fontAlgn="auto" latinLnBrk="0" hangingPunct="1">
              <a:lnSpc>
                <a:spcPct val="100000"/>
              </a:lnSpc>
              <a:spcBef>
                <a:spcPts val="60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86169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Language matters</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261745" marR="0" lvl="3"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deficient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incomplete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261745" marR="0" lvl="3"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backlog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sym typeface="Wingdings" panose="05000000000000000000" pitchFamily="2" charset="2"/>
              </a:rPr>
              <a:t></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pending</a:t>
            </a:r>
          </a:p>
          <a:p>
            <a:pPr marL="918845" marR="0" lvl="3" indent="0" algn="l" defTabSz="914400" rtl="0" eaLnBrk="1" fontAlgn="auto" latinLnBrk="0" hangingPunct="1">
              <a:lnSpc>
                <a:spcPct val="100000"/>
              </a:lnSpc>
              <a:spcBef>
                <a:spcPts val="60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02552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rPr>
              <a:t>Listen to staff </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02552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Maximize relationships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025525"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Evaluate challenges and  implement improvements</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104341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9C37B-38C8-130E-A8EC-653B74A1EE56}"/>
              </a:ext>
              <a:ext uri="{C183D7F6-B498-43B3-948B-1728B52AA6E4}">
                <adec:decorative xmlns:adec="http://schemas.microsoft.com/office/drawing/2017/decorative" val="1"/>
              </a:ext>
            </a:extLst>
          </p:cNvPr>
          <p:cNvSpPr/>
          <p:nvPr/>
        </p:nvSpPr>
        <p:spPr>
          <a:xfrm>
            <a:off x="5014127" y="6322870"/>
            <a:ext cx="2220686"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0098F4A-D5EA-CFFC-5843-1143A5DA272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Professional Reference Request Form</a:t>
            </a:r>
          </a:p>
        </p:txBody>
      </p:sp>
      <p:sp>
        <p:nvSpPr>
          <p:cNvPr id="11" name="TextBox 10">
            <a:extLst>
              <a:ext uri="{FF2B5EF4-FFF2-40B4-BE49-F238E27FC236}">
                <a16:creationId xmlns:a16="http://schemas.microsoft.com/office/drawing/2014/main" id="{31887E58-5C7E-C443-B81F-9CD6037D8375}"/>
              </a:ext>
            </a:extLst>
          </p:cNvPr>
          <p:cNvSpPr txBox="1"/>
          <p:nvPr/>
        </p:nvSpPr>
        <p:spPr>
          <a:xfrm>
            <a:off x="314848" y="3059667"/>
            <a:ext cx="8306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Before</a:t>
            </a:r>
          </a:p>
        </p:txBody>
      </p:sp>
      <p:pic>
        <p:nvPicPr>
          <p:cNvPr id="16" name="Picture 15" descr="A snapshot of the Department's Professional Reference Request document before improvements were made">
            <a:extLst>
              <a:ext uri="{FF2B5EF4-FFF2-40B4-BE49-F238E27FC236}">
                <a16:creationId xmlns:a16="http://schemas.microsoft.com/office/drawing/2014/main" id="{EB7EF302-FC47-EAB8-3897-0DD35E3DF006}"/>
              </a:ext>
            </a:extLst>
          </p:cNvPr>
          <p:cNvPicPr>
            <a:picLocks noChangeAspect="1"/>
          </p:cNvPicPr>
          <p:nvPr/>
        </p:nvPicPr>
        <p:blipFill>
          <a:blip r:embed="rId2"/>
          <a:stretch>
            <a:fillRect/>
          </a:stretch>
        </p:blipFill>
        <p:spPr>
          <a:xfrm>
            <a:off x="1270256" y="155955"/>
            <a:ext cx="4004567" cy="6546089"/>
          </a:xfrm>
          <a:prstGeom prst="rect">
            <a:avLst/>
          </a:prstGeom>
          <a:ln>
            <a:solidFill>
              <a:schemeClr val="tx1"/>
            </a:solidFill>
          </a:ln>
        </p:spPr>
      </p:pic>
      <p:sp>
        <p:nvSpPr>
          <p:cNvPr id="12" name="TextBox 11">
            <a:extLst>
              <a:ext uri="{FF2B5EF4-FFF2-40B4-BE49-F238E27FC236}">
                <a16:creationId xmlns:a16="http://schemas.microsoft.com/office/drawing/2014/main" id="{36325D5D-798E-9B71-3707-4214477806BA}"/>
              </a:ext>
            </a:extLst>
          </p:cNvPr>
          <p:cNvSpPr txBox="1"/>
          <p:nvPr/>
        </p:nvSpPr>
        <p:spPr>
          <a:xfrm>
            <a:off x="11073285" y="3059667"/>
            <a:ext cx="729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After</a:t>
            </a:r>
          </a:p>
        </p:txBody>
      </p:sp>
      <p:pic>
        <p:nvPicPr>
          <p:cNvPr id="20" name="Picture 19" descr="A snapshot of the Department's Professional Reference Request document after improvements were made">
            <a:extLst>
              <a:ext uri="{FF2B5EF4-FFF2-40B4-BE49-F238E27FC236}">
                <a16:creationId xmlns:a16="http://schemas.microsoft.com/office/drawing/2014/main" id="{9EC6E440-3BA8-66B5-8279-367E39DF7D43}"/>
              </a:ext>
            </a:extLst>
          </p:cNvPr>
          <p:cNvPicPr>
            <a:picLocks noChangeAspect="1"/>
          </p:cNvPicPr>
          <p:nvPr/>
        </p:nvPicPr>
        <p:blipFill>
          <a:blip r:embed="rId3"/>
          <a:stretch>
            <a:fillRect/>
          </a:stretch>
        </p:blipFill>
        <p:spPr>
          <a:xfrm>
            <a:off x="6943974" y="150461"/>
            <a:ext cx="3908808" cy="6541741"/>
          </a:xfrm>
          <a:prstGeom prst="rect">
            <a:avLst/>
          </a:prstGeom>
          <a:ln>
            <a:solidFill>
              <a:schemeClr val="tx1"/>
            </a:solidFill>
          </a:ln>
        </p:spPr>
      </p:pic>
    </p:spTree>
    <p:extLst>
      <p:ext uri="{BB962C8B-B14F-4D97-AF65-F5344CB8AC3E}">
        <p14:creationId xmlns:p14="http://schemas.microsoft.com/office/powerpoint/2010/main" val="3532372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76FFB6-9FCE-13FF-528B-78C0742BFF2C}"/>
              </a:ext>
            </a:extLst>
          </p:cNvPr>
          <p:cNvSpPr>
            <a:spLocks noGrp="1"/>
          </p:cNvSpPr>
          <p:nvPr>
            <p:ph type="title"/>
          </p:nvPr>
        </p:nvSpPr>
        <p:spPr>
          <a:xfrm>
            <a:off x="-3865" y="80387"/>
            <a:ext cx="12199730" cy="1135462"/>
          </a:xfrm>
        </p:spPr>
        <p:txBody>
          <a:bodyPr>
            <a:normAutofit/>
          </a:bodyPr>
          <a:lstStyle/>
          <a:p>
            <a:r>
              <a:rPr lang="en-US" sz="2700" b="1">
                <a:latin typeface="Century Gothic"/>
              </a:rPr>
              <a:t>Early Accomplishments in Behavioral Health</a:t>
            </a:r>
            <a:br>
              <a:rPr lang="en-US" sz="2700">
                <a:latin typeface="Century Gothic"/>
              </a:rPr>
            </a:br>
            <a:r>
              <a:rPr lang="en-US" sz="2400">
                <a:latin typeface="Century Gothic"/>
              </a:rPr>
              <a:t>Pilot Expanded in March 2024 to Integrate all Behavioral Health</a:t>
            </a:r>
            <a:endParaRPr lang="en-US" sz="2700">
              <a:latin typeface="Century Gothic"/>
            </a:endParaRPr>
          </a:p>
        </p:txBody>
      </p:sp>
      <p:pic>
        <p:nvPicPr>
          <p:cNvPr id="5122" name="Picture 2" descr="raised diverse arms with trophy - hands holding up trophy stock illustrations">
            <a:extLst>
              <a:ext uri="{FF2B5EF4-FFF2-40B4-BE49-F238E27FC236}">
                <a16:creationId xmlns:a16="http://schemas.microsoft.com/office/drawing/2014/main" id="{9F883BFD-3D5A-07D6-ECCD-B36AC1740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1" y="3164600"/>
            <a:ext cx="5829300"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DE85095-BE8B-6978-96CC-080DF478B2D6}"/>
              </a:ext>
            </a:extLst>
          </p:cNvPr>
          <p:cNvSpPr>
            <a:spLocks noGrp="1"/>
          </p:cNvSpPr>
          <p:nvPr>
            <p:ph type="body" sz="quarter" idx="22"/>
          </p:nvPr>
        </p:nvSpPr>
        <p:spPr>
          <a:xfrm>
            <a:off x="197759" y="1521191"/>
            <a:ext cx="4850491" cy="4662833"/>
          </a:xfrm>
        </p:spPr>
        <p:txBody>
          <a:bodyPr vert="horz" lIns="91440" tIns="45720" rIns="91440" bIns="45720" rtlCol="0" anchor="t">
            <a:noAutofit/>
          </a:bodyPr>
          <a:lstStyle/>
          <a:p>
            <a:pPr marL="342900" indent="-342900">
              <a:spcBef>
                <a:spcPts val="600"/>
              </a:spcBef>
              <a:buFont typeface="Wingdings" panose="05000000000000000000" pitchFamily="2" charset="2"/>
              <a:buChar char="ü"/>
            </a:pPr>
            <a:r>
              <a:rPr lang="en-US">
                <a:latin typeface="+mn-lt"/>
              </a:rPr>
              <a:t>Total pending </a:t>
            </a:r>
            <a:r>
              <a:rPr lang="en-US"/>
              <a:t>i</a:t>
            </a:r>
            <a:r>
              <a:rPr lang="en-US">
                <a:latin typeface="+mn-lt"/>
              </a:rPr>
              <a:t>ntake </a:t>
            </a:r>
            <a:r>
              <a:rPr lang="en-US"/>
              <a:t>a</a:t>
            </a:r>
            <a:r>
              <a:rPr lang="en-US">
                <a:latin typeface="+mn-lt"/>
              </a:rPr>
              <a:t>pplications decreased by 46% between March and May 2024 </a:t>
            </a:r>
            <a:endParaRPr lang="en-US" sz="2000">
              <a:solidFill>
                <a:schemeClr val="tx1"/>
              </a:solidFill>
              <a:latin typeface="+mn-lt"/>
              <a:cs typeface="Calibri"/>
            </a:endParaRPr>
          </a:p>
          <a:p>
            <a:pPr>
              <a:spcBef>
                <a:spcPts val="600"/>
              </a:spcBef>
            </a:pPr>
            <a:endParaRPr lang="en-US" sz="1600">
              <a:latin typeface="+mn-lt"/>
            </a:endParaRPr>
          </a:p>
          <a:p>
            <a:pPr marL="342900" indent="-342900">
              <a:spcBef>
                <a:spcPts val="600"/>
              </a:spcBef>
              <a:buFont typeface="Wingdings" panose="05000000000000000000" pitchFamily="2" charset="2"/>
              <a:buChar char="ü"/>
            </a:pPr>
            <a:r>
              <a:rPr lang="en-US">
                <a:latin typeface="+mn-lt"/>
              </a:rPr>
              <a:t>Total  pending emails decreased by 26.6% between March and May 2024 </a:t>
            </a:r>
          </a:p>
          <a:p>
            <a:pPr>
              <a:spcBef>
                <a:spcPts val="600"/>
              </a:spcBef>
            </a:pPr>
            <a:endParaRPr lang="en-US" sz="1600">
              <a:latin typeface="+mn-lt"/>
            </a:endParaRPr>
          </a:p>
          <a:p>
            <a:pPr marL="346075" indent="-346075">
              <a:spcBef>
                <a:spcPts val="600"/>
              </a:spcBef>
              <a:buFont typeface="Wingdings" panose="05000000000000000000" pitchFamily="2" charset="2"/>
              <a:buChar char="ü"/>
            </a:pPr>
            <a:r>
              <a:rPr lang="en-US">
                <a:latin typeface="+mn-lt"/>
              </a:rPr>
              <a:t>Morale and productivity continues to be high</a:t>
            </a:r>
            <a:endParaRPr lang="en-US"/>
          </a:p>
        </p:txBody>
      </p:sp>
      <p:sp>
        <p:nvSpPr>
          <p:cNvPr id="5" name="Text Placeholder 1">
            <a:extLst>
              <a:ext uri="{FF2B5EF4-FFF2-40B4-BE49-F238E27FC236}">
                <a16:creationId xmlns:a16="http://schemas.microsoft.com/office/drawing/2014/main" id="{4F657AAB-6F29-23F1-CCDF-F2A34BBD1FF0}"/>
              </a:ext>
            </a:extLst>
          </p:cNvPr>
          <p:cNvSpPr txBox="1">
            <a:spLocks/>
          </p:cNvSpPr>
          <p:nvPr/>
        </p:nvSpPr>
        <p:spPr>
          <a:xfrm>
            <a:off x="6828817" y="1521190"/>
            <a:ext cx="5165425" cy="466283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Strengths, Weaknesses, Opportunities and Threats (SWOT) analysis completed </a:t>
            </a:r>
          </a:p>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Staff share ideas and present possible solutions </a:t>
            </a:r>
          </a:p>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Quick wins and innovative ideas</a:t>
            </a:r>
          </a:p>
          <a:p>
            <a:pPr marL="864870" marR="0" lvl="1" indent="-23812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Daily huddles to improve communication</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64870" marR="0" lvl="1" indent="-23812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Phone pilot to improve efficiency </a:t>
            </a:r>
          </a:p>
          <a:p>
            <a:pPr marL="346075"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028700" marR="0" lvl="0" indent="-346075" algn="l" defTabSz="914400" rtl="0" eaLnBrk="1" fontAlgn="auto" latinLnBrk="0" hangingPunct="1">
              <a:lnSpc>
                <a:spcPct val="90000"/>
              </a:lnSpc>
              <a:spcBef>
                <a:spcPts val="600"/>
              </a:spcBef>
              <a:spcAft>
                <a:spcPts val="0"/>
              </a:spcAft>
              <a:buClr>
                <a:srgbClr val="57B6AF"/>
              </a:buClr>
              <a:buSzTx/>
              <a:buFont typeface="Wingdings" panose="05000000000000000000" pitchFamily="2" charset="2"/>
              <a:buChar char="ü"/>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245499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87EB18-2A49-5EA3-E35F-D27D7E16731C}"/>
              </a:ext>
              <a:ext uri="{C183D7F6-B498-43B3-948B-1728B52AA6E4}">
                <adec:decorative xmlns:adec="http://schemas.microsoft.com/office/drawing/2017/decorative" val="1"/>
              </a:ext>
            </a:extLst>
          </p:cNvPr>
          <p:cNvSpPr/>
          <p:nvPr/>
        </p:nvSpPr>
        <p:spPr>
          <a:xfrm>
            <a:off x="2994409" y="6365630"/>
            <a:ext cx="5757002" cy="276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F519F04-57BB-B8C9-DA16-6055B48B83E5}"/>
              </a:ext>
              <a:ext uri="{C183D7F6-B498-43B3-948B-1728B52AA6E4}">
                <adec:decorative xmlns:adec="http://schemas.microsoft.com/office/drawing/2017/decorative" val="1"/>
              </a:ext>
            </a:extLst>
          </p:cNvPr>
          <p:cNvSpPr/>
          <p:nvPr/>
        </p:nvSpPr>
        <p:spPr>
          <a:xfrm>
            <a:off x="5677319" y="1096415"/>
            <a:ext cx="864092" cy="2282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row: Curved Up 24">
            <a:extLst>
              <a:ext uri="{FF2B5EF4-FFF2-40B4-BE49-F238E27FC236}">
                <a16:creationId xmlns:a16="http://schemas.microsoft.com/office/drawing/2014/main" id="{2BCB7AE2-25C0-D479-1DCD-C738D84AFECC}"/>
              </a:ext>
              <a:ext uri="{C183D7F6-B498-43B3-948B-1728B52AA6E4}">
                <adec:decorative xmlns:adec="http://schemas.microsoft.com/office/drawing/2017/decorative" val="1"/>
              </a:ext>
            </a:extLst>
          </p:cNvPr>
          <p:cNvSpPr/>
          <p:nvPr/>
        </p:nvSpPr>
        <p:spPr>
          <a:xfrm rot="20784617">
            <a:off x="8682678" y="4662486"/>
            <a:ext cx="2451404" cy="1009650"/>
          </a:xfrm>
          <a:prstGeom prst="curvedUpArrow">
            <a:avLst>
              <a:gd name="adj1" fmla="val 16697"/>
              <a:gd name="adj2" fmla="val 43505"/>
              <a:gd name="adj3" fmla="val 25000"/>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Arrow: Curved Down 23">
            <a:extLst>
              <a:ext uri="{FF2B5EF4-FFF2-40B4-BE49-F238E27FC236}">
                <a16:creationId xmlns:a16="http://schemas.microsoft.com/office/drawing/2014/main" id="{DB7A5935-A65C-0A44-D007-649887C82478}"/>
              </a:ext>
              <a:ext uri="{C183D7F6-B498-43B3-948B-1728B52AA6E4}">
                <adec:decorative xmlns:adec="http://schemas.microsoft.com/office/drawing/2017/decorative" val="1"/>
              </a:ext>
            </a:extLst>
          </p:cNvPr>
          <p:cNvSpPr/>
          <p:nvPr/>
        </p:nvSpPr>
        <p:spPr>
          <a:xfrm rot="1047392">
            <a:off x="6110677" y="1430994"/>
            <a:ext cx="2223424" cy="738946"/>
          </a:xfrm>
          <a:prstGeom prst="curvedDownArrow">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Arrow: Curved Up 22">
            <a:extLst>
              <a:ext uri="{FF2B5EF4-FFF2-40B4-BE49-F238E27FC236}">
                <a16:creationId xmlns:a16="http://schemas.microsoft.com/office/drawing/2014/main" id="{D1F0156B-C0E4-92F7-914F-2DF80A174CBD}"/>
              </a:ext>
              <a:ext uri="{C183D7F6-B498-43B3-948B-1728B52AA6E4}">
                <adec:decorative xmlns:adec="http://schemas.microsoft.com/office/drawing/2017/decorative" val="1"/>
              </a:ext>
            </a:extLst>
          </p:cNvPr>
          <p:cNvSpPr/>
          <p:nvPr/>
        </p:nvSpPr>
        <p:spPr>
          <a:xfrm rot="2264190">
            <a:off x="1448070" y="5257696"/>
            <a:ext cx="2069966" cy="1009650"/>
          </a:xfrm>
          <a:prstGeom prst="curvedUpArrow">
            <a:avLst>
              <a:gd name="adj1" fmla="val 16697"/>
              <a:gd name="adj2" fmla="val 43505"/>
              <a:gd name="adj3" fmla="val 25000"/>
            </a:avLst>
          </a:prstGeom>
          <a:solidFill>
            <a:schemeClr val="tx1">
              <a:lumMod val="50000"/>
              <a:lumOff val="5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AFAAA2F-7F00-FF49-3869-D3EDCC637FE2}"/>
              </a:ext>
            </a:extLst>
          </p:cNvPr>
          <p:cNvSpPr>
            <a:spLocks noGrp="1"/>
          </p:cNvSpPr>
          <p:nvPr>
            <p:ph type="title"/>
          </p:nvPr>
        </p:nvSpPr>
        <p:spPr>
          <a:xfrm>
            <a:off x="-3865" y="64896"/>
            <a:ext cx="12199730" cy="1148194"/>
          </a:xfrm>
        </p:spPr>
        <p:txBody>
          <a:bodyPr>
            <a:normAutofit/>
          </a:bodyPr>
          <a:lstStyle/>
          <a:p>
            <a:r>
              <a:rPr lang="en-US" b="1" dirty="0">
                <a:latin typeface="Century Gothic"/>
              </a:rPr>
              <a:t>Expanding the Pilot to Include All Health Professions </a:t>
            </a:r>
            <a:br>
              <a:rPr lang="en-US" dirty="0">
                <a:latin typeface="Century Gothic"/>
              </a:rPr>
            </a:br>
            <a:r>
              <a:rPr lang="en-US" sz="2700" dirty="0">
                <a:latin typeface="Century Gothic"/>
              </a:rPr>
              <a:t>Next Steps</a:t>
            </a:r>
          </a:p>
        </p:txBody>
      </p:sp>
      <p:sp>
        <p:nvSpPr>
          <p:cNvPr id="14" name="Rectangle: Rounded Corners 13">
            <a:extLst>
              <a:ext uri="{FF2B5EF4-FFF2-40B4-BE49-F238E27FC236}">
                <a16:creationId xmlns:a16="http://schemas.microsoft.com/office/drawing/2014/main" id="{164C7380-2B1A-1057-7956-05AA4D784A9B}"/>
              </a:ext>
            </a:extLst>
          </p:cNvPr>
          <p:cNvSpPr/>
          <p:nvPr/>
        </p:nvSpPr>
        <p:spPr>
          <a:xfrm>
            <a:off x="733425" y="4429124"/>
            <a:ext cx="2414588" cy="790576"/>
          </a:xfrm>
          <a:prstGeom prst="roundRect">
            <a:avLst/>
          </a:prstGeom>
          <a:solidFill>
            <a:srgbClr val="C00000"/>
          </a:solidFill>
          <a:ln>
            <a:solidFill>
              <a:srgbClr val="C0000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Staffing and Resource Allocation</a:t>
            </a:r>
          </a:p>
        </p:txBody>
      </p:sp>
      <p:sp>
        <p:nvSpPr>
          <p:cNvPr id="4" name="Rectangle: Rounded Corners 3">
            <a:extLst>
              <a:ext uri="{FF2B5EF4-FFF2-40B4-BE49-F238E27FC236}">
                <a16:creationId xmlns:a16="http://schemas.microsoft.com/office/drawing/2014/main" id="{A993A669-8360-8613-6AAE-54095EF157FD}"/>
              </a:ext>
            </a:extLst>
          </p:cNvPr>
          <p:cNvSpPr/>
          <p:nvPr/>
        </p:nvSpPr>
        <p:spPr>
          <a:xfrm>
            <a:off x="200025" y="1581148"/>
            <a:ext cx="3052762" cy="309562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Development of staffing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Investing in leadership and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Predicting rather than reacting to workload variations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Creation of nimble, program-specific teams</a:t>
            </a:r>
          </a:p>
        </p:txBody>
      </p:sp>
      <p:sp>
        <p:nvSpPr>
          <p:cNvPr id="15" name="Rectangle: Rounded Corners 14">
            <a:extLst>
              <a:ext uri="{FF2B5EF4-FFF2-40B4-BE49-F238E27FC236}">
                <a16:creationId xmlns:a16="http://schemas.microsoft.com/office/drawing/2014/main" id="{D12FA667-2B1E-297E-73F3-510F0A28A922}"/>
              </a:ext>
            </a:extLst>
          </p:cNvPr>
          <p:cNvSpPr/>
          <p:nvPr/>
        </p:nvSpPr>
        <p:spPr>
          <a:xfrm>
            <a:off x="3948012" y="1324689"/>
            <a:ext cx="2414588" cy="790576"/>
          </a:xfrm>
          <a:prstGeom prst="roundRect">
            <a:avLst/>
          </a:prstGeom>
          <a:solidFill>
            <a:srgbClr val="FFC000"/>
          </a:solidFill>
          <a:ln>
            <a:solidFill>
              <a:srgbClr val="FFC000"/>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Constituent Engagement </a:t>
            </a:r>
          </a:p>
        </p:txBody>
      </p:sp>
      <p:sp>
        <p:nvSpPr>
          <p:cNvPr id="5" name="Rectangle: Rounded Corners 4">
            <a:extLst>
              <a:ext uri="{FF2B5EF4-FFF2-40B4-BE49-F238E27FC236}">
                <a16:creationId xmlns:a16="http://schemas.microsoft.com/office/drawing/2014/main" id="{99F964FD-3129-399A-107E-FAE6C8CAC4B2}"/>
              </a:ext>
            </a:extLst>
          </p:cNvPr>
          <p:cNvSpPr/>
          <p:nvPr/>
        </p:nvSpPr>
        <p:spPr>
          <a:xfrm>
            <a:off x="3531394" y="1952623"/>
            <a:ext cx="3010017" cy="4413007"/>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Engaging with Interested parties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Finding out what customers need and want.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rPr>
              <a:t>Responding quickly and honestly to concerns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Communicating clearly to re-establish credibility</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Update written materials: applications, FAQ's and websites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1" name="Rectangle: Rounded Corners 20">
            <a:extLst>
              <a:ext uri="{FF2B5EF4-FFF2-40B4-BE49-F238E27FC236}">
                <a16:creationId xmlns:a16="http://schemas.microsoft.com/office/drawing/2014/main" id="{018EAE65-11AA-DC27-6666-AABD85B9C45B}"/>
              </a:ext>
            </a:extLst>
          </p:cNvPr>
          <p:cNvSpPr/>
          <p:nvPr/>
        </p:nvSpPr>
        <p:spPr>
          <a:xfrm>
            <a:off x="7436643" y="4376736"/>
            <a:ext cx="1924051" cy="790576"/>
          </a:xfrm>
          <a:prstGeom prst="roundRect">
            <a:avLst/>
          </a:prstGeom>
          <a:solidFill>
            <a:srgbClr val="00823B"/>
          </a:solidFill>
          <a:ln>
            <a:solidFill>
              <a:srgbClr val="00B050"/>
            </a:solid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Data Driven Management</a:t>
            </a:r>
          </a:p>
        </p:txBody>
      </p:sp>
      <p:sp>
        <p:nvSpPr>
          <p:cNvPr id="7" name="Rectangle: Rounded Corners 6">
            <a:extLst>
              <a:ext uri="{FF2B5EF4-FFF2-40B4-BE49-F238E27FC236}">
                <a16:creationId xmlns:a16="http://schemas.microsoft.com/office/drawing/2014/main" id="{504DECC2-D9B4-20CD-479E-3DA7506A1C5B}"/>
              </a:ext>
            </a:extLst>
          </p:cNvPr>
          <p:cNvSpPr/>
          <p:nvPr/>
        </p:nvSpPr>
        <p:spPr>
          <a:xfrm>
            <a:off x="6793706" y="2476500"/>
            <a:ext cx="2705100" cy="2124075"/>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Regular scorecard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Target setting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Staff-led improvement projects</a:t>
            </a:r>
          </a:p>
        </p:txBody>
      </p:sp>
      <p:sp>
        <p:nvSpPr>
          <p:cNvPr id="22" name="Rectangle: Rounded Corners 21">
            <a:extLst>
              <a:ext uri="{FF2B5EF4-FFF2-40B4-BE49-F238E27FC236}">
                <a16:creationId xmlns:a16="http://schemas.microsoft.com/office/drawing/2014/main" id="{F931E85B-35C5-515B-DDD3-A05BE8E404CE}"/>
              </a:ext>
            </a:extLst>
          </p:cNvPr>
          <p:cNvSpPr/>
          <p:nvPr/>
        </p:nvSpPr>
        <p:spPr>
          <a:xfrm>
            <a:off x="9984581" y="2638424"/>
            <a:ext cx="1921669" cy="790576"/>
          </a:xfrm>
          <a:prstGeom prst="roundRect">
            <a:avLst/>
          </a:prstGeom>
          <a:solidFill>
            <a:schemeClr val="accent5"/>
          </a:solidFill>
          <a:ln>
            <a:solidFill>
              <a:schemeClr val="accent5"/>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Technology Improvements</a:t>
            </a:r>
          </a:p>
        </p:txBody>
      </p:sp>
      <p:sp>
        <p:nvSpPr>
          <p:cNvPr id="6" name="Rectangle: Rounded Corners 5">
            <a:extLst>
              <a:ext uri="{FF2B5EF4-FFF2-40B4-BE49-F238E27FC236}">
                <a16:creationId xmlns:a16="http://schemas.microsoft.com/office/drawing/2014/main" id="{708F5751-79F0-B8BD-1B49-45910D4DC1EA}"/>
              </a:ext>
            </a:extLst>
          </p:cNvPr>
          <p:cNvSpPr/>
          <p:nvPr/>
        </p:nvSpPr>
        <p:spPr>
          <a:xfrm>
            <a:off x="9696450" y="3128961"/>
            <a:ext cx="2295525" cy="1200150"/>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Live Chat pilot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HELMS transition </a:t>
            </a:r>
          </a:p>
        </p:txBody>
      </p:sp>
    </p:spTree>
    <p:extLst>
      <p:ext uri="{BB962C8B-B14F-4D97-AF65-F5344CB8AC3E}">
        <p14:creationId xmlns:p14="http://schemas.microsoft.com/office/powerpoint/2010/main" val="2424770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C96434-9BB7-C9E9-44D1-AD16FE6D5BFC}"/>
              </a:ext>
            </a:extLst>
          </p:cNvPr>
          <p:cNvSpPr>
            <a:spLocks noGrp="1"/>
          </p:cNvSpPr>
          <p:nvPr>
            <p:ph type="title"/>
          </p:nvPr>
        </p:nvSpPr>
        <p:spPr/>
        <p:txBody>
          <a:bodyPr>
            <a:normAutofit fontScale="90000"/>
          </a:bodyPr>
          <a:lstStyle/>
          <a:p>
            <a:r>
              <a:rPr lang="en-US" b="1">
                <a:latin typeface="Century Gothic"/>
              </a:rPr>
              <a:t>Voices of Project Pathway Customers </a:t>
            </a:r>
            <a:endParaRPr lang="en-US" b="1"/>
          </a:p>
        </p:txBody>
      </p:sp>
      <p:sp>
        <p:nvSpPr>
          <p:cNvPr id="2" name="Text Placeholder 1">
            <a:extLst>
              <a:ext uri="{FF2B5EF4-FFF2-40B4-BE49-F238E27FC236}">
                <a16:creationId xmlns:a16="http://schemas.microsoft.com/office/drawing/2014/main" id="{20DED615-D76B-B0ED-FD30-53A7355B1000}"/>
              </a:ext>
            </a:extLst>
          </p:cNvPr>
          <p:cNvSpPr>
            <a:spLocks noGrp="1"/>
          </p:cNvSpPr>
          <p:nvPr>
            <p:ph type="body" sz="quarter" idx="22"/>
          </p:nvPr>
        </p:nvSpPr>
        <p:spPr/>
        <p:txBody>
          <a:bodyPr vert="horz" lIns="91440" tIns="45720" rIns="91440" bIns="45720" rtlCol="0" anchor="t">
            <a:noAutofit/>
          </a:bodyPr>
          <a:lstStyle/>
          <a:p>
            <a:pPr algn="ctr"/>
            <a:r>
              <a:rPr lang="en-US" sz="2400" i="1">
                <a:cs typeface="Calibri"/>
              </a:rPr>
              <a:t>"I wanted to send a quick message to say THANK YOU for all of your hard work, follow-up calls and emails, and kind responses to my anxious questions. I can only imagine the amount of pressure you are under in your job with hundreds of people just like me eager for licensure. I am grateful for the role you played in this chapter of my career and I hope you know how much you are appreciated!"</a:t>
            </a:r>
          </a:p>
          <a:p>
            <a:pPr algn="ctr"/>
            <a:endParaRPr lang="en-US" sz="2400">
              <a:cs typeface="Calibri"/>
            </a:endParaRPr>
          </a:p>
          <a:p>
            <a:pPr algn="ctr"/>
            <a:r>
              <a:rPr lang="en-US" sz="2400" i="1">
                <a:cs typeface="Calibri"/>
              </a:rPr>
              <a:t>"I wanted to send you an email to thank you for your guidance and support during the licensure process. I'm happy to share that I'm now fully licensed. I couldn't have done it without your suggestion to hang tight while a possible legislative change comes through. Your generosity of time and knowledge made a world of a difference for me. I'll be sure to pay it forward in the work that I do. Thank you again for you being you."</a:t>
            </a:r>
            <a:endParaRPr lang="en-US" sz="2400">
              <a:cs typeface="Calibri"/>
            </a:endParaRPr>
          </a:p>
          <a:p>
            <a:pPr algn="ctr"/>
            <a:endParaRPr lang="en-US" sz="2000" i="1">
              <a:cs typeface="Calibri"/>
            </a:endParaRPr>
          </a:p>
        </p:txBody>
      </p:sp>
    </p:spTree>
    <p:extLst>
      <p:ext uri="{BB962C8B-B14F-4D97-AF65-F5344CB8AC3E}">
        <p14:creationId xmlns:p14="http://schemas.microsoft.com/office/powerpoint/2010/main" val="3267573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AB82C-BA89-B09C-B403-E79B34BD0ED2}"/>
              </a:ext>
            </a:extLst>
          </p:cNvPr>
          <p:cNvSpPr>
            <a:spLocks noGrp="1"/>
          </p:cNvSpPr>
          <p:nvPr>
            <p:ph type="title"/>
          </p:nvPr>
        </p:nvSpPr>
        <p:spPr/>
        <p:txBody>
          <a:bodyPr>
            <a:normAutofit fontScale="90000"/>
          </a:bodyPr>
          <a:lstStyle/>
          <a:p>
            <a:r>
              <a:rPr lang="en-US"/>
              <a:t>Customer Voice</a:t>
            </a:r>
          </a:p>
        </p:txBody>
      </p:sp>
      <p:sp>
        <p:nvSpPr>
          <p:cNvPr id="2" name="Text Placeholder 1">
            <a:extLst>
              <a:ext uri="{FF2B5EF4-FFF2-40B4-BE49-F238E27FC236}">
                <a16:creationId xmlns:a16="http://schemas.microsoft.com/office/drawing/2014/main" id="{3BB1EE8D-0D9F-5AF1-BC84-C2B0E14CE610}"/>
              </a:ext>
            </a:extLst>
          </p:cNvPr>
          <p:cNvSpPr>
            <a:spLocks noGrp="1"/>
          </p:cNvSpPr>
          <p:nvPr>
            <p:ph type="body" sz="quarter" idx="22"/>
          </p:nvPr>
        </p:nvSpPr>
        <p:spPr/>
        <p:txBody>
          <a:bodyPr/>
          <a:lstStyle/>
          <a:p>
            <a:pPr algn="ctr"/>
            <a:endParaRPr lang="en-US"/>
          </a:p>
          <a:p>
            <a:pPr algn="ctr"/>
            <a:endParaRPr lang="en-US"/>
          </a:p>
          <a:p>
            <a:pPr algn="ctr"/>
            <a:endParaRPr lang="en-US"/>
          </a:p>
          <a:p>
            <a:pPr algn="ctr"/>
            <a:r>
              <a:rPr lang="en-US" sz="2800" b="1"/>
              <a:t>London Breedlove, Psy.D.</a:t>
            </a:r>
          </a:p>
          <a:p>
            <a:pPr algn="ctr"/>
            <a:r>
              <a:rPr lang="en-US">
                <a:solidFill>
                  <a:srgbClr val="000000"/>
                </a:solidFill>
                <a:effectLst/>
                <a:ea typeface="Times New Roman" panose="02020603050405020304" pitchFamily="18" charset="0"/>
              </a:rPr>
              <a:t>Director of Professional Affairs</a:t>
            </a:r>
          </a:p>
          <a:p>
            <a:pPr algn="ctr"/>
            <a:r>
              <a:rPr lang="en-US">
                <a:solidFill>
                  <a:srgbClr val="000000"/>
                </a:solidFill>
                <a:effectLst/>
                <a:ea typeface="Times New Roman" panose="02020603050405020304" pitchFamily="18" charset="0"/>
              </a:rPr>
              <a:t>Washington State Psychological Association</a:t>
            </a:r>
            <a:endParaRPr lang="en-US"/>
          </a:p>
        </p:txBody>
      </p:sp>
    </p:spTree>
    <p:extLst>
      <p:ext uri="{BB962C8B-B14F-4D97-AF65-F5344CB8AC3E}">
        <p14:creationId xmlns:p14="http://schemas.microsoft.com/office/powerpoint/2010/main" val="424677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568580" y="1335795"/>
            <a:ext cx="4353886" cy="3554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Welcome!</a:t>
            </a: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b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br>
            <a:r>
              <a:rPr kumimoji="0" lang="en-US" sz="45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 will begin the meeting momentarily.</a:t>
            </a: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39500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BFBA0-83C4-D06D-6E4A-EC04512EC432}"/>
              </a:ext>
            </a:extLst>
          </p:cNvPr>
          <p:cNvSpPr>
            <a:spLocks noGrp="1"/>
          </p:cNvSpPr>
          <p:nvPr>
            <p:ph type="title"/>
          </p:nvPr>
        </p:nvSpPr>
        <p:spPr/>
        <p:txBody>
          <a:bodyPr>
            <a:normAutofit fontScale="90000"/>
          </a:bodyPr>
          <a:lstStyle/>
          <a:p>
            <a:r>
              <a:rPr lang="en-US" dirty="0"/>
              <a:t>Customer Voice</a:t>
            </a:r>
          </a:p>
        </p:txBody>
      </p:sp>
      <p:sp>
        <p:nvSpPr>
          <p:cNvPr id="2" name="Text Placeholder 1">
            <a:extLst>
              <a:ext uri="{FF2B5EF4-FFF2-40B4-BE49-F238E27FC236}">
                <a16:creationId xmlns:a16="http://schemas.microsoft.com/office/drawing/2014/main" id="{968036AA-9166-77EC-6CA5-0D5305A6EABB}"/>
              </a:ext>
            </a:extLst>
          </p:cNvPr>
          <p:cNvSpPr>
            <a:spLocks noGrp="1"/>
          </p:cNvSpPr>
          <p:nvPr>
            <p:ph type="body" sz="quarter" idx="22"/>
          </p:nvPr>
        </p:nvSpPr>
        <p:spPr>
          <a:xfrm>
            <a:off x="346187" y="1818042"/>
            <a:ext cx="3257626" cy="4450874"/>
          </a:xfrm>
        </p:spPr>
        <p:txBody>
          <a:bodyPr vert="horz" lIns="91440" tIns="45720" rIns="91440" bIns="45720" rtlCol="0" anchor="t">
            <a:noAutofit/>
          </a:bodyPr>
          <a:lstStyle/>
          <a:p>
            <a:pPr algn="ctr"/>
            <a:endParaRPr lang="en-US" dirty="0"/>
          </a:p>
          <a:p>
            <a:pPr algn="ctr"/>
            <a:endParaRPr lang="en-US" dirty="0"/>
          </a:p>
          <a:p>
            <a:pPr algn="ctr"/>
            <a:endParaRPr lang="en-US" dirty="0"/>
          </a:p>
          <a:p>
            <a:pPr algn="ctr"/>
            <a:r>
              <a:rPr lang="en-US" sz="2800" b="1" dirty="0"/>
              <a:t>Joseph Barron, Ph.D.</a:t>
            </a:r>
            <a:endParaRPr lang="en-US" sz="2800" b="1" dirty="0">
              <a:cs typeface="Calibri"/>
            </a:endParaRPr>
          </a:p>
          <a:p>
            <a:pPr algn="ctr"/>
            <a:r>
              <a:rPr lang="en-US" dirty="0"/>
              <a:t>Psychologist</a:t>
            </a:r>
          </a:p>
          <a:p>
            <a:pPr algn="ctr"/>
            <a:r>
              <a:rPr lang="en-US" dirty="0" err="1"/>
              <a:t>HealthPoint</a:t>
            </a:r>
            <a:endParaRPr lang="en-US" dirty="0"/>
          </a:p>
        </p:txBody>
      </p:sp>
      <p:pic>
        <p:nvPicPr>
          <p:cNvPr id="4" name="JBarronTestimony" descr="Video testimony of Dr. Joseph Barron's experience being licensed through the Department of Health">
            <a:hlinkClick r:id="" action="ppaction://media"/>
            <a:extLst>
              <a:ext uri="{FF2B5EF4-FFF2-40B4-BE49-F238E27FC236}">
                <a16:creationId xmlns:a16="http://schemas.microsoft.com/office/drawing/2014/main" id="{5D6E0449-80EA-2136-C60D-8D2E74E974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54098" y="1552294"/>
            <a:ext cx="7573382" cy="4260027"/>
          </a:xfrm>
          <a:prstGeom prst="rect">
            <a:avLst/>
          </a:prstGeom>
        </p:spPr>
      </p:pic>
    </p:spTree>
    <p:extLst>
      <p:ext uri="{BB962C8B-B14F-4D97-AF65-F5344CB8AC3E}">
        <p14:creationId xmlns:p14="http://schemas.microsoft.com/office/powerpoint/2010/main" val="24481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3680023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z="3200" cap="small">
                <a:latin typeface="Gill Sans MT"/>
                <a:ea typeface="+mn-ea"/>
                <a:cs typeface="+mn-cs"/>
              </a:rPr>
              <a:t>Progress and Initiatives:</a:t>
            </a:r>
            <a:br>
              <a:rPr lang="en-US" sz="3200" cap="small">
                <a:latin typeface="Gill Sans MT"/>
                <a:ea typeface="+mn-ea"/>
                <a:cs typeface="+mn-cs"/>
              </a:rPr>
            </a:br>
            <a:r>
              <a:rPr lang="en-US" sz="3200" cap="small">
                <a:latin typeface="Gill Sans MT"/>
                <a:ea typeface="+mn-ea"/>
                <a:cs typeface="+mn-cs"/>
              </a:rPr>
              <a:t>Credentialing Legislation and Improvements</a:t>
            </a:r>
            <a:endParaRPr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C33A4105-AF42-4767-98F2-04E085B10EC0}"/>
              </a:ext>
            </a:extLst>
          </p:cNvPr>
          <p:cNvSpPr>
            <a:spLocks noGrp="1"/>
          </p:cNvSpPr>
          <p:nvPr>
            <p:ph idx="1"/>
          </p:nvPr>
        </p:nvSpPr>
        <p:spPr>
          <a:xfrm>
            <a:off x="5884753" y="3951514"/>
            <a:ext cx="5730303" cy="1613093"/>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solidFill>
                  <a:prstClr val="black"/>
                </a:solidFill>
                <a:effectLst/>
                <a:uLnTx/>
                <a:uFillTx/>
                <a:latin typeface="Gill Sans MT"/>
                <a:ea typeface="+mn-ea"/>
                <a:cs typeface="+mn-cs"/>
              </a:rPr>
              <a:t>Presented by (in order of presentation): </a:t>
            </a:r>
            <a:endParaRPr kumimoji="0" lang="en-US" sz="1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Sasha De Leon, Assistant Secretary, HSQA, Washington State Department of Health</a:t>
            </a:r>
            <a:endParaRPr lang="en-US" sz="1800" cap="small"/>
          </a:p>
          <a:p>
            <a:pPr marL="285750" indent="-285750">
              <a:buFont typeface="Arial" panose="020B0604020202020204" pitchFamily="34" charset="0"/>
              <a:buChar char="•"/>
              <a:defRPr/>
            </a:pPr>
            <a:endParaRPr lang="en-US" sz="1800" cap="small"/>
          </a:p>
        </p:txBody>
      </p:sp>
    </p:spTree>
    <p:extLst>
      <p:ext uri="{BB962C8B-B14F-4D97-AF65-F5344CB8AC3E}">
        <p14:creationId xmlns:p14="http://schemas.microsoft.com/office/powerpoint/2010/main" val="73279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0F7DF-0231-072C-CAF9-C384CB387166}"/>
              </a:ext>
              <a:ext uri="{C183D7F6-B498-43B3-948B-1728B52AA6E4}">
                <adec:decorative xmlns:adec="http://schemas.microsoft.com/office/drawing/2017/decorative" val="1"/>
              </a:ext>
            </a:extLst>
          </p:cNvPr>
          <p:cNvSpPr/>
          <p:nvPr/>
        </p:nvSpPr>
        <p:spPr>
          <a:xfrm>
            <a:off x="5637125" y="1165609"/>
            <a:ext cx="884255" cy="21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0CF1A431-B8DA-90F0-E85E-0CDCEA3A55B3}"/>
              </a:ext>
            </a:extLst>
          </p:cNvPr>
          <p:cNvSpPr>
            <a:spLocks noGrp="1"/>
          </p:cNvSpPr>
          <p:nvPr>
            <p:ph type="title"/>
          </p:nvPr>
        </p:nvSpPr>
        <p:spPr>
          <a:xfrm>
            <a:off x="4761" y="309417"/>
            <a:ext cx="12182475" cy="481012"/>
          </a:xfrm>
        </p:spPr>
        <p:txBody>
          <a:bodyPr>
            <a:normAutofit fontScale="90000"/>
          </a:bodyPr>
          <a:lstStyle/>
          <a:p>
            <a:r>
              <a:rPr lang="en-US" b="1"/>
              <a:t>Improvement Projects being Considered for All Credentials</a:t>
            </a:r>
          </a:p>
        </p:txBody>
      </p:sp>
      <p:grpSp>
        <p:nvGrpSpPr>
          <p:cNvPr id="3" name="Group 2" descr="Improvement projects being considered for all credentials, including adding resources and tools, streamlining processes, and improving the quality and availability of information for applicants.">
            <a:extLst>
              <a:ext uri="{FF2B5EF4-FFF2-40B4-BE49-F238E27FC236}">
                <a16:creationId xmlns:a16="http://schemas.microsoft.com/office/drawing/2014/main" id="{BC01E1D9-611D-D57D-92E6-3C1D06D0E5BC}"/>
              </a:ext>
            </a:extLst>
          </p:cNvPr>
          <p:cNvGrpSpPr/>
          <p:nvPr/>
        </p:nvGrpSpPr>
        <p:grpSpPr>
          <a:xfrm>
            <a:off x="2331131" y="1165609"/>
            <a:ext cx="7529738" cy="5052215"/>
            <a:chOff x="2266932" y="1137731"/>
            <a:chExt cx="7529738" cy="5052215"/>
          </a:xfrm>
        </p:grpSpPr>
        <p:sp>
          <p:nvSpPr>
            <p:cNvPr id="9" name="Hexagon 8">
              <a:extLst>
                <a:ext uri="{FF2B5EF4-FFF2-40B4-BE49-F238E27FC236}">
                  <a16:creationId xmlns:a16="http://schemas.microsoft.com/office/drawing/2014/main" id="{5F107595-F405-072D-09B3-E96432312807}"/>
                </a:ext>
              </a:extLst>
            </p:cNvPr>
            <p:cNvSpPr/>
            <p:nvPr/>
          </p:nvSpPr>
          <p:spPr>
            <a:xfrm>
              <a:off x="2275522" y="1137731"/>
              <a:ext cx="2966299" cy="2489723"/>
            </a:xfrm>
            <a:prstGeom prst="hexagon">
              <a:avLst>
                <a:gd name="adj" fmla="val 22450"/>
                <a:gd name="vf" fmla="val 115470"/>
              </a:avLst>
            </a:prstGeom>
            <a:solidFill>
              <a:srgbClr val="92D05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 resources and tools for </a:t>
              </a:r>
              <a:r>
                <a:rPr kumimoji="0" lang="en-US" sz="22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credentialing staff </a:t>
              </a: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 use existing staff more effectively</a:t>
              </a:r>
            </a:p>
          </p:txBody>
        </p:sp>
        <p:sp>
          <p:nvSpPr>
            <p:cNvPr id="13" name="Hexagon 12">
              <a:extLst>
                <a:ext uri="{FF2B5EF4-FFF2-40B4-BE49-F238E27FC236}">
                  <a16:creationId xmlns:a16="http://schemas.microsoft.com/office/drawing/2014/main" id="{E3799650-C65F-8EC6-4768-492DD22A393D}"/>
                </a:ext>
              </a:extLst>
            </p:cNvPr>
            <p:cNvSpPr/>
            <p:nvPr/>
          </p:nvSpPr>
          <p:spPr>
            <a:xfrm>
              <a:off x="6830371" y="3700223"/>
              <a:ext cx="2966299" cy="2489723"/>
            </a:xfrm>
            <a:prstGeom prst="hexagon">
              <a:avLst>
                <a:gd name="adj" fmla="val 22450"/>
                <a:gd name="vf" fmla="val 115470"/>
              </a:avLst>
            </a:prstGeom>
            <a:solidFill>
              <a:srgbClr val="92D05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 resources and tools for </a:t>
              </a:r>
              <a:r>
                <a:rPr kumimoji="0" lang="en-US" sz="22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program staff </a:t>
              </a: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and use existing staff more effectively</a:t>
              </a:r>
            </a:p>
          </p:txBody>
        </p:sp>
        <p:sp>
          <p:nvSpPr>
            <p:cNvPr id="15" name="Hexagon 14">
              <a:extLst>
                <a:ext uri="{FF2B5EF4-FFF2-40B4-BE49-F238E27FC236}">
                  <a16:creationId xmlns:a16="http://schemas.microsoft.com/office/drawing/2014/main" id="{DCC301F2-90F9-74D5-E103-D154E8B6F26D}"/>
                </a:ext>
              </a:extLst>
            </p:cNvPr>
            <p:cNvSpPr/>
            <p:nvPr/>
          </p:nvSpPr>
          <p:spPr>
            <a:xfrm>
              <a:off x="6830371" y="1137731"/>
              <a:ext cx="2966299" cy="2489723"/>
            </a:xfrm>
            <a:prstGeom prst="hexagon">
              <a:avLst>
                <a:gd name="adj" fmla="val 22450"/>
                <a:gd name="vf" fmla="val 115470"/>
              </a:avLst>
            </a:prstGeom>
            <a:solidFill>
              <a:srgbClr val="92D05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Improve the quality and availability of information for applicants</a:t>
              </a:r>
            </a:p>
          </p:txBody>
        </p:sp>
        <p:sp>
          <p:nvSpPr>
            <p:cNvPr id="19" name="Hexagon 18">
              <a:extLst>
                <a:ext uri="{FF2B5EF4-FFF2-40B4-BE49-F238E27FC236}">
                  <a16:creationId xmlns:a16="http://schemas.microsoft.com/office/drawing/2014/main" id="{D7B4C1E8-72D5-F17E-6D9C-3CD74D150608}"/>
                </a:ext>
              </a:extLst>
            </p:cNvPr>
            <p:cNvSpPr/>
            <p:nvPr/>
          </p:nvSpPr>
          <p:spPr>
            <a:xfrm>
              <a:off x="2266932" y="3700223"/>
              <a:ext cx="2966298" cy="2489723"/>
            </a:xfrm>
            <a:prstGeom prst="hexagon">
              <a:avLst>
                <a:gd name="adj" fmla="val 22450"/>
                <a:gd name="vf" fmla="val 115470"/>
              </a:avLst>
            </a:prstGeom>
            <a:solidFill>
              <a:srgbClr val="92D05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Streamline processes</a:t>
              </a:r>
            </a:p>
          </p:txBody>
        </p:sp>
        <p:pic>
          <p:nvPicPr>
            <p:cNvPr id="6146" name="Picture 2" descr="Process improvement Generic color fill icon">
              <a:extLst>
                <a:ext uri="{FF2B5EF4-FFF2-40B4-BE49-F238E27FC236}">
                  <a16:creationId xmlns:a16="http://schemas.microsoft.com/office/drawing/2014/main" id="{34D71295-0414-9902-4726-D1EA5C0FE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096" y="2144304"/>
              <a:ext cx="2966299" cy="2966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9091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FE2B1E-FEE1-9AC7-4962-04268DBAD9E0}"/>
              </a:ext>
              <a:ext uri="{C183D7F6-B498-43B3-948B-1728B52AA6E4}">
                <adec:decorative xmlns:adec="http://schemas.microsoft.com/office/drawing/2017/decorative" val="1"/>
              </a:ext>
            </a:extLst>
          </p:cNvPr>
          <p:cNvSpPr/>
          <p:nvPr/>
        </p:nvSpPr>
        <p:spPr>
          <a:xfrm>
            <a:off x="3506880" y="6351769"/>
            <a:ext cx="5154799" cy="310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C76A000-A52F-EC87-A548-D5409CFB7EA0}"/>
              </a:ext>
              <a:ext uri="{C183D7F6-B498-43B3-948B-1728B52AA6E4}">
                <adec:decorative xmlns:adec="http://schemas.microsoft.com/office/drawing/2017/decorative" val="1"/>
              </a:ext>
            </a:extLst>
          </p:cNvPr>
          <p:cNvSpPr/>
          <p:nvPr/>
        </p:nvSpPr>
        <p:spPr>
          <a:xfrm>
            <a:off x="5737609" y="1185705"/>
            <a:ext cx="773723" cy="130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1509EB5-8901-C6A3-AC6B-FE46B1666ECB}"/>
              </a:ext>
            </a:extLst>
          </p:cNvPr>
          <p:cNvSpPr>
            <a:spLocks noGrp="1"/>
          </p:cNvSpPr>
          <p:nvPr>
            <p:ph type="title"/>
          </p:nvPr>
        </p:nvSpPr>
        <p:spPr>
          <a:xfrm>
            <a:off x="5541" y="314632"/>
            <a:ext cx="12180916" cy="482030"/>
          </a:xfrm>
        </p:spPr>
        <p:txBody>
          <a:bodyPr>
            <a:normAutofit fontScale="90000"/>
          </a:bodyPr>
          <a:lstStyle/>
          <a:p>
            <a:r>
              <a:rPr lang="en-US" b="1"/>
              <a:t>Credentialing-Related Legislation</a:t>
            </a:r>
          </a:p>
        </p:txBody>
      </p:sp>
      <p:pic>
        <p:nvPicPr>
          <p:cNvPr id="1026" name="Picture 2" descr="Old scroll clipart 26750425 PNG">
            <a:extLst>
              <a:ext uri="{FF2B5EF4-FFF2-40B4-BE49-F238E27FC236}">
                <a16:creationId xmlns:a16="http://schemas.microsoft.com/office/drawing/2014/main" id="{E65D6CEF-7E3A-9F45-E989-A16D5B9AE103}"/>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rot="10800000">
            <a:off x="165300" y="31940"/>
            <a:ext cx="11861399" cy="679411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8005361-C574-6E80-8B72-17C7F4626DD1}"/>
              </a:ext>
            </a:extLst>
          </p:cNvPr>
          <p:cNvSpPr>
            <a:spLocks noGrp="1"/>
          </p:cNvSpPr>
          <p:nvPr>
            <p:ph type="body" sz="quarter" idx="22"/>
          </p:nvPr>
        </p:nvSpPr>
        <p:spPr>
          <a:xfrm>
            <a:off x="331597" y="1353449"/>
            <a:ext cx="5657222" cy="5308608"/>
          </a:xfrm>
        </p:spPr>
        <p:txBody>
          <a:bodyPr/>
          <a:lstStyle/>
          <a:p>
            <a:pPr algn="ctr"/>
            <a:r>
              <a:rPr lang="en-US" sz="2400" b="1"/>
              <a:t>Increasing the trained behavioral health workforce</a:t>
            </a:r>
          </a:p>
          <a:p>
            <a:pPr algn="ctr"/>
            <a:r>
              <a:rPr lang="en-US" sz="2000" b="1"/>
              <a:t>Second Substitute House Bill 1724 (2023)</a:t>
            </a:r>
          </a:p>
          <a:p>
            <a:pPr algn="ctr"/>
            <a:endParaRPr lang="en-US" sz="1000" b="1">
              <a:solidFill>
                <a:schemeClr val="tx1">
                  <a:lumMod val="75000"/>
                  <a:lumOff val="25000"/>
                </a:schemeClr>
              </a:solidFill>
              <a:latin typeface="Century Gothic" panose="020B0502020202020204" pitchFamily="34" charset="0"/>
            </a:endParaRPr>
          </a:p>
          <a:p>
            <a:pPr marL="342900" indent="-342900">
              <a:buFont typeface="Arial" panose="020B0604020202020204" pitchFamily="34" charset="0"/>
              <a:buChar char="•"/>
            </a:pPr>
            <a:r>
              <a:rPr lang="en-US">
                <a:solidFill>
                  <a:schemeClr val="tx1"/>
                </a:solidFill>
                <a:latin typeface="+mn-lt"/>
                <a:cs typeface="Calibri" panose="020F0502020204030204" pitchFamily="34" charset="0"/>
              </a:rPr>
              <a:t>Increased credential portability of all credentials through substantial equivalency</a:t>
            </a:r>
          </a:p>
          <a:p>
            <a:endParaRPr lang="en-US" sz="1000">
              <a:cs typeface="Calibri" panose="020F0502020204030204" pitchFamily="34" charset="0"/>
            </a:endParaRPr>
          </a:p>
          <a:p>
            <a:pPr marL="342900" indent="-342900">
              <a:buFont typeface="Arial" panose="020B0604020202020204" pitchFamily="34" charset="0"/>
              <a:buChar char="•"/>
            </a:pPr>
            <a:r>
              <a:rPr lang="en-US">
                <a:solidFill>
                  <a:schemeClr val="tx1"/>
                </a:solidFill>
                <a:latin typeface="+mn-lt"/>
              </a:rPr>
              <a:t>Instructed DOH to work with the public, associations, Boards and Commissions, and other interested parties to recommend changes to statute and rule that would lower barriers and improve equity in licensing</a:t>
            </a:r>
          </a:p>
          <a:p>
            <a:pPr marL="862013" lvl="1" indent="-342900">
              <a:buFont typeface="Arial" panose="020B0604020202020204" pitchFamily="34" charset="0"/>
              <a:buChar char="•"/>
            </a:pPr>
            <a:r>
              <a:rPr lang="en-US">
                <a:solidFill>
                  <a:schemeClr val="tx1"/>
                </a:solidFill>
                <a:latin typeface="+mn-lt"/>
              </a:rPr>
              <a:t>1st round of recs. to legislature – Dec. 2023</a:t>
            </a:r>
          </a:p>
          <a:p>
            <a:pPr marL="862013" lvl="1" indent="-342900">
              <a:buFont typeface="Arial" panose="020B0604020202020204" pitchFamily="34" charset="0"/>
              <a:buChar char="•"/>
            </a:pPr>
            <a:r>
              <a:rPr lang="en-US">
                <a:solidFill>
                  <a:schemeClr val="tx1"/>
                </a:solidFill>
                <a:latin typeface="+mn-lt"/>
              </a:rPr>
              <a:t>2nd round in progress – due Fall 2024</a:t>
            </a:r>
          </a:p>
        </p:txBody>
      </p:sp>
      <p:sp>
        <p:nvSpPr>
          <p:cNvPr id="5" name="Text Placeholder 1">
            <a:extLst>
              <a:ext uri="{FF2B5EF4-FFF2-40B4-BE49-F238E27FC236}">
                <a16:creationId xmlns:a16="http://schemas.microsoft.com/office/drawing/2014/main" id="{3A987069-62F2-3D67-9755-C068BF7252F3}"/>
              </a:ext>
            </a:extLst>
          </p:cNvPr>
          <p:cNvSpPr txBox="1">
            <a:spLocks/>
          </p:cNvSpPr>
          <p:nvPr/>
        </p:nvSpPr>
        <p:spPr>
          <a:xfrm>
            <a:off x="6215991" y="1353448"/>
            <a:ext cx="5657222" cy="53086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57B6AF"/>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57B6AF"/>
              </a:buClr>
              <a:buSzTx/>
              <a:buFont typeface="Wingdings" panose="05000000000000000000" pitchFamily="2" charset="2"/>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Addressing behavioral health provider shortages</a:t>
            </a:r>
          </a:p>
          <a:p>
            <a:pPr marL="0" marR="0" lvl="0" indent="0" algn="ctr" defTabSz="914400" rtl="0" eaLnBrk="1" fontAlgn="auto" latinLnBrk="0" hangingPunct="1">
              <a:lnSpc>
                <a:spcPct val="90000"/>
              </a:lnSpc>
              <a:spcBef>
                <a:spcPts val="1000"/>
              </a:spcBef>
              <a:spcAft>
                <a:spcPts val="0"/>
              </a:spcAft>
              <a:buClr>
                <a:srgbClr val="57B6AF"/>
              </a:buClr>
              <a:buSzTx/>
              <a:buFont typeface="Wingdings" panose="05000000000000000000" pitchFamily="2" charset="2"/>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Engrossed Second Substitute House Bill 2247 (2024)</a:t>
            </a:r>
          </a:p>
          <a:p>
            <a:pPr marL="0" marR="0" lvl="0" indent="0" algn="ctr" defTabSz="914400" rtl="0" eaLnBrk="1" fontAlgn="auto" latinLnBrk="0" hangingPunct="1">
              <a:lnSpc>
                <a:spcPct val="90000"/>
              </a:lnSpc>
              <a:spcBef>
                <a:spcPts val="1000"/>
              </a:spcBef>
              <a:spcAft>
                <a:spcPts val="0"/>
              </a:spcAft>
              <a:buClr>
                <a:srgbClr val="57B6AF"/>
              </a:buClr>
              <a:buSzTx/>
              <a:buFont typeface="Wingdings" panose="05000000000000000000" pitchFamily="2" charset="2"/>
              <a:buNone/>
              <a:tabLst/>
              <a:defRPr/>
            </a:pPr>
            <a:endParaRPr kumimoji="0" lang="en-US" sz="1000" b="1"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57B6AF"/>
              </a:buClr>
              <a:buSzTx/>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Implemented all DOH recommendations from 2023 report. Includes:</a:t>
            </a:r>
          </a:p>
          <a:p>
            <a:pPr marL="862013" marR="0" lvl="1" indent="-342900" algn="l" defTabSz="914400" rtl="0" eaLnBrk="1" fontAlgn="auto" latinLnBrk="0" hangingPunct="1">
              <a:lnSpc>
                <a:spcPct val="90000"/>
              </a:lnSpc>
              <a:spcBef>
                <a:spcPts val="500"/>
              </a:spcBef>
              <a:spcAft>
                <a:spcPts val="0"/>
              </a:spcAft>
              <a:buClr>
                <a:srgbClr val="57B6A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Creates associate credential for psychologists completing their supervised training hours </a:t>
            </a:r>
          </a:p>
          <a:p>
            <a:pPr marL="862013" marR="0" lvl="1" indent="-342900" algn="l" defTabSz="914400" rtl="0" eaLnBrk="1" fontAlgn="auto" latinLnBrk="0" hangingPunct="1">
              <a:lnSpc>
                <a:spcPct val="90000"/>
              </a:lnSpc>
              <a:spcBef>
                <a:spcPts val="500"/>
              </a:spcBef>
              <a:spcAft>
                <a:spcPts val="0"/>
              </a:spcAft>
              <a:buClr>
                <a:srgbClr val="57B6A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Eliminates renewal limits for associate and trainee licenses</a:t>
            </a:r>
          </a:p>
          <a:p>
            <a:pPr marL="862013" marR="0" lvl="1" indent="-342900" algn="l" defTabSz="914400" rtl="0" eaLnBrk="1" fontAlgn="auto" latinLnBrk="0" hangingPunct="1">
              <a:lnSpc>
                <a:spcPct val="90000"/>
              </a:lnSpc>
              <a:spcBef>
                <a:spcPts val="500"/>
              </a:spcBef>
              <a:spcAft>
                <a:spcPts val="0"/>
              </a:spcAft>
              <a:buClr>
                <a:srgbClr val="57B6A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Allows agency affiliated counselors to practice in federally-qualified health centers</a:t>
            </a:r>
          </a:p>
          <a:p>
            <a:pPr marL="862013" marR="0" lvl="1" indent="-342900" algn="l" defTabSz="914400" rtl="0" eaLnBrk="1" fontAlgn="auto" latinLnBrk="0" hangingPunct="1">
              <a:lnSpc>
                <a:spcPct val="90000"/>
              </a:lnSpc>
              <a:spcBef>
                <a:spcPts val="500"/>
              </a:spcBef>
              <a:spcAft>
                <a:spcPts val="0"/>
              </a:spcAft>
              <a:buClr>
                <a:srgbClr val="57B6A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rPr>
              <a:t>Removes practice site limitation on Substance use disorder professionals</a:t>
            </a:r>
            <a:endParaRPr kumimoji="0" lang="en-US" sz="16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1174AF7C-A9A3-FF1E-DD35-07E2BF6ECED7}"/>
              </a:ext>
              <a:ext uri="{C183D7F6-B498-43B3-948B-1728B52AA6E4}">
                <adec:decorative xmlns:adec="http://schemas.microsoft.com/office/drawing/2017/decorative" val="1"/>
              </a:ext>
            </a:extLst>
          </p:cNvPr>
          <p:cNvCxnSpPr>
            <a:cxnSpLocks/>
          </p:cNvCxnSpPr>
          <p:nvPr/>
        </p:nvCxnSpPr>
        <p:spPr>
          <a:xfrm>
            <a:off x="6102697" y="1353448"/>
            <a:ext cx="0" cy="49983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938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CD69F8-A0A3-4B02-3190-55314F2C056B}"/>
              </a:ext>
              <a:ext uri="{C183D7F6-B498-43B3-948B-1728B52AA6E4}">
                <adec:decorative xmlns:adec="http://schemas.microsoft.com/office/drawing/2017/decorative" val="1"/>
              </a:ext>
            </a:extLst>
          </p:cNvPr>
          <p:cNvSpPr/>
          <p:nvPr/>
        </p:nvSpPr>
        <p:spPr>
          <a:xfrm>
            <a:off x="5707464" y="1175657"/>
            <a:ext cx="793820" cy="160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8B17090E-617C-BE06-278D-C5BCBFEC8A92}"/>
              </a:ext>
            </a:extLst>
          </p:cNvPr>
          <p:cNvSpPr>
            <a:spLocks noGrp="1"/>
          </p:cNvSpPr>
          <p:nvPr>
            <p:ph type="title"/>
          </p:nvPr>
        </p:nvSpPr>
        <p:spPr>
          <a:xfrm>
            <a:off x="5541" y="314632"/>
            <a:ext cx="12180916" cy="482030"/>
          </a:xfrm>
        </p:spPr>
        <p:txBody>
          <a:bodyPr>
            <a:normAutofit fontScale="90000"/>
          </a:bodyPr>
          <a:lstStyle/>
          <a:p>
            <a:r>
              <a:rPr lang="en-US" b="1"/>
              <a:t>Credentialing-Related Legislation</a:t>
            </a:r>
          </a:p>
        </p:txBody>
      </p:sp>
      <p:pic>
        <p:nvPicPr>
          <p:cNvPr id="9" name="Picture 2" descr="Old scroll clipart 26750425 PNG">
            <a:extLst>
              <a:ext uri="{FF2B5EF4-FFF2-40B4-BE49-F238E27FC236}">
                <a16:creationId xmlns:a16="http://schemas.microsoft.com/office/drawing/2014/main" id="{977AF889-7C41-D623-DD81-850E02793713}"/>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rot="10800000">
            <a:off x="165298" y="180870"/>
            <a:ext cx="11861399" cy="6229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CBC3888-AEF4-1653-355E-1DB665FC6373}"/>
              </a:ext>
            </a:extLst>
          </p:cNvPr>
          <p:cNvSpPr>
            <a:spLocks noGrp="1"/>
          </p:cNvSpPr>
          <p:nvPr>
            <p:ph type="body" sz="quarter" idx="22"/>
          </p:nvPr>
        </p:nvSpPr>
        <p:spPr/>
        <p:txBody>
          <a:bodyPr/>
          <a:lstStyle/>
          <a:p>
            <a:pPr algn="ctr"/>
            <a:r>
              <a:rPr lang="en-US" sz="2400" b="1"/>
              <a:t>Collecting health care professionals' information at the time of license application and license renewal</a:t>
            </a:r>
          </a:p>
          <a:p>
            <a:pPr algn="ctr"/>
            <a:r>
              <a:rPr lang="en-US" sz="2000" b="1"/>
              <a:t>Engrossed Substitute House Bill 1503 (2023)</a:t>
            </a:r>
          </a:p>
          <a:p>
            <a:pPr algn="ctr"/>
            <a:endParaRPr lang="en-US" sz="1000"/>
          </a:p>
          <a:p>
            <a:pPr marL="342900" indent="-342900">
              <a:spcAft>
                <a:spcPts val="600"/>
              </a:spcAft>
              <a:buFont typeface="Arial" panose="020B0604020202020204" pitchFamily="34" charset="0"/>
              <a:buChar char="•"/>
            </a:pPr>
            <a:r>
              <a:rPr lang="en-US"/>
              <a:t>Requires the department to collect demographic data from health care providers upon license application or renewal, including:</a:t>
            </a:r>
            <a:endParaRPr lang="en-US">
              <a:solidFill>
                <a:schemeClr val="tx1">
                  <a:lumMod val="75000"/>
                  <a:lumOff val="25000"/>
                </a:schemeClr>
              </a:solidFill>
              <a:latin typeface="Century Gothic" panose="020B0502020202020204" pitchFamily="34" charset="0"/>
            </a:endParaRPr>
          </a:p>
          <a:p>
            <a:pPr marL="2290763" lvl="1" indent="-342900">
              <a:buFont typeface="Arial" panose="020B0604020202020204" pitchFamily="34" charset="0"/>
              <a:buChar char="•"/>
            </a:pPr>
            <a:r>
              <a:rPr lang="en-US">
                <a:solidFill>
                  <a:schemeClr val="tx1"/>
                </a:solidFill>
                <a:effectLst/>
                <a:latin typeface="+mn-lt"/>
                <a:ea typeface="Calibri" panose="020F0502020204030204" pitchFamily="34" charset="0"/>
                <a:cs typeface="Arial" panose="020B0604020202020204" pitchFamily="34" charset="0"/>
              </a:rPr>
              <a:t>Race</a:t>
            </a:r>
            <a:endParaRPr lang="en-US">
              <a:solidFill>
                <a:schemeClr val="tx1"/>
              </a:solidFill>
              <a:latin typeface="+mn-lt"/>
              <a:ea typeface="Calibri" panose="020F0502020204030204" pitchFamily="34" charset="0"/>
              <a:cs typeface="Arial" panose="020B0604020202020204" pitchFamily="34" charset="0"/>
            </a:endParaRPr>
          </a:p>
          <a:p>
            <a:pPr marL="2290763" lvl="1" indent="-342900">
              <a:buFont typeface="Arial" panose="020B0604020202020204" pitchFamily="34" charset="0"/>
              <a:buChar char="•"/>
            </a:pPr>
            <a:r>
              <a:rPr lang="en-US">
                <a:solidFill>
                  <a:schemeClr val="tx1"/>
                </a:solidFill>
                <a:effectLst/>
                <a:latin typeface="+mn-lt"/>
                <a:ea typeface="Calibri" panose="020F0502020204030204" pitchFamily="34" charset="0"/>
                <a:cs typeface="Arial" panose="020B0604020202020204" pitchFamily="34" charset="0"/>
              </a:rPr>
              <a:t>Ethnicity</a:t>
            </a:r>
            <a:endParaRPr lang="en-US">
              <a:solidFill>
                <a:schemeClr val="tx1"/>
              </a:solidFill>
              <a:latin typeface="+mn-lt"/>
              <a:ea typeface="Calibri" panose="020F0502020204030204" pitchFamily="34" charset="0"/>
              <a:cs typeface="Arial" panose="020B0604020202020204" pitchFamily="34" charset="0"/>
            </a:endParaRPr>
          </a:p>
          <a:p>
            <a:pPr marL="2290763" lvl="1" indent="-342900">
              <a:buFont typeface="Arial" panose="020B0604020202020204" pitchFamily="34" charset="0"/>
              <a:buChar char="•"/>
            </a:pPr>
            <a:r>
              <a:rPr lang="en-US">
                <a:solidFill>
                  <a:schemeClr val="tx1"/>
                </a:solidFill>
                <a:effectLst/>
                <a:latin typeface="+mn-lt"/>
                <a:ea typeface="Calibri" panose="020F0502020204030204" pitchFamily="34" charset="0"/>
                <a:cs typeface="Arial" panose="020B0604020202020204" pitchFamily="34" charset="0"/>
              </a:rPr>
              <a:t>Gender</a:t>
            </a:r>
            <a:endParaRPr lang="en-US">
              <a:solidFill>
                <a:schemeClr val="tx1"/>
              </a:solidFill>
              <a:latin typeface="+mn-lt"/>
              <a:ea typeface="Calibri" panose="020F0502020204030204" pitchFamily="34" charset="0"/>
              <a:cs typeface="Arial" panose="020B0604020202020204" pitchFamily="34" charset="0"/>
            </a:endParaRPr>
          </a:p>
          <a:p>
            <a:endParaRPr lang="en-US" sz="1000"/>
          </a:p>
          <a:p>
            <a:pPr marL="285750" indent="-285750">
              <a:buFont typeface="Arial" panose="020B0604020202020204" pitchFamily="34" charset="0"/>
              <a:buChar char="•"/>
            </a:pPr>
            <a:r>
              <a:rPr lang="en-US"/>
              <a:t>Demographic data collection will begin Jan. 1, 2025</a:t>
            </a:r>
          </a:p>
        </p:txBody>
      </p:sp>
      <p:sp>
        <p:nvSpPr>
          <p:cNvPr id="14" name="TextBox 13">
            <a:extLst>
              <a:ext uri="{FF2B5EF4-FFF2-40B4-BE49-F238E27FC236}">
                <a16:creationId xmlns:a16="http://schemas.microsoft.com/office/drawing/2014/main" id="{C5DC828D-28B6-8976-91A4-2DEEB648AF4D}"/>
              </a:ext>
            </a:extLst>
          </p:cNvPr>
          <p:cNvSpPr txBox="1"/>
          <p:nvPr/>
        </p:nvSpPr>
        <p:spPr>
          <a:xfrm>
            <a:off x="5297990" y="3765813"/>
            <a:ext cx="5383404" cy="1092607"/>
          </a:xfrm>
          <a:prstGeom prst="rect">
            <a:avLst/>
          </a:prstGeom>
          <a:noFill/>
        </p:spPr>
        <p:txBody>
          <a:bodyPr wrap="square">
            <a:spAutoFit/>
          </a:bodyPr>
          <a:lstStyle/>
          <a:p>
            <a:pPr marL="862013" marR="0" lvl="1" indent="-342900" algn="l" defTabSz="914400" rtl="0" eaLnBrk="1" fontAlgn="auto" latinLnBrk="0" hangingPunct="1">
              <a:lnSpc>
                <a:spcPct val="100000"/>
              </a:lnSpc>
              <a:spcBef>
                <a:spcPts val="0"/>
              </a:spcBef>
              <a:spcAft>
                <a:spcPts val="300"/>
              </a:spcAft>
              <a:buClr>
                <a:srgbClr val="349D96"/>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Languages spoken</a:t>
            </a:r>
          </a:p>
          <a:p>
            <a:pPr marL="862013" marR="0" lvl="1" indent="-342900" algn="l" defTabSz="914400" rtl="0" eaLnBrk="1" fontAlgn="auto" latinLnBrk="0" hangingPunct="1">
              <a:lnSpc>
                <a:spcPct val="100000"/>
              </a:lnSpc>
              <a:spcBef>
                <a:spcPts val="0"/>
              </a:spcBef>
              <a:spcAft>
                <a:spcPts val="300"/>
              </a:spcAft>
              <a:buClr>
                <a:srgbClr val="349D96"/>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Specialty</a:t>
            </a:r>
          </a:p>
          <a:p>
            <a:pPr marL="862013" marR="0" lvl="1" indent="-342900" algn="l" defTabSz="914400" rtl="0" eaLnBrk="1" fontAlgn="auto" latinLnBrk="0" hangingPunct="1">
              <a:lnSpc>
                <a:spcPct val="100000"/>
              </a:lnSpc>
              <a:spcBef>
                <a:spcPts val="0"/>
              </a:spcBef>
              <a:spcAft>
                <a:spcPts val="300"/>
              </a:spcAft>
              <a:buClr>
                <a:srgbClr val="349D96"/>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Primary and secondary practice location</a:t>
            </a:r>
          </a:p>
        </p:txBody>
      </p:sp>
    </p:spTree>
    <p:extLst>
      <p:ext uri="{BB962C8B-B14F-4D97-AF65-F5344CB8AC3E}">
        <p14:creationId xmlns:p14="http://schemas.microsoft.com/office/powerpoint/2010/main" val="685149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A89371-F9C0-B660-5ED5-F0C71EE4CA61}"/>
              </a:ext>
              <a:ext uri="{C183D7F6-B498-43B3-948B-1728B52AA6E4}">
                <adec:decorative xmlns:adec="http://schemas.microsoft.com/office/drawing/2017/decorative" val="1"/>
              </a:ext>
            </a:extLst>
          </p:cNvPr>
          <p:cNvSpPr/>
          <p:nvPr/>
        </p:nvSpPr>
        <p:spPr>
          <a:xfrm>
            <a:off x="3426488" y="6340510"/>
            <a:ext cx="5215094" cy="2914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39D20F1-0BFA-ECED-2BE0-DEDB8FD619C8}"/>
              </a:ext>
            </a:extLst>
          </p:cNvPr>
          <p:cNvSpPr>
            <a:spLocks noGrp="1"/>
          </p:cNvSpPr>
          <p:nvPr>
            <p:ph type="title"/>
          </p:nvPr>
        </p:nvSpPr>
        <p:spPr/>
        <p:txBody>
          <a:bodyPr>
            <a:normAutofit/>
          </a:bodyPr>
          <a:lstStyle/>
          <a:p>
            <a:r>
              <a:rPr lang="en-US" sz="2700" b="1"/>
              <a:t>Healthcare Enforcement and Licensing Management System (HELMS)</a:t>
            </a:r>
          </a:p>
        </p:txBody>
      </p:sp>
      <p:sp>
        <p:nvSpPr>
          <p:cNvPr id="2" name="Text Placeholder 1">
            <a:extLst>
              <a:ext uri="{FF2B5EF4-FFF2-40B4-BE49-F238E27FC236}">
                <a16:creationId xmlns:a16="http://schemas.microsoft.com/office/drawing/2014/main" id="{25AE96AB-F7E7-904B-4AC7-B5A9BE14DC41}"/>
              </a:ext>
            </a:extLst>
          </p:cNvPr>
          <p:cNvSpPr>
            <a:spLocks noGrp="1"/>
          </p:cNvSpPr>
          <p:nvPr>
            <p:ph type="body" sz="quarter" idx="22"/>
          </p:nvPr>
        </p:nvSpPr>
        <p:spPr>
          <a:xfrm>
            <a:off x="1077705" y="1467059"/>
            <a:ext cx="10070943" cy="5064371"/>
          </a:xfrm>
        </p:spPr>
        <p:txBody>
          <a:bodyPr vert="horz" lIns="91440" tIns="45720" rIns="91440" bIns="45720" rtlCol="0" anchor="t">
            <a:noAutofit/>
          </a:bodyPr>
          <a:lstStyle/>
          <a:p>
            <a:pPr marL="342900" indent="-342900">
              <a:spcBef>
                <a:spcPts val="600"/>
              </a:spcBef>
              <a:spcAft>
                <a:spcPts val="200"/>
              </a:spcAft>
              <a:buFont typeface="Arial" panose="020B0604020202020204" pitchFamily="34" charset="0"/>
              <a:buChar char="•"/>
            </a:pPr>
            <a:r>
              <a:rPr lang="en-US" sz="2400"/>
              <a:t>Replaces the existing, outdated customer application portal </a:t>
            </a:r>
          </a:p>
          <a:p>
            <a:pPr marL="342900" indent="-342900">
              <a:spcBef>
                <a:spcPts val="600"/>
              </a:spcBef>
              <a:spcAft>
                <a:spcPts val="200"/>
              </a:spcAft>
              <a:buFont typeface="Arial" panose="020B0604020202020204" pitchFamily="34" charset="0"/>
              <a:buChar char="•"/>
            </a:pPr>
            <a:r>
              <a:rPr lang="en-US" sz="2400"/>
              <a:t>Rolling out in 3 releases:</a:t>
            </a:r>
          </a:p>
          <a:p>
            <a:pPr marL="862013" lvl="1" indent="-342900">
              <a:spcBef>
                <a:spcPts val="600"/>
              </a:spcBef>
              <a:spcAft>
                <a:spcPts val="200"/>
              </a:spcAft>
              <a:buFont typeface="Arial" panose="020B0604020202020204" pitchFamily="34" charset="0"/>
              <a:buChar char="•"/>
            </a:pPr>
            <a:r>
              <a:rPr lang="en-US">
                <a:solidFill>
                  <a:schemeClr val="tx1"/>
                </a:solidFill>
                <a:latin typeface="+mn-lt"/>
                <a:cs typeface="Calibri" panose="020F0502020204030204" pitchFamily="34" charset="0"/>
              </a:rPr>
              <a:t>R1 – April 24th, 2024</a:t>
            </a:r>
          </a:p>
          <a:p>
            <a:pPr marL="862013" lvl="1" indent="-342900">
              <a:spcBef>
                <a:spcPts val="600"/>
              </a:spcBef>
              <a:spcAft>
                <a:spcPts val="200"/>
              </a:spcAft>
              <a:buFont typeface="Arial" panose="020B0604020202020204" pitchFamily="34" charset="0"/>
              <a:buChar char="•"/>
            </a:pPr>
            <a:r>
              <a:rPr lang="en-US">
                <a:solidFill>
                  <a:schemeClr val="tx1"/>
                </a:solidFill>
                <a:latin typeface="+mn-lt"/>
                <a:cs typeface="Calibri" panose="020F0502020204030204" pitchFamily="34" charset="0"/>
              </a:rPr>
              <a:t>R2 – end of 2024</a:t>
            </a:r>
          </a:p>
          <a:p>
            <a:pPr marL="862013" lvl="1" indent="-342900">
              <a:spcBef>
                <a:spcPts val="600"/>
              </a:spcBef>
              <a:spcAft>
                <a:spcPts val="200"/>
              </a:spcAft>
              <a:buFont typeface="Arial" panose="020B0604020202020204" pitchFamily="34" charset="0"/>
              <a:buChar char="•"/>
            </a:pPr>
            <a:r>
              <a:rPr lang="en-US">
                <a:solidFill>
                  <a:schemeClr val="tx1"/>
                </a:solidFill>
                <a:latin typeface="+mn-lt"/>
                <a:cs typeface="Calibri" panose="020F0502020204030204" pitchFamily="34" charset="0"/>
              </a:rPr>
              <a:t>R3 – end of 2025</a:t>
            </a:r>
          </a:p>
          <a:p>
            <a:pPr marL="342900" indent="-342900">
              <a:spcBef>
                <a:spcPts val="600"/>
              </a:spcBef>
              <a:spcAft>
                <a:spcPts val="200"/>
              </a:spcAft>
              <a:buFont typeface="Arial" panose="020B0604020202020204" pitchFamily="34" charset="0"/>
              <a:buChar char="•"/>
            </a:pPr>
            <a:r>
              <a:rPr lang="en-US" sz="2400"/>
              <a:t>With R1, applicants now can:</a:t>
            </a:r>
            <a:endParaRPr lang="en-US" sz="2400">
              <a:cs typeface="Calibri"/>
            </a:endParaRPr>
          </a:p>
          <a:p>
            <a:pPr marL="861695" lvl="1" indent="-342900">
              <a:spcBef>
                <a:spcPts val="600"/>
              </a:spcBef>
              <a:spcAft>
                <a:spcPts val="200"/>
              </a:spcAft>
              <a:buFont typeface="Arial" panose="020B0604020202020204" pitchFamily="34" charset="0"/>
              <a:buChar char="•"/>
            </a:pPr>
            <a:r>
              <a:rPr lang="en-US" sz="2200">
                <a:solidFill>
                  <a:schemeClr val="tx1"/>
                </a:solidFill>
                <a:latin typeface="+mn-lt"/>
              </a:rPr>
              <a:t>Submit applications from their phone or mobile device</a:t>
            </a:r>
            <a:endParaRPr lang="en-US" sz="2200">
              <a:solidFill>
                <a:schemeClr val="tx1"/>
              </a:solidFill>
              <a:latin typeface="+mn-lt"/>
              <a:cs typeface="Calibri"/>
            </a:endParaRPr>
          </a:p>
          <a:p>
            <a:pPr marL="861695" lvl="1" indent="-342900">
              <a:spcBef>
                <a:spcPts val="600"/>
              </a:spcBef>
              <a:spcAft>
                <a:spcPts val="200"/>
              </a:spcAft>
              <a:buFont typeface="Arial" panose="020B0604020202020204" pitchFamily="34" charset="0"/>
              <a:buChar char="•"/>
            </a:pPr>
            <a:r>
              <a:rPr lang="en-US" sz="2200">
                <a:solidFill>
                  <a:schemeClr val="tx1"/>
                </a:solidFill>
                <a:latin typeface="+mn-lt"/>
              </a:rPr>
              <a:t>Update their profile (Locate and edit applications)</a:t>
            </a:r>
            <a:endParaRPr lang="en-US" sz="2200">
              <a:solidFill>
                <a:schemeClr val="tx1"/>
              </a:solidFill>
              <a:latin typeface="+mn-lt"/>
              <a:cs typeface="Calibri"/>
            </a:endParaRPr>
          </a:p>
          <a:p>
            <a:pPr marL="1261745" lvl="3" indent="-342900">
              <a:spcBef>
                <a:spcPts val="600"/>
              </a:spcBef>
              <a:spcAft>
                <a:spcPts val="200"/>
              </a:spcAft>
              <a:buFont typeface="Arial" panose="020B0604020202020204" pitchFamily="34" charset="0"/>
              <a:buChar char="•"/>
            </a:pPr>
            <a:r>
              <a:rPr lang="en-US" sz="2000">
                <a:solidFill>
                  <a:schemeClr val="tx1"/>
                </a:solidFill>
                <a:latin typeface="+mn-lt"/>
              </a:rPr>
              <a:t>Significantly reduce paper applications, reduce call volumes, and streamline processes</a:t>
            </a:r>
            <a:endParaRPr lang="en-US" sz="2000">
              <a:solidFill>
                <a:schemeClr val="tx1"/>
              </a:solidFill>
              <a:latin typeface="+mn-lt"/>
              <a:cs typeface="Calibri"/>
            </a:endParaRPr>
          </a:p>
          <a:p>
            <a:pPr marL="861695" lvl="1" indent="-342900">
              <a:spcBef>
                <a:spcPts val="600"/>
              </a:spcBef>
              <a:spcAft>
                <a:spcPts val="200"/>
              </a:spcAft>
              <a:buFont typeface="Arial" panose="020B0604020202020204" pitchFamily="34" charset="0"/>
              <a:buChar char="•"/>
            </a:pPr>
            <a:r>
              <a:rPr lang="en-US" sz="2200">
                <a:solidFill>
                  <a:schemeClr val="tx1"/>
                </a:solidFill>
                <a:latin typeface="+mn-lt"/>
              </a:rPr>
              <a:t>Delete draft applications</a:t>
            </a:r>
            <a:endParaRPr lang="en-US" sz="2200">
              <a:solidFill>
                <a:schemeClr val="tx1"/>
              </a:solidFill>
              <a:latin typeface="+mn-lt"/>
              <a:cs typeface="Calibri"/>
            </a:endParaRPr>
          </a:p>
          <a:p>
            <a:pPr marL="861695" lvl="1" indent="-342900">
              <a:spcBef>
                <a:spcPts val="600"/>
              </a:spcBef>
              <a:spcAft>
                <a:spcPts val="200"/>
              </a:spcAft>
              <a:buFont typeface="Arial" panose="020B0604020202020204" pitchFamily="34" charset="0"/>
              <a:buChar char="•"/>
            </a:pPr>
            <a:r>
              <a:rPr lang="en-US" sz="2200">
                <a:solidFill>
                  <a:schemeClr val="tx1"/>
                </a:solidFill>
                <a:latin typeface="+mn-lt"/>
              </a:rPr>
              <a:t>Attach required documentation</a:t>
            </a:r>
            <a:endParaRPr lang="en-US" sz="2200">
              <a:solidFill>
                <a:schemeClr val="tx1"/>
              </a:solidFill>
              <a:latin typeface="+mn-lt"/>
              <a:cs typeface="Calibri"/>
            </a:endParaRPr>
          </a:p>
          <a:p>
            <a:pPr marL="861695" lvl="1" indent="-342900">
              <a:spcBef>
                <a:spcPts val="600"/>
              </a:spcBef>
              <a:spcAft>
                <a:spcPts val="200"/>
              </a:spcAft>
              <a:buFont typeface="Arial" panose="020B0604020202020204" pitchFamily="34" charset="0"/>
              <a:buChar char="•"/>
            </a:pPr>
            <a:r>
              <a:rPr lang="en-US" sz="2200">
                <a:solidFill>
                  <a:schemeClr val="tx1"/>
                </a:solidFill>
                <a:latin typeface="+mn-lt"/>
              </a:rPr>
              <a:t>Print payment confirmation and receipt</a:t>
            </a:r>
            <a:endParaRPr lang="en-US" sz="2200">
              <a:solidFill>
                <a:schemeClr val="tx1"/>
              </a:solidFill>
              <a:latin typeface="+mn-lt"/>
              <a:cs typeface="Calibri"/>
            </a:endParaRPr>
          </a:p>
        </p:txBody>
      </p:sp>
      <p:pic>
        <p:nvPicPr>
          <p:cNvPr id="2050" name="image_0" descr="Healthcare Enforcement and Licensing Management System logo">
            <a:extLst>
              <a:ext uri="{FF2B5EF4-FFF2-40B4-BE49-F238E27FC236}">
                <a16:creationId xmlns:a16="http://schemas.microsoft.com/office/drawing/2014/main" id="{4B6B9DFB-8DCF-191D-7A3F-1330AF74CD9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285382" y="5203991"/>
            <a:ext cx="4733536" cy="142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86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9BB569-E833-E3DD-4404-05DE862344B6}"/>
              </a:ext>
              <a:ext uri="{C183D7F6-B498-43B3-948B-1728B52AA6E4}">
                <adec:decorative xmlns:adec="http://schemas.microsoft.com/office/drawing/2017/decorative" val="1"/>
              </a:ext>
            </a:extLst>
          </p:cNvPr>
          <p:cNvSpPr/>
          <p:nvPr/>
        </p:nvSpPr>
        <p:spPr>
          <a:xfrm>
            <a:off x="3431357" y="6268916"/>
            <a:ext cx="5297864" cy="4500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EB2CB2C-C424-579A-B16D-47D8A5C3DE33}"/>
              </a:ext>
            </a:extLst>
          </p:cNvPr>
          <p:cNvSpPr>
            <a:spLocks noGrp="1"/>
          </p:cNvSpPr>
          <p:nvPr>
            <p:ph type="title"/>
          </p:nvPr>
        </p:nvSpPr>
        <p:spPr/>
        <p:txBody>
          <a:bodyPr>
            <a:normAutofit fontScale="90000"/>
          </a:bodyPr>
          <a:lstStyle/>
          <a:p>
            <a:r>
              <a:rPr lang="en-US" b="1"/>
              <a:t>Thank You</a:t>
            </a:r>
          </a:p>
        </p:txBody>
      </p:sp>
      <p:sp>
        <p:nvSpPr>
          <p:cNvPr id="2" name="Text Placeholder 1">
            <a:extLst>
              <a:ext uri="{FF2B5EF4-FFF2-40B4-BE49-F238E27FC236}">
                <a16:creationId xmlns:a16="http://schemas.microsoft.com/office/drawing/2014/main" id="{AE1A53DF-4EFB-E198-2270-2C9BED030A9C}"/>
              </a:ext>
            </a:extLst>
          </p:cNvPr>
          <p:cNvSpPr>
            <a:spLocks noGrp="1"/>
          </p:cNvSpPr>
          <p:nvPr>
            <p:ph type="body" sz="quarter" idx="22"/>
          </p:nvPr>
        </p:nvSpPr>
        <p:spPr>
          <a:xfrm>
            <a:off x="1077705" y="1545997"/>
            <a:ext cx="10070943" cy="631595"/>
          </a:xfrm>
        </p:spPr>
        <p:txBody>
          <a:bodyPr/>
          <a:lstStyle/>
          <a:p>
            <a:r>
              <a:rPr lang="en-US" sz="2600"/>
              <a:t>All who supported – and continue to support – this improvement effort:</a:t>
            </a:r>
          </a:p>
          <a:p>
            <a:endParaRPr lang="en-US" sz="1000"/>
          </a:p>
        </p:txBody>
      </p:sp>
      <p:sp>
        <p:nvSpPr>
          <p:cNvPr id="8" name="TextBox 7">
            <a:extLst>
              <a:ext uri="{FF2B5EF4-FFF2-40B4-BE49-F238E27FC236}">
                <a16:creationId xmlns:a16="http://schemas.microsoft.com/office/drawing/2014/main" id="{9ACC4758-977A-89F6-C804-00FF0095CBD3}"/>
              </a:ext>
            </a:extLst>
          </p:cNvPr>
          <p:cNvSpPr txBox="1"/>
          <p:nvPr/>
        </p:nvSpPr>
        <p:spPr>
          <a:xfrm>
            <a:off x="1282040" y="2315466"/>
            <a:ext cx="4502869" cy="1938992"/>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Legislators</a:t>
            </a: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Results Washington</a:t>
            </a: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Governor and gov’s office</a:t>
            </a:r>
          </a:p>
        </p:txBody>
      </p:sp>
      <p:sp>
        <p:nvSpPr>
          <p:cNvPr id="6" name="TextBox 5">
            <a:extLst>
              <a:ext uri="{FF2B5EF4-FFF2-40B4-BE49-F238E27FC236}">
                <a16:creationId xmlns:a16="http://schemas.microsoft.com/office/drawing/2014/main" id="{D88170A0-0EF3-8CFB-1827-DDEF54694F3C}"/>
              </a:ext>
            </a:extLst>
          </p:cNvPr>
          <p:cNvSpPr txBox="1"/>
          <p:nvPr/>
        </p:nvSpPr>
        <p:spPr>
          <a:xfrm>
            <a:off x="5784909" y="2315466"/>
            <a:ext cx="5876041" cy="1938992"/>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HSQA staff/Project Pathway team</a:t>
            </a: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DOH leadership</a:t>
            </a: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
                <a:srgbClr val="349D9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Boards/Commissions/Advisory Committees</a:t>
            </a:r>
          </a:p>
        </p:txBody>
      </p:sp>
      <p:pic>
        <p:nvPicPr>
          <p:cNvPr id="1026" name="Picture 2" descr="47,000+ Thank You Stock Illustrations, Royalty-Free Vector Graphics &amp; Clip  Art - iStock | Thank you card, Appreciation, Gratitude">
            <a:extLst>
              <a:ext uri="{FF2B5EF4-FFF2-40B4-BE49-F238E27FC236}">
                <a16:creationId xmlns:a16="http://schemas.microsoft.com/office/drawing/2014/main" id="{0F45D93B-2C06-AE76-8E7F-A53D21D5C74E}"/>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6896" b="17110"/>
          <a:stretch/>
        </p:blipFill>
        <p:spPr bwMode="auto">
          <a:xfrm>
            <a:off x="3332956" y="5085128"/>
            <a:ext cx="5541586" cy="173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5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2071275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00000"/>
              </a:lnSpc>
              <a:spcBef>
                <a:spcPts val="0"/>
              </a:spcBef>
              <a:defRPr/>
            </a:pPr>
            <a:r>
              <a:rPr kumimoji="0" lang="en-US" sz="3200" b="0" i="0" u="none" strike="noStrike" kern="1200" cap="small" spc="0" normalizeH="0" baseline="0" noProof="0">
                <a:ln>
                  <a:noFill/>
                </a:ln>
                <a:effectLst/>
                <a:uLnTx/>
                <a:uFillTx/>
                <a:latin typeface="Gill Sans MT"/>
                <a:ea typeface="+mn-ea"/>
                <a:cs typeface="+mn-cs"/>
              </a:rPr>
              <a:t>Future Commitments</a:t>
            </a:r>
            <a:r>
              <a:rPr lang="en-US" sz="3200" cap="small">
                <a:latin typeface="Gill Sans MT"/>
                <a:ea typeface="+mn-ea"/>
                <a:cs typeface="+mn-cs"/>
              </a:rPr>
              <a:t> and Next Steps</a:t>
            </a:r>
            <a:endParaRPr kumimoji="0" lang="en-US" sz="3200" b="0" i="0" u="none" strike="noStrike" kern="1200" cap="small" spc="0" normalizeH="0" baseline="0" noProof="0">
              <a:ln>
                <a:noFill/>
              </a:ln>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EDD9D665-5211-4A0D-9F49-959F7C1E8F0F}"/>
              </a:ext>
            </a:extLst>
          </p:cNvPr>
          <p:cNvSpPr>
            <a:spLocks noGrp="1"/>
          </p:cNvSpPr>
          <p:nvPr>
            <p:ph idx="1"/>
          </p:nvPr>
        </p:nvSpPr>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effectLst/>
                <a:uLnTx/>
                <a:uFillTx/>
                <a:latin typeface="Gill Sans MT"/>
                <a:ea typeface="+mn-ea"/>
                <a:cs typeface="+mn-cs"/>
              </a:rPr>
              <a:t>Presented by</a:t>
            </a:r>
            <a:r>
              <a:rPr lang="en-US" sz="1800" cap="small">
                <a:latin typeface="Gill Sans MT"/>
              </a:rPr>
              <a:t>:</a:t>
            </a:r>
            <a:r>
              <a:rPr kumimoji="0" lang="en-US" sz="1800" b="0" i="0" u="none" strike="noStrike" kern="1200" cap="small" spc="0" normalizeH="0" baseline="0" noProof="0">
                <a:ln>
                  <a:noFill/>
                </a:ln>
                <a:effectLst/>
                <a:uLnTx/>
                <a:uFillTx/>
                <a:latin typeface="Gill Sans MT"/>
                <a:ea typeface="+mn-ea"/>
                <a:cs typeface="+mn-cs"/>
              </a:rPr>
              <a:t> </a:t>
            </a:r>
            <a:endParaRPr kumimoji="0" lang="en-US" sz="1800" b="0" i="0" u="none" strike="noStrike" kern="1200" cap="small" spc="0" normalizeH="0" baseline="0" noProof="0">
              <a:ln>
                <a:noFill/>
              </a:ln>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Umair Shah, M.D., MPH, Secretary of Health, Washington State Department of Health</a:t>
            </a:r>
            <a:endParaRPr lang="en-US" sz="1800" cap="small">
              <a:solidFill>
                <a:schemeClr val="bg1"/>
              </a:solidFill>
              <a:latin typeface="Gill Sans MT" panose="020B0502020104020203" pitchFamily="34" charset="0"/>
            </a:endParaRPr>
          </a:p>
        </p:txBody>
      </p:sp>
    </p:spTree>
    <p:extLst>
      <p:ext uri="{BB962C8B-B14F-4D97-AF65-F5344CB8AC3E}">
        <p14:creationId xmlns:p14="http://schemas.microsoft.com/office/powerpoint/2010/main" val="96445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C681CF-D556-41D7-A39E-5D1E4E604683}"/>
              </a:ext>
            </a:extLst>
          </p:cNvPr>
          <p:cNvSpPr txBox="1">
            <a:spLocks noGrp="1"/>
          </p:cNvSpPr>
          <p:nvPr>
            <p:ph type="ctrTitle"/>
          </p:nvPr>
        </p:nvSpPr>
        <p:spPr>
          <a:xfrm>
            <a:off x="1237376" y="1681932"/>
            <a:ext cx="9717248"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effectLst/>
                <a:uLnTx/>
                <a:uFillTx/>
                <a:latin typeface="Century Gothic" panose="020B0502020202020204" pitchFamily="34" charset="0"/>
                <a:ea typeface="KaiTi" panose="020B0503020204020204" pitchFamily="49" charset="-122"/>
                <a:cs typeface="Raavi" panose="020B0502040204020203" pitchFamily="34" charset="0"/>
              </a:rPr>
              <a:t>PUBLIC PERFORMANCE REVIEW</a:t>
            </a:r>
          </a:p>
        </p:txBody>
      </p:sp>
      <p:sp>
        <p:nvSpPr>
          <p:cNvPr id="2" name="Subtitle 1">
            <a:extLst>
              <a:ext uri="{FF2B5EF4-FFF2-40B4-BE49-F238E27FC236}">
                <a16:creationId xmlns:a16="http://schemas.microsoft.com/office/drawing/2014/main" id="{5677F1CC-406E-4794-8341-C3AB241956F3}"/>
              </a:ext>
            </a:extLst>
          </p:cNvPr>
          <p:cNvSpPr>
            <a:spLocks noGrp="1"/>
          </p:cNvSpPr>
          <p:nvPr>
            <p:ph type="subTitle" idx="1"/>
          </p:nvPr>
        </p:nvSpPr>
        <p:spPr>
          <a:xfrm>
            <a:off x="1524000" y="5176068"/>
            <a:ext cx="9144000" cy="1390562"/>
          </a:xfrm>
        </p:spPr>
        <p:txBody>
          <a:bodyPr vert="horz" lIns="91440" tIns="45720" rIns="91440" bIns="45720" rtlCol="0" anchor="t">
            <a:normAutofit/>
          </a:bodyPr>
          <a:lstStyle/>
          <a:p>
            <a:r>
              <a:rPr lang="en-US" sz="3600">
                <a:latin typeface="Century Gothic"/>
                <a:ea typeface="KaiTi"/>
                <a:cs typeface="Raavi"/>
              </a:rPr>
              <a:t>Healthcare Provider Credentialing</a:t>
            </a:r>
            <a:endParaRPr lang="en-US" sz="3600">
              <a:solidFill>
                <a:schemeClr val="bg1"/>
              </a:solidFill>
              <a:latin typeface="Century Gothic" panose="020B0502020202020204" pitchFamily="34" charset="0"/>
              <a:ea typeface="KaiTi" panose="020B0503020204020204" pitchFamily="49" charset="-122"/>
              <a:cs typeface="Raavi" panose="020B0502040204020203" pitchFamily="34" charset="0"/>
            </a:endParaRPr>
          </a:p>
          <a:p>
            <a:r>
              <a:rPr lang="en-US" sz="2800">
                <a:latin typeface="Century Gothic"/>
                <a:ea typeface="KaiTi"/>
                <a:cs typeface="Raavi"/>
              </a:rPr>
              <a:t>June 26, 2024</a:t>
            </a:r>
            <a:endParaRPr lang="en-US" sz="2800">
              <a:latin typeface="Century Gothic" panose="020B0502020202020204" pitchFamily="34" charset="0"/>
              <a:ea typeface="KaiTi"/>
              <a:cs typeface="Raavi"/>
            </a:endParaRPr>
          </a:p>
          <a:p>
            <a:endParaRPr lang="en-US"/>
          </a:p>
        </p:txBody>
      </p:sp>
      <p:sp>
        <p:nvSpPr>
          <p:cNvPr id="8" name="Title 1" descr="Healthcare Provider Credentialing, June 26, 2024">
            <a:extLst>
              <a:ext uri="{FF2B5EF4-FFF2-40B4-BE49-F238E27FC236}">
                <a16:creationId xmlns:a16="http://schemas.microsoft.com/office/drawing/2014/main" id="{A0DB054A-50D1-43AF-AB68-275C2D5C0C27}"/>
              </a:ext>
            </a:extLst>
          </p:cNvPr>
          <p:cNvSpPr txBox="1">
            <a:spLocks/>
          </p:cNvSpPr>
          <p:nvPr/>
        </p:nvSpPr>
        <p:spPr>
          <a:xfrm>
            <a:off x="1" y="4700567"/>
            <a:ext cx="12192000" cy="2145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i="1">
              <a:solidFill>
                <a:schemeClr val="bg1"/>
              </a:solidFill>
              <a:latin typeface="Century Gothic"/>
              <a:ea typeface="KaiTi"/>
              <a:cs typeface="Raavi"/>
            </a:endParaRPr>
          </a:p>
        </p:txBody>
      </p:sp>
    </p:spTree>
    <p:extLst>
      <p:ext uri="{BB962C8B-B14F-4D97-AF65-F5344CB8AC3E}">
        <p14:creationId xmlns:p14="http://schemas.microsoft.com/office/powerpoint/2010/main" val="2284661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utting their hands together in teamwork">
            <a:extLst>
              <a:ext uri="{FF2B5EF4-FFF2-40B4-BE49-F238E27FC236}">
                <a16:creationId xmlns:a16="http://schemas.microsoft.com/office/drawing/2014/main" id="{799A0C7C-B387-9B0C-2EE5-3B2579A9A3C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16024"/>
          <a:stretch/>
        </p:blipFill>
        <p:spPr>
          <a:xfrm>
            <a:off x="11084" y="0"/>
            <a:ext cx="12180916" cy="6858000"/>
          </a:xfrm>
          <a:prstGeom prst="rect">
            <a:avLst/>
          </a:prstGeom>
        </p:spPr>
      </p:pic>
      <p:sp>
        <p:nvSpPr>
          <p:cNvPr id="3" name="Title 2">
            <a:extLst>
              <a:ext uri="{FF2B5EF4-FFF2-40B4-BE49-F238E27FC236}">
                <a16:creationId xmlns:a16="http://schemas.microsoft.com/office/drawing/2014/main" id="{B5BAEB94-1C77-BBEF-85BA-2FFB2B1A2C90}"/>
              </a:ext>
            </a:extLst>
          </p:cNvPr>
          <p:cNvSpPr>
            <a:spLocks noGrp="1"/>
          </p:cNvSpPr>
          <p:nvPr>
            <p:ph type="title"/>
          </p:nvPr>
        </p:nvSpPr>
        <p:spPr>
          <a:xfrm>
            <a:off x="94798" y="1089498"/>
            <a:ext cx="5537149" cy="482030"/>
          </a:xfrm>
        </p:spPr>
        <p:txBody>
          <a:bodyPr>
            <a:normAutofit fontScale="90000"/>
          </a:bodyPr>
          <a:lstStyle/>
          <a:p>
            <a:r>
              <a:rPr lang="en-US" b="1" dirty="0">
                <a:latin typeface="+mj-lt"/>
              </a:rPr>
              <a:t>Next Steps</a:t>
            </a:r>
          </a:p>
        </p:txBody>
      </p:sp>
      <p:sp>
        <p:nvSpPr>
          <p:cNvPr id="12" name="TextBox 11">
            <a:extLst>
              <a:ext uri="{FF2B5EF4-FFF2-40B4-BE49-F238E27FC236}">
                <a16:creationId xmlns:a16="http://schemas.microsoft.com/office/drawing/2014/main" id="{3522A8C6-40FB-7680-01FF-ADE307C24C7C}"/>
              </a:ext>
            </a:extLst>
          </p:cNvPr>
          <p:cNvSpPr txBox="1"/>
          <p:nvPr/>
        </p:nvSpPr>
        <p:spPr>
          <a:xfrm>
            <a:off x="4859" y="2151261"/>
            <a:ext cx="5537149" cy="469359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rPr>
              <a:t>Continue to prioritize credentialing and ensure a strong healthcare workforce.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rPr>
              <a:t>Strategize for the future potential           of this work.</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rPr>
              <a:t>Improvements to processes and staffing, exploring technological advancements.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89012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643E3C2-DEA6-FC4A-2120-9599738825BB}"/>
              </a:ext>
            </a:extLst>
          </p:cNvPr>
          <p:cNvSpPr>
            <a:spLocks noGrp="1"/>
          </p:cNvSpPr>
          <p:nvPr>
            <p:ph type="title"/>
          </p:nvPr>
        </p:nvSpPr>
        <p:spPr>
          <a:xfrm>
            <a:off x="5542" y="-482030"/>
            <a:ext cx="12180916" cy="482030"/>
          </a:xfrm>
        </p:spPr>
        <p:txBody>
          <a:bodyPr vert="horz" lIns="91440" tIns="45720" rIns="91440" bIns="45720" rtlCol="0" anchor="b">
            <a:normAutofit fontScale="90000"/>
          </a:bodyPr>
          <a:lstStyle/>
          <a:p>
            <a:r>
              <a:rPr lang="en-US" dirty="0"/>
              <a:t>Supportive Partners</a:t>
            </a:r>
          </a:p>
        </p:txBody>
      </p:sp>
      <p:sp>
        <p:nvSpPr>
          <p:cNvPr id="4" name="Rectangle 3">
            <a:extLst>
              <a:ext uri="{FF2B5EF4-FFF2-40B4-BE49-F238E27FC236}">
                <a16:creationId xmlns:a16="http://schemas.microsoft.com/office/drawing/2014/main" id="{514E37A0-48CF-4B35-D75F-96467BC296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50EB093B-9B02-2054-F038-2A0D9D4C2080}"/>
              </a:ext>
            </a:extLst>
          </p:cNvPr>
          <p:cNvSpPr txBox="1"/>
          <p:nvPr/>
        </p:nvSpPr>
        <p:spPr>
          <a:xfrm>
            <a:off x="875653" y="166734"/>
            <a:ext cx="1044069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Light" panose="020F0302020204030204"/>
                <a:ea typeface="+mn-ea"/>
                <a:cs typeface="+mn-cs"/>
              </a:rPr>
              <a:t>Appreciation for all who have supported this work: Gov. Inslee and his staff, the Legislature, sister agencies, partner Boards, Commissions and Advisory Committees.</a:t>
            </a:r>
          </a:p>
        </p:txBody>
      </p:sp>
      <p:pic>
        <p:nvPicPr>
          <p:cNvPr id="1030" name="Picture 6" descr="Group photo of Department of Health staff and partners involved in improvement work">
            <a:extLst>
              <a:ext uri="{FF2B5EF4-FFF2-40B4-BE49-F238E27FC236}">
                <a16:creationId xmlns:a16="http://schemas.microsoft.com/office/drawing/2014/main" id="{363ACDCC-BB47-0024-4D2B-5CC406235C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497" b="19699"/>
          <a:stretch/>
        </p:blipFill>
        <p:spPr bwMode="auto">
          <a:xfrm>
            <a:off x="836583" y="1071695"/>
            <a:ext cx="6378678" cy="2457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8" name="Picture 4" descr="Department of Health leaders during a credentialing improvement event">
            <a:extLst>
              <a:ext uri="{FF2B5EF4-FFF2-40B4-BE49-F238E27FC236}">
                <a16:creationId xmlns:a16="http://schemas.microsoft.com/office/drawing/2014/main" id="{1D679E3C-72DC-07C8-8E35-CA758AC52A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38" r="12133"/>
          <a:stretch/>
        </p:blipFill>
        <p:spPr bwMode="auto">
          <a:xfrm rot="5400000">
            <a:off x="987048" y="3485558"/>
            <a:ext cx="2329914" cy="26424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9" name="Picture 8" descr="A group of people sitting at a table in a conference with a screen of virtual attendees">
            <a:extLst>
              <a:ext uri="{FF2B5EF4-FFF2-40B4-BE49-F238E27FC236}">
                <a16:creationId xmlns:a16="http://schemas.microsoft.com/office/drawing/2014/main" id="{5296960E-20EF-817F-0EDA-7028814A7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6939" y="1071695"/>
            <a:ext cx="4074287" cy="49000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descr="A group of people sitting at tables in a conference room to address improvement work">
            <a:extLst>
              <a:ext uri="{FF2B5EF4-FFF2-40B4-BE49-F238E27FC236}">
                <a16:creationId xmlns:a16="http://schemas.microsoft.com/office/drawing/2014/main" id="{93126F64-F1D6-CF1C-23E6-DCC0ED66F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914" y="3641831"/>
            <a:ext cx="3670347" cy="23299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2" name="Group 1">
            <a:extLst>
              <a:ext uri="{FF2B5EF4-FFF2-40B4-BE49-F238E27FC236}">
                <a16:creationId xmlns:a16="http://schemas.microsoft.com/office/drawing/2014/main" id="{AA553B67-C2FB-4948-F33A-E369D6D7E2F5}"/>
              </a:ext>
              <a:ext uri="{C183D7F6-B498-43B3-948B-1728B52AA6E4}">
                <adec:decorative xmlns:adec="http://schemas.microsoft.com/office/drawing/2017/decorative" val="1"/>
              </a:ext>
            </a:extLst>
          </p:cNvPr>
          <p:cNvGrpSpPr/>
          <p:nvPr/>
        </p:nvGrpSpPr>
        <p:grpSpPr>
          <a:xfrm>
            <a:off x="0" y="6150321"/>
            <a:ext cx="12188892" cy="766395"/>
            <a:chOff x="0" y="6129704"/>
            <a:chExt cx="12192000" cy="766395"/>
          </a:xfrm>
          <a:solidFill>
            <a:srgbClr val="081B19"/>
          </a:solidFill>
        </p:grpSpPr>
        <p:sp>
          <p:nvSpPr>
            <p:cNvPr id="3" name="object 2">
              <a:extLst>
                <a:ext uri="{FF2B5EF4-FFF2-40B4-BE49-F238E27FC236}">
                  <a16:creationId xmlns:a16="http://schemas.microsoft.com/office/drawing/2014/main" id="{17E87546-127F-63ED-9633-A74FCB7ABF5B}"/>
                </a:ext>
              </a:extLst>
            </p:cNvPr>
            <p:cNvSpPr txBox="1"/>
            <p:nvPr/>
          </p:nvSpPr>
          <p:spPr>
            <a:xfrm>
              <a:off x="11483340" y="6412483"/>
              <a:ext cx="66675" cy="135422"/>
            </a:xfrm>
            <a:prstGeom prst="rect">
              <a:avLst/>
            </a:prstGeom>
            <a:grpFill/>
          </p:spPr>
          <p:txBody>
            <a:bodyPr vert="horz" wrap="square" lIns="0" tIns="0" rIns="0" bIns="0" rtlCol="0" anchor="t">
              <a:spAutoFit/>
            </a:bodyPr>
            <a:lstStyle/>
            <a:p>
              <a:pPr marL="0" marR="0" lvl="0" indent="0" algn="l" defTabSz="914400" rtl="0" eaLnBrk="1" fontAlgn="auto" latinLnBrk="0" hangingPunct="1">
                <a:lnSpc>
                  <a:spcPct val="87984"/>
                </a:lnSpc>
                <a:spcBef>
                  <a:spcPts val="0"/>
                </a:spcBef>
                <a:spcAft>
                  <a:spcPts val="0"/>
                </a:spcAft>
                <a:buClrTx/>
                <a:buSzTx/>
                <a:buFontTx/>
                <a:buNone/>
                <a:tabLst/>
                <a:defRPr/>
              </a:pPr>
              <a:r>
                <a:rPr kumimoji="0" sz="1000" b="0" i="0" u="none" strike="noStrike" kern="0" cap="none" spc="-5" normalizeH="0" baseline="0" noProof="0" dirty="0">
                  <a:ln>
                    <a:noFill/>
                  </a:ln>
                  <a:solidFill>
                    <a:srgbClr val="7E7E7E"/>
                  </a:solidFill>
                  <a:effectLst/>
                  <a:uLnTx/>
                  <a:uFillTx/>
                  <a:latin typeface="Trebuchet MS"/>
                  <a:ea typeface="+mn-ea"/>
                  <a:cs typeface="Trebuchet MS"/>
                </a:rPr>
                <a:t>1</a:t>
              </a:r>
              <a:endParaRPr lang="en-US" sz="1000" b="0" i="0" u="none" strike="noStrike" kern="0" cap="none" spc="0" normalizeH="0" baseline="0" noProof="0">
                <a:ln>
                  <a:noFill/>
                </a:ln>
                <a:solidFill>
                  <a:prstClr val="black"/>
                </a:solidFill>
                <a:effectLst/>
                <a:uLnTx/>
                <a:uFillTx/>
                <a:latin typeface="Trebuchet MS"/>
                <a:cs typeface="Trebuchet MS"/>
              </a:endParaRPr>
            </a:p>
          </p:txBody>
        </p:sp>
        <p:pic>
          <p:nvPicPr>
            <p:cNvPr id="5" name="object 11">
              <a:extLst>
                <a:ext uri="{FF2B5EF4-FFF2-40B4-BE49-F238E27FC236}">
                  <a16:creationId xmlns:a16="http://schemas.microsoft.com/office/drawing/2014/main" id="{D740BC98-E5CC-9F3E-FD5D-AB2D5CC658E2}"/>
                </a:ext>
              </a:extLst>
            </p:cNvPr>
            <p:cNvPicPr/>
            <p:nvPr/>
          </p:nvPicPr>
          <p:blipFill>
            <a:blip r:embed="rId6" cstate="print"/>
            <a:stretch>
              <a:fillRect/>
            </a:stretch>
          </p:blipFill>
          <p:spPr>
            <a:xfrm>
              <a:off x="8274001" y="6230208"/>
              <a:ext cx="2621279" cy="655320"/>
            </a:xfrm>
            <a:prstGeom prst="rect">
              <a:avLst/>
            </a:prstGeom>
            <a:grpFill/>
          </p:spPr>
        </p:pic>
        <p:sp>
          <p:nvSpPr>
            <p:cNvPr id="6" name="Rectangle 5">
              <a:extLst>
                <a:ext uri="{FF2B5EF4-FFF2-40B4-BE49-F238E27FC236}">
                  <a16:creationId xmlns:a16="http://schemas.microsoft.com/office/drawing/2014/main" id="{0A413E27-A4D3-659D-D827-E42868B12927}"/>
                </a:ext>
              </a:extLst>
            </p:cNvPr>
            <p:cNvSpPr/>
            <p:nvPr/>
          </p:nvSpPr>
          <p:spPr>
            <a:xfrm>
              <a:off x="0" y="6129704"/>
              <a:ext cx="12192000" cy="766395"/>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Social Media: @WaDeptHealth @WaHealthSec&#10;&#10;&#10;Description automatically generated">
              <a:extLst>
                <a:ext uri="{FF2B5EF4-FFF2-40B4-BE49-F238E27FC236}">
                  <a16:creationId xmlns:a16="http://schemas.microsoft.com/office/drawing/2014/main" id="{B83BF3CD-1A75-3E05-1647-CD010510D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9598" y="6372923"/>
              <a:ext cx="1240277" cy="310255"/>
            </a:xfrm>
            <a:prstGeom prst="rect">
              <a:avLst/>
            </a:prstGeom>
            <a:grpFill/>
          </p:spPr>
        </p:pic>
        <p:sp>
          <p:nvSpPr>
            <p:cNvPr id="10" name="TextBox 9">
              <a:extLst>
                <a:ext uri="{FF2B5EF4-FFF2-40B4-BE49-F238E27FC236}">
                  <a16:creationId xmlns:a16="http://schemas.microsoft.com/office/drawing/2014/main" id="{8A9AAB6F-81DD-CD86-2FA7-76083364F28B}"/>
                </a:ext>
              </a:extLst>
            </p:cNvPr>
            <p:cNvSpPr txBox="1"/>
            <p:nvPr/>
          </p:nvSpPr>
          <p:spPr>
            <a:xfrm>
              <a:off x="10916999" y="6193763"/>
              <a:ext cx="1240276" cy="646331"/>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1C9B6"/>
                  </a:solidFill>
                  <a:effectLst/>
                  <a:uLnTx/>
                  <a:uFillTx/>
                  <a:latin typeface="Franklin Gothic Book"/>
                  <a:ea typeface="+mn-ea"/>
                  <a:cs typeface="+mn-cs"/>
                </a:rPr>
                <a:t>@WaDeptHealth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1C9B6"/>
                  </a:solidFill>
                  <a:effectLst/>
                  <a:uLnTx/>
                  <a:uFillTx/>
                  <a:latin typeface="Franklin Gothic Book"/>
                  <a:ea typeface="+mn-ea"/>
                  <a:cs typeface="+mn-cs"/>
                </a:rPr>
                <a:t>@WaHealthSec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1C9B6"/>
                  </a:solidFill>
                  <a:effectLst/>
                  <a:uLnTx/>
                  <a:uFillTx/>
                  <a:latin typeface="Franklin Gothic Book"/>
                  <a:ea typeface="+mn-ea"/>
                  <a:cs typeface="+mn-cs"/>
                </a:rPr>
                <a:t>@Ushahmd</a:t>
              </a:r>
            </a:p>
          </p:txBody>
        </p:sp>
        <p:pic>
          <p:nvPicPr>
            <p:cNvPr id="12" name="Picture 11" descr="Logo&#10;&#10;Description automatically generated with low confidence">
              <a:extLst>
                <a:ext uri="{FF2B5EF4-FFF2-40B4-BE49-F238E27FC236}">
                  <a16:creationId xmlns:a16="http://schemas.microsoft.com/office/drawing/2014/main" id="{308CDD79-0D08-3DB0-4170-4B75436F14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7" y="6230208"/>
              <a:ext cx="1976826" cy="548883"/>
            </a:xfrm>
            <a:prstGeom prst="rect">
              <a:avLst/>
            </a:prstGeom>
            <a:grpFill/>
          </p:spPr>
        </p:pic>
      </p:grpSp>
    </p:spTree>
    <p:extLst>
      <p:ext uri="{BB962C8B-B14F-4D97-AF65-F5344CB8AC3E}">
        <p14:creationId xmlns:p14="http://schemas.microsoft.com/office/powerpoint/2010/main" val="2195921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 Q&amp;A</a:t>
            </a:r>
          </a:p>
        </p:txBody>
      </p:sp>
    </p:spTree>
    <p:extLst>
      <p:ext uri="{BB962C8B-B14F-4D97-AF65-F5344CB8AC3E}">
        <p14:creationId xmlns:p14="http://schemas.microsoft.com/office/powerpoint/2010/main" val="3590830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567745"/>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entury Gothic" panose="020B0502020202020204" pitchFamily="34" charset="0"/>
                <a:ea typeface="KaiTi" panose="020B0503020204020204" pitchFamily="49" charset="-122"/>
                <a:cs typeface="Raavi" panose="020B0502040204020203" pitchFamily="34" charset="0"/>
              </a:rPr>
              <a:t>Governor’s Closing Remarks</a:t>
            </a:r>
          </a:p>
        </p:txBody>
      </p:sp>
    </p:spTree>
    <p:extLst>
      <p:ext uri="{BB962C8B-B14F-4D97-AF65-F5344CB8AC3E}">
        <p14:creationId xmlns:p14="http://schemas.microsoft.com/office/powerpoint/2010/main" val="2906469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5920154" y="980337"/>
            <a:ext cx="543867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28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rPr>
              <a:t>Thank </a:t>
            </a:r>
            <a:r>
              <a:rPr lang="en-US" sz="2800" cap="small" dirty="0">
                <a:solidFill>
                  <a:prstClr val="black"/>
                </a:solidFill>
                <a:latin typeface="Gill Sans MT" panose="020B0502020104020203" pitchFamily="34" charset="0"/>
                <a:ea typeface="+mn-ea"/>
                <a:cs typeface="+mn-cs"/>
              </a:rPr>
              <a:t>You for Attending Today!</a:t>
            </a:r>
            <a:endParaRPr kumimoji="0" lang="en-US" sz="3200" b="0" i="0" u="none" strike="noStrike" kern="1200" cap="small"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 name="Content Placeholder 1">
            <a:extLst>
              <a:ext uri="{FF2B5EF4-FFF2-40B4-BE49-F238E27FC236}">
                <a16:creationId xmlns:a16="http://schemas.microsoft.com/office/drawing/2014/main" id="{1A5AAAE2-00E7-4692-91FC-2B4728EE14BF}"/>
              </a:ext>
            </a:extLst>
          </p:cNvPr>
          <p:cNvSpPr>
            <a:spLocks noGrp="1"/>
          </p:cNvSpPr>
          <p:nvPr>
            <p:ph idx="1"/>
          </p:nvPr>
        </p:nvSpPr>
        <p:spPr>
          <a:xfrm>
            <a:off x="6161079" y="1785257"/>
            <a:ext cx="5152505" cy="4092406"/>
          </a:xfrm>
        </p:spPr>
        <p:txBody>
          <a:bodyPr vert="horz" lIns="91440" tIns="45720" rIns="91440" bIns="45720" rtlCol="0" anchor="t">
            <a:normAutofit fontScale="85000" lnSpcReduction="20000"/>
          </a:bodyPr>
          <a:lstStyle/>
          <a:p>
            <a:r>
              <a:rPr lang="en-US" cap="small">
                <a:latin typeface="Gill Sans MT"/>
              </a:rPr>
              <a:t>Please Take a Moment to Complete Our Brief Survey using the QR code below:</a:t>
            </a:r>
          </a:p>
          <a:p>
            <a:endParaRPr lang="en-US" cap="small">
              <a:latin typeface="Gill Sans MT"/>
            </a:endParaRPr>
          </a:p>
          <a:p>
            <a:endParaRPr lang="en-US" cap="small">
              <a:latin typeface="Gill Sans MT"/>
            </a:endParaRPr>
          </a:p>
          <a:p>
            <a:br>
              <a:rPr lang="en-US" sz="2800" b="0" i="0" u="none" strike="noStrike" kern="1200" cap="small" spc="0" normalizeH="0" baseline="0" noProof="0">
                <a:ln>
                  <a:noFill/>
                </a:ln>
                <a:effectLst/>
                <a:uLnTx/>
                <a:uFillTx/>
                <a:latin typeface="Gill Sans MT" panose="020B0502020104020203" pitchFamily="34" charset="0"/>
              </a:rPr>
            </a:br>
            <a:br>
              <a:rPr lang="en-US" sz="2800" b="0" i="0" u="none" strike="noStrike" kern="1200" cap="small" spc="0" normalizeH="0" baseline="0" noProof="0">
                <a:ln>
                  <a:noFill/>
                </a:ln>
                <a:effectLst/>
                <a:uLnTx/>
                <a:uFillTx/>
                <a:latin typeface="Gill Sans MT" panose="020B0502020104020203" pitchFamily="34" charset="0"/>
              </a:rPr>
            </a:br>
            <a:endParaRPr lang="en-US" cap="small">
              <a:latin typeface="Gill Sans MT"/>
            </a:endParaRPr>
          </a:p>
          <a:p>
            <a:r>
              <a:rPr kumimoji="0" lang="en-US" sz="2800" b="0" i="0" u="none" strike="noStrike" kern="1200" cap="small" spc="0" normalizeH="0" baseline="0" noProof="0">
                <a:ln>
                  <a:noFill/>
                </a:ln>
                <a:effectLst/>
                <a:uLnTx/>
                <a:uFillTx/>
                <a:latin typeface="Gill Sans MT"/>
              </a:rPr>
              <a:t>You can view the recording of </a:t>
            </a:r>
            <a:r>
              <a:rPr lang="en-US" sz="2800" cap="small">
                <a:latin typeface="Gill Sans MT"/>
              </a:rPr>
              <a:t>today’s</a:t>
            </a:r>
            <a:r>
              <a:rPr lang="en-US" cap="small">
                <a:latin typeface="Gill Sans MT"/>
              </a:rPr>
              <a:t> </a:t>
            </a:r>
            <a:r>
              <a:rPr lang="en-US" sz="2800" cap="small">
                <a:latin typeface="Gill Sans MT"/>
              </a:rPr>
              <a:t>meeting at:</a:t>
            </a:r>
            <a:r>
              <a:rPr lang="en-US" cap="small">
                <a:latin typeface="Gill Sans MT"/>
              </a:rPr>
              <a:t> </a:t>
            </a:r>
            <a:r>
              <a:rPr lang="en-US" sz="2800" cap="small">
                <a:latin typeface="Gill Sans MT"/>
                <a:hlinkClick r:id="rId3">
                  <a:extLst>
                    <a:ext uri="{A12FA001-AC4F-418D-AE19-62706E023703}">
                      <ahyp:hlinkClr xmlns:ahyp="http://schemas.microsoft.com/office/drawing/2018/hyperlinkcolor" val="tx"/>
                    </a:ext>
                  </a:extLst>
                </a:hlinkClick>
              </a:rPr>
              <a:t>https://results.wa.gov/measuring-progress/public-performance-reviews</a:t>
            </a:r>
            <a:endParaRPr lang="en-US"/>
          </a:p>
        </p:txBody>
      </p:sp>
      <p:pic>
        <p:nvPicPr>
          <p:cNvPr id="3" name="Picture 3" descr="QR code for attendees to take a survey of the meeting">
            <a:extLst>
              <a:ext uri="{FF2B5EF4-FFF2-40B4-BE49-F238E27FC236}">
                <a16:creationId xmlns:a16="http://schemas.microsoft.com/office/drawing/2014/main" id="{45F2A1DA-BBE0-6F15-6395-342B260B4269}"/>
              </a:ext>
            </a:extLst>
          </p:cNvPr>
          <p:cNvPicPr>
            <a:picLocks noChangeAspect="1"/>
          </p:cNvPicPr>
          <p:nvPr/>
        </p:nvPicPr>
        <p:blipFill>
          <a:blip r:embed="rId4"/>
          <a:stretch>
            <a:fillRect/>
          </a:stretch>
        </p:blipFill>
        <p:spPr>
          <a:xfrm>
            <a:off x="8022407" y="2709529"/>
            <a:ext cx="1448165" cy="1438941"/>
          </a:xfrm>
          <a:prstGeom prst="rect">
            <a:avLst/>
          </a:prstGeom>
        </p:spPr>
      </p:pic>
      <p:sp>
        <p:nvSpPr>
          <p:cNvPr id="4" name="TextBox 3">
            <a:extLst>
              <a:ext uri="{FF2B5EF4-FFF2-40B4-BE49-F238E27FC236}">
                <a16:creationId xmlns:a16="http://schemas.microsoft.com/office/drawing/2014/main" id="{A3C8F6E1-2928-82DF-4388-1744A099995C}"/>
              </a:ext>
            </a:extLst>
          </p:cNvPr>
          <p:cNvSpPr txBox="1"/>
          <p:nvPr/>
        </p:nvSpPr>
        <p:spPr>
          <a:xfrm>
            <a:off x="359795" y="1609690"/>
            <a:ext cx="4723266"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Gill Sans MT"/>
              </a:rPr>
              <a:t>Join us July 24</a:t>
            </a:r>
            <a:r>
              <a:rPr lang="en-US" sz="3200" b="1" baseline="30000">
                <a:latin typeface="Gill Sans MT"/>
              </a:rPr>
              <a:t>th</a:t>
            </a:r>
            <a:br>
              <a:rPr lang="en-US" sz="3200">
                <a:latin typeface="Gill Sans MT"/>
              </a:rPr>
            </a:br>
            <a:r>
              <a:rPr lang="en-US" sz="3200">
                <a:latin typeface="Gill Sans MT"/>
              </a:rPr>
              <a:t>10:30 a.m. – 11:45 a.m.</a:t>
            </a:r>
            <a:br>
              <a:rPr lang="en-US" sz="3200">
                <a:latin typeface="Gill Sans MT"/>
              </a:rPr>
            </a:br>
            <a:endParaRPr lang="en-US"/>
          </a:p>
          <a:p>
            <a:pPr algn="ctr"/>
            <a:r>
              <a:rPr lang="en-US" sz="3200">
                <a:latin typeface="Gill Sans MT"/>
              </a:rPr>
              <a:t>Topic:  </a:t>
            </a:r>
            <a:br>
              <a:rPr lang="en-US" sz="3200">
                <a:latin typeface="Gill Sans MT"/>
              </a:rPr>
            </a:br>
            <a:r>
              <a:rPr lang="en-US" sz="3200" b="1">
                <a:latin typeface="Gill Sans MT"/>
              </a:rPr>
              <a:t>Poverty Reduction and Working Families Tax Credit</a:t>
            </a:r>
          </a:p>
        </p:txBody>
      </p:sp>
    </p:spTree>
    <p:extLst>
      <p:ext uri="{BB962C8B-B14F-4D97-AF65-F5344CB8AC3E}">
        <p14:creationId xmlns:p14="http://schemas.microsoft.com/office/powerpoint/2010/main" val="86256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90290" y="1067347"/>
            <a:ext cx="481168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Welcome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9DA15625-4654-46B7-8CC0-5DD1CAE8F0E3}"/>
              </a:ext>
            </a:extLst>
          </p:cNvPr>
          <p:cNvSpPr>
            <a:spLocks noGrp="1"/>
          </p:cNvSpPr>
          <p:nvPr>
            <p:ph idx="1"/>
          </p:nvPr>
        </p:nvSpPr>
        <p:spPr>
          <a:xfrm>
            <a:off x="5972262" y="4203074"/>
            <a:ext cx="5629712" cy="838709"/>
          </a:xfrm>
        </p:spPr>
        <p:txBody>
          <a:bodyPr>
            <a:normAutofit fontScale="85000" lnSpcReduction="20000"/>
          </a:bodyPr>
          <a:lstStyle/>
          <a:p>
            <a:pPr>
              <a:defRPr/>
            </a:pPr>
            <a:r>
              <a:rPr lang="en-US" sz="2100" cap="small">
                <a:solidFill>
                  <a:schemeClr val="bg1"/>
                </a:solidFill>
                <a:latin typeface="Gill Sans MT"/>
              </a:rPr>
              <a:t>Presented by: </a:t>
            </a:r>
            <a:endParaRPr lang="en-US" sz="2100" cap="small">
              <a:solidFill>
                <a:schemeClr val="bg1"/>
              </a:solidFill>
              <a:latin typeface="Gill Sans MT" panose="020B0502020104020203" pitchFamily="34" charset="0"/>
            </a:endParaRPr>
          </a:p>
          <a:p>
            <a:pPr marL="285750" lvl="0" indent="-285750">
              <a:buFont typeface="Arial" panose="020B0604020202020204" pitchFamily="34" charset="0"/>
              <a:buChar char="•"/>
              <a:defRPr/>
            </a:pPr>
            <a:r>
              <a:rPr lang="en-US" sz="2100" cap="small">
                <a:solidFill>
                  <a:schemeClr val="bg1"/>
                </a:solidFill>
                <a:latin typeface="Gill Sans MT"/>
              </a:rPr>
              <a:t>Lisa </a:t>
            </a:r>
            <a:r>
              <a:rPr lang="en-US" sz="2100" cap="small">
                <a:latin typeface="Gill Sans MT"/>
              </a:rPr>
              <a:t>van der Lugt</a:t>
            </a:r>
            <a:r>
              <a:rPr lang="en-US" sz="2100" cap="small">
                <a:solidFill>
                  <a:schemeClr val="bg1"/>
                </a:solidFill>
                <a:latin typeface="Gill Sans MT"/>
              </a:rPr>
              <a:t>, Executive Strategic Performance Advisor, Results Washington</a:t>
            </a:r>
          </a:p>
          <a:p>
            <a:endParaRPr lang="en-US"/>
          </a:p>
        </p:txBody>
      </p:sp>
    </p:spTree>
    <p:extLst>
      <p:ext uri="{BB962C8B-B14F-4D97-AF65-F5344CB8AC3E}">
        <p14:creationId xmlns:p14="http://schemas.microsoft.com/office/powerpoint/2010/main" val="328005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66EA-FE37-4688-9168-49FC8D69744F}"/>
              </a:ext>
            </a:extLst>
          </p:cNvPr>
          <p:cNvSpPr>
            <a:spLocks noGrp="1"/>
          </p:cNvSpPr>
          <p:nvPr>
            <p:ph type="title"/>
          </p:nvPr>
        </p:nvSpPr>
        <p:spPr/>
        <p:txBody>
          <a:bodyPr>
            <a:normAutofit/>
          </a:bodyPr>
          <a:lstStyle/>
          <a:p>
            <a:r>
              <a:rPr lang="en-US" sz="4200">
                <a:latin typeface="Century Gothic" panose="020B0502020202020204" pitchFamily="34" charset="0"/>
              </a:rPr>
              <a:t>Building Logistics</a:t>
            </a:r>
          </a:p>
        </p:txBody>
      </p:sp>
      <p:sp>
        <p:nvSpPr>
          <p:cNvPr id="3" name="Content Placeholder 2">
            <a:extLst>
              <a:ext uri="{FF2B5EF4-FFF2-40B4-BE49-F238E27FC236}">
                <a16:creationId xmlns:a16="http://schemas.microsoft.com/office/drawing/2014/main" id="{00F7FC75-524C-4726-B59C-5F0A72A82218}"/>
              </a:ext>
            </a:extLst>
          </p:cNvPr>
          <p:cNvSpPr>
            <a:spLocks noGrp="1"/>
          </p:cNvSpPr>
          <p:nvPr>
            <p:ph idx="1"/>
          </p:nvPr>
        </p:nvSpPr>
        <p:spPr/>
        <p:txBody>
          <a:bodyPr vert="horz" lIns="91440" tIns="45720" rIns="91440" bIns="45720" rtlCol="0" anchor="t">
            <a:normAutofit fontScale="92500" lnSpcReduction="20000"/>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effectLst/>
                <a:uLnTx/>
                <a:uFillTx/>
                <a:latin typeface="Calibri" panose="020F0502020204030204"/>
                <a:ea typeface="+mn-ea"/>
                <a:cs typeface="+mn-cs"/>
              </a:rPr>
              <a:t>Emergency exits </a:t>
            </a:r>
            <a:r>
              <a:rPr kumimoji="0" lang="en-US" b="0" i="0" u="none" strike="noStrike" kern="1200" cap="none" spc="0" normalizeH="0" baseline="0" noProof="0">
                <a:ln>
                  <a:noFill/>
                </a:ln>
                <a:effectLst/>
                <a:uLnTx/>
                <a:uFillTx/>
                <a:latin typeface="Calibri" panose="020F0502020204030204"/>
                <a:ea typeface="+mn-ea"/>
                <a:cs typeface="+mn-cs"/>
              </a:rPr>
              <a:t>are located through the nearest exit; follow illuminated signs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1">
                <a:latin typeface="Calibri" panose="020F0502020204030204"/>
              </a:rPr>
              <a:t>Restrooms</a:t>
            </a:r>
            <a:r>
              <a:rPr lang="en-US">
                <a:latin typeface="Calibri" panose="020F0502020204030204"/>
              </a:rPr>
              <a:t> are located down the hall near the south and north exits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cs typeface="Calibri"/>
              </a:rPr>
              <a:t>Please take </a:t>
            </a:r>
            <a:r>
              <a:rPr lang="en-US" b="1">
                <a:latin typeface="Calibri" panose="020F0502020204030204"/>
                <a:cs typeface="Calibri"/>
              </a:rPr>
              <a:t>side conversations </a:t>
            </a:r>
            <a:r>
              <a:rPr lang="en-US">
                <a:latin typeface="Calibri" panose="020F0502020204030204"/>
                <a:cs typeface="Calibri"/>
              </a:rPr>
              <a:t>outside the room</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rPr>
              <a:t>Attendees will find a QR code and a physical</a:t>
            </a:r>
            <a:r>
              <a:rPr lang="en-US" b="1">
                <a:latin typeface="Calibri" panose="020F0502020204030204"/>
              </a:rPr>
              <a:t> survey </a:t>
            </a:r>
            <a:r>
              <a:rPr lang="en-US">
                <a:latin typeface="Calibri" panose="020F0502020204030204"/>
              </a:rPr>
              <a:t>located on conference room tables</a:t>
            </a:r>
            <a:endParaRPr lang="en-US">
              <a:latin typeface="Calibri" panose="020F0502020204030204"/>
              <a:cs typeface="Calibri"/>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Calibri" panose="020F0502020204030204"/>
              </a:rPr>
              <a:t>Our meeting is being </a:t>
            </a:r>
            <a:r>
              <a:rPr lang="en-US" b="1">
                <a:latin typeface="Calibri" panose="020F0502020204030204"/>
              </a:rPr>
              <a:t>live-streamed</a:t>
            </a:r>
            <a:r>
              <a:rPr lang="en-US">
                <a:latin typeface="Calibri" panose="020F0502020204030204"/>
              </a:rPr>
              <a:t> by TVW</a:t>
            </a:r>
            <a:endParaRPr lang="en-US">
              <a:latin typeface="Calibri" panose="020F0502020204030204"/>
              <a:cs typeface="Calibri"/>
            </a:endParaRPr>
          </a:p>
          <a:p>
            <a:pPr marL="171450" indent="-171450">
              <a:lnSpc>
                <a:spcPct val="150000"/>
              </a:lnSpc>
              <a:spcBef>
                <a:spcPts val="0"/>
              </a:spcBef>
              <a:defRPr/>
            </a:pPr>
            <a:r>
              <a:rPr kumimoji="0" lang="en-US" b="0" i="0" u="none" strike="noStrike" kern="1200" cap="none" spc="0" normalizeH="0" baseline="0" noProof="0">
                <a:ln>
                  <a:noFill/>
                </a:ln>
                <a:effectLst/>
                <a:uLnTx/>
                <a:uFillTx/>
                <a:latin typeface="Calibri" panose="020F0502020204030204"/>
                <a:ea typeface="+mn-ea"/>
                <a:cs typeface="+mn-cs"/>
              </a:rPr>
              <a:t>Meeting </a:t>
            </a:r>
            <a:r>
              <a:rPr kumimoji="0" lang="en-US" b="1" i="0" u="none" strike="noStrike" kern="1200" cap="none" spc="0" normalizeH="0" baseline="0" noProof="0">
                <a:ln>
                  <a:noFill/>
                </a:ln>
                <a:effectLst/>
                <a:uLnTx/>
                <a:uFillTx/>
                <a:latin typeface="Calibri" panose="020F0502020204030204"/>
                <a:ea typeface="+mn-ea"/>
                <a:cs typeface="+mn-cs"/>
              </a:rPr>
              <a:t>materials </a:t>
            </a:r>
            <a:r>
              <a:rPr kumimoji="0" lang="en-US" b="0" i="0" u="none" strike="noStrike" kern="1200" cap="none" spc="0" normalizeH="0" baseline="0" noProof="0">
                <a:ln>
                  <a:noFill/>
                </a:ln>
                <a:effectLst/>
                <a:uLnTx/>
                <a:uFillTx/>
                <a:latin typeface="Calibri" panose="020F0502020204030204"/>
                <a:ea typeface="+mn-ea"/>
                <a:cs typeface="+mn-cs"/>
              </a:rPr>
              <a:t>are located at </a:t>
            </a:r>
            <a:r>
              <a:rPr kumimoji="0" lang="en-US" b="0" i="0" u="none" strike="noStrike" kern="1200" cap="none" spc="0" normalizeH="0" baseline="0" noProof="0">
                <a:ln>
                  <a:noFill/>
                </a:ln>
                <a:effectLst/>
                <a:uLnTx/>
                <a:uFillTx/>
                <a:latin typeface="Calibri" panose="020F0502020204030204"/>
                <a:hlinkClick r:id="rId3"/>
              </a:rPr>
              <a:t>ww</a:t>
            </a:r>
            <a:r>
              <a:rPr lang="en-US">
                <a:latin typeface="Calibri" panose="020F0502020204030204"/>
                <a:hlinkClick r:id="rId3"/>
              </a:rPr>
              <a:t>w.results.wa.gov</a:t>
            </a:r>
            <a:r>
              <a:rPr lang="en-US">
                <a:latin typeface="Calibri" panose="020F0502020204030204"/>
              </a:rPr>
              <a:t> </a:t>
            </a:r>
            <a:endParaRPr lang="en-US" b="0" i="0"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216602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66EA-FE37-4688-9168-49FC8D69744F}"/>
              </a:ext>
            </a:extLst>
          </p:cNvPr>
          <p:cNvSpPr>
            <a:spLocks noGrp="1"/>
          </p:cNvSpPr>
          <p:nvPr>
            <p:ph type="title"/>
          </p:nvPr>
        </p:nvSpPr>
        <p:spPr/>
        <p:txBody>
          <a:bodyPr>
            <a:normAutofit/>
          </a:bodyPr>
          <a:lstStyle/>
          <a:p>
            <a:r>
              <a:rPr lang="en-US" sz="4200">
                <a:latin typeface="Century Gothic" panose="020B0502020202020204" pitchFamily="34" charset="0"/>
              </a:rPr>
              <a:t>Topic Selection</a:t>
            </a:r>
          </a:p>
        </p:txBody>
      </p:sp>
      <p:sp>
        <p:nvSpPr>
          <p:cNvPr id="3" name="Content Placeholder 2">
            <a:extLst>
              <a:ext uri="{FF2B5EF4-FFF2-40B4-BE49-F238E27FC236}">
                <a16:creationId xmlns:a16="http://schemas.microsoft.com/office/drawing/2014/main" id="{EADCDD86-5374-41C1-A3A1-6B1649D9A293}"/>
              </a:ext>
            </a:extLst>
          </p:cNvPr>
          <p:cNvSpPr>
            <a:spLocks noGrp="1"/>
          </p:cNvSpPr>
          <p:nvPr>
            <p:ph idx="1"/>
          </p:nvPr>
        </p:nvSpPr>
        <p:spPr>
          <a:xfrm>
            <a:off x="838200" y="1825624"/>
            <a:ext cx="10515600" cy="5032375"/>
          </a:xfrm>
        </p:spPr>
        <p:txBody>
          <a:bodyPr vert="horz" lIns="91440" tIns="45720" rIns="91440" bIns="45720" rtlCol="0" anchor="t">
            <a:noAutofit/>
          </a:bodyPr>
          <a:lstStyle/>
          <a:p>
            <a:r>
              <a:rPr lang="en-US" sz="3200"/>
              <a:t>Healthcare provider credentialing is tied to the Governor’s </a:t>
            </a:r>
            <a:r>
              <a:rPr lang="en-US" sz="3200" b="1">
                <a:solidFill>
                  <a:schemeClr val="accent5">
                    <a:lumMod val="50000"/>
                  </a:schemeClr>
                </a:solidFill>
              </a:rPr>
              <a:t>goal 4</a:t>
            </a:r>
            <a:r>
              <a:rPr lang="en-US" sz="3200"/>
              <a:t>: Healthy and Safe Communities, and </a:t>
            </a:r>
            <a:r>
              <a:rPr lang="en-US" sz="3200" b="1">
                <a:solidFill>
                  <a:schemeClr val="accent5">
                    <a:lumMod val="50000"/>
                  </a:schemeClr>
                </a:solidFill>
              </a:rPr>
              <a:t>goal 5</a:t>
            </a:r>
            <a:r>
              <a:rPr lang="en-US" sz="3200"/>
              <a:t>: efficient, effective, and accountable government</a:t>
            </a:r>
          </a:p>
          <a:p>
            <a:r>
              <a:rPr lang="en-US" sz="3200"/>
              <a:t>Recommended by leaders across the state to examine the status of the healthcare workforce and review improvement initiatives to address licensure needs and barriers for providers</a:t>
            </a:r>
            <a:endParaRPr lang="en-US" sz="3200">
              <a:cs typeface="Calibri"/>
            </a:endParaRPr>
          </a:p>
          <a:p>
            <a:r>
              <a:rPr lang="en-US" sz="3200"/>
              <a:t>Progress and initiatives presented by:</a:t>
            </a:r>
            <a:endParaRPr lang="en-US" sz="3200">
              <a:cs typeface="Calibri"/>
            </a:endParaRPr>
          </a:p>
          <a:p>
            <a:pPr lvl="1"/>
            <a:r>
              <a:rPr lang="en-US" sz="2800"/>
              <a:t>Department of Health</a:t>
            </a:r>
            <a:endParaRPr lang="en-US" sz="2800">
              <a:cs typeface="Calibri"/>
            </a:endParaRPr>
          </a:p>
        </p:txBody>
      </p:sp>
    </p:spTree>
    <p:extLst>
      <p:ext uri="{BB962C8B-B14F-4D97-AF65-F5344CB8AC3E}">
        <p14:creationId xmlns:p14="http://schemas.microsoft.com/office/powerpoint/2010/main" val="96390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DB054A-50D1-43AF-AB68-275C2D5C0C27}"/>
              </a:ext>
            </a:extLst>
          </p:cNvPr>
          <p:cNvSpPr txBox="1">
            <a:spLocks noGrp="1"/>
          </p:cNvSpPr>
          <p:nvPr>
            <p:ph type="ctrTitle"/>
          </p:nvPr>
        </p:nvSpPr>
        <p:spPr>
          <a:xfrm>
            <a:off x="1524000" y="4609690"/>
            <a:ext cx="9144000"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Century Gothic" panose="020B0502020202020204" pitchFamily="34" charset="0"/>
                <a:ea typeface="KaiTi" panose="020B0503020204020204" pitchFamily="49" charset="-122"/>
                <a:cs typeface="Raavi" panose="020B0502040204020203" pitchFamily="34" charset="0"/>
              </a:rPr>
              <a:t>Governor’s Opening Remarks</a:t>
            </a:r>
          </a:p>
        </p:txBody>
      </p:sp>
    </p:spTree>
    <p:extLst>
      <p:ext uri="{BB962C8B-B14F-4D97-AF65-F5344CB8AC3E}">
        <p14:creationId xmlns:p14="http://schemas.microsoft.com/office/powerpoint/2010/main" val="1280849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C0DDE5-76A4-4752-9B33-1EB3A7A8D377}"/>
              </a:ext>
            </a:extLst>
          </p:cNvPr>
          <p:cNvSpPr txBox="1">
            <a:spLocks noGrp="1"/>
          </p:cNvSpPr>
          <p:nvPr>
            <p:ph type="title"/>
          </p:nvPr>
        </p:nvSpPr>
        <p:spPr>
          <a:xfrm>
            <a:off x="6722991" y="983456"/>
            <a:ext cx="4811684" cy="236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cap="small">
                <a:solidFill>
                  <a:prstClr val="black"/>
                </a:solidFill>
                <a:ea typeface="+mn-ea"/>
                <a:cs typeface="+mn-cs"/>
              </a:rPr>
              <a:t>Introduction</a:t>
            </a:r>
            <a:r>
              <a:rPr kumimoji="0" lang="en-US" sz="40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rPr>
              <a:t> to Healthcare Provider Credentialing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small"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Content Placeholder 2">
            <a:extLst>
              <a:ext uri="{FF2B5EF4-FFF2-40B4-BE49-F238E27FC236}">
                <a16:creationId xmlns:a16="http://schemas.microsoft.com/office/drawing/2014/main" id="{34214CCC-79EF-47B7-9D5C-E9E618B1DE70}"/>
              </a:ext>
            </a:extLst>
          </p:cNvPr>
          <p:cNvSpPr>
            <a:spLocks noGrp="1"/>
          </p:cNvSpPr>
          <p:nvPr>
            <p:ph idx="1"/>
          </p:nvPr>
        </p:nvSpPr>
        <p:spPr>
          <a:xfrm>
            <a:off x="6006700" y="3962399"/>
            <a:ext cx="5631118" cy="1648631"/>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small" spc="0" normalizeH="0" baseline="0" noProof="0">
                <a:ln>
                  <a:noFill/>
                </a:ln>
                <a:effectLst/>
                <a:uLnTx/>
                <a:uFillTx/>
                <a:latin typeface="Gill Sans MT"/>
                <a:ea typeface="+mn-ea"/>
                <a:cs typeface="+mn-cs"/>
              </a:rPr>
              <a:t>Presented by: </a:t>
            </a:r>
            <a:endParaRPr kumimoji="0" lang="en-US" sz="1800" b="0" i="0" u="none" strike="noStrike" kern="1200" cap="small" spc="0" normalizeH="0" baseline="0" noProof="0">
              <a:ln>
                <a:noFill/>
              </a:ln>
              <a:effectLst/>
              <a:uLnTx/>
              <a:uFillTx/>
              <a:latin typeface="Gill Sans MT" panose="020B0502020104020203" pitchFamily="34" charset="0"/>
              <a:ea typeface="+mn-ea"/>
              <a:cs typeface="+mn-cs"/>
            </a:endParaRPr>
          </a:p>
          <a:p>
            <a:pPr marL="285750" indent="-285750">
              <a:buFont typeface="Arial" panose="020B0604020202020204" pitchFamily="34" charset="0"/>
              <a:buChar char="•"/>
              <a:defRPr/>
            </a:pPr>
            <a:r>
              <a:rPr lang="en-US" sz="1800" cap="small">
                <a:latin typeface="Gill Sans MT"/>
              </a:rPr>
              <a:t>Sasha De Leon, Assistant Secretary, Health Systems Quality Assurance (HSQA) Division, Washington State Department of Health</a:t>
            </a:r>
          </a:p>
        </p:txBody>
      </p:sp>
    </p:spTree>
    <p:extLst>
      <p:ext uri="{BB962C8B-B14F-4D97-AF65-F5344CB8AC3E}">
        <p14:creationId xmlns:p14="http://schemas.microsoft.com/office/powerpoint/2010/main" val="624840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F27B3B09D93F48837B282C11B3CB41" ma:contentTypeVersion="19" ma:contentTypeDescription="Create a new document." ma:contentTypeScope="" ma:versionID="9edd6c2dbffd20de18fcf64597d0918b">
  <xsd:schema xmlns:xsd="http://www.w3.org/2001/XMLSchema" xmlns:xs="http://www.w3.org/2001/XMLSchema" xmlns:p="http://schemas.microsoft.com/office/2006/metadata/properties" xmlns:ns1="http://schemas.microsoft.com/sharepoint/v3" xmlns:ns2="95c32b87-020d-40cf-bdb4-8ff0d68792b4" xmlns:ns3="78dd9db3-f4e6-4da9-9cce-f8d90c483ccd" targetNamespace="http://schemas.microsoft.com/office/2006/metadata/properties" ma:root="true" ma:fieldsID="d76a7b4cc4b3b38e3e625bb5e8b9bea5" ns1:_="" ns2:_="" ns3:_="">
    <xsd:import namespace="http://schemas.microsoft.com/sharepoint/v3"/>
    <xsd:import namespace="95c32b87-020d-40cf-bdb4-8ff0d68792b4"/>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Lead_x002f_Back_x002d_up"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c32b87-020d-40cf-bdb4-8ff0d68792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Lead_x002f_Back_x002d_up" ma:index="25" nillable="true" ma:displayName="Lead/Back-up" ma:format="Dropdown" ma:list="UserInfo" ma:SharePointGroup="0" ma:internalName="Lead_x002f_Back_x002d_up">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5c32b87-020d-40cf-bdb4-8ff0d68792b4">
      <Terms xmlns="http://schemas.microsoft.com/office/infopath/2007/PartnerControls"/>
    </lcf76f155ced4ddcb4097134ff3c332f>
    <TaxCatchAll xmlns="78dd9db3-f4e6-4da9-9cce-f8d90c483ccd" xsi:nil="true"/>
    <Lead_x002f_Back_x002d_up xmlns="95c32b87-020d-40cf-bdb4-8ff0d68792b4">
      <UserInfo>
        <DisplayName/>
        <AccountId xsi:nil="true"/>
        <AccountType/>
      </UserInfo>
    </Lead_x002f_Back_x002d_up>
  </documentManagement>
</p:properties>
</file>

<file path=customXml/itemProps1.xml><?xml version="1.0" encoding="utf-8"?>
<ds:datastoreItem xmlns:ds="http://schemas.openxmlformats.org/officeDocument/2006/customXml" ds:itemID="{B765501B-7634-4C66-BC3C-6997BF43558E}">
  <ds:schemaRefs>
    <ds:schemaRef ds:uri="78dd9db3-f4e6-4da9-9cce-f8d90c483ccd"/>
    <ds:schemaRef ds:uri="95c32b87-020d-40cf-bdb4-8ff0d68792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04A54A-795C-40EF-9CE4-4D17BC705A7D}">
  <ds:schemaRefs>
    <ds:schemaRef ds:uri="http://schemas.microsoft.com/sharepoint/v3/contenttype/forms"/>
  </ds:schemaRefs>
</ds:datastoreItem>
</file>

<file path=customXml/itemProps3.xml><?xml version="1.0" encoding="utf-8"?>
<ds:datastoreItem xmlns:ds="http://schemas.openxmlformats.org/officeDocument/2006/customXml" ds:itemID="{99632CB2-6AE9-4F18-A09E-2ADE8F2B05F6}">
  <ds:schemaRefs>
    <ds:schemaRef ds:uri="78dd9db3-f4e6-4da9-9cce-f8d90c483ccd"/>
    <ds:schemaRef ds:uri="95c32b87-020d-40cf-bdb4-8ff0d68792b4"/>
    <ds:schemaRef ds:uri="http://schemas.openxmlformats.org/package/2006/metadata/core-properties"/>
    <ds:schemaRef ds:uri="http://purl.org/dc/dcmitype/"/>
    <ds:schemaRef ds:uri="http://schemas.microsoft.com/office/2006/metadata/properties"/>
    <ds:schemaRef ds:uri="http://schemas.microsoft.com/sharepoint/v3"/>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TotalTime>
  <Words>1794</Words>
  <Application>Microsoft Office PowerPoint</Application>
  <PresentationFormat>Widescreen</PresentationFormat>
  <Paragraphs>326</Paragraphs>
  <Slides>44</Slides>
  <Notes>32</Notes>
  <HiddenSlides>2</HiddenSlides>
  <MMClips>1</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1_Office Theme</vt:lpstr>
      <vt:lpstr>We are experiencing technical difficulties  We will return at xx:xx AM</vt:lpstr>
      <vt:lpstr>Just a moment,  Thank you for your patience!</vt:lpstr>
      <vt:lpstr>Welcome!  We will begin the meeting momentarily.</vt:lpstr>
      <vt:lpstr>PUBLIC PERFORMANCE REVIEW</vt:lpstr>
      <vt:lpstr>Welcome </vt:lpstr>
      <vt:lpstr>Building Logistics</vt:lpstr>
      <vt:lpstr>Topic Selection</vt:lpstr>
      <vt:lpstr>Governor’s Opening Remarks</vt:lpstr>
      <vt:lpstr>Introduction to Healthcare Provider Credentialing </vt:lpstr>
      <vt:lpstr>A Brief Introduction to Health Provider Credentialing</vt:lpstr>
      <vt:lpstr>Credentialing by the Numbers</vt:lpstr>
      <vt:lpstr>Applications Received and Credentials Issued (2013-2023)</vt:lpstr>
      <vt:lpstr>Cumulative Growth in Professionals/Professions (2008-2023)</vt:lpstr>
      <vt:lpstr>Credentialing Complexities</vt:lpstr>
      <vt:lpstr>Avg. Days to Issue Initial Registrations (2013-2023)</vt:lpstr>
      <vt:lpstr>Avg. Days to Issue Initial Certifications (2013-2023)</vt:lpstr>
      <vt:lpstr>Avg. Days to Issue Initial Licenses (2013-2023)</vt:lpstr>
      <vt:lpstr>Governor Q&amp;A</vt:lpstr>
      <vt:lpstr>Progress and Initiatives: Behavioral Health Professions </vt:lpstr>
      <vt:lpstr>Focus on Behavioral Health </vt:lpstr>
      <vt:lpstr>Psychology Credentialing Challenges</vt:lpstr>
      <vt:lpstr>Most Complex Psychology Applications Non-Routine Progress during Project Pathway </vt:lpstr>
      <vt:lpstr>Project Pathway  Psychology Licenses Issued </vt:lpstr>
      <vt:lpstr>Cultural and Interpersonal Framework</vt:lpstr>
      <vt:lpstr>Professional Reference Request Form</vt:lpstr>
      <vt:lpstr>Early Accomplishments in Behavioral Health Pilot Expanded in March 2024 to Integrate all Behavioral Health</vt:lpstr>
      <vt:lpstr>Expanding the Pilot to Include All Health Professions  Next Steps</vt:lpstr>
      <vt:lpstr>Voices of Project Pathway Customers </vt:lpstr>
      <vt:lpstr>Customer Voice</vt:lpstr>
      <vt:lpstr>Customer Voice</vt:lpstr>
      <vt:lpstr>Governor Q&amp;A</vt:lpstr>
      <vt:lpstr>Progress and Initiatives: Credentialing Legislation and Improvements </vt:lpstr>
      <vt:lpstr>Improvement Projects being Considered for All Credentials</vt:lpstr>
      <vt:lpstr>Credentialing-Related Legislation</vt:lpstr>
      <vt:lpstr>Credentialing-Related Legislation</vt:lpstr>
      <vt:lpstr>Healthcare Enforcement and Licensing Management System (HELMS)</vt:lpstr>
      <vt:lpstr>Thank You</vt:lpstr>
      <vt:lpstr>Governor Q&amp;A</vt:lpstr>
      <vt:lpstr>Future Commitments and Next Steps </vt:lpstr>
      <vt:lpstr>Next Steps</vt:lpstr>
      <vt:lpstr>Supportive Partners</vt:lpstr>
      <vt:lpstr>Governor Q&amp;A</vt:lpstr>
      <vt:lpstr>Governor’s Closing Remarks</vt:lpstr>
      <vt:lpstr>Thank You for Attending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Performance Review</dc:title>
  <dc:creator>Julius, Alissa (GOV)</dc:creator>
  <cp:lastModifiedBy>Dew, Theresa (Results)</cp:lastModifiedBy>
  <cp:revision>2</cp:revision>
  <cp:lastPrinted>2024-06-24T20:56:30Z</cp:lastPrinted>
  <dcterms:created xsi:type="dcterms:W3CDTF">2021-02-23T19:34:24Z</dcterms:created>
  <dcterms:modified xsi:type="dcterms:W3CDTF">2024-06-26T14:48:50Z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0x010100A1F27B3B09D93F48837B282C11B3CB41</vt:lpwstr>
  </property>
  <property fmtid="{D5CDD505-2E9C-101B-9397-08002B2CF9AE}" pid="3" name="MediaServiceImageTags">
    <vt:lpwstr/>
  </property>
</Properties>
</file>