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6"/>
  </p:notesMasterIdLst>
  <p:handoutMasterIdLst>
    <p:handoutMasterId r:id="rId47"/>
  </p:handoutMasterIdLst>
  <p:sldIdLst>
    <p:sldId id="302" r:id="rId6"/>
    <p:sldId id="303" r:id="rId7"/>
    <p:sldId id="313" r:id="rId8"/>
    <p:sldId id="388" r:id="rId9"/>
    <p:sldId id="413" r:id="rId10"/>
    <p:sldId id="412" r:id="rId11"/>
    <p:sldId id="301" r:id="rId12"/>
    <p:sldId id="390" r:id="rId13"/>
    <p:sldId id="401" r:id="rId14"/>
    <p:sldId id="404" r:id="rId15"/>
    <p:sldId id="405" r:id="rId16"/>
    <p:sldId id="406" r:id="rId17"/>
    <p:sldId id="393" r:id="rId18"/>
    <p:sldId id="397" r:id="rId19"/>
    <p:sldId id="423" r:id="rId20"/>
    <p:sldId id="409" r:id="rId21"/>
    <p:sldId id="398" r:id="rId22"/>
    <p:sldId id="407" r:id="rId23"/>
    <p:sldId id="394" r:id="rId24"/>
    <p:sldId id="383" r:id="rId25"/>
    <p:sldId id="384" r:id="rId26"/>
    <p:sldId id="415" r:id="rId27"/>
    <p:sldId id="416" r:id="rId28"/>
    <p:sldId id="396" r:id="rId29"/>
    <p:sldId id="408" r:id="rId30"/>
    <p:sldId id="414" r:id="rId31"/>
    <p:sldId id="403" r:id="rId32"/>
    <p:sldId id="417" r:id="rId33"/>
    <p:sldId id="418" r:id="rId34"/>
    <p:sldId id="419" r:id="rId35"/>
    <p:sldId id="420" r:id="rId36"/>
    <p:sldId id="424" r:id="rId37"/>
    <p:sldId id="422" r:id="rId38"/>
    <p:sldId id="421" r:id="rId39"/>
    <p:sldId id="411" r:id="rId40"/>
    <p:sldId id="410" r:id="rId41"/>
    <p:sldId id="284" r:id="rId42"/>
    <p:sldId id="316" r:id="rId43"/>
    <p:sldId id="312" r:id="rId44"/>
    <p:sldId id="382" r:id="rId4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1pPr>
    <a:lvl2pPr marL="4572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2pPr>
    <a:lvl3pPr marL="9144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3pPr>
    <a:lvl4pPr marL="13716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4pPr>
    <a:lvl5pPr marL="18288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5pPr>
    <a:lvl6pPr marL="2286000" algn="l" defTabSz="914400" rtl="0" eaLnBrk="1" latinLnBrk="0" hangingPunct="1">
      <a:defRPr kern="1200">
        <a:solidFill>
          <a:schemeClr val="tx1"/>
        </a:solidFill>
        <a:latin typeface="Segoe UI" panose="020B0502040204020203" pitchFamily="34" charset="0"/>
        <a:ea typeface="+mn-ea"/>
        <a:cs typeface="+mn-cs"/>
      </a:defRPr>
    </a:lvl6pPr>
    <a:lvl7pPr marL="2743200" algn="l" defTabSz="914400" rtl="0" eaLnBrk="1" latinLnBrk="0" hangingPunct="1">
      <a:defRPr kern="1200">
        <a:solidFill>
          <a:schemeClr val="tx1"/>
        </a:solidFill>
        <a:latin typeface="Segoe UI" panose="020B0502040204020203" pitchFamily="34" charset="0"/>
        <a:ea typeface="+mn-ea"/>
        <a:cs typeface="+mn-cs"/>
      </a:defRPr>
    </a:lvl7pPr>
    <a:lvl8pPr marL="3200400" algn="l" defTabSz="914400" rtl="0" eaLnBrk="1" latinLnBrk="0" hangingPunct="1">
      <a:defRPr kern="1200">
        <a:solidFill>
          <a:schemeClr val="tx1"/>
        </a:solidFill>
        <a:latin typeface="Segoe UI" panose="020B0502040204020203" pitchFamily="34" charset="0"/>
        <a:ea typeface="+mn-ea"/>
        <a:cs typeface="+mn-cs"/>
      </a:defRPr>
    </a:lvl8pPr>
    <a:lvl9pPr marL="3657600" algn="l" defTabSz="914400" rtl="0" eaLnBrk="1" latinLnBrk="0" hangingPunct="1">
      <a:defRPr kern="1200">
        <a:solidFill>
          <a:schemeClr val="tx1"/>
        </a:solidFill>
        <a:latin typeface="Segoe UI" panose="020B0502040204020203"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809B"/>
    <a:srgbClr val="013D4B"/>
    <a:srgbClr val="819DA2"/>
    <a:srgbClr val="597479"/>
    <a:srgbClr val="1F7F9A"/>
    <a:srgbClr val="F0F0F0"/>
    <a:srgbClr val="F9F9F9"/>
    <a:srgbClr val="11ABD8"/>
    <a:srgbClr val="E5E4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254272-33C9-4DF0-AE3C-E4167B69CF67}" v="1252" dt="2024-10-28T03:58:17.9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87108" autoAdjust="0"/>
  </p:normalViewPr>
  <p:slideViewPr>
    <p:cSldViewPr snapToGrid="0">
      <p:cViewPr varScale="1">
        <p:scale>
          <a:sx n="55" d="100"/>
          <a:sy n="55" d="100"/>
        </p:scale>
        <p:origin x="300" y="3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F0EB73-8CD9-B88B-13E8-2FA6F42DB4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3E75AFA-A501-AFA7-6B2C-B24563B3666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D40534A4-0072-42B3-AFE0-449A7BCDFC38}" type="datetimeFigureOut">
              <a:rPr lang="en-US"/>
              <a:pPr>
                <a:defRPr/>
              </a:pPr>
              <a:t>10/28/2024</a:t>
            </a:fld>
            <a:endParaRPr lang="en-US"/>
          </a:p>
        </p:txBody>
      </p:sp>
      <p:sp>
        <p:nvSpPr>
          <p:cNvPr id="4" name="Footer Placeholder 3">
            <a:extLst>
              <a:ext uri="{FF2B5EF4-FFF2-40B4-BE49-F238E27FC236}">
                <a16:creationId xmlns:a16="http://schemas.microsoft.com/office/drawing/2014/main" id="{F191A53D-6721-F21B-31E0-54A5C63CA5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1DDE48FE-AD0C-1E52-6698-0852DB335D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3B6E7C62-4F4B-4B04-A87F-B62B56ABDE80}"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5125FB-5B84-B438-92A0-4F63F5E92F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ADB3A71-B503-BE87-02B0-C2ECC137B76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C340599D-796E-4B5D-B1FC-5CB4CE74BC50}" type="datetimeFigureOut">
              <a:rPr lang="en-US"/>
              <a:pPr>
                <a:defRPr/>
              </a:pPr>
              <a:t>10/28/2024</a:t>
            </a:fld>
            <a:endParaRPr lang="en-US"/>
          </a:p>
        </p:txBody>
      </p:sp>
      <p:sp>
        <p:nvSpPr>
          <p:cNvPr id="4" name="Slide Image Placeholder 3">
            <a:extLst>
              <a:ext uri="{FF2B5EF4-FFF2-40B4-BE49-F238E27FC236}">
                <a16:creationId xmlns:a16="http://schemas.microsoft.com/office/drawing/2014/main" id="{202B2493-9DBD-B4C8-966D-E403A0F14C1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2A42497-D9C2-51EB-F286-10CC7FE19C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4A87EA4-140D-329F-FB68-BB15981517A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856C7AC8-F0D4-8F68-37BE-F9F486A7225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6F605D19-C2F4-4D5F-BB75-4E7AD45ADE1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session proposal</a:t>
            </a:r>
          </a:p>
          <a:p>
            <a:endParaRPr lang="en-US" dirty="0"/>
          </a:p>
          <a:p>
            <a:pPr marL="0" marR="0">
              <a:lnSpc>
                <a:spcPct val="115000"/>
              </a:lnSpc>
              <a:spcBef>
                <a:spcPts val="0"/>
              </a:spcBef>
              <a:spcAft>
                <a:spcPts val="80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Kanban is one of the most powerful tools in the Lean toolkit.  It's simple, instinctive, and tremendously effective. So why do we occasionally get stuck or drop using it altogether?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80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80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 this session, I will go over: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what gets in the way of using personal kanban effectively,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practical tips for embedding the kanban practice seamlessly into your work, and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how to build a system that endures.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effectLst/>
                <a:latin typeface="Arial" panose="020B0604020202020204" pitchFamily="34" charset="0"/>
                <a:ea typeface="Calibri" panose="020F0502020204030204" pitchFamily="34" charset="0"/>
              </a:rPr>
              <a:t>Even if you have tried and failed at using kanban before, at the end of this session, you should leave with the knowledge and inspiration you need to build a kanban system that truly works for you.</a:t>
            </a:r>
          </a:p>
          <a:p>
            <a:endParaRPr lang="en-US" sz="1200" dirty="0">
              <a:solidFill>
                <a:srgbClr val="000000"/>
              </a:solidFill>
              <a:effectLst/>
              <a:latin typeface="Arial" panose="020B0604020202020204" pitchFamily="34" charset="0"/>
            </a:endParaRPr>
          </a:p>
          <a:p>
            <a:pPr marL="0" marR="0">
              <a:lnSpc>
                <a:spcPct val="107000"/>
              </a:lnSpc>
              <a:spcBef>
                <a:spcPts val="300"/>
              </a:spcBef>
              <a:spcAft>
                <a:spcPts val="3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After this session, attendees will be able to :</a:t>
            </a:r>
          </a:p>
          <a:p>
            <a:pPr marL="342900" marR="0" lvl="0" indent="-342900">
              <a:lnSpc>
                <a:spcPct val="115000"/>
              </a:lnSpc>
              <a:spcBef>
                <a:spcPts val="300"/>
              </a:spcBef>
              <a:spcAft>
                <a:spcPts val="3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Describe the core principles of kanban</a:t>
            </a:r>
          </a:p>
          <a:p>
            <a:pPr marL="342900" marR="0" lvl="0" indent="-342900">
              <a:lnSpc>
                <a:spcPct val="115000"/>
              </a:lnSpc>
              <a:spcBef>
                <a:spcPts val="300"/>
              </a:spcBef>
              <a:spcAft>
                <a:spcPts val="3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Understand their personal tendencies and how those inhibit or enable good kanban practice</a:t>
            </a:r>
          </a:p>
          <a:p>
            <a:pPr marL="342900" marR="0" lvl="0" indent="-342900">
              <a:lnSpc>
                <a:spcPct val="115000"/>
              </a:lnSpc>
              <a:spcBef>
                <a:spcPts val="300"/>
              </a:spcBef>
              <a:spcAft>
                <a:spcPts val="3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Effectively build a kanban system designed to endure</a:t>
            </a:r>
          </a:p>
          <a:p>
            <a:endParaRPr lang="en-US" dirty="0"/>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1</a:t>
            </a:fld>
            <a:endParaRPr lang="en-US"/>
          </a:p>
        </p:txBody>
      </p:sp>
    </p:spTree>
    <p:extLst>
      <p:ext uri="{BB962C8B-B14F-4D97-AF65-F5344CB8AC3E}">
        <p14:creationId xmlns:p14="http://schemas.microsoft.com/office/powerpoint/2010/main" val="2796665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keep notes with you, take photos, mix of physical &amp; virtual</a:t>
            </a:r>
          </a:p>
          <a:p>
            <a:endParaRPr lang="en-US" dirty="0"/>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12</a:t>
            </a:fld>
            <a:endParaRPr lang="en-US"/>
          </a:p>
        </p:txBody>
      </p:sp>
    </p:spTree>
    <p:extLst>
      <p:ext uri="{BB962C8B-B14F-4D97-AF65-F5344CB8AC3E}">
        <p14:creationId xmlns:p14="http://schemas.microsoft.com/office/powerpoint/2010/main" val="3814561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Add the right columns (why – make it clearer, help you prioritize)</a:t>
            </a:r>
          </a:p>
          <a:p>
            <a:r>
              <a:rPr lang="en-US" dirty="0"/>
              <a:t>Remember that to do is often called ready or options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Common ones (pros and cons)</a:t>
            </a:r>
          </a:p>
          <a:p>
            <a:pPr marL="342900" indent="-342900">
              <a:buFont typeface="Arial" panose="020B0604020202020204" pitchFamily="34" charset="0"/>
              <a:buChar char="•"/>
            </a:pPr>
            <a:r>
              <a:rPr lang="en-US" sz="1200" dirty="0"/>
              <a:t>Waiting</a:t>
            </a:r>
          </a:p>
          <a:p>
            <a:pPr marL="342900" indent="-342900">
              <a:buFont typeface="Arial" panose="020B0604020202020204" pitchFamily="34" charset="0"/>
              <a:buChar char="•"/>
            </a:pPr>
            <a:r>
              <a:rPr lang="en-US" dirty="0"/>
              <a:t>Paused/Blocked</a:t>
            </a:r>
            <a:endParaRPr lang="en-US" sz="1200" dirty="0"/>
          </a:p>
          <a:p>
            <a:pPr marL="342900" indent="-342900">
              <a:buFont typeface="Arial" panose="020B0604020202020204" pitchFamily="34" charset="0"/>
              <a:buChar char="•"/>
            </a:pPr>
            <a:r>
              <a:rPr lang="en-US" dirty="0"/>
              <a:t>This Week/Today</a:t>
            </a:r>
          </a:p>
          <a:p>
            <a:pPr marL="342900" indent="-342900">
              <a:buFont typeface="Arial" panose="020B0604020202020204" pitchFamily="34" charset="0"/>
              <a:buChar char="•"/>
            </a:pPr>
            <a:r>
              <a:rPr lang="en-US" dirty="0"/>
              <a:t>Assigned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What do you need it to show you?</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Help for problem – too many things</a:t>
            </a:r>
          </a:p>
          <a:p>
            <a:endParaRPr lang="en-US" dirty="0"/>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14</a:t>
            </a:fld>
            <a:endParaRPr lang="en-US"/>
          </a:p>
        </p:txBody>
      </p:sp>
    </p:spTree>
    <p:extLst>
      <p:ext uri="{BB962C8B-B14F-4D97-AF65-F5344CB8AC3E}">
        <p14:creationId xmlns:p14="http://schemas.microsoft.com/office/powerpoint/2010/main" val="1346606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15</a:t>
            </a:fld>
            <a:endParaRPr lang="en-US"/>
          </a:p>
        </p:txBody>
      </p:sp>
    </p:spTree>
    <p:extLst>
      <p:ext uri="{BB962C8B-B14F-4D97-AF65-F5344CB8AC3E}">
        <p14:creationId xmlns:p14="http://schemas.microsoft.com/office/powerpoint/2010/main" val="2065487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add detail – due dates, time estimate – but just enough</a:t>
            </a:r>
          </a:p>
          <a:p>
            <a:endParaRPr lang="en-US" dirty="0"/>
          </a:p>
          <a:p>
            <a:r>
              <a:rPr lang="en-US" dirty="0"/>
              <a:t>Need to be able to flow quickly (in relationship to color coding and other stuff)</a:t>
            </a:r>
          </a:p>
          <a:p>
            <a:pPr fontAlgn="auto">
              <a:spcAft>
                <a:spcPts val="0"/>
              </a:spcAft>
              <a:defRPr/>
            </a:pPr>
            <a:endParaRPr lang="en-US" dirty="0"/>
          </a:p>
          <a:p>
            <a:pPr fontAlgn="auto">
              <a:spcAft>
                <a:spcPts val="0"/>
              </a:spcAf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16</a:t>
            </a:fld>
            <a:endParaRPr lang="en-US"/>
          </a:p>
        </p:txBody>
      </p:sp>
    </p:spTree>
    <p:extLst>
      <p:ext uri="{BB962C8B-B14F-4D97-AF65-F5344CB8AC3E}">
        <p14:creationId xmlns:p14="http://schemas.microsoft.com/office/powerpoint/2010/main" val="337272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Find your right level (think about the way you work)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But always start with a verb</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17</a:t>
            </a:fld>
            <a:endParaRPr lang="en-US"/>
          </a:p>
        </p:txBody>
      </p:sp>
    </p:spTree>
    <p:extLst>
      <p:ext uri="{BB962C8B-B14F-4D97-AF65-F5344CB8AC3E}">
        <p14:creationId xmlns:p14="http://schemas.microsoft.com/office/powerpoint/2010/main" val="3775819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Don’t forget your calendar and email. Here’s how.</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Include how to handle project plans</a:t>
            </a:r>
          </a:p>
          <a:p>
            <a:endParaRPr lang="en-US" dirty="0"/>
          </a:p>
          <a:p>
            <a:endParaRPr lang="en-US" dirty="0"/>
          </a:p>
          <a:p>
            <a:r>
              <a:rPr lang="en-US" dirty="0"/>
              <a:t>– move things back to </a:t>
            </a:r>
            <a:r>
              <a:rPr lang="en-US" dirty="0" err="1"/>
              <a:t>to</a:t>
            </a:r>
            <a:r>
              <a:rPr lang="en-US" dirty="0"/>
              <a:t> do when not actually doing – also write it down if you’re doing it!</a:t>
            </a:r>
          </a:p>
          <a:p>
            <a:endParaRPr lang="en-US" dirty="0"/>
          </a:p>
          <a:p>
            <a:r>
              <a:rPr lang="en-US" dirty="0"/>
              <a:t>UBS column</a:t>
            </a:r>
          </a:p>
          <a:p>
            <a:endParaRPr lang="en-US" dirty="0"/>
          </a:p>
          <a:p>
            <a:r>
              <a:rPr lang="en-US" dirty="0"/>
              <a:t>From Smartsheet:</a:t>
            </a:r>
          </a:p>
          <a:p>
            <a:pPr algn="l" fontAlgn="base"/>
            <a:r>
              <a:rPr lang="en-US" b="1" i="0" dirty="0">
                <a:effectLst/>
                <a:latin typeface="TT Norms"/>
              </a:rPr>
              <a:t>What should I do if I’m working on a lot of stuff that isn’t on my board?</a:t>
            </a:r>
            <a:r>
              <a:rPr lang="en-US" b="0" i="0" dirty="0">
                <a:effectLst/>
                <a:latin typeface="TT Norms"/>
              </a:rPr>
              <a:t> It can take a while to get in the habit of turning all your work items into cards, so expect some transition time. But if you find a lot of your activity isn’t driven by the board after you are fully in the swing of Personal Kanban, you need a reset.</a:t>
            </a:r>
          </a:p>
          <a:p>
            <a:pPr algn="l" fontAlgn="base"/>
            <a:r>
              <a:rPr lang="en-US" b="0" i="0" dirty="0">
                <a:effectLst/>
                <a:latin typeface="TT Norms"/>
              </a:rPr>
              <a:t>A common mistake is what practitioners call “hiding work from the board.” This happens when we create frameworks that look great on paper but don’t align with reality. We sweep all the workarounds and extra steps under the rug while our fantasy workflow remains on the board.</a:t>
            </a:r>
          </a:p>
          <a:p>
            <a:pPr algn="l" fontAlgn="base"/>
            <a:r>
              <a:rPr lang="en-US" b="0" i="0" dirty="0">
                <a:effectLst/>
                <a:latin typeface="TT Norms"/>
              </a:rPr>
              <a:t>For Personal Kanban to help, you need to get real and make a concerted effort. Also, watch out for the human tendency to sneak back into the multitasking mindset and build another queue of chores in your head. If this happens, pile on the Kanban cards until you break the habit.</a:t>
            </a:r>
          </a:p>
          <a:p>
            <a:endParaRPr lang="en-US" dirty="0"/>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18</a:t>
            </a:fld>
            <a:endParaRPr lang="en-US"/>
          </a:p>
        </p:txBody>
      </p:sp>
    </p:spTree>
    <p:extLst>
      <p:ext uri="{BB962C8B-B14F-4D97-AF65-F5344CB8AC3E}">
        <p14:creationId xmlns:p14="http://schemas.microsoft.com/office/powerpoint/2010/main" val="1494246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20</a:t>
            </a:fld>
            <a:endParaRPr lang="en-US"/>
          </a:p>
        </p:txBody>
      </p:sp>
    </p:spTree>
    <p:extLst>
      <p:ext uri="{BB962C8B-B14F-4D97-AF65-F5344CB8AC3E}">
        <p14:creationId xmlns:p14="http://schemas.microsoft.com/office/powerpoint/2010/main" val="1132113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PLANNING practice and a reflection practice</a:t>
            </a:r>
          </a:p>
          <a:p>
            <a:endParaRPr lang="en-US" dirty="0"/>
          </a:p>
          <a:p>
            <a:r>
              <a:rPr lang="en-US" dirty="0"/>
              <a:t>Daily or weekly</a:t>
            </a:r>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21</a:t>
            </a:fld>
            <a:endParaRPr lang="en-US"/>
          </a:p>
        </p:txBody>
      </p:sp>
    </p:spTree>
    <p:extLst>
      <p:ext uri="{BB962C8B-B14F-4D97-AF65-F5344CB8AC3E}">
        <p14:creationId xmlns:p14="http://schemas.microsoft.com/office/powerpoint/2010/main" val="2694263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abandon your system in times of stress, you haven’t found the right system yet</a:t>
            </a:r>
          </a:p>
          <a:p>
            <a:endParaRPr lang="en-US" dirty="0"/>
          </a:p>
          <a:p>
            <a:r>
              <a:rPr lang="en-US" dirty="0"/>
              <a:t>Use the audit checklist</a:t>
            </a:r>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24</a:t>
            </a:fld>
            <a:endParaRPr lang="en-US"/>
          </a:p>
        </p:txBody>
      </p:sp>
    </p:spTree>
    <p:extLst>
      <p:ext uri="{BB962C8B-B14F-4D97-AF65-F5344CB8AC3E}">
        <p14:creationId xmlns:p14="http://schemas.microsoft.com/office/powerpoint/2010/main" val="3621124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Believe you can &amp; should</a:t>
            </a:r>
          </a:p>
          <a:p>
            <a:endParaRPr lang="en-US" dirty="0"/>
          </a:p>
          <a:p>
            <a:r>
              <a:rPr lang="en-US" dirty="0"/>
              <a:t>Especially connect to the motivation</a:t>
            </a:r>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25</a:t>
            </a:fld>
            <a:endParaRPr lang="en-US"/>
          </a:p>
        </p:txBody>
      </p:sp>
    </p:spTree>
    <p:extLst>
      <p:ext uri="{BB962C8B-B14F-4D97-AF65-F5344CB8AC3E}">
        <p14:creationId xmlns:p14="http://schemas.microsoft.com/office/powerpoint/2010/main" val="1240905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Housekeeping </a:t>
            </a:r>
          </a:p>
          <a:p>
            <a:r>
              <a:rPr lang="en-US" dirty="0"/>
              <a:t>- Questions in the Q&amp;A, have asked moderator to stop me</a:t>
            </a:r>
          </a:p>
          <a:p>
            <a:endParaRPr lang="en-US" dirty="0"/>
          </a:p>
          <a:p>
            <a:endParaRPr lang="en-US" dirty="0"/>
          </a:p>
        </p:txBody>
      </p:sp>
      <p:sp>
        <p:nvSpPr>
          <p:cNvPr id="4" name="Slide Number Placeholder 3"/>
          <p:cNvSpPr>
            <a:spLocks noGrp="1"/>
          </p:cNvSpPr>
          <p:nvPr>
            <p:ph type="sldNum" sz="quarter" idx="5"/>
          </p:nvPr>
        </p:nvSpPr>
        <p:spPr/>
        <p:txBody>
          <a:bodyPr/>
          <a:lstStyle/>
          <a:p>
            <a:fld id="{B44A5330-2D34-42EB-9FC3-2EC56082484E}" type="slidenum">
              <a:rPr lang="en-US" smtClean="0"/>
              <a:t>2</a:t>
            </a:fld>
            <a:endParaRPr lang="en-US"/>
          </a:p>
        </p:txBody>
      </p:sp>
    </p:spTree>
    <p:extLst>
      <p:ext uri="{BB962C8B-B14F-4D97-AF65-F5344CB8AC3E}">
        <p14:creationId xmlns:p14="http://schemas.microsoft.com/office/powerpoint/2010/main" val="4185358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33</a:t>
            </a:fld>
            <a:endParaRPr lang="en-US"/>
          </a:p>
        </p:txBody>
      </p:sp>
    </p:spTree>
    <p:extLst>
      <p:ext uri="{BB962C8B-B14F-4D97-AF65-F5344CB8AC3E}">
        <p14:creationId xmlns:p14="http://schemas.microsoft.com/office/powerpoint/2010/main" val="62895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Wouldn’t advise for beginners – no doing or WIP limit</a:t>
            </a:r>
          </a:p>
          <a:p>
            <a:r>
              <a:rPr lang="en-US" dirty="0"/>
              <a:t>Talk about prioritization</a:t>
            </a:r>
          </a:p>
          <a:p>
            <a:r>
              <a:rPr lang="en-US" dirty="0"/>
              <a:t>How I use waiting</a:t>
            </a:r>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34</a:t>
            </a:fld>
            <a:endParaRPr lang="en-US"/>
          </a:p>
        </p:txBody>
      </p:sp>
    </p:spTree>
    <p:extLst>
      <p:ext uri="{BB962C8B-B14F-4D97-AF65-F5344CB8AC3E}">
        <p14:creationId xmlns:p14="http://schemas.microsoft.com/office/powerpoint/2010/main" val="2620803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kanban, what might you add? What might you take away?</a:t>
            </a:r>
          </a:p>
          <a:p>
            <a:endParaRPr lang="en-US" dirty="0"/>
          </a:p>
          <a:p>
            <a:r>
              <a:rPr lang="en-US" dirty="0"/>
              <a:t>If you plan to start one, which of these tips do you think will be most relevant to you?</a:t>
            </a:r>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36</a:t>
            </a:fld>
            <a:endParaRPr lang="en-US"/>
          </a:p>
        </p:txBody>
      </p:sp>
    </p:spTree>
    <p:extLst>
      <p:ext uri="{BB962C8B-B14F-4D97-AF65-F5344CB8AC3E}">
        <p14:creationId xmlns:p14="http://schemas.microsoft.com/office/powerpoint/2010/main" val="1625760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38</a:t>
            </a:fld>
            <a:endParaRPr lang="en-US"/>
          </a:p>
        </p:txBody>
      </p:sp>
    </p:spTree>
    <p:extLst>
      <p:ext uri="{BB962C8B-B14F-4D97-AF65-F5344CB8AC3E}">
        <p14:creationId xmlns:p14="http://schemas.microsoft.com/office/powerpoint/2010/main" val="2577448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39</a:t>
            </a:fld>
            <a:endParaRPr lang="en-US"/>
          </a:p>
        </p:txBody>
      </p:sp>
    </p:spTree>
    <p:extLst>
      <p:ext uri="{BB962C8B-B14F-4D97-AF65-F5344CB8AC3E}">
        <p14:creationId xmlns:p14="http://schemas.microsoft.com/office/powerpoint/2010/main" val="2381950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 extraneous?</a:t>
            </a:r>
          </a:p>
        </p:txBody>
      </p:sp>
      <p:sp>
        <p:nvSpPr>
          <p:cNvPr id="4" name="Slide Number Placeholder 3"/>
          <p:cNvSpPr>
            <a:spLocks noGrp="1"/>
          </p:cNvSpPr>
          <p:nvPr>
            <p:ph type="sldNum" sz="quarter" idx="5"/>
          </p:nvPr>
        </p:nvSpPr>
        <p:spPr/>
        <p:txBody>
          <a:bodyPr/>
          <a:lstStyle/>
          <a:p>
            <a:fld id="{B44A5330-2D34-42EB-9FC3-2EC56082484E}" type="slidenum">
              <a:rPr lang="en-US" smtClean="0"/>
              <a:t>40</a:t>
            </a:fld>
            <a:endParaRPr lang="en-US"/>
          </a:p>
        </p:txBody>
      </p:sp>
    </p:spTree>
    <p:extLst>
      <p:ext uri="{BB962C8B-B14F-4D97-AF65-F5344CB8AC3E}">
        <p14:creationId xmlns:p14="http://schemas.microsoft.com/office/powerpoint/2010/main" val="513131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4A5330-2D34-42EB-9FC3-2EC56082484E}" type="slidenum">
              <a:rPr lang="en-US" smtClean="0"/>
              <a:t>3</a:t>
            </a:fld>
            <a:endParaRPr lang="en-US"/>
          </a:p>
        </p:txBody>
      </p:sp>
    </p:spTree>
    <p:extLst>
      <p:ext uri="{BB962C8B-B14F-4D97-AF65-F5344CB8AC3E}">
        <p14:creationId xmlns:p14="http://schemas.microsoft.com/office/powerpoint/2010/main" val="66171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4</a:t>
            </a:fld>
            <a:endParaRPr lang="en-US"/>
          </a:p>
        </p:txBody>
      </p:sp>
    </p:spTree>
    <p:extLst>
      <p:ext uri="{BB962C8B-B14F-4D97-AF65-F5344CB8AC3E}">
        <p14:creationId xmlns:p14="http://schemas.microsoft.com/office/powerpoint/2010/main" val="1749028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5</a:t>
            </a:fld>
            <a:endParaRPr lang="en-US"/>
          </a:p>
        </p:txBody>
      </p:sp>
    </p:spTree>
    <p:extLst>
      <p:ext uri="{BB962C8B-B14F-4D97-AF65-F5344CB8AC3E}">
        <p14:creationId xmlns:p14="http://schemas.microsoft.com/office/powerpoint/2010/main" val="3374624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222222"/>
                </a:solidFill>
                <a:effectLst/>
                <a:latin typeface="Arial" panose="020B0604020202020204" pitchFamily="34" charset="0"/>
              </a:rPr>
              <a:t>Made a claim.</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i="0" dirty="0">
              <a:solidFill>
                <a:srgbClr val="222222"/>
              </a:solidFill>
              <a:effectLst/>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222222"/>
                </a:solidFill>
                <a:effectLst/>
                <a:latin typeface="Arial" panose="020B0604020202020204" pitchFamily="34" charset="0"/>
              </a:rPr>
              <a:t>Want to support it.  Kanban is one of the most powerful tools in the Lean toolkit. It's simple, instinctive, and tremendously effective.</a:t>
            </a:r>
            <a:endParaRPr lang="en-US" dirty="0"/>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6</a:t>
            </a:fld>
            <a:endParaRPr lang="en-US"/>
          </a:p>
        </p:txBody>
      </p:sp>
    </p:spTree>
    <p:extLst>
      <p:ext uri="{BB962C8B-B14F-4D97-AF65-F5344CB8AC3E}">
        <p14:creationId xmlns:p14="http://schemas.microsoft.com/office/powerpoint/2010/main" val="3051065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making it too complicated (color coding, type, level) or </a:t>
            </a:r>
          </a:p>
          <a:p>
            <a:r>
              <a:rPr lang="en-US" dirty="0"/>
              <a:t>keeping it too simple (r/d/d works for some folks)</a:t>
            </a:r>
          </a:p>
          <a:p>
            <a:r>
              <a:rPr lang="en-US" dirty="0"/>
              <a:t>Habits and habit formation</a:t>
            </a:r>
          </a:p>
          <a:p>
            <a:endParaRPr lang="en-US" dirty="0"/>
          </a:p>
          <a:p>
            <a:r>
              <a:rPr lang="en-US" sz="1200" dirty="0"/>
              <a:t>For those of you who have tried kanban unsuccessfully, what got it the way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8</a:t>
            </a:fld>
            <a:endParaRPr lang="en-US"/>
          </a:p>
        </p:txBody>
      </p:sp>
    </p:spTree>
    <p:extLst>
      <p:ext uri="{BB962C8B-B14F-4D97-AF65-F5344CB8AC3E}">
        <p14:creationId xmlns:p14="http://schemas.microsoft.com/office/powerpoint/2010/main" val="1282922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screen size limits, physicality of moving notes is great, very easy to access and not hide</a:t>
            </a:r>
          </a:p>
          <a:p>
            <a:endParaRPr lang="en-US" dirty="0"/>
          </a:p>
          <a:p>
            <a:r>
              <a:rPr lang="en-US" dirty="0"/>
              <a:t>Lean conference banner example of movable physical kanban</a:t>
            </a:r>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10</a:t>
            </a:fld>
            <a:endParaRPr lang="en-US"/>
          </a:p>
        </p:txBody>
      </p:sp>
    </p:spTree>
    <p:extLst>
      <p:ext uri="{BB962C8B-B14F-4D97-AF65-F5344CB8AC3E}">
        <p14:creationId xmlns:p14="http://schemas.microsoft.com/office/powerpoint/2010/main" val="1192083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Check for the three principles</a:t>
            </a:r>
          </a:p>
          <a:p>
            <a:pPr marL="1143000" lvl="1"/>
            <a:r>
              <a:rPr lang="en-US" dirty="0"/>
              <a:t>Seeing it all at once is the hardest (remember to say the other two)</a:t>
            </a:r>
          </a:p>
          <a:p>
            <a:pPr marL="342900" indent="-342900">
              <a:buFont typeface="Arial" panose="020B0604020202020204" pitchFamily="34" charset="0"/>
              <a:buChar char="•"/>
            </a:pPr>
            <a:r>
              <a:rPr lang="en-US" dirty="0"/>
              <a:t>Make it easy to do the right thing</a:t>
            </a:r>
          </a:p>
          <a:p>
            <a:pPr marL="685800" lvl="2"/>
            <a:r>
              <a:rPr lang="en-US" sz="2200" dirty="0"/>
              <a:t>Can you access it at all times?</a:t>
            </a:r>
          </a:p>
          <a:p>
            <a:pPr marL="685800" lvl="2"/>
            <a:r>
              <a:rPr lang="en-US" sz="2200" dirty="0"/>
              <a:t>Don’t overcomplicate it</a:t>
            </a:r>
          </a:p>
          <a:p>
            <a:pPr marL="342900" indent="-342900">
              <a:buFont typeface="Arial" panose="020B0604020202020204" pitchFamily="34" charset="0"/>
              <a:buChar char="•"/>
            </a:pPr>
            <a:r>
              <a:rPr lang="en-US" dirty="0"/>
              <a:t>Make it a habit to check there next</a:t>
            </a:r>
          </a:p>
          <a:p>
            <a:endParaRPr lang="en-US" dirty="0"/>
          </a:p>
          <a:p>
            <a:endParaRPr lang="en-US" dirty="0"/>
          </a:p>
          <a:p>
            <a:r>
              <a:rPr lang="en-US" dirty="0"/>
              <a:t>From </a:t>
            </a:r>
            <a:r>
              <a:rPr lang="en-US" dirty="0" err="1"/>
              <a:t>SmartSheet</a:t>
            </a:r>
            <a:r>
              <a:rPr lang="en-US" dirty="0"/>
              <a:t>:</a:t>
            </a:r>
          </a:p>
          <a:p>
            <a:pPr algn="l"/>
            <a:r>
              <a:rPr lang="en-US" b="0" i="0" dirty="0">
                <a:effectLst/>
                <a:latin typeface="TT Norms"/>
              </a:rPr>
              <a:t>What Is the Best Personal Kanban App?</a:t>
            </a:r>
          </a:p>
          <a:p>
            <a:pPr algn="l" fontAlgn="base"/>
            <a:r>
              <a:rPr lang="en-US" b="0" i="0" dirty="0">
                <a:effectLst/>
                <a:latin typeface="TT Norms"/>
              </a:rPr>
              <a:t>The best Personal Kanban app is the one that provides all the functionality you need with few or no additional complicating features, is easy to use, and is cost effective. The right tool for you depends on your level of familiarity and comfort with technology. If technology often frustrates you, you may not want a digital tool at all. In fact, many Kanban practitioners favor a simple whiteboard.</a:t>
            </a:r>
          </a:p>
          <a:p>
            <a:pPr algn="l" rtl="0" fontAlgn="base"/>
            <a:r>
              <a:rPr lang="en-US" b="0" i="0" dirty="0">
                <a:effectLst/>
                <a:latin typeface="TT Norms"/>
              </a:rPr>
              <a:t>Some basic To Do list apps can work as Personal Kanban boards. This would be a good way to start since the most minimal solution is often the best. If you need more functionality, you can experiment with spreadsheets or Kanban-specific software.</a:t>
            </a:r>
          </a:p>
          <a:p>
            <a:pPr algn="l" rtl="0" fontAlgn="base"/>
            <a:r>
              <a:rPr lang="en-US" b="0" i="0" dirty="0">
                <a:effectLst/>
                <a:latin typeface="TT Norms"/>
              </a:rPr>
              <a:t>In short, the best Personal Kanban app is the one that you will use and stick with.</a:t>
            </a:r>
          </a:p>
          <a:p>
            <a:endParaRPr lang="en-US" dirty="0"/>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11</a:t>
            </a:fld>
            <a:endParaRPr lang="en-US"/>
          </a:p>
        </p:txBody>
      </p:sp>
    </p:spTree>
    <p:extLst>
      <p:ext uri="{BB962C8B-B14F-4D97-AF65-F5344CB8AC3E}">
        <p14:creationId xmlns:p14="http://schemas.microsoft.com/office/powerpoint/2010/main" val="28172148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1">
    <p:spTree>
      <p:nvGrpSpPr>
        <p:cNvPr id="1" name=""/>
        <p:cNvGrpSpPr/>
        <p:nvPr/>
      </p:nvGrpSpPr>
      <p:grpSpPr>
        <a:xfrm>
          <a:off x="0" y="0"/>
          <a:ext cx="0" cy="0"/>
          <a:chOff x="0" y="0"/>
          <a:chExt cx="0" cy="0"/>
        </a:xfrm>
      </p:grpSpPr>
      <p:pic>
        <p:nvPicPr>
          <p:cNvPr id="2" name="Picture 3" descr="Shape, rectangle&#10;&#10;Description automatically generated">
            <a:extLst>
              <a:ext uri="{FF2B5EF4-FFF2-40B4-BE49-F238E27FC236}">
                <a16:creationId xmlns:a16="http://schemas.microsoft.com/office/drawing/2014/main" id="{92BA07B1-95F8-F9CE-E58D-EC6067DA1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79375"/>
            <a:ext cx="11634787" cy="649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p:cNvSpPr>
            <a:spLocks noGrp="1"/>
          </p:cNvSpPr>
          <p:nvPr>
            <p:ph type="body" sz="quarter" idx="17"/>
          </p:nvPr>
        </p:nvSpPr>
        <p:spPr>
          <a:xfrm>
            <a:off x="1860605" y="1936857"/>
            <a:ext cx="9261483" cy="1217612"/>
          </a:xfrm>
        </p:spPr>
        <p:txBody>
          <a:bodyPr>
            <a:normAutofit/>
          </a:bodyPr>
          <a:lstStyle>
            <a:lvl1pPr marL="0" indent="0" algn="r">
              <a:buNone/>
              <a:defRPr sz="5400" b="1">
                <a:solidFill>
                  <a:schemeClr val="bg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14" name="Text Placeholder 5"/>
          <p:cNvSpPr>
            <a:spLocks noGrp="1"/>
          </p:cNvSpPr>
          <p:nvPr>
            <p:ph type="body" sz="quarter" idx="18"/>
          </p:nvPr>
        </p:nvSpPr>
        <p:spPr>
          <a:xfrm>
            <a:off x="4015409" y="3388116"/>
            <a:ext cx="7091283" cy="660400"/>
          </a:xfrm>
        </p:spPr>
        <p:txBody>
          <a:bodyPr>
            <a:normAutofit/>
          </a:bodyPr>
          <a:lstStyle>
            <a:lvl1pPr marL="0" indent="0" algn="r">
              <a:buNone/>
              <a:defRPr sz="3600" b="1">
                <a:solidFill>
                  <a:schemeClr val="bg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sp>
        <p:nvSpPr>
          <p:cNvPr id="17" name="Text Placeholder 8"/>
          <p:cNvSpPr>
            <a:spLocks noGrp="1"/>
          </p:cNvSpPr>
          <p:nvPr>
            <p:ph type="body" sz="quarter" idx="19"/>
          </p:nvPr>
        </p:nvSpPr>
        <p:spPr>
          <a:xfrm>
            <a:off x="5772647" y="3976105"/>
            <a:ext cx="5349799" cy="660401"/>
          </a:xfrm>
        </p:spPr>
        <p:txBody>
          <a:bodyPr>
            <a:normAutofit/>
          </a:bodyPr>
          <a:lstStyle>
            <a:lvl1pPr marL="0" indent="0" algn="r">
              <a:buNone/>
              <a:defRPr sz="3600" b="1">
                <a:solidFill>
                  <a:schemeClr val="bg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20" name="Text Placeholder 12"/>
          <p:cNvSpPr>
            <a:spLocks noGrp="1"/>
          </p:cNvSpPr>
          <p:nvPr>
            <p:ph type="body" sz="quarter" idx="20"/>
          </p:nvPr>
        </p:nvSpPr>
        <p:spPr>
          <a:xfrm>
            <a:off x="8484042" y="4978028"/>
            <a:ext cx="2637516" cy="610680"/>
          </a:xfrm>
        </p:spPr>
        <p:txBody>
          <a:bodyPr/>
          <a:lstStyle>
            <a:lvl1pPr marL="0" indent="0" algn="r">
              <a:buNone/>
              <a:defRPr i="1" cap="all" baseline="0">
                <a:solidFill>
                  <a:schemeClr val="bg1"/>
                </a:solidFill>
              </a:defRPr>
            </a:lvl1pPr>
            <a:lvl2pPr marL="457200" indent="0" algn="r">
              <a:buNone/>
              <a:defRPr i="1" cap="all" baseline="0">
                <a:solidFill>
                  <a:schemeClr val="bg1"/>
                </a:solidFill>
              </a:defRPr>
            </a:lvl2pPr>
            <a:lvl3pPr marL="914400" indent="0" algn="r">
              <a:buNone/>
              <a:defRPr i="1" cap="all" baseline="0">
                <a:solidFill>
                  <a:schemeClr val="bg1"/>
                </a:solidFill>
              </a:defRPr>
            </a:lvl3pPr>
            <a:lvl4pPr marL="1371600" indent="0" algn="r">
              <a:buNone/>
              <a:defRPr i="1" cap="all" baseline="0">
                <a:solidFill>
                  <a:schemeClr val="bg1"/>
                </a:solidFill>
              </a:defRPr>
            </a:lvl4pPr>
            <a:lvl5pPr marL="1828800" indent="0" algn="r">
              <a:buNone/>
              <a:defRPr i="1" cap="all" baseline="0">
                <a:solidFill>
                  <a:schemeClr val="bg1"/>
                </a:solidFill>
              </a:defRPr>
            </a:lvl5pPr>
          </a:lstStyle>
          <a:p>
            <a:pPr lvl="0"/>
            <a:r>
              <a:rPr lang="en-US"/>
              <a:t>Click to edit Master text styles</a:t>
            </a:r>
          </a:p>
        </p:txBody>
      </p:sp>
      <p:pic>
        <p:nvPicPr>
          <p:cNvPr id="8" name="Picture 7" descr="Graphical user interface, application&#10;&#10;Description automatically generated">
            <a:extLst>
              <a:ext uri="{FF2B5EF4-FFF2-40B4-BE49-F238E27FC236}">
                <a16:creationId xmlns:a16="http://schemas.microsoft.com/office/drawing/2014/main" id="{136BBAAF-D953-040B-E52E-BB7DE903CD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27137" y="851379"/>
            <a:ext cx="3439029" cy="745073"/>
          </a:xfrm>
          <a:prstGeom prst="rect">
            <a:avLst/>
          </a:prstGeom>
        </p:spPr>
      </p:pic>
    </p:spTree>
    <p:extLst>
      <p:ext uri="{BB962C8B-B14F-4D97-AF65-F5344CB8AC3E}">
        <p14:creationId xmlns:p14="http://schemas.microsoft.com/office/powerpoint/2010/main" val="3138047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1"/>
          <p:cNvSpPr>
            <a:spLocks noGrp="1"/>
          </p:cNvSpPr>
          <p:nvPr>
            <p:ph type="title"/>
          </p:nvPr>
        </p:nvSpPr>
        <p:spPr>
          <a:xfrm>
            <a:off x="1228724" y="831086"/>
            <a:ext cx="9744075" cy="733533"/>
          </a:xfrm>
        </p:spPr>
        <p:txBody>
          <a:bodyPr/>
          <a:lstStyle>
            <a:lvl1pPr algn="ctr">
              <a:defRPr sz="4400" cap="all"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
        <p:nvSpPr>
          <p:cNvPr id="8" name="Text Placeholder 3"/>
          <p:cNvSpPr>
            <a:spLocks noGrp="1"/>
          </p:cNvSpPr>
          <p:nvPr>
            <p:ph type="body" sz="quarter" idx="10"/>
          </p:nvPr>
        </p:nvSpPr>
        <p:spPr>
          <a:xfrm>
            <a:off x="1264583" y="1971675"/>
            <a:ext cx="9744075" cy="4052888"/>
          </a:xfrm>
        </p:spPr>
        <p:txBody>
          <a:bodyPr/>
          <a:lstStyle>
            <a:lvl1pPr marL="0" indent="0">
              <a:lnSpc>
                <a:spcPct val="100000"/>
              </a:lnSpc>
              <a:spcBef>
                <a:spcPts val="1800"/>
              </a:spcBef>
              <a:buFont typeface="Arial" panose="020B0604020202020204" pitchFamily="34" charset="0"/>
              <a:buNone/>
              <a:defRPr sz="2400" b="0" baseline="0"/>
            </a:lvl1pPr>
            <a:lvl2pPr marL="800100" marR="0" indent="-3429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53414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tangle 1" descr="Decorative blue box as background" title="Decorative blue box as background">
            <a:extLst>
              <a:ext uri="{FF2B5EF4-FFF2-40B4-BE49-F238E27FC236}">
                <a16:creationId xmlns:a16="http://schemas.microsoft.com/office/drawing/2014/main" id="{367B7830-84CD-E10B-8891-727E50374BA5}"/>
              </a:ext>
            </a:extLst>
          </p:cNvPr>
          <p:cNvSpPr/>
          <p:nvPr/>
        </p:nvSpPr>
        <p:spPr>
          <a:xfrm>
            <a:off x="0" y="3313113"/>
            <a:ext cx="12192000" cy="3544887"/>
          </a:xfrm>
          <a:prstGeom prst="rect">
            <a:avLst/>
          </a:prstGeom>
          <a:solidFill>
            <a:srgbClr val="013D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itle 11"/>
          <p:cNvSpPr>
            <a:spLocks noGrp="1"/>
          </p:cNvSpPr>
          <p:nvPr>
            <p:ph type="title"/>
          </p:nvPr>
        </p:nvSpPr>
        <p:spPr>
          <a:xfrm>
            <a:off x="1223962" y="1347607"/>
            <a:ext cx="9744075" cy="606225"/>
          </a:xfrm>
        </p:spPr>
        <p:txBody>
          <a:bodyPr>
            <a:noAutofit/>
          </a:bodyPr>
          <a:lstStyle>
            <a:lvl1pPr algn="ctr">
              <a:lnSpc>
                <a:spcPct val="100000"/>
              </a:lnSpc>
              <a:defRPr sz="5400" b="1" cap="all"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82505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0" name="Title 11"/>
          <p:cNvSpPr>
            <a:spLocks noGrp="1"/>
          </p:cNvSpPr>
          <p:nvPr>
            <p:ph type="title"/>
          </p:nvPr>
        </p:nvSpPr>
        <p:spPr>
          <a:xfrm>
            <a:off x="1228724" y="831086"/>
            <a:ext cx="9744075" cy="733533"/>
          </a:xfrm>
        </p:spPr>
        <p:txBody>
          <a:bodyPr/>
          <a:lstStyle>
            <a:lvl1pPr algn="ctr">
              <a:defRPr sz="4400" cap="all"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
        <p:nvSpPr>
          <p:cNvPr id="11" name="Content Placeholder 2"/>
          <p:cNvSpPr>
            <a:spLocks noGrp="1"/>
          </p:cNvSpPr>
          <p:nvPr>
            <p:ph sz="half" idx="2"/>
          </p:nvPr>
        </p:nvSpPr>
        <p:spPr>
          <a:xfrm>
            <a:off x="1043756" y="3183867"/>
            <a:ext cx="3180374" cy="2831167"/>
          </a:xfrm>
        </p:spPr>
        <p:txBody>
          <a:bodyPr>
            <a:normAutofit/>
          </a:bodyPr>
          <a:lstStyle>
            <a:lvl1pPr marL="0" indent="0">
              <a:buNone/>
              <a:defRPr sz="2000" baseline="0"/>
            </a:lvl1pPr>
          </a:lstStyle>
          <a:p>
            <a:pPr lvl="0"/>
            <a:r>
              <a:rPr lang="en-US"/>
              <a:t>Click to edit Master text styles</a:t>
            </a:r>
          </a:p>
        </p:txBody>
      </p:sp>
      <p:sp>
        <p:nvSpPr>
          <p:cNvPr id="13" name="Content Placeholder 2"/>
          <p:cNvSpPr>
            <a:spLocks noGrp="1"/>
          </p:cNvSpPr>
          <p:nvPr>
            <p:ph sz="half" idx="17"/>
          </p:nvPr>
        </p:nvSpPr>
        <p:spPr>
          <a:xfrm>
            <a:off x="7944030" y="3183867"/>
            <a:ext cx="3180374" cy="283116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lvl="0"/>
            <a:r>
              <a:rPr lang="en-US"/>
              <a:t>Click to edit Master text styles</a:t>
            </a:r>
          </a:p>
          <a:p>
            <a:pPr lvl="1"/>
            <a:r>
              <a:rPr lang="en-US"/>
              <a:t>Second level</a:t>
            </a:r>
          </a:p>
        </p:txBody>
      </p:sp>
      <p:sp>
        <p:nvSpPr>
          <p:cNvPr id="15" name="Content Placeholder 2"/>
          <p:cNvSpPr>
            <a:spLocks noGrp="1"/>
          </p:cNvSpPr>
          <p:nvPr>
            <p:ph sz="half" idx="19"/>
          </p:nvPr>
        </p:nvSpPr>
        <p:spPr>
          <a:xfrm>
            <a:off x="4493893" y="3183867"/>
            <a:ext cx="3180374" cy="283116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lvl="0"/>
            <a:r>
              <a:rPr lang="en-US"/>
              <a:t>Click to edit Master text styles</a:t>
            </a:r>
          </a:p>
          <a:p>
            <a:pPr lvl="1"/>
            <a:r>
              <a:rPr lang="en-US"/>
              <a:t>Second level</a:t>
            </a:r>
          </a:p>
        </p:txBody>
      </p:sp>
      <p:sp>
        <p:nvSpPr>
          <p:cNvPr id="9" name="Content Placeholder 7"/>
          <p:cNvSpPr>
            <a:spLocks noGrp="1"/>
          </p:cNvSpPr>
          <p:nvPr>
            <p:ph sz="quarter" idx="14"/>
          </p:nvPr>
        </p:nvSpPr>
        <p:spPr>
          <a:xfrm>
            <a:off x="1043756" y="1927711"/>
            <a:ext cx="3180374" cy="1000125"/>
          </a:xfrm>
        </p:spPr>
        <p:txBody>
          <a:bodyPr/>
          <a:lstStyle>
            <a:lvl1pPr marL="0" indent="0">
              <a:buNone/>
              <a:defRPr b="1"/>
            </a:lvl1pPr>
          </a:lstStyle>
          <a:p>
            <a:pPr lvl="0"/>
            <a:r>
              <a:rPr lang="en-US"/>
              <a:t>Click to edit Master text styles</a:t>
            </a:r>
          </a:p>
        </p:txBody>
      </p:sp>
      <p:sp>
        <p:nvSpPr>
          <p:cNvPr id="12" name="Content Placeholder 7"/>
          <p:cNvSpPr>
            <a:spLocks noGrp="1"/>
          </p:cNvSpPr>
          <p:nvPr>
            <p:ph sz="quarter" idx="18"/>
          </p:nvPr>
        </p:nvSpPr>
        <p:spPr>
          <a:xfrm>
            <a:off x="7944030" y="1927711"/>
            <a:ext cx="3180374" cy="100012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lvl="0"/>
            <a:r>
              <a:rPr lang="en-US"/>
              <a:t>Click to edit Master text styles</a:t>
            </a:r>
          </a:p>
          <a:p>
            <a:pPr lvl="1"/>
            <a:r>
              <a:rPr lang="en-US"/>
              <a:t>Second level</a:t>
            </a:r>
          </a:p>
        </p:txBody>
      </p:sp>
      <p:sp>
        <p:nvSpPr>
          <p:cNvPr id="14" name="Content Placeholder 7"/>
          <p:cNvSpPr>
            <a:spLocks noGrp="1"/>
          </p:cNvSpPr>
          <p:nvPr>
            <p:ph sz="quarter" idx="20"/>
          </p:nvPr>
        </p:nvSpPr>
        <p:spPr>
          <a:xfrm>
            <a:off x="4493893" y="1927711"/>
            <a:ext cx="3180374" cy="100012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24526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1"/>
          <p:cNvSpPr>
            <a:spLocks noGrp="1"/>
          </p:cNvSpPr>
          <p:nvPr>
            <p:ph type="title"/>
          </p:nvPr>
        </p:nvSpPr>
        <p:spPr>
          <a:xfrm>
            <a:off x="1228724" y="831086"/>
            <a:ext cx="9744075" cy="733533"/>
          </a:xfrm>
        </p:spPr>
        <p:txBody>
          <a:bodyPr/>
          <a:lstStyle>
            <a:lvl1pPr algn="ctr">
              <a:defRPr sz="4400" cap="all"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09515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F247A8E-BC81-C657-1806-EBFA9D152C89}"/>
              </a:ext>
            </a:extLst>
          </p:cNvPr>
          <p:cNvCxnSpPr/>
          <p:nvPr/>
        </p:nvCxnSpPr>
        <p:spPr>
          <a:xfrm>
            <a:off x="1022350" y="3359150"/>
            <a:ext cx="10201275" cy="0"/>
          </a:xfrm>
          <a:prstGeom prst="line">
            <a:avLst/>
          </a:prstGeom>
          <a:ln w="34925" cap="rnd">
            <a:solidFill>
              <a:schemeClr val="accent1"/>
            </a:solidFill>
            <a:prstDash val="dash"/>
            <a:round/>
          </a:ln>
        </p:spPr>
        <p:style>
          <a:lnRef idx="1">
            <a:schemeClr val="accent1"/>
          </a:lnRef>
          <a:fillRef idx="0">
            <a:schemeClr val="accent1"/>
          </a:fillRef>
          <a:effectRef idx="0">
            <a:schemeClr val="accent1"/>
          </a:effectRef>
          <a:fontRef idx="minor">
            <a:schemeClr val="tx1"/>
          </a:fontRef>
        </p:style>
      </p:cxnSp>
      <p:sp>
        <p:nvSpPr>
          <p:cNvPr id="5" name="Title 11"/>
          <p:cNvSpPr>
            <a:spLocks noGrp="1"/>
          </p:cNvSpPr>
          <p:nvPr>
            <p:ph type="title"/>
          </p:nvPr>
        </p:nvSpPr>
        <p:spPr>
          <a:xfrm>
            <a:off x="1228724" y="831086"/>
            <a:ext cx="9744075" cy="733533"/>
          </a:xfrm>
        </p:spPr>
        <p:txBody>
          <a:bodyPr/>
          <a:lstStyle>
            <a:lvl1pPr algn="ctr">
              <a:defRPr sz="4400" cap="all"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44354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1">
    <p:spTree>
      <p:nvGrpSpPr>
        <p:cNvPr id="1" name=""/>
        <p:cNvGrpSpPr/>
        <p:nvPr/>
      </p:nvGrpSpPr>
      <p:grpSpPr>
        <a:xfrm>
          <a:off x="0" y="0"/>
          <a:ext cx="0" cy="0"/>
          <a:chOff x="0" y="0"/>
          <a:chExt cx="0" cy="0"/>
        </a:xfrm>
      </p:grpSpPr>
      <p:sp>
        <p:nvSpPr>
          <p:cNvPr id="8" name="Title 1"/>
          <p:cNvSpPr>
            <a:spLocks noGrp="1"/>
          </p:cNvSpPr>
          <p:nvPr>
            <p:ph type="title"/>
          </p:nvPr>
        </p:nvSpPr>
        <p:spPr>
          <a:xfrm>
            <a:off x="896223" y="956020"/>
            <a:ext cx="4526472" cy="1080821"/>
          </a:xfrm>
        </p:spPr>
        <p:txBody>
          <a:bodyPr/>
          <a:lstStyle>
            <a:lvl1pPr>
              <a:defRPr sz="3400"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
        <p:nvSpPr>
          <p:cNvPr id="9" name="Text Placeholder 3"/>
          <p:cNvSpPr>
            <a:spLocks noGrp="1"/>
          </p:cNvSpPr>
          <p:nvPr>
            <p:ph type="body" sz="quarter" idx="10"/>
          </p:nvPr>
        </p:nvSpPr>
        <p:spPr>
          <a:xfrm>
            <a:off x="915274" y="2544763"/>
            <a:ext cx="4526472" cy="2047547"/>
          </a:xfrm>
        </p:spPr>
        <p:txBody>
          <a:bodyPr>
            <a:normAutofit/>
          </a:bodyPr>
          <a:lstStyle>
            <a:lvl1pPr marL="0" indent="0">
              <a:spcBef>
                <a:spcPts val="1200"/>
              </a:spcBef>
              <a:buNone/>
              <a:defRPr sz="2400">
                <a:latin typeface="Segoe UI" panose="020B0502040204020203" pitchFamily="34" charset="0"/>
                <a:cs typeface="Segoe UI" panose="020B0502040204020203" pitchFamily="34" charset="0"/>
              </a:defRPr>
            </a:lvl1pPr>
            <a:lvl2pPr marL="457200" indent="0">
              <a:buNone/>
              <a:defRPr sz="1800">
                <a:latin typeface="Segoe UI" panose="020B0502040204020203" pitchFamily="34" charset="0"/>
                <a:cs typeface="Segoe UI" panose="020B0502040204020203" pitchFamily="34" charset="0"/>
              </a:defRPr>
            </a:lvl2pPr>
            <a:lvl3pPr marL="914400" indent="0">
              <a:buNone/>
              <a:defRPr sz="1800">
                <a:latin typeface="Segoe UI" panose="020B0502040204020203" pitchFamily="34" charset="0"/>
                <a:cs typeface="Segoe UI" panose="020B0502040204020203" pitchFamily="34" charset="0"/>
              </a:defRPr>
            </a:lvl3pPr>
            <a:lvl4pPr marL="1371600" indent="0">
              <a:buNone/>
              <a:defRPr sz="1800">
                <a:latin typeface="Segoe UI" panose="020B0502040204020203" pitchFamily="34" charset="0"/>
                <a:cs typeface="Segoe UI" panose="020B0502040204020203" pitchFamily="34" charset="0"/>
              </a:defRPr>
            </a:lvl4pPr>
            <a:lvl5pPr marL="1828800" indent="0">
              <a:buNone/>
              <a:defRPr sz="180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p:txBody>
      </p:sp>
      <p:sp>
        <p:nvSpPr>
          <p:cNvPr id="10" name="Text Placeholder 5"/>
          <p:cNvSpPr>
            <a:spLocks noGrp="1"/>
          </p:cNvSpPr>
          <p:nvPr>
            <p:ph type="body" sz="quarter" idx="11"/>
          </p:nvPr>
        </p:nvSpPr>
        <p:spPr>
          <a:xfrm>
            <a:off x="915272" y="4744710"/>
            <a:ext cx="4526474" cy="1322715"/>
          </a:xfrm>
        </p:spPr>
        <p:txBody>
          <a:bodyPr>
            <a:noAutofit/>
          </a:bodyPr>
          <a:lstStyle>
            <a:lvl1pPr marL="0" indent="0">
              <a:spcBef>
                <a:spcPts val="1200"/>
              </a:spcBef>
              <a:buFont typeface="Arial" panose="020B0604020202020204" pitchFamily="34" charset="0"/>
              <a:buNone/>
              <a:defRPr sz="2000" b="1" i="1">
                <a:solidFill>
                  <a:srgbClr val="1F7F9A"/>
                </a:solidFill>
                <a:latin typeface="Segoe UI" panose="020B0502040204020203" pitchFamily="34" charset="0"/>
                <a:cs typeface="Segoe UI" panose="020B0502040204020203" pitchFamily="34" charset="0"/>
              </a:defRPr>
            </a:lvl1pPr>
            <a:lvl2pPr marL="4572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2pPr>
            <a:lvl3pPr marL="9144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3pPr>
            <a:lvl4pPr marL="13716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4pPr>
            <a:lvl5pPr marL="18288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5pPr>
          </a:lstStyle>
          <a:p>
            <a:pPr lvl="0"/>
            <a:r>
              <a:rPr lang="en-US"/>
              <a:t>Click to edit Master text styles</a:t>
            </a:r>
          </a:p>
        </p:txBody>
      </p:sp>
      <p:sp>
        <p:nvSpPr>
          <p:cNvPr id="11" name="Picture Placeholder 7"/>
          <p:cNvSpPr>
            <a:spLocks noGrp="1"/>
          </p:cNvSpPr>
          <p:nvPr>
            <p:ph type="pic" sz="quarter" idx="12"/>
          </p:nvPr>
        </p:nvSpPr>
        <p:spPr>
          <a:xfrm>
            <a:off x="6099175" y="0"/>
            <a:ext cx="4816475" cy="6867525"/>
          </a:xfrm>
        </p:spPr>
        <p:txBody>
          <a:bodyPr rtlCol="0">
            <a:normAutofit/>
          </a:bodyPr>
          <a:lstStyle>
            <a:lvl1pPr marL="0" indent="0">
              <a:buNone/>
              <a:defRPr sz="2000" baseline="0">
                <a:solidFill>
                  <a:srgbClr val="000000"/>
                </a:solidFill>
                <a:latin typeface="Segoe UI" panose="020B0502040204020203" pitchFamily="34" charset="0"/>
                <a:cs typeface="Segoe UI" panose="020B0502040204020203" pitchFamily="34" charset="0"/>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304397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Image 2">
    <p:spTree>
      <p:nvGrpSpPr>
        <p:cNvPr id="1" name=""/>
        <p:cNvGrpSpPr/>
        <p:nvPr/>
      </p:nvGrpSpPr>
      <p:grpSpPr>
        <a:xfrm>
          <a:off x="0" y="0"/>
          <a:ext cx="0" cy="0"/>
          <a:chOff x="0" y="0"/>
          <a:chExt cx="0" cy="0"/>
        </a:xfrm>
      </p:grpSpPr>
      <p:sp>
        <p:nvSpPr>
          <p:cNvPr id="8" name="Title 17"/>
          <p:cNvSpPr>
            <a:spLocks noGrp="1"/>
          </p:cNvSpPr>
          <p:nvPr>
            <p:ph type="title"/>
          </p:nvPr>
        </p:nvSpPr>
        <p:spPr>
          <a:xfrm>
            <a:off x="893612" y="1360341"/>
            <a:ext cx="3356915" cy="1015663"/>
          </a:xfrm>
        </p:spPr>
        <p:txBody>
          <a:bodyPr>
            <a:noAutofit/>
          </a:bodyPr>
          <a:lstStyle>
            <a:lvl1pPr>
              <a:defRPr sz="340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
        <p:nvSpPr>
          <p:cNvPr id="9" name="Text Placeholder 20"/>
          <p:cNvSpPr>
            <a:spLocks noGrp="1"/>
          </p:cNvSpPr>
          <p:nvPr>
            <p:ph type="body" sz="quarter" idx="10"/>
          </p:nvPr>
        </p:nvSpPr>
        <p:spPr>
          <a:xfrm>
            <a:off x="1676401" y="2889580"/>
            <a:ext cx="2695574" cy="1381761"/>
          </a:xfrm>
        </p:spPr>
        <p:txBody>
          <a:bodyPr>
            <a:noAutofit/>
          </a:bodyPr>
          <a:lstStyle>
            <a:lvl1pPr marL="0" indent="0">
              <a:buNone/>
              <a:defRPr sz="2400">
                <a:latin typeface="Segoe UI" panose="020B0502040204020203" pitchFamily="34" charset="0"/>
                <a:cs typeface="Segoe UI" panose="020B0502040204020203" pitchFamily="34" charset="0"/>
              </a:defRPr>
            </a:lvl1pPr>
            <a:lvl2pPr marL="457200" indent="0">
              <a:buNone/>
              <a:defRPr sz="1800">
                <a:latin typeface="Segoe UI" panose="020B0502040204020203" pitchFamily="34" charset="0"/>
                <a:cs typeface="Segoe UI" panose="020B0502040204020203" pitchFamily="34" charset="0"/>
              </a:defRPr>
            </a:lvl2pPr>
            <a:lvl3pPr marL="914400" indent="0">
              <a:buNone/>
              <a:defRPr sz="1800">
                <a:latin typeface="Segoe UI" panose="020B0502040204020203" pitchFamily="34" charset="0"/>
                <a:cs typeface="Segoe UI" panose="020B0502040204020203" pitchFamily="34" charset="0"/>
              </a:defRPr>
            </a:lvl3pPr>
            <a:lvl4pPr marL="1371600" indent="0">
              <a:buNone/>
              <a:defRPr sz="1800">
                <a:latin typeface="Segoe UI" panose="020B0502040204020203" pitchFamily="34" charset="0"/>
                <a:cs typeface="Segoe UI" panose="020B0502040204020203" pitchFamily="34" charset="0"/>
              </a:defRPr>
            </a:lvl4pPr>
            <a:lvl5pPr marL="1828800" indent="0">
              <a:buNone/>
              <a:defRPr sz="1800">
                <a:latin typeface="Segoe UI" panose="020B0502040204020203" pitchFamily="34" charset="0"/>
                <a:cs typeface="Segoe UI" panose="020B0502040204020203" pitchFamily="34" charset="0"/>
              </a:defRPr>
            </a:lvl5pPr>
          </a:lstStyle>
          <a:p>
            <a:pPr lvl="0"/>
            <a:r>
              <a:rPr lang="en-US"/>
              <a:t>Click to edit Master text styles</a:t>
            </a:r>
          </a:p>
        </p:txBody>
      </p:sp>
      <p:sp>
        <p:nvSpPr>
          <p:cNvPr id="10" name="Text Placeholder 20"/>
          <p:cNvSpPr>
            <a:spLocks noGrp="1"/>
          </p:cNvSpPr>
          <p:nvPr>
            <p:ph type="body" sz="quarter" idx="11"/>
          </p:nvPr>
        </p:nvSpPr>
        <p:spPr>
          <a:xfrm>
            <a:off x="1663757" y="4512176"/>
            <a:ext cx="2695574" cy="1381761"/>
          </a:xfrm>
        </p:spPr>
        <p:txBody>
          <a:bodyPr>
            <a:noAutofit/>
          </a:bodyPr>
          <a:lstStyle>
            <a:lvl1pPr marL="0" indent="0">
              <a:buNone/>
              <a:defRPr sz="2400">
                <a:latin typeface="Segoe UI" panose="020B0502040204020203" pitchFamily="34" charset="0"/>
                <a:cs typeface="Segoe UI" panose="020B0502040204020203" pitchFamily="34" charset="0"/>
              </a:defRPr>
            </a:lvl1pPr>
            <a:lvl2pPr marL="457200" indent="0">
              <a:buNone/>
              <a:defRPr sz="1800">
                <a:latin typeface="Segoe UI" panose="020B0502040204020203" pitchFamily="34" charset="0"/>
                <a:cs typeface="Segoe UI" panose="020B0502040204020203" pitchFamily="34" charset="0"/>
              </a:defRPr>
            </a:lvl2pPr>
            <a:lvl3pPr marL="914400" indent="0">
              <a:buNone/>
              <a:defRPr sz="1800">
                <a:latin typeface="Segoe UI" panose="020B0502040204020203" pitchFamily="34" charset="0"/>
                <a:cs typeface="Segoe UI" panose="020B0502040204020203" pitchFamily="34" charset="0"/>
              </a:defRPr>
            </a:lvl3pPr>
            <a:lvl4pPr marL="1371600" indent="0">
              <a:buNone/>
              <a:defRPr sz="1800">
                <a:latin typeface="Segoe UI" panose="020B0502040204020203" pitchFamily="34" charset="0"/>
                <a:cs typeface="Segoe UI" panose="020B0502040204020203" pitchFamily="34" charset="0"/>
              </a:defRPr>
            </a:lvl4pPr>
            <a:lvl5pPr marL="1828800" indent="0">
              <a:buNone/>
              <a:defRPr sz="1800">
                <a:latin typeface="Segoe UI" panose="020B0502040204020203" pitchFamily="34" charset="0"/>
                <a:cs typeface="Segoe UI" panose="020B0502040204020203" pitchFamily="34" charset="0"/>
              </a:defRPr>
            </a:lvl5pPr>
          </a:lstStyle>
          <a:p>
            <a:pPr lvl="0"/>
            <a:r>
              <a:rPr lang="en-US"/>
              <a:t>Click to edit Master text styles</a:t>
            </a:r>
          </a:p>
        </p:txBody>
      </p:sp>
      <p:sp>
        <p:nvSpPr>
          <p:cNvPr id="11" name="Picture Placeholder 24"/>
          <p:cNvSpPr>
            <a:spLocks noGrp="1"/>
          </p:cNvSpPr>
          <p:nvPr>
            <p:ph type="pic" sz="quarter" idx="12"/>
          </p:nvPr>
        </p:nvSpPr>
        <p:spPr>
          <a:xfrm>
            <a:off x="4772025" y="1014413"/>
            <a:ext cx="3124200" cy="5045075"/>
          </a:xfrm>
        </p:spPr>
        <p:txBody>
          <a:bodyPr rtlCol="0">
            <a:normAutofit/>
          </a:bodyPr>
          <a:lstStyle>
            <a:lvl1pPr marL="0" indent="0">
              <a:buNone/>
              <a:defRPr sz="2000">
                <a:solidFill>
                  <a:srgbClr val="000000"/>
                </a:solidFill>
                <a:latin typeface="Segoe UI" panose="020B0502040204020203" pitchFamily="34" charset="0"/>
                <a:cs typeface="Segoe UI" panose="020B0502040204020203" pitchFamily="34" charset="0"/>
              </a:defRPr>
            </a:lvl1pPr>
          </a:lstStyle>
          <a:p>
            <a:pPr lvl="0"/>
            <a:r>
              <a:rPr lang="en-US" noProof="0"/>
              <a:t>Click icon to add picture</a:t>
            </a:r>
            <a:endParaRPr lang="en-US" noProof="0" dirty="0"/>
          </a:p>
        </p:txBody>
      </p:sp>
      <p:sp>
        <p:nvSpPr>
          <p:cNvPr id="12" name="Picture Placeholder 26"/>
          <p:cNvSpPr>
            <a:spLocks noGrp="1"/>
          </p:cNvSpPr>
          <p:nvPr>
            <p:ph type="pic" sz="quarter" idx="13"/>
          </p:nvPr>
        </p:nvSpPr>
        <p:spPr>
          <a:xfrm>
            <a:off x="8049621" y="1014413"/>
            <a:ext cx="3123203" cy="2462213"/>
          </a:xfrm>
        </p:spPr>
        <p:txBody>
          <a:bodyPr rtlCol="0">
            <a:normAutofit/>
          </a:bodyPr>
          <a:lstStyle>
            <a:lvl1pPr marL="0" indent="0">
              <a:buNone/>
              <a:defRPr sz="2000">
                <a:solidFill>
                  <a:srgbClr val="000000"/>
                </a:solidFill>
                <a:latin typeface="Segoe UI" panose="020B0502040204020203" pitchFamily="34" charset="0"/>
                <a:cs typeface="Segoe UI" panose="020B0502040204020203" pitchFamily="34" charset="0"/>
              </a:defRPr>
            </a:lvl1pPr>
          </a:lstStyle>
          <a:p>
            <a:pPr lvl="0"/>
            <a:r>
              <a:rPr lang="en-US" noProof="0"/>
              <a:t>Click icon to add picture</a:t>
            </a:r>
            <a:endParaRPr lang="en-US" noProof="0" dirty="0"/>
          </a:p>
        </p:txBody>
      </p:sp>
      <p:sp>
        <p:nvSpPr>
          <p:cNvPr id="13" name="Picture Placeholder 26"/>
          <p:cNvSpPr>
            <a:spLocks noGrp="1"/>
          </p:cNvSpPr>
          <p:nvPr>
            <p:ph type="pic" sz="quarter" idx="14"/>
          </p:nvPr>
        </p:nvSpPr>
        <p:spPr>
          <a:xfrm>
            <a:off x="8049621" y="3605861"/>
            <a:ext cx="3123203" cy="2453310"/>
          </a:xfrm>
        </p:spPr>
        <p:txBody>
          <a:bodyPr rtlCol="0">
            <a:normAutofit/>
          </a:bodyPr>
          <a:lstStyle>
            <a:lvl1pPr marL="0" indent="0">
              <a:buNone/>
              <a:defRPr sz="2000">
                <a:solidFill>
                  <a:srgbClr val="000000"/>
                </a:solidFill>
                <a:latin typeface="Segoe UI" panose="020B0502040204020203" pitchFamily="34" charset="0"/>
                <a:cs typeface="Segoe UI" panose="020B0502040204020203" pitchFamily="34" charset="0"/>
              </a:defRPr>
            </a:lvl1pPr>
          </a:lstStyle>
          <a:p>
            <a:pPr lvl="0"/>
            <a:r>
              <a:rPr lang="en-US" noProof="0"/>
              <a:t>Click icon to add picture</a:t>
            </a:r>
            <a:endParaRPr lang="en-US" noProof="0" dirty="0"/>
          </a:p>
        </p:txBody>
      </p:sp>
      <p:pic>
        <p:nvPicPr>
          <p:cNvPr id="6" name="Picture 5" descr="Icon&#10;&#10;Description automatically generated">
            <a:extLst>
              <a:ext uri="{FF2B5EF4-FFF2-40B4-BE49-F238E27FC236}">
                <a16:creationId xmlns:a16="http://schemas.microsoft.com/office/drawing/2014/main" id="{CE0E42EE-5148-E8E8-8411-AF631C34D3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463" y="2889250"/>
            <a:ext cx="493097" cy="493776"/>
          </a:xfrm>
          <a:prstGeom prst="rect">
            <a:avLst/>
          </a:prstGeom>
        </p:spPr>
      </p:pic>
      <p:pic>
        <p:nvPicPr>
          <p:cNvPr id="14" name="Picture 13" descr="Icon&#10;&#10;Description automatically generated">
            <a:extLst>
              <a:ext uri="{FF2B5EF4-FFF2-40B4-BE49-F238E27FC236}">
                <a16:creationId xmlns:a16="http://schemas.microsoft.com/office/drawing/2014/main" id="{CEA3A37E-0796-AC59-1B33-F174BE77CD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462" y="4458567"/>
            <a:ext cx="493097" cy="493776"/>
          </a:xfrm>
          <a:prstGeom prst="rect">
            <a:avLst/>
          </a:prstGeom>
        </p:spPr>
      </p:pic>
    </p:spTree>
    <p:extLst>
      <p:ext uri="{BB962C8B-B14F-4D97-AF65-F5344CB8AC3E}">
        <p14:creationId xmlns:p14="http://schemas.microsoft.com/office/powerpoint/2010/main" val="2674323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985963" y="1828800"/>
            <a:ext cx="8007350" cy="2814638"/>
          </a:xfrm>
        </p:spPr>
        <p:txBody>
          <a:bodyPr>
            <a:normAutofit/>
          </a:bodyPr>
          <a:lstStyle>
            <a:lvl1pPr marL="0" indent="0" algn="ctr">
              <a:buNone/>
              <a:defRPr sz="24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123366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2" name="Picture 3" descr="Icon&#10;&#10;Description automatically generated">
            <a:extLst>
              <a:ext uri="{FF2B5EF4-FFF2-40B4-BE49-F238E27FC236}">
                <a16:creationId xmlns:a16="http://schemas.microsoft.com/office/drawing/2014/main" id="{EC89F1B5-C786-B4C1-D76A-764093721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6975" y="4037013"/>
            <a:ext cx="1322388"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Icon&#10;&#10;Description automatically generated">
            <a:extLst>
              <a:ext uri="{FF2B5EF4-FFF2-40B4-BE49-F238E27FC236}">
                <a16:creationId xmlns:a16="http://schemas.microsoft.com/office/drawing/2014/main" id="{71B533F8-FCA6-030A-CF21-45B865BCC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6075" y="4046538"/>
            <a:ext cx="1325563"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Icon&#10;&#10;Description automatically generated">
            <a:extLst>
              <a:ext uri="{FF2B5EF4-FFF2-40B4-BE49-F238E27FC236}">
                <a16:creationId xmlns:a16="http://schemas.microsoft.com/office/drawing/2014/main" id="{AD319CF5-5110-4DF4-2BB9-AB4E62375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3588" y="4046538"/>
            <a:ext cx="1322387"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descr="Decorative blue box as background" title="Decorative blue box as background">
            <a:extLst>
              <a:ext uri="{FF2B5EF4-FFF2-40B4-BE49-F238E27FC236}">
                <a16:creationId xmlns:a16="http://schemas.microsoft.com/office/drawing/2014/main" id="{486A5101-6296-8074-237B-52B7EE9D6981}"/>
              </a:ext>
            </a:extLst>
          </p:cNvPr>
          <p:cNvSpPr/>
          <p:nvPr/>
        </p:nvSpPr>
        <p:spPr>
          <a:xfrm>
            <a:off x="-9525" y="-1588"/>
            <a:ext cx="12201525" cy="3544888"/>
          </a:xfrm>
          <a:prstGeom prst="rect">
            <a:avLst/>
          </a:prstGeom>
          <a:solidFill>
            <a:srgbClr val="013D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 Placeholder 2"/>
          <p:cNvSpPr>
            <a:spLocks noGrp="1"/>
          </p:cNvSpPr>
          <p:nvPr>
            <p:ph type="body" sz="quarter" idx="10"/>
          </p:nvPr>
        </p:nvSpPr>
        <p:spPr>
          <a:xfrm>
            <a:off x="1167412" y="5666576"/>
            <a:ext cx="3056084" cy="762000"/>
          </a:xfrm>
        </p:spPr>
        <p:txBody>
          <a:bodyPr>
            <a:noAutofit/>
          </a:bodyPr>
          <a:lstStyle>
            <a:lvl1pPr marL="0" indent="0" algn="ctr">
              <a:buNone/>
              <a:defRPr sz="1800" baseline="0">
                <a:solidFill>
                  <a:schemeClr val="tx1"/>
                </a:solidFill>
                <a:latin typeface="Segoe UI" panose="020B0502040204020203" pitchFamily="34" charset="0"/>
                <a:cs typeface="Segoe UI" panose="020B0502040204020203" pitchFamily="34" charset="0"/>
              </a:defRPr>
            </a:lvl1pPr>
            <a:lvl2pPr marL="457200" indent="0">
              <a:buNone/>
              <a:defRPr sz="1800">
                <a:solidFill>
                  <a:srgbClr val="1B355E"/>
                </a:solidFill>
                <a:latin typeface="Ubuntu" panose="020B0804030602030204" pitchFamily="34" charset="0"/>
              </a:defRPr>
            </a:lvl2pPr>
            <a:lvl3pPr marL="914400" indent="0">
              <a:buNone/>
              <a:defRPr sz="1800">
                <a:solidFill>
                  <a:srgbClr val="1B355E"/>
                </a:solidFill>
                <a:latin typeface="Ubuntu" panose="020B0804030602030204" pitchFamily="34" charset="0"/>
              </a:defRPr>
            </a:lvl3pPr>
            <a:lvl4pPr marL="1371600" indent="0">
              <a:buNone/>
              <a:defRPr sz="1800">
                <a:solidFill>
                  <a:srgbClr val="1B355E"/>
                </a:solidFill>
                <a:latin typeface="Ubuntu" panose="020B0804030602030204" pitchFamily="34" charset="0"/>
              </a:defRPr>
            </a:lvl4pPr>
            <a:lvl5pPr marL="1828800" indent="0">
              <a:buNone/>
              <a:defRPr sz="1800">
                <a:solidFill>
                  <a:srgbClr val="1B355E"/>
                </a:solidFill>
                <a:latin typeface="Ubuntu" panose="020B0804030602030204" pitchFamily="34" charset="0"/>
              </a:defRPr>
            </a:lvl5pPr>
          </a:lstStyle>
          <a:p>
            <a:pPr lvl="0"/>
            <a:r>
              <a:rPr lang="en-US"/>
              <a:t>Click to edit Master text styles</a:t>
            </a:r>
          </a:p>
        </p:txBody>
      </p:sp>
      <p:sp>
        <p:nvSpPr>
          <p:cNvPr id="9" name="Text Placeholder 2"/>
          <p:cNvSpPr>
            <a:spLocks noGrp="1"/>
          </p:cNvSpPr>
          <p:nvPr>
            <p:ph type="body" sz="quarter" idx="11"/>
          </p:nvPr>
        </p:nvSpPr>
        <p:spPr>
          <a:xfrm>
            <a:off x="4632300" y="5666576"/>
            <a:ext cx="2891448" cy="762000"/>
          </a:xfrm>
        </p:spPr>
        <p:txBody>
          <a:bodyPr>
            <a:noAutofit/>
          </a:bodyPr>
          <a:lstStyle>
            <a:lvl1pPr marL="0" indent="0" algn="ctr">
              <a:buNone/>
              <a:defRPr sz="1800">
                <a:solidFill>
                  <a:schemeClr val="tx1"/>
                </a:solidFill>
                <a:latin typeface="Segoe UI" panose="020B0502040204020203" pitchFamily="34" charset="0"/>
                <a:cs typeface="Segoe UI" panose="020B0502040204020203" pitchFamily="34" charset="0"/>
              </a:defRPr>
            </a:lvl1pPr>
            <a:lvl2pPr marL="457200" indent="0">
              <a:buNone/>
              <a:defRPr sz="1800">
                <a:solidFill>
                  <a:srgbClr val="1B355E"/>
                </a:solidFill>
                <a:latin typeface="Ubuntu" panose="020B0804030602030204" pitchFamily="34" charset="0"/>
              </a:defRPr>
            </a:lvl2pPr>
            <a:lvl3pPr marL="914400" indent="0">
              <a:buNone/>
              <a:defRPr sz="1800">
                <a:solidFill>
                  <a:srgbClr val="1B355E"/>
                </a:solidFill>
                <a:latin typeface="Ubuntu" panose="020B0804030602030204" pitchFamily="34" charset="0"/>
              </a:defRPr>
            </a:lvl3pPr>
            <a:lvl4pPr marL="1371600" indent="0">
              <a:buNone/>
              <a:defRPr sz="1800">
                <a:solidFill>
                  <a:srgbClr val="1B355E"/>
                </a:solidFill>
                <a:latin typeface="Ubuntu" panose="020B0804030602030204" pitchFamily="34" charset="0"/>
              </a:defRPr>
            </a:lvl4pPr>
            <a:lvl5pPr marL="1828800" indent="0">
              <a:buNone/>
              <a:defRPr sz="1800">
                <a:solidFill>
                  <a:srgbClr val="1B355E"/>
                </a:solidFill>
                <a:latin typeface="Ubuntu" panose="020B0804030602030204" pitchFamily="34" charset="0"/>
              </a:defRPr>
            </a:lvl5pPr>
          </a:lstStyle>
          <a:p>
            <a:pPr lvl="0"/>
            <a:r>
              <a:rPr lang="en-US"/>
              <a:t>Click to edit Master text styles</a:t>
            </a:r>
          </a:p>
        </p:txBody>
      </p:sp>
      <p:sp>
        <p:nvSpPr>
          <p:cNvPr id="10" name="Text Placeholder 2"/>
          <p:cNvSpPr>
            <a:spLocks noGrp="1"/>
          </p:cNvSpPr>
          <p:nvPr>
            <p:ph type="body" sz="quarter" idx="12"/>
          </p:nvPr>
        </p:nvSpPr>
        <p:spPr>
          <a:xfrm>
            <a:off x="7949895" y="5666576"/>
            <a:ext cx="3056084" cy="762000"/>
          </a:xfrm>
        </p:spPr>
        <p:txBody>
          <a:bodyPr>
            <a:noAutofit/>
          </a:bodyPr>
          <a:lstStyle>
            <a:lvl1pPr marL="0" indent="0" algn="ctr">
              <a:buNone/>
              <a:defRPr sz="1800">
                <a:solidFill>
                  <a:schemeClr val="tx1"/>
                </a:solidFill>
                <a:latin typeface="Segoe UI" panose="020B0502040204020203" pitchFamily="34" charset="0"/>
                <a:cs typeface="Segoe UI" panose="020B0502040204020203" pitchFamily="34" charset="0"/>
              </a:defRPr>
            </a:lvl1pPr>
            <a:lvl2pPr marL="457200" indent="0">
              <a:buNone/>
              <a:defRPr sz="1800">
                <a:solidFill>
                  <a:srgbClr val="1B355E"/>
                </a:solidFill>
                <a:latin typeface="Ubuntu" panose="020B0804030602030204" pitchFamily="34" charset="0"/>
              </a:defRPr>
            </a:lvl2pPr>
            <a:lvl3pPr marL="914400" indent="0">
              <a:buNone/>
              <a:defRPr sz="1800">
                <a:solidFill>
                  <a:srgbClr val="1B355E"/>
                </a:solidFill>
                <a:latin typeface="Ubuntu" panose="020B0804030602030204" pitchFamily="34" charset="0"/>
              </a:defRPr>
            </a:lvl3pPr>
            <a:lvl4pPr marL="1371600" indent="0">
              <a:buNone/>
              <a:defRPr sz="1800">
                <a:solidFill>
                  <a:srgbClr val="1B355E"/>
                </a:solidFill>
                <a:latin typeface="Ubuntu" panose="020B0804030602030204" pitchFamily="34" charset="0"/>
              </a:defRPr>
            </a:lvl4pPr>
            <a:lvl5pPr marL="1828800" indent="0">
              <a:buNone/>
              <a:defRPr sz="1800">
                <a:solidFill>
                  <a:srgbClr val="1B355E"/>
                </a:solidFill>
                <a:latin typeface="Ubuntu" panose="020B0804030602030204" pitchFamily="34" charset="0"/>
              </a:defRPr>
            </a:lvl5pPr>
          </a:lstStyle>
          <a:p>
            <a:pPr lvl="0"/>
            <a:r>
              <a:rPr lang="en-US"/>
              <a:t>Click to edit Master text styles</a:t>
            </a:r>
          </a:p>
        </p:txBody>
      </p:sp>
      <p:sp>
        <p:nvSpPr>
          <p:cNvPr id="21" name="Title 11"/>
          <p:cNvSpPr>
            <a:spLocks noGrp="1"/>
          </p:cNvSpPr>
          <p:nvPr>
            <p:ph type="title"/>
          </p:nvPr>
        </p:nvSpPr>
        <p:spPr>
          <a:xfrm>
            <a:off x="1148453" y="1447620"/>
            <a:ext cx="9744075" cy="606225"/>
          </a:xfrm>
        </p:spPr>
        <p:txBody>
          <a:bodyPr>
            <a:noAutofit/>
          </a:bodyPr>
          <a:lstStyle>
            <a:lvl1pPr algn="ctr">
              <a:defRPr sz="5400" b="1" cap="all" baseline="0">
                <a:solidFill>
                  <a:schemeClr val="bg1"/>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18842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2" name="Picture 3" descr="Chart, histogram&#10;&#10;Description automatically generated">
            <a:extLst>
              <a:ext uri="{FF2B5EF4-FFF2-40B4-BE49-F238E27FC236}">
                <a16:creationId xmlns:a16="http://schemas.microsoft.com/office/drawing/2014/main" id="{127991BF-87BD-CEE1-EE89-84A20E9F1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887" r="51984"/>
          <a:stretch>
            <a:fillRect/>
          </a:stretch>
        </p:blipFill>
        <p:spPr bwMode="auto">
          <a:xfrm>
            <a:off x="2054225" y="0"/>
            <a:ext cx="10137775" cy="619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10"/>
          <p:cNvSpPr>
            <a:spLocks noGrp="1"/>
          </p:cNvSpPr>
          <p:nvPr>
            <p:ph type="body" sz="quarter" idx="13"/>
          </p:nvPr>
        </p:nvSpPr>
        <p:spPr>
          <a:xfrm>
            <a:off x="1101774" y="2147972"/>
            <a:ext cx="5356225" cy="1839198"/>
          </a:xfrm>
        </p:spPr>
        <p:txBody>
          <a:bodyPr>
            <a:normAutofit/>
          </a:bodyPr>
          <a:lstStyle>
            <a:lvl1pPr marL="0" indent="0">
              <a:buNone/>
              <a:defRPr sz="54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3" name="Text Placeholder 21"/>
          <p:cNvSpPr>
            <a:spLocks noGrp="1"/>
          </p:cNvSpPr>
          <p:nvPr>
            <p:ph type="body" sz="quarter" idx="14"/>
          </p:nvPr>
        </p:nvSpPr>
        <p:spPr>
          <a:xfrm>
            <a:off x="1101775" y="4167345"/>
            <a:ext cx="8664058" cy="761367"/>
          </a:xfrm>
        </p:spPr>
        <p:txBody>
          <a:bodyPr>
            <a:normAutofit/>
          </a:bodyPr>
          <a:lstStyle>
            <a:lvl1pPr marL="0" indent="0">
              <a:buNone/>
              <a:defRPr sz="3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6" name="Text Placeholder 24"/>
          <p:cNvSpPr>
            <a:spLocks noGrp="1"/>
          </p:cNvSpPr>
          <p:nvPr>
            <p:ph type="body" sz="quarter" idx="15"/>
          </p:nvPr>
        </p:nvSpPr>
        <p:spPr>
          <a:xfrm>
            <a:off x="1109220" y="4735890"/>
            <a:ext cx="8664058" cy="798513"/>
          </a:xfrm>
        </p:spPr>
        <p:txBody>
          <a:bodyPr>
            <a:normAutofit/>
          </a:bodyPr>
          <a:lstStyle>
            <a:lvl1pPr marL="0" indent="0">
              <a:buNone/>
              <a:defRPr sz="3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9" name="Text Placeholder 27"/>
          <p:cNvSpPr>
            <a:spLocks noGrp="1"/>
          </p:cNvSpPr>
          <p:nvPr>
            <p:ph type="body" sz="quarter" idx="16"/>
          </p:nvPr>
        </p:nvSpPr>
        <p:spPr>
          <a:xfrm>
            <a:off x="1109196" y="5579009"/>
            <a:ext cx="3661588" cy="869950"/>
          </a:xfrm>
        </p:spPr>
        <p:txBody>
          <a:bodyPr/>
          <a:lstStyle>
            <a:lvl1pPr marL="0" indent="0">
              <a:buNone/>
              <a:defRPr i="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8" name="Picture 7" descr="Graphical user interface&#10;&#10;Description automatically generated with low confidence">
            <a:extLst>
              <a:ext uri="{FF2B5EF4-FFF2-40B4-BE49-F238E27FC236}">
                <a16:creationId xmlns:a16="http://schemas.microsoft.com/office/drawing/2014/main" id="{F3671283-B0BC-B40D-4BDB-D25AA66622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642" y="843702"/>
            <a:ext cx="3460886" cy="749808"/>
          </a:xfrm>
          <a:prstGeom prst="rect">
            <a:avLst/>
          </a:prstGeom>
        </p:spPr>
      </p:pic>
    </p:spTree>
    <p:extLst>
      <p:ext uri="{BB962C8B-B14F-4D97-AF65-F5344CB8AC3E}">
        <p14:creationId xmlns:p14="http://schemas.microsoft.com/office/powerpoint/2010/main" val="3619778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3" descr="Background pattern&#10;&#10;Description automatically generated">
            <a:extLst>
              <a:ext uri="{FF2B5EF4-FFF2-40B4-BE49-F238E27FC236}">
                <a16:creationId xmlns:a16="http://schemas.microsoft.com/office/drawing/2014/main" id="{A24E6BE7-E794-8058-68E3-7A4F088D42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3" r="1772" b="219"/>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5"/>
          <p:cNvSpPr>
            <a:spLocks noGrp="1"/>
          </p:cNvSpPr>
          <p:nvPr>
            <p:ph type="body" sz="quarter" idx="15"/>
          </p:nvPr>
        </p:nvSpPr>
        <p:spPr>
          <a:xfrm>
            <a:off x="1367519" y="4462253"/>
            <a:ext cx="9244332" cy="512079"/>
          </a:xfrm>
        </p:spPr>
        <p:txBody>
          <a:bodyPr>
            <a:normAutofit/>
          </a:bodyPr>
          <a:lstStyle>
            <a:lvl1pPr marL="0" indent="0" algn="ctr">
              <a:buNone/>
              <a:defRPr sz="2800" b="1" cap="all" spc="300" baseline="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22" name="Text Placeholder 14"/>
          <p:cNvSpPr>
            <a:spLocks noGrp="1"/>
          </p:cNvSpPr>
          <p:nvPr>
            <p:ph type="body" sz="quarter" idx="16"/>
          </p:nvPr>
        </p:nvSpPr>
        <p:spPr>
          <a:xfrm>
            <a:off x="1359568" y="4982699"/>
            <a:ext cx="9260234" cy="585787"/>
          </a:xfrm>
        </p:spPr>
        <p:txBody>
          <a:bodyPr>
            <a:normAutofit/>
          </a:bodyPr>
          <a:lstStyle>
            <a:lvl1pPr marL="0" indent="0" algn="ctr">
              <a:buNone/>
              <a:defRPr sz="2800" cap="all" spc="300" baseline="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25" name="Text Placeholder 19"/>
          <p:cNvSpPr>
            <a:spLocks noGrp="1"/>
          </p:cNvSpPr>
          <p:nvPr>
            <p:ph type="body" sz="quarter" idx="17"/>
          </p:nvPr>
        </p:nvSpPr>
        <p:spPr>
          <a:xfrm>
            <a:off x="4662487" y="5751664"/>
            <a:ext cx="2867025" cy="585787"/>
          </a:xfrm>
        </p:spPr>
        <p:txBody>
          <a:bodyPr/>
          <a:lstStyle>
            <a:lvl1pPr marL="0" indent="0" algn="ctr">
              <a:buNone/>
              <a:defRPr sz="2200" b="1" baseline="0">
                <a:solidFill>
                  <a:schemeClr val="bg1"/>
                </a:solidFill>
              </a:defRPr>
            </a:lvl1pPr>
            <a:lvl2pPr marL="457200" indent="0">
              <a:buNone/>
              <a:defRPr sz="2200" b="1">
                <a:solidFill>
                  <a:schemeClr val="bg1"/>
                </a:solidFill>
              </a:defRPr>
            </a:lvl2pPr>
            <a:lvl3pPr marL="914400" indent="0">
              <a:buNone/>
              <a:defRPr sz="2200" b="1">
                <a:solidFill>
                  <a:schemeClr val="bg1"/>
                </a:solidFill>
              </a:defRPr>
            </a:lvl3pPr>
            <a:lvl4pPr marL="1371600" indent="0">
              <a:buNone/>
              <a:defRPr sz="2200" b="1">
                <a:solidFill>
                  <a:schemeClr val="bg1"/>
                </a:solidFill>
              </a:defRPr>
            </a:lvl4pPr>
            <a:lvl5pPr marL="1828800" indent="0">
              <a:buNone/>
              <a:defRPr sz="2200" b="1">
                <a:solidFill>
                  <a:schemeClr val="bg1"/>
                </a:solidFill>
              </a:defRPr>
            </a:lvl5pPr>
          </a:lstStyle>
          <a:p>
            <a:pPr lvl="0"/>
            <a:r>
              <a:rPr lang="en-US"/>
              <a:t>Click to edit Master text styles</a:t>
            </a:r>
          </a:p>
        </p:txBody>
      </p:sp>
      <p:sp>
        <p:nvSpPr>
          <p:cNvPr id="29" name="Text Placeholder 25"/>
          <p:cNvSpPr>
            <a:spLocks noGrp="1"/>
          </p:cNvSpPr>
          <p:nvPr>
            <p:ph type="body" sz="quarter" idx="18"/>
          </p:nvPr>
        </p:nvSpPr>
        <p:spPr>
          <a:xfrm>
            <a:off x="1374229" y="2689658"/>
            <a:ext cx="9261475" cy="1795462"/>
          </a:xfrm>
        </p:spPr>
        <p:txBody>
          <a:bodyPr/>
          <a:lstStyle>
            <a:lvl1pPr marL="0" indent="0" algn="ctr">
              <a:buNone/>
              <a:defRPr sz="6500" b="1">
                <a:solidFill>
                  <a:schemeClr val="bg1"/>
                </a:solidFill>
              </a:defRPr>
            </a:lvl1pPr>
            <a:lvl2pPr marL="457200" indent="0" algn="ctr">
              <a:buNone/>
              <a:defRPr sz="6500" b="1">
                <a:solidFill>
                  <a:schemeClr val="bg1"/>
                </a:solidFill>
              </a:defRPr>
            </a:lvl2pPr>
            <a:lvl3pPr marL="914400" indent="0" algn="ctr">
              <a:buNone/>
              <a:defRPr sz="6500" b="1">
                <a:solidFill>
                  <a:schemeClr val="bg1"/>
                </a:solidFill>
              </a:defRPr>
            </a:lvl3pPr>
            <a:lvl4pPr marL="1371600" indent="0" algn="ctr">
              <a:buNone/>
              <a:defRPr sz="6500" b="1">
                <a:solidFill>
                  <a:schemeClr val="bg1"/>
                </a:solidFill>
              </a:defRPr>
            </a:lvl4pPr>
            <a:lvl5pPr marL="1828800" indent="0" algn="ctr">
              <a:buNone/>
              <a:defRPr sz="6500" b="1">
                <a:solidFill>
                  <a:schemeClr val="bg1"/>
                </a:solidFill>
              </a:defRPr>
            </a:lvl5pPr>
          </a:lstStyle>
          <a:p>
            <a:pPr lvl="0"/>
            <a:r>
              <a:rPr lang="en-US"/>
              <a:t>Click to edit Master text styles</a:t>
            </a:r>
          </a:p>
        </p:txBody>
      </p:sp>
      <p:pic>
        <p:nvPicPr>
          <p:cNvPr id="7" name="Picture 6" descr="Text&#10;&#10;Description automatically generated">
            <a:extLst>
              <a:ext uri="{FF2B5EF4-FFF2-40B4-BE49-F238E27FC236}">
                <a16:creationId xmlns:a16="http://schemas.microsoft.com/office/drawing/2014/main" id="{8BBD39B3-1DE6-7766-6997-F4F3D1A6ED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99741" y="775643"/>
            <a:ext cx="1792515" cy="1730837"/>
          </a:xfrm>
          <a:prstGeom prst="rect">
            <a:avLst/>
          </a:prstGeom>
        </p:spPr>
      </p:pic>
    </p:spTree>
    <p:extLst>
      <p:ext uri="{BB962C8B-B14F-4D97-AF65-F5344CB8AC3E}">
        <p14:creationId xmlns:p14="http://schemas.microsoft.com/office/powerpoint/2010/main" val="1185692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1">
    <p:spTree>
      <p:nvGrpSpPr>
        <p:cNvPr id="1" name=""/>
        <p:cNvGrpSpPr/>
        <p:nvPr/>
      </p:nvGrpSpPr>
      <p:grpSpPr>
        <a:xfrm>
          <a:off x="0" y="0"/>
          <a:ext cx="0" cy="0"/>
          <a:chOff x="0" y="0"/>
          <a:chExt cx="0" cy="0"/>
        </a:xfrm>
      </p:grpSpPr>
      <p:pic>
        <p:nvPicPr>
          <p:cNvPr id="2" name="Picture 3" descr="Icon&#10;&#10;Description automatically generated">
            <a:extLst>
              <a:ext uri="{FF2B5EF4-FFF2-40B4-BE49-F238E27FC236}">
                <a16:creationId xmlns:a16="http://schemas.microsoft.com/office/drawing/2014/main" id="{B8975931-3EDD-D9C3-CE7C-2B464211B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0"/>
            <a:ext cx="12288838" cy="692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Text&#10;&#10;Description automatically generated">
            <a:extLst>
              <a:ext uri="{FF2B5EF4-FFF2-40B4-BE49-F238E27FC236}">
                <a16:creationId xmlns:a16="http://schemas.microsoft.com/office/drawing/2014/main" id="{12BD66E8-8E27-66B6-BDAA-06514F7EC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138" y="942975"/>
            <a:ext cx="32639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p:cNvSpPr>
            <a:spLocks noGrp="1"/>
          </p:cNvSpPr>
          <p:nvPr>
            <p:ph type="body" sz="quarter" idx="17"/>
          </p:nvPr>
        </p:nvSpPr>
        <p:spPr>
          <a:xfrm>
            <a:off x="1109195" y="1936857"/>
            <a:ext cx="10012893" cy="1217612"/>
          </a:xfrm>
        </p:spPr>
        <p:txBody>
          <a:bodyPr>
            <a:normAutofit/>
          </a:bodyPr>
          <a:lstStyle>
            <a:lvl1pPr marL="0" indent="0" algn="l">
              <a:buNone/>
              <a:defRPr sz="5400" b="1">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14" name="Text Placeholder 5"/>
          <p:cNvSpPr>
            <a:spLocks noGrp="1"/>
          </p:cNvSpPr>
          <p:nvPr>
            <p:ph type="body" sz="quarter" idx="18"/>
          </p:nvPr>
        </p:nvSpPr>
        <p:spPr>
          <a:xfrm>
            <a:off x="1109195" y="3388116"/>
            <a:ext cx="9997497" cy="660400"/>
          </a:xfrm>
        </p:spPr>
        <p:txBody>
          <a:bodyPr>
            <a:normAutofit/>
          </a:bodyPr>
          <a:lstStyle>
            <a:lvl1pPr marL="0" indent="0" algn="l">
              <a:buNone/>
              <a:defRPr sz="3600" b="1">
                <a:solidFill>
                  <a:schemeClr val="tx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sp>
        <p:nvSpPr>
          <p:cNvPr id="17" name="Text Placeholder 8"/>
          <p:cNvSpPr>
            <a:spLocks noGrp="1"/>
          </p:cNvSpPr>
          <p:nvPr>
            <p:ph type="body" sz="quarter" idx="19"/>
          </p:nvPr>
        </p:nvSpPr>
        <p:spPr>
          <a:xfrm>
            <a:off x="1109196" y="3976105"/>
            <a:ext cx="5872050" cy="660401"/>
          </a:xfrm>
        </p:spPr>
        <p:txBody>
          <a:bodyPr>
            <a:normAutofit/>
          </a:bodyPr>
          <a:lstStyle>
            <a:lvl1pPr marL="0" indent="0" algn="l">
              <a:buNone/>
              <a:defRPr sz="3600" b="1">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20" name="Text Placeholder 12"/>
          <p:cNvSpPr>
            <a:spLocks noGrp="1"/>
          </p:cNvSpPr>
          <p:nvPr>
            <p:ph type="body" sz="quarter" idx="20"/>
          </p:nvPr>
        </p:nvSpPr>
        <p:spPr>
          <a:xfrm>
            <a:off x="1108307" y="4978028"/>
            <a:ext cx="3749940" cy="610680"/>
          </a:xfrm>
        </p:spPr>
        <p:txBody>
          <a:bodyPr/>
          <a:lstStyle>
            <a:lvl1pPr marL="0" indent="0" algn="l">
              <a:buNone/>
              <a:defRPr i="1" cap="all" baseline="0">
                <a:solidFill>
                  <a:schemeClr val="tx1"/>
                </a:solidFill>
              </a:defRPr>
            </a:lvl1pPr>
            <a:lvl2pPr marL="457200" indent="0" algn="r">
              <a:buNone/>
              <a:defRPr i="1" cap="all" baseline="0">
                <a:solidFill>
                  <a:schemeClr val="bg1"/>
                </a:solidFill>
              </a:defRPr>
            </a:lvl2pPr>
            <a:lvl3pPr marL="914400" indent="0" algn="r">
              <a:buNone/>
              <a:defRPr i="1" cap="all" baseline="0">
                <a:solidFill>
                  <a:schemeClr val="bg1"/>
                </a:solidFill>
              </a:defRPr>
            </a:lvl3pPr>
            <a:lvl4pPr marL="1371600" indent="0" algn="r">
              <a:buNone/>
              <a:defRPr i="1" cap="all" baseline="0">
                <a:solidFill>
                  <a:schemeClr val="bg1"/>
                </a:solidFill>
              </a:defRPr>
            </a:lvl4pPr>
            <a:lvl5pPr marL="1828800" indent="0" algn="r">
              <a:buNone/>
              <a:defRPr i="1" cap="all" baseline="0">
                <a:solidFill>
                  <a:schemeClr val="bg1"/>
                </a:solidFill>
              </a:defRPr>
            </a:lvl5pPr>
          </a:lstStyle>
          <a:p>
            <a:pPr lvl="0"/>
            <a:r>
              <a:rPr lang="en-US"/>
              <a:t>Click to edit Master text styles</a:t>
            </a:r>
          </a:p>
        </p:txBody>
      </p:sp>
      <p:pic>
        <p:nvPicPr>
          <p:cNvPr id="5" name="Picture 4" descr="Graphical user interface&#10;&#10;Description automatically generated with low confidence">
            <a:extLst>
              <a:ext uri="{FF2B5EF4-FFF2-40B4-BE49-F238E27FC236}">
                <a16:creationId xmlns:a16="http://schemas.microsoft.com/office/drawing/2014/main" id="{6371135F-7291-338A-BC1B-51673D4FE7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642" y="843702"/>
            <a:ext cx="3460886" cy="749808"/>
          </a:xfrm>
          <a:prstGeom prst="rect">
            <a:avLst/>
          </a:prstGeom>
        </p:spPr>
      </p:pic>
    </p:spTree>
    <p:extLst>
      <p:ext uri="{BB962C8B-B14F-4D97-AF65-F5344CB8AC3E}">
        <p14:creationId xmlns:p14="http://schemas.microsoft.com/office/powerpoint/2010/main" val="89480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1">
    <p:spTree>
      <p:nvGrpSpPr>
        <p:cNvPr id="1" name=""/>
        <p:cNvGrpSpPr/>
        <p:nvPr/>
      </p:nvGrpSpPr>
      <p:grpSpPr>
        <a:xfrm>
          <a:off x="0" y="0"/>
          <a:ext cx="0" cy="0"/>
          <a:chOff x="0" y="0"/>
          <a:chExt cx="0" cy="0"/>
        </a:xfrm>
      </p:grpSpPr>
      <p:pic>
        <p:nvPicPr>
          <p:cNvPr id="2" name="Picture 3" descr="Icon&#10;&#10;Description automatically generated">
            <a:extLst>
              <a:ext uri="{FF2B5EF4-FFF2-40B4-BE49-F238E27FC236}">
                <a16:creationId xmlns:a16="http://schemas.microsoft.com/office/drawing/2014/main" id="{741EF09B-E121-A971-F284-7B053861C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64"/>
          <a:stretch>
            <a:fillRect/>
          </a:stretch>
        </p:blipFill>
        <p:spPr bwMode="auto">
          <a:xfrm>
            <a:off x="-31750" y="-47625"/>
            <a:ext cx="12223750" cy="696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p:cNvSpPr>
            <a:spLocks noGrp="1"/>
          </p:cNvSpPr>
          <p:nvPr>
            <p:ph type="body" sz="quarter" idx="17"/>
          </p:nvPr>
        </p:nvSpPr>
        <p:spPr>
          <a:xfrm>
            <a:off x="1109195" y="2660427"/>
            <a:ext cx="10012893" cy="1217612"/>
          </a:xfrm>
        </p:spPr>
        <p:txBody>
          <a:bodyPr>
            <a:normAutofit/>
          </a:bodyPr>
          <a:lstStyle>
            <a:lvl1pPr marL="0" indent="0" algn="r">
              <a:buNone/>
              <a:defRPr sz="5400" b="1">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14" name="Text Placeholder 5"/>
          <p:cNvSpPr>
            <a:spLocks noGrp="1"/>
          </p:cNvSpPr>
          <p:nvPr>
            <p:ph type="body" sz="quarter" idx="18"/>
          </p:nvPr>
        </p:nvSpPr>
        <p:spPr>
          <a:xfrm>
            <a:off x="1109195" y="4079883"/>
            <a:ext cx="9997497" cy="660400"/>
          </a:xfrm>
        </p:spPr>
        <p:txBody>
          <a:bodyPr>
            <a:normAutofit/>
          </a:bodyPr>
          <a:lstStyle>
            <a:lvl1pPr marL="0" indent="0" algn="r">
              <a:buNone/>
              <a:defRPr sz="3600" b="0">
                <a:solidFill>
                  <a:schemeClr val="tx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sp>
        <p:nvSpPr>
          <p:cNvPr id="17" name="Text Placeholder 8"/>
          <p:cNvSpPr>
            <a:spLocks noGrp="1"/>
          </p:cNvSpPr>
          <p:nvPr>
            <p:ph type="body" sz="quarter" idx="19"/>
          </p:nvPr>
        </p:nvSpPr>
        <p:spPr>
          <a:xfrm>
            <a:off x="1109195" y="4699675"/>
            <a:ext cx="10013251" cy="660401"/>
          </a:xfrm>
        </p:spPr>
        <p:txBody>
          <a:bodyPr>
            <a:normAutofit/>
          </a:bodyPr>
          <a:lstStyle>
            <a:lvl1pPr marL="0" indent="0" algn="r">
              <a:buNone/>
              <a:defRPr sz="3600" b="0">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20" name="Text Placeholder 12"/>
          <p:cNvSpPr>
            <a:spLocks noGrp="1"/>
          </p:cNvSpPr>
          <p:nvPr>
            <p:ph type="body" sz="quarter" idx="20"/>
          </p:nvPr>
        </p:nvSpPr>
        <p:spPr>
          <a:xfrm>
            <a:off x="7911548" y="5606180"/>
            <a:ext cx="3209650" cy="610680"/>
          </a:xfrm>
        </p:spPr>
        <p:txBody>
          <a:bodyPr/>
          <a:lstStyle>
            <a:lvl1pPr marL="0" indent="0" algn="r">
              <a:buNone/>
              <a:defRPr i="1" cap="all" baseline="0">
                <a:solidFill>
                  <a:schemeClr val="bg1"/>
                </a:solidFill>
              </a:defRPr>
            </a:lvl1pPr>
            <a:lvl2pPr marL="457200" indent="0" algn="r">
              <a:buNone/>
              <a:defRPr i="1" cap="all" baseline="0">
                <a:solidFill>
                  <a:schemeClr val="bg1"/>
                </a:solidFill>
              </a:defRPr>
            </a:lvl2pPr>
            <a:lvl3pPr marL="914400" indent="0" algn="r">
              <a:buNone/>
              <a:defRPr i="1" cap="all" baseline="0">
                <a:solidFill>
                  <a:schemeClr val="bg1"/>
                </a:solidFill>
              </a:defRPr>
            </a:lvl3pPr>
            <a:lvl4pPr marL="1371600" indent="0" algn="r">
              <a:buNone/>
              <a:defRPr i="1" cap="all" baseline="0">
                <a:solidFill>
                  <a:schemeClr val="bg1"/>
                </a:solidFill>
              </a:defRPr>
            </a:lvl4pPr>
            <a:lvl5pPr marL="1828800" indent="0" algn="r">
              <a:buNone/>
              <a:defRPr i="1" cap="all" baseline="0">
                <a:solidFill>
                  <a:schemeClr val="bg1"/>
                </a:solidFill>
              </a:defRPr>
            </a:lvl5pPr>
          </a:lstStyle>
          <a:p>
            <a:pPr lvl="0"/>
            <a:r>
              <a:rPr lang="en-US"/>
              <a:t>Click to edit Master text styles</a:t>
            </a:r>
          </a:p>
        </p:txBody>
      </p:sp>
      <p:pic>
        <p:nvPicPr>
          <p:cNvPr id="5" name="Picture 4" descr="Graphical user interface, application&#10;&#10;Description automatically generated">
            <a:extLst>
              <a:ext uri="{FF2B5EF4-FFF2-40B4-BE49-F238E27FC236}">
                <a16:creationId xmlns:a16="http://schemas.microsoft.com/office/drawing/2014/main" id="{62F9BF4B-CFFD-96C9-9F85-8151806215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27137" y="851379"/>
            <a:ext cx="3439029" cy="745073"/>
          </a:xfrm>
          <a:prstGeom prst="rect">
            <a:avLst/>
          </a:prstGeom>
        </p:spPr>
      </p:pic>
    </p:spTree>
    <p:extLst>
      <p:ext uri="{BB962C8B-B14F-4D97-AF65-F5344CB8AC3E}">
        <p14:creationId xmlns:p14="http://schemas.microsoft.com/office/powerpoint/2010/main" val="3056941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1">
    <p:spTree>
      <p:nvGrpSpPr>
        <p:cNvPr id="1" name=""/>
        <p:cNvGrpSpPr/>
        <p:nvPr/>
      </p:nvGrpSpPr>
      <p:grpSpPr>
        <a:xfrm>
          <a:off x="0" y="0"/>
          <a:ext cx="0" cy="0"/>
          <a:chOff x="0" y="0"/>
          <a:chExt cx="0" cy="0"/>
        </a:xfrm>
      </p:grpSpPr>
      <p:pic>
        <p:nvPicPr>
          <p:cNvPr id="2" name="Picture 3" descr="Icon&#10;&#10;Description automatically generated with medium confidence">
            <a:extLst>
              <a:ext uri="{FF2B5EF4-FFF2-40B4-BE49-F238E27FC236}">
                <a16:creationId xmlns:a16="http://schemas.microsoft.com/office/drawing/2014/main" id="{E05C6F37-2088-C059-D98C-D7FEBD461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31750"/>
            <a:ext cx="12299950" cy="698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p:cNvSpPr>
            <a:spLocks noGrp="1"/>
          </p:cNvSpPr>
          <p:nvPr>
            <p:ph type="body" sz="quarter" idx="17"/>
          </p:nvPr>
        </p:nvSpPr>
        <p:spPr>
          <a:xfrm>
            <a:off x="3371353" y="2660427"/>
            <a:ext cx="7750735" cy="1217612"/>
          </a:xfrm>
        </p:spPr>
        <p:txBody>
          <a:bodyPr>
            <a:normAutofit/>
          </a:bodyPr>
          <a:lstStyle>
            <a:lvl1pPr marL="0" indent="0" algn="r">
              <a:buNone/>
              <a:defRPr sz="5400" b="1">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14" name="Text Placeholder 5"/>
          <p:cNvSpPr>
            <a:spLocks noGrp="1"/>
          </p:cNvSpPr>
          <p:nvPr>
            <p:ph type="body" sz="quarter" idx="18"/>
          </p:nvPr>
        </p:nvSpPr>
        <p:spPr>
          <a:xfrm>
            <a:off x="3800723" y="4079883"/>
            <a:ext cx="7305969" cy="660400"/>
          </a:xfrm>
        </p:spPr>
        <p:txBody>
          <a:bodyPr>
            <a:normAutofit/>
          </a:bodyPr>
          <a:lstStyle>
            <a:lvl1pPr marL="0" indent="0" algn="r">
              <a:buNone/>
              <a:defRPr sz="3600" b="0">
                <a:solidFill>
                  <a:schemeClr val="tx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sp>
        <p:nvSpPr>
          <p:cNvPr id="17" name="Text Placeholder 8"/>
          <p:cNvSpPr>
            <a:spLocks noGrp="1"/>
          </p:cNvSpPr>
          <p:nvPr>
            <p:ph type="body" sz="quarter" idx="19"/>
          </p:nvPr>
        </p:nvSpPr>
        <p:spPr>
          <a:xfrm>
            <a:off x="4007457" y="4699675"/>
            <a:ext cx="7114989" cy="660401"/>
          </a:xfrm>
        </p:spPr>
        <p:txBody>
          <a:bodyPr>
            <a:normAutofit/>
          </a:bodyPr>
          <a:lstStyle>
            <a:lvl1pPr marL="0" indent="0" algn="r">
              <a:buNone/>
              <a:defRPr sz="3600" b="0">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20" name="Text Placeholder 12"/>
          <p:cNvSpPr>
            <a:spLocks noGrp="1"/>
          </p:cNvSpPr>
          <p:nvPr>
            <p:ph type="body" sz="quarter" idx="20"/>
          </p:nvPr>
        </p:nvSpPr>
        <p:spPr>
          <a:xfrm>
            <a:off x="7657105" y="5606180"/>
            <a:ext cx="3464093" cy="610680"/>
          </a:xfrm>
        </p:spPr>
        <p:txBody>
          <a:bodyPr/>
          <a:lstStyle>
            <a:lvl1pPr marL="0" indent="0" algn="r">
              <a:buNone/>
              <a:defRPr i="1" cap="all" baseline="0">
                <a:solidFill>
                  <a:schemeClr val="tx1"/>
                </a:solidFill>
              </a:defRPr>
            </a:lvl1pPr>
            <a:lvl2pPr marL="457200" indent="0" algn="r">
              <a:buNone/>
              <a:defRPr i="1" cap="all" baseline="0">
                <a:solidFill>
                  <a:schemeClr val="bg1"/>
                </a:solidFill>
              </a:defRPr>
            </a:lvl2pPr>
            <a:lvl3pPr marL="914400" indent="0" algn="r">
              <a:buNone/>
              <a:defRPr i="1" cap="all" baseline="0">
                <a:solidFill>
                  <a:schemeClr val="bg1"/>
                </a:solidFill>
              </a:defRPr>
            </a:lvl3pPr>
            <a:lvl4pPr marL="1371600" indent="0" algn="r">
              <a:buNone/>
              <a:defRPr i="1" cap="all" baseline="0">
                <a:solidFill>
                  <a:schemeClr val="bg1"/>
                </a:solidFill>
              </a:defRPr>
            </a:lvl4pPr>
            <a:lvl5pPr marL="1828800" indent="0" algn="r">
              <a:buNone/>
              <a:defRPr i="1" cap="all" baseline="0">
                <a:solidFill>
                  <a:schemeClr val="bg1"/>
                </a:solidFill>
              </a:defRPr>
            </a:lvl5pPr>
          </a:lstStyle>
          <a:p>
            <a:pPr lvl="0"/>
            <a:r>
              <a:rPr lang="en-US"/>
              <a:t>Click to edit Master text styles</a:t>
            </a:r>
          </a:p>
        </p:txBody>
      </p:sp>
      <p:pic>
        <p:nvPicPr>
          <p:cNvPr id="5" name="Picture 4" descr="Graphical user interface&#10;&#10;Description automatically generated with low confidence">
            <a:extLst>
              <a:ext uri="{FF2B5EF4-FFF2-40B4-BE49-F238E27FC236}">
                <a16:creationId xmlns:a16="http://schemas.microsoft.com/office/drawing/2014/main" id="{1D46EEF2-F74C-B9E9-25FE-BF27DEBFB7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42935" y="873682"/>
            <a:ext cx="3460886" cy="749808"/>
          </a:xfrm>
          <a:prstGeom prst="rect">
            <a:avLst/>
          </a:prstGeom>
        </p:spPr>
      </p:pic>
    </p:spTree>
    <p:extLst>
      <p:ext uri="{BB962C8B-B14F-4D97-AF65-F5344CB8AC3E}">
        <p14:creationId xmlns:p14="http://schemas.microsoft.com/office/powerpoint/2010/main" val="1472533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5351463" cy="6858000"/>
          </a:xfrm>
        </p:spPr>
        <p:txBody>
          <a:bodyPr rtlCol="0">
            <a:normAutofit/>
          </a:bodyPr>
          <a:lstStyle>
            <a:lvl1pPr marL="0" indent="0">
              <a:buNone/>
              <a:defRPr sz="1600"/>
            </a:lvl1pPr>
          </a:lstStyle>
          <a:p>
            <a:pPr lvl="0"/>
            <a:r>
              <a:rPr lang="en-US" noProof="0"/>
              <a:t>Click icon to add picture</a:t>
            </a:r>
            <a:endParaRPr lang="en-US" noProof="0" dirty="0"/>
          </a:p>
        </p:txBody>
      </p:sp>
      <p:sp>
        <p:nvSpPr>
          <p:cNvPr id="19" name="Text Placeholder 17"/>
          <p:cNvSpPr>
            <a:spLocks noGrp="1"/>
          </p:cNvSpPr>
          <p:nvPr>
            <p:ph type="body" sz="quarter" idx="12"/>
          </p:nvPr>
        </p:nvSpPr>
        <p:spPr>
          <a:xfrm>
            <a:off x="5945188" y="2494770"/>
            <a:ext cx="4946650" cy="1581150"/>
          </a:xfrm>
        </p:spPr>
        <p:txBody>
          <a:bodyPr>
            <a:normAutofit/>
          </a:bodyPr>
          <a:lstStyle>
            <a:lvl1pPr marL="0" indent="0">
              <a:buNone/>
              <a:defRPr sz="4500" b="1"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3" name="Text Placeholder 20"/>
          <p:cNvSpPr>
            <a:spLocks noGrp="1"/>
          </p:cNvSpPr>
          <p:nvPr>
            <p:ph type="body" sz="quarter" idx="13"/>
          </p:nvPr>
        </p:nvSpPr>
        <p:spPr>
          <a:xfrm>
            <a:off x="5967673" y="4221240"/>
            <a:ext cx="4870450" cy="553883"/>
          </a:xfrm>
        </p:spPr>
        <p:txBody>
          <a:bodyPr/>
          <a:lstStyle>
            <a:lvl1pPr marL="0" indent="0">
              <a:spcBef>
                <a:spcPts val="1500"/>
              </a:spcBef>
              <a:buNone/>
              <a:defRPr b="0" i="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24"/>
          <p:cNvSpPr>
            <a:spLocks noGrp="1"/>
          </p:cNvSpPr>
          <p:nvPr>
            <p:ph type="body" sz="quarter" idx="14"/>
          </p:nvPr>
        </p:nvSpPr>
        <p:spPr>
          <a:xfrm>
            <a:off x="5967673" y="4775123"/>
            <a:ext cx="4884737" cy="479425"/>
          </a:xfrm>
        </p:spPr>
        <p:txBody>
          <a:bodyPr/>
          <a:lstStyle>
            <a:lvl1pPr marL="0" indent="0">
              <a:buNone/>
              <a:defRPr i="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7" name="Text Placeholder 26"/>
          <p:cNvSpPr>
            <a:spLocks noGrp="1"/>
          </p:cNvSpPr>
          <p:nvPr>
            <p:ph type="body" sz="quarter" idx="15"/>
          </p:nvPr>
        </p:nvSpPr>
        <p:spPr>
          <a:xfrm>
            <a:off x="5967673" y="5329575"/>
            <a:ext cx="4906962" cy="698500"/>
          </a:xfrm>
        </p:spPr>
        <p:txBody>
          <a:bodyPr/>
          <a:lstStyle>
            <a:lvl1pPr marL="0" indent="0">
              <a:buNone/>
              <a:defRPr i="1"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8" name="Picture 7" descr="Graphical user interface&#10;&#10;Description automatically generated with medium confidence">
            <a:extLst>
              <a:ext uri="{FF2B5EF4-FFF2-40B4-BE49-F238E27FC236}">
                <a16:creationId xmlns:a16="http://schemas.microsoft.com/office/drawing/2014/main" id="{962EDF28-CB6F-664A-56DC-E7B3D80C04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50117" y="761257"/>
            <a:ext cx="3460885" cy="749808"/>
          </a:xfrm>
          <a:prstGeom prst="rect">
            <a:avLst/>
          </a:prstGeom>
        </p:spPr>
      </p:pic>
    </p:spTree>
    <p:extLst>
      <p:ext uri="{BB962C8B-B14F-4D97-AF65-F5344CB8AC3E}">
        <p14:creationId xmlns:p14="http://schemas.microsoft.com/office/powerpoint/2010/main" val="4224337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 name="Picture 3" descr="A picture containing text&#10;&#10;Description automatically generated">
            <a:extLst>
              <a:ext uri="{FF2B5EF4-FFF2-40B4-BE49-F238E27FC236}">
                <a16:creationId xmlns:a16="http://schemas.microsoft.com/office/drawing/2014/main" id="{9F89DA95-1B35-C0CA-DC63-C3C813F11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A picture containing text, display, electronics, screenshot&#10;&#10;Description automatically generated">
            <a:extLst>
              <a:ext uri="{FF2B5EF4-FFF2-40B4-BE49-F238E27FC236}">
                <a16:creationId xmlns:a16="http://schemas.microsoft.com/office/drawing/2014/main" id="{C5B9DEED-ADC1-C466-EFD6-4F9B08AEB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063" y="1263650"/>
            <a:ext cx="6103937"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6829425" y="2562226"/>
            <a:ext cx="4946457" cy="1581150"/>
          </a:xfrm>
        </p:spPr>
        <p:txBody>
          <a:bodyPr>
            <a:noAutofit/>
          </a:bodyPr>
          <a:lstStyle>
            <a:lvl1pPr marL="0" indent="0">
              <a:lnSpc>
                <a:spcPct val="90000"/>
              </a:lnSpc>
              <a:buNone/>
              <a:defRPr sz="4500" b="1">
                <a:solidFill>
                  <a:schemeClr val="tx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a:t>Click to edit Master text styles</a:t>
            </a:r>
          </a:p>
        </p:txBody>
      </p:sp>
      <p:sp>
        <p:nvSpPr>
          <p:cNvPr id="8" name="Text Placeholder 7"/>
          <p:cNvSpPr>
            <a:spLocks noGrp="1"/>
          </p:cNvSpPr>
          <p:nvPr>
            <p:ph type="body" sz="quarter" idx="11"/>
          </p:nvPr>
        </p:nvSpPr>
        <p:spPr>
          <a:xfrm>
            <a:off x="6829425" y="4287743"/>
            <a:ext cx="4946457" cy="451237"/>
          </a:xfrm>
        </p:spPr>
        <p:txBody>
          <a:bodyPr/>
          <a:lstStyle>
            <a:lvl1pPr marL="0" indent="0">
              <a:lnSpc>
                <a:spcPct val="80000"/>
              </a:lnSpc>
              <a:buNone/>
              <a:defRPr cap="all" spc="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0"/>
          <p:cNvSpPr>
            <a:spLocks noGrp="1"/>
          </p:cNvSpPr>
          <p:nvPr>
            <p:ph type="body" sz="quarter" idx="12"/>
          </p:nvPr>
        </p:nvSpPr>
        <p:spPr>
          <a:xfrm>
            <a:off x="6819900" y="5334000"/>
            <a:ext cx="3743325" cy="523875"/>
          </a:xfrm>
        </p:spPr>
        <p:txBody>
          <a:bodyPr/>
          <a:lstStyle>
            <a:lvl1pPr marL="0" indent="0">
              <a:buNone/>
              <a:defRPr b="0" i="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7"/>
          <p:cNvSpPr>
            <a:spLocks noGrp="1"/>
          </p:cNvSpPr>
          <p:nvPr>
            <p:ph type="body" sz="quarter" idx="13"/>
          </p:nvPr>
        </p:nvSpPr>
        <p:spPr>
          <a:xfrm>
            <a:off x="6830750" y="4790002"/>
            <a:ext cx="4946457" cy="451237"/>
          </a:xfrm>
        </p:spPr>
        <p:txBody>
          <a:bodyPr/>
          <a:lstStyle>
            <a:lvl1pPr marL="0" indent="0">
              <a:lnSpc>
                <a:spcPct val="80000"/>
              </a:lnSpc>
              <a:buNone/>
              <a:defRPr cap="all" spc="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5" name="Picture 4" descr="Graphical user interface&#10;&#10;Description automatically generated with low confidence">
            <a:extLst>
              <a:ext uri="{FF2B5EF4-FFF2-40B4-BE49-F238E27FC236}">
                <a16:creationId xmlns:a16="http://schemas.microsoft.com/office/drawing/2014/main" id="{D5909CA3-711F-81DF-D273-C2ECC329F6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642" y="319052"/>
            <a:ext cx="3007584" cy="651599"/>
          </a:xfrm>
          <a:prstGeom prst="rect">
            <a:avLst/>
          </a:prstGeom>
        </p:spPr>
      </p:pic>
    </p:spTree>
    <p:extLst>
      <p:ext uri="{BB962C8B-B14F-4D97-AF65-F5344CB8AC3E}">
        <p14:creationId xmlns:p14="http://schemas.microsoft.com/office/powerpoint/2010/main" val="466324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3E46A25-D3D6-5AE3-FF6B-A374823A9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63207EAD-B279-B30B-07BE-17F57973A4AF}"/>
              </a:ext>
            </a:extLst>
          </p:cNvPr>
          <p:cNvCxnSpPr>
            <a:cxnSpLocks/>
          </p:cNvCxnSpPr>
          <p:nvPr/>
        </p:nvCxnSpPr>
        <p:spPr>
          <a:xfrm>
            <a:off x="5080000" y="5219700"/>
            <a:ext cx="4676775" cy="0"/>
          </a:xfrm>
          <a:prstGeom prst="line">
            <a:avLst/>
          </a:prstGeom>
          <a:ln w="76200" cap="rnd">
            <a:solidFill>
              <a:srgbClr val="18809B"/>
            </a:solidFill>
            <a:round/>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sz="quarter" idx="10"/>
          </p:nvPr>
        </p:nvSpPr>
        <p:spPr>
          <a:xfrm>
            <a:off x="4914900" y="4410076"/>
            <a:ext cx="6334125" cy="704850"/>
          </a:xfrm>
        </p:spPr>
        <p:txBody>
          <a:bodyPr>
            <a:normAutofit/>
          </a:bodyPr>
          <a:lstStyle>
            <a:lvl1pPr marL="0" indent="0">
              <a:buNone/>
              <a:defRPr sz="4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4"/>
          <p:cNvSpPr>
            <a:spLocks noGrp="1"/>
          </p:cNvSpPr>
          <p:nvPr>
            <p:ph type="body" sz="quarter" idx="11"/>
          </p:nvPr>
        </p:nvSpPr>
        <p:spPr>
          <a:xfrm>
            <a:off x="4943475" y="5372101"/>
            <a:ext cx="6296025" cy="393120"/>
          </a:xfrm>
        </p:spPr>
        <p:txBody>
          <a:bodyPr/>
          <a:lstStyle>
            <a:lvl1pPr marL="0" indent="0">
              <a:buNone/>
              <a:defRPr sz="2000" b="1"/>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Click to edit Master text styles</a:t>
            </a:r>
          </a:p>
        </p:txBody>
      </p:sp>
      <p:sp>
        <p:nvSpPr>
          <p:cNvPr id="21" name="Text Placeholder 14"/>
          <p:cNvSpPr>
            <a:spLocks noGrp="1"/>
          </p:cNvSpPr>
          <p:nvPr>
            <p:ph type="body" sz="quarter" idx="12"/>
          </p:nvPr>
        </p:nvSpPr>
        <p:spPr>
          <a:xfrm>
            <a:off x="4946650" y="5772151"/>
            <a:ext cx="6296025" cy="313402"/>
          </a:xfrm>
        </p:spPr>
        <p:txBody>
          <a:bodyPr>
            <a:normAutofit/>
          </a:bodyPr>
          <a:lstStyle>
            <a:lvl1pPr marL="0" indent="0">
              <a:buNone/>
              <a:defRPr sz="1800" cap="all" baseline="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p:txBody>
      </p:sp>
      <p:sp>
        <p:nvSpPr>
          <p:cNvPr id="27" name="Text Placeholder 25"/>
          <p:cNvSpPr>
            <a:spLocks noGrp="1"/>
          </p:cNvSpPr>
          <p:nvPr>
            <p:ph type="body" sz="quarter" idx="13"/>
          </p:nvPr>
        </p:nvSpPr>
        <p:spPr>
          <a:xfrm>
            <a:off x="4943475" y="6094413"/>
            <a:ext cx="2905125" cy="393120"/>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8" name="Picture 7" descr="Text&#10;&#10;Description automatically generated">
            <a:extLst>
              <a:ext uri="{FF2B5EF4-FFF2-40B4-BE49-F238E27FC236}">
                <a16:creationId xmlns:a16="http://schemas.microsoft.com/office/drawing/2014/main" id="{FF9780F2-2835-6B2F-9FBC-F2E322B761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64684" y="4600331"/>
            <a:ext cx="1649997" cy="1593223"/>
          </a:xfrm>
          <a:prstGeom prst="rect">
            <a:avLst/>
          </a:prstGeom>
        </p:spPr>
      </p:pic>
      <p:cxnSp>
        <p:nvCxnSpPr>
          <p:cNvPr id="10" name="Straight Connector 9">
            <a:extLst>
              <a:ext uri="{FF2B5EF4-FFF2-40B4-BE49-F238E27FC236}">
                <a16:creationId xmlns:a16="http://schemas.microsoft.com/office/drawing/2014/main" id="{A51D39F9-1F98-49AB-B4F0-9DFB2669C909}"/>
              </a:ext>
            </a:extLst>
          </p:cNvPr>
          <p:cNvCxnSpPr/>
          <p:nvPr userDrawn="1"/>
        </p:nvCxnSpPr>
        <p:spPr>
          <a:xfrm>
            <a:off x="5080000" y="5219700"/>
            <a:ext cx="4676775" cy="0"/>
          </a:xfrm>
          <a:prstGeom prst="line">
            <a:avLst/>
          </a:prstGeom>
          <a:ln w="82550" cap="rnd">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213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D79261-1895-7571-82C2-EE50CA3E30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251654DE-60ED-AFFB-5FA3-5A2AA0225A1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83" r:id="rId10"/>
    <p:sldLayoutId id="2147483697" r:id="rId11"/>
    <p:sldLayoutId id="2147483684" r:id="rId12"/>
    <p:sldLayoutId id="2147483685" r:id="rId13"/>
    <p:sldLayoutId id="2147483698" r:id="rId14"/>
    <p:sldLayoutId id="2147483686" r:id="rId15"/>
    <p:sldLayoutId id="2147483699" r:id="rId16"/>
    <p:sldLayoutId id="2147483687" r:id="rId17"/>
    <p:sldLayoutId id="2147483700" r:id="rId18"/>
  </p:sldLayoutIdLst>
  <p:txStyles>
    <p:titleStyle>
      <a:lvl1pPr algn="l" rtl="0" eaLnBrk="1" fontAlgn="base" hangingPunct="1">
        <a:spcBef>
          <a:spcPct val="0"/>
        </a:spcBef>
        <a:spcAft>
          <a:spcPct val="0"/>
        </a:spcAft>
        <a:defRPr sz="4400" kern="1200" cap="all">
          <a:solidFill>
            <a:schemeClr val="accent2"/>
          </a:solidFill>
          <a:latin typeface="Segoe UI" panose="020B0502040204020203" pitchFamily="34" charset="0"/>
          <a:ea typeface="+mj-ea"/>
          <a:cs typeface="Segoe UI" panose="020B0502040204020203" pitchFamily="34" charset="0"/>
        </a:defRPr>
      </a:lvl1pPr>
      <a:lvl2pPr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2pPr>
      <a:lvl3pPr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3pPr>
      <a:lvl4pPr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4pPr>
      <a:lvl5pPr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5pPr>
      <a:lvl6pPr marL="457200"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6pPr>
      <a:lvl7pPr marL="914400"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7pPr>
      <a:lvl8pPr marL="1371600"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8pPr>
      <a:lvl9pPr marL="1828800"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9pPr>
    </p:titleStyle>
    <p:bodyStyle>
      <a:lvl1pPr marL="228600" indent="-228600" algn="l" rtl="0" eaLnBrk="1" fontAlgn="base" hangingPunct="1">
        <a:spcBef>
          <a:spcPts val="1000"/>
        </a:spcBef>
        <a:spcAft>
          <a:spcPct val="0"/>
        </a:spcAft>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685800" indent="-228600" algn="l" rtl="0" eaLnBrk="1" fontAlgn="base" hangingPunct="1">
        <a:spcBef>
          <a:spcPts val="1800"/>
        </a:spcBef>
        <a:spcAft>
          <a:spcPct val="0"/>
        </a:spcAft>
        <a:buFont typeface="Arial" panose="020B0604020202020204" pitchFamily="34" charset="0"/>
        <a:buChar char="•"/>
        <a:defRPr sz="2200" kern="1200">
          <a:solidFill>
            <a:schemeClr val="tx1"/>
          </a:solidFill>
          <a:latin typeface="Segoe UI" panose="020B0502040204020203" pitchFamily="34" charset="0"/>
          <a:ea typeface="+mn-ea"/>
          <a:cs typeface="Segoe UI" panose="020B0502040204020203" pitchFamily="34" charset="0"/>
        </a:defRPr>
      </a:lvl2pPr>
      <a:lvl3pPr marL="1143000" indent="-228600" algn="l" rtl="0" eaLnBrk="1" fontAlgn="base" hangingPunct="1">
        <a:spcBef>
          <a:spcPts val="1800"/>
        </a:spcBef>
        <a:spcAft>
          <a:spcPct val="0"/>
        </a:spcAft>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rtl="0" eaLnBrk="1" fontAlgn="base" hangingPunct="1">
        <a:spcBef>
          <a:spcPts val="1800"/>
        </a:spcBef>
        <a:spcAft>
          <a:spcPct val="0"/>
        </a:spcAft>
        <a:buFont typeface="Arial" panose="020B0604020202020204" pitchFamily="34" charset="0"/>
        <a:buChar char="•"/>
        <a:defRPr kern="1200">
          <a:solidFill>
            <a:schemeClr val="tx1"/>
          </a:solidFill>
          <a:latin typeface="Segoe UI" panose="020B0502040204020203" pitchFamily="34" charset="0"/>
          <a:ea typeface="+mn-ea"/>
          <a:cs typeface="Segoe UI" panose="020B0502040204020203" pitchFamily="34" charset="0"/>
        </a:defRPr>
      </a:lvl4pPr>
      <a:lvl5pPr marL="2057400" indent="-228600" algn="l" rtl="0" eaLnBrk="1" fontAlgn="base" hangingPunct="1">
        <a:spcBef>
          <a:spcPts val="1800"/>
        </a:spcBef>
        <a:spcAft>
          <a:spcPct val="0"/>
        </a:spcAft>
        <a:buFont typeface="Arial" panose="020B0604020202020204" pitchFamily="34" charset="0"/>
        <a:buChar char="•"/>
        <a:defRPr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30.jp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46.jpg"/><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hyperlink" Target="https://www.personalkanban.com/personal-kanban-101" TargetMode="External"/><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83AB6F-7851-C915-595C-0B22414FDEFA}"/>
              </a:ext>
            </a:extLst>
          </p:cNvPr>
          <p:cNvSpPr>
            <a:spLocks noGrp="1"/>
          </p:cNvSpPr>
          <p:nvPr>
            <p:ph type="title" idx="4294967295"/>
          </p:nvPr>
        </p:nvSpPr>
        <p:spPr>
          <a:xfrm>
            <a:off x="1105593" y="1936750"/>
            <a:ext cx="10016433" cy="1217613"/>
          </a:xfrm>
        </p:spPr>
        <p:txBody>
          <a:bodyPr rot="0" spcFirstLastPara="0" vertOverflow="overflow" horzOverflow="overflow" wrap="square" numCol="1" spcCol="0" fromWordArt="0" anchor="t" anchorCtr="0" forceAA="0" compatLnSpc="1">
            <a:prstTxWarp prst="textNoShape">
              <a:avLst/>
            </a:prstTxWarp>
            <a:normAutofit fontScale="90000"/>
          </a:bodyPr>
          <a:lstStyle/>
          <a:p>
            <a:pPr algn="r" fontAlgn="auto">
              <a:spcBef>
                <a:spcPts val="1000"/>
              </a:spcBef>
              <a:spcAft>
                <a:spcPts val="0"/>
              </a:spcAft>
              <a:buFont typeface="Arial" panose="020B0604020202020204" pitchFamily="34" charset="0"/>
              <a:buNone/>
              <a:defRPr/>
            </a:pPr>
            <a:r>
              <a:rPr lang="en-US" sz="5400" b="1" cap="none" dirty="0">
                <a:solidFill>
                  <a:schemeClr val="bg1"/>
                </a:solidFill>
                <a:ea typeface="+mn-ea"/>
              </a:rPr>
              <a:t>Getting Past Ready, Doing, Done: </a:t>
            </a:r>
            <a:br>
              <a:rPr lang="en-US" sz="5400" b="1" cap="none" dirty="0">
                <a:solidFill>
                  <a:schemeClr val="bg1"/>
                </a:solidFill>
                <a:ea typeface="+mn-ea"/>
              </a:rPr>
            </a:br>
            <a:r>
              <a:rPr lang="en-US" b="1" cap="none" dirty="0">
                <a:solidFill>
                  <a:schemeClr val="bg1"/>
                </a:solidFill>
                <a:ea typeface="+mn-ea"/>
              </a:rPr>
              <a:t>Making your kanban work for you</a:t>
            </a:r>
            <a:endParaRPr lang="en-US" sz="5400" b="1" cap="none" dirty="0">
              <a:solidFill>
                <a:schemeClr val="bg1"/>
              </a:solidFill>
              <a:ea typeface="+mn-ea"/>
            </a:endParaRPr>
          </a:p>
        </p:txBody>
      </p:sp>
      <p:sp>
        <p:nvSpPr>
          <p:cNvPr id="17411" name="Text Placeholder 2">
            <a:extLst>
              <a:ext uri="{FF2B5EF4-FFF2-40B4-BE49-F238E27FC236}">
                <a16:creationId xmlns:a16="http://schemas.microsoft.com/office/drawing/2014/main" id="{29560A5C-3B89-253D-A1D3-886DD1AC6B45}"/>
              </a:ext>
            </a:extLst>
          </p:cNvPr>
          <p:cNvSpPr>
            <a:spLocks noGrp="1" noChangeArrowheads="1"/>
          </p:cNvSpPr>
          <p:nvPr>
            <p:ph type="body" sz="quarter" idx="18"/>
          </p:nvPr>
        </p:nvSpPr>
        <p:spPr>
          <a:xfrm>
            <a:off x="4014788" y="3736863"/>
            <a:ext cx="7091362" cy="660400"/>
          </a:xfrm>
        </p:spPr>
        <p:txBody>
          <a:bodyPr/>
          <a:lstStyle/>
          <a:p>
            <a:r>
              <a:rPr lang="en-US" altLang="en-US" dirty="0"/>
              <a:t>Heidi Loveall</a:t>
            </a:r>
          </a:p>
        </p:txBody>
      </p:sp>
      <p:sp>
        <p:nvSpPr>
          <p:cNvPr id="17412" name="Text Placeholder 3">
            <a:extLst>
              <a:ext uri="{FF2B5EF4-FFF2-40B4-BE49-F238E27FC236}">
                <a16:creationId xmlns:a16="http://schemas.microsoft.com/office/drawing/2014/main" id="{3DFAD0A2-93FA-CD3A-B96D-442E642720EB}"/>
              </a:ext>
            </a:extLst>
          </p:cNvPr>
          <p:cNvSpPr>
            <a:spLocks noGrp="1" noChangeArrowheads="1"/>
          </p:cNvSpPr>
          <p:nvPr>
            <p:ph type="body" sz="quarter" idx="19"/>
          </p:nvPr>
        </p:nvSpPr>
        <p:spPr>
          <a:xfrm>
            <a:off x="5772150" y="4325826"/>
            <a:ext cx="5349875" cy="660400"/>
          </a:xfrm>
        </p:spPr>
        <p:txBody>
          <a:bodyPr>
            <a:normAutofit fontScale="92500"/>
          </a:bodyPr>
          <a:lstStyle/>
          <a:p>
            <a:r>
              <a:rPr lang="en-US" altLang="en-US" dirty="0"/>
              <a:t>Strategy &amp; Performance</a:t>
            </a:r>
          </a:p>
        </p:txBody>
      </p:sp>
      <p:sp>
        <p:nvSpPr>
          <p:cNvPr id="5" name="Text Placeholder 4">
            <a:extLst>
              <a:ext uri="{FF2B5EF4-FFF2-40B4-BE49-F238E27FC236}">
                <a16:creationId xmlns:a16="http://schemas.microsoft.com/office/drawing/2014/main" id="{F068B9D0-B13B-23E6-3A75-18BBE3BDD6DA}"/>
              </a:ext>
            </a:extLst>
          </p:cNvPr>
          <p:cNvSpPr>
            <a:spLocks noGrp="1"/>
          </p:cNvSpPr>
          <p:nvPr>
            <p:ph type="body" sz="quarter" idx="20"/>
          </p:nvPr>
        </p:nvSpPr>
        <p:spPr>
          <a:xfrm>
            <a:off x="8483600" y="5327538"/>
            <a:ext cx="2638425" cy="609600"/>
          </a:xfrm>
        </p:spPr>
        <p:txBody>
          <a:bodyPr rtlCol="0">
            <a:normAutofit/>
          </a:bodyPr>
          <a:lstStyle/>
          <a:p>
            <a:pPr fontAlgn="auto">
              <a:spcAft>
                <a:spcPts val="0"/>
              </a:spcAft>
              <a:defRPr/>
            </a:pPr>
            <a:r>
              <a:rPr lang="en-US" dirty="0"/>
              <a:t>October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B0267-2AC3-6AE4-0AB6-A5F926928743}"/>
              </a:ext>
            </a:extLst>
          </p:cNvPr>
          <p:cNvSpPr>
            <a:spLocks noGrp="1"/>
          </p:cNvSpPr>
          <p:nvPr>
            <p:ph type="title"/>
          </p:nvPr>
        </p:nvSpPr>
        <p:spPr/>
        <p:txBody>
          <a:bodyPr>
            <a:normAutofit fontScale="90000"/>
          </a:bodyPr>
          <a:lstStyle/>
          <a:p>
            <a:r>
              <a:rPr lang="en-US" dirty="0"/>
              <a:t>Physical</a:t>
            </a:r>
          </a:p>
        </p:txBody>
      </p:sp>
      <p:sp>
        <p:nvSpPr>
          <p:cNvPr id="3" name="Text Placeholder 2">
            <a:extLst>
              <a:ext uri="{FF2B5EF4-FFF2-40B4-BE49-F238E27FC236}">
                <a16:creationId xmlns:a16="http://schemas.microsoft.com/office/drawing/2014/main" id="{F1964A91-FF38-AB13-3F7A-64A87FC0E9D3}"/>
              </a:ext>
            </a:extLst>
          </p:cNvPr>
          <p:cNvSpPr>
            <a:spLocks noGrp="1"/>
          </p:cNvSpPr>
          <p:nvPr>
            <p:ph type="body" sz="quarter" idx="10"/>
          </p:nvPr>
        </p:nvSpPr>
        <p:spPr/>
        <p:txBody>
          <a:bodyPr/>
          <a:lstStyle/>
          <a:p>
            <a:pPr algn="ctr"/>
            <a:r>
              <a:rPr lang="en-US" sz="2800" b="1" dirty="0"/>
              <a:t>Bold declaration: </a:t>
            </a:r>
          </a:p>
          <a:p>
            <a:pPr algn="ctr"/>
            <a:r>
              <a:rPr lang="en-US" sz="2800" dirty="0"/>
              <a:t>There is still nothing better than post it notes and a Sharpie.</a:t>
            </a:r>
          </a:p>
        </p:txBody>
      </p:sp>
      <p:pic>
        <p:nvPicPr>
          <p:cNvPr id="7" name="Picture 6" descr="A whiteboard with three columns marked off in black tape.  The headers read To Do, Doing (3), and Done.  Light yellow post it notes are arranged within the columns.">
            <a:extLst>
              <a:ext uri="{FF2B5EF4-FFF2-40B4-BE49-F238E27FC236}">
                <a16:creationId xmlns:a16="http://schemas.microsoft.com/office/drawing/2014/main" id="{EDCD1347-CEA3-E963-B768-378246B4A672}"/>
              </a:ext>
            </a:extLst>
          </p:cNvPr>
          <p:cNvPicPr>
            <a:picLocks noChangeAspect="1"/>
          </p:cNvPicPr>
          <p:nvPr/>
        </p:nvPicPr>
        <p:blipFill rotWithShape="1">
          <a:blip r:embed="rId3">
            <a:extLst>
              <a:ext uri="{28A0092B-C50C-407E-A947-70E740481C1C}">
                <a14:useLocalDpi xmlns:a14="http://schemas.microsoft.com/office/drawing/2010/main" val="0"/>
              </a:ext>
            </a:extLst>
          </a:blip>
          <a:srcRect l="13334" t="17061" r="16989" b="14551"/>
          <a:stretch/>
        </p:blipFill>
        <p:spPr>
          <a:xfrm>
            <a:off x="251564" y="3232724"/>
            <a:ext cx="5227383" cy="3847935"/>
          </a:xfrm>
          <a:prstGeom prst="rect">
            <a:avLst/>
          </a:prstGeom>
          <a:ln>
            <a:solidFill>
              <a:srgbClr val="18809B"/>
            </a:solidFill>
          </a:ln>
        </p:spPr>
      </p:pic>
      <p:pic>
        <p:nvPicPr>
          <p:cNvPr id="6" name="Picture 5" descr="Light yellow post it notes are affixed to a light wooden desk and arranged within columns.  The headers read To Do, In Progress (3), Blocked, and Done.  ">
            <a:extLst>
              <a:ext uri="{FF2B5EF4-FFF2-40B4-BE49-F238E27FC236}">
                <a16:creationId xmlns:a16="http://schemas.microsoft.com/office/drawing/2014/main" id="{8AE131BD-1C1C-467A-DA99-215641DACAAE}"/>
              </a:ext>
            </a:extLst>
          </p:cNvPr>
          <p:cNvPicPr>
            <a:picLocks noChangeAspect="1"/>
          </p:cNvPicPr>
          <p:nvPr/>
        </p:nvPicPr>
        <p:blipFill rotWithShape="1">
          <a:blip r:embed="rId4">
            <a:extLst>
              <a:ext uri="{28A0092B-C50C-407E-A947-70E740481C1C}">
                <a14:useLocalDpi xmlns:a14="http://schemas.microsoft.com/office/drawing/2010/main" val="0"/>
              </a:ext>
            </a:extLst>
          </a:blip>
          <a:srcRect l="7845" t="13350" r="14827" b="14176"/>
          <a:stretch/>
        </p:blipFill>
        <p:spPr>
          <a:xfrm>
            <a:off x="5849455" y="3357466"/>
            <a:ext cx="6060730" cy="3195145"/>
          </a:xfrm>
          <a:prstGeom prst="rect">
            <a:avLst/>
          </a:prstGeom>
          <a:ln>
            <a:solidFill>
              <a:srgbClr val="18809B"/>
            </a:solidFill>
          </a:ln>
        </p:spPr>
      </p:pic>
    </p:spTree>
    <p:extLst>
      <p:ext uri="{BB962C8B-B14F-4D97-AF65-F5344CB8AC3E}">
        <p14:creationId xmlns:p14="http://schemas.microsoft.com/office/powerpoint/2010/main" val="20601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95-1FED-5729-F0C6-2791DEB78DF2}"/>
              </a:ext>
            </a:extLst>
          </p:cNvPr>
          <p:cNvSpPr>
            <a:spLocks noGrp="1"/>
          </p:cNvSpPr>
          <p:nvPr>
            <p:ph type="title"/>
          </p:nvPr>
        </p:nvSpPr>
        <p:spPr/>
        <p:txBody>
          <a:bodyPr>
            <a:normAutofit fontScale="90000"/>
          </a:bodyPr>
          <a:lstStyle/>
          <a:p>
            <a:r>
              <a:rPr lang="en-US" dirty="0"/>
              <a:t>Virtual</a:t>
            </a:r>
          </a:p>
        </p:txBody>
      </p:sp>
      <p:sp>
        <p:nvSpPr>
          <p:cNvPr id="3" name="Text Placeholder 2">
            <a:extLst>
              <a:ext uri="{FF2B5EF4-FFF2-40B4-BE49-F238E27FC236}">
                <a16:creationId xmlns:a16="http://schemas.microsoft.com/office/drawing/2014/main" id="{D4FBCC69-CA35-6D56-2BA0-A0029B257B30}"/>
              </a:ext>
            </a:extLst>
          </p:cNvPr>
          <p:cNvSpPr>
            <a:spLocks noGrp="1"/>
          </p:cNvSpPr>
          <p:nvPr>
            <p:ph type="body" sz="quarter" idx="10"/>
          </p:nvPr>
        </p:nvSpPr>
        <p:spPr/>
        <p:txBody>
          <a:bodyPr/>
          <a:lstStyle/>
          <a:p>
            <a:pPr marL="342900" indent="-342900">
              <a:buFont typeface="Arial" panose="020B0604020202020204" pitchFamily="34" charset="0"/>
              <a:buChar char="•"/>
            </a:pPr>
            <a:r>
              <a:rPr lang="en-US" sz="2800" dirty="0"/>
              <a:t>Check for the three principles</a:t>
            </a:r>
          </a:p>
          <a:p>
            <a:pPr marL="342900" indent="-342900">
              <a:buFont typeface="Arial" panose="020B0604020202020204" pitchFamily="34" charset="0"/>
              <a:buChar char="•"/>
            </a:pPr>
            <a:r>
              <a:rPr lang="en-US" sz="2800" dirty="0"/>
              <a:t>Make it easy to do the right thing</a:t>
            </a:r>
          </a:p>
          <a:p>
            <a:pPr marL="342900" indent="-342900">
              <a:buFont typeface="Arial" panose="020B0604020202020204" pitchFamily="34" charset="0"/>
              <a:buChar char="•"/>
            </a:pPr>
            <a:r>
              <a:rPr lang="en-US" sz="2800" dirty="0"/>
              <a:t>Make it a habit to check there next</a:t>
            </a:r>
          </a:p>
          <a:p>
            <a:pPr marL="342900" indent="-342900">
              <a:buFont typeface="Arial" panose="020B0604020202020204" pitchFamily="34" charset="0"/>
              <a:buChar char="•"/>
            </a:pPr>
            <a:endParaRPr lang="en-US" dirty="0"/>
          </a:p>
          <a:p>
            <a:pPr algn="ctr"/>
            <a:r>
              <a:rPr lang="en-US" sz="1050" b="1" i="1" dirty="0">
                <a:solidFill>
                  <a:srgbClr val="1F7F9A"/>
                </a:solidFill>
              </a:rPr>
              <a:t> </a:t>
            </a:r>
            <a:endParaRPr lang="en-US" sz="3600" b="1" i="1" dirty="0">
              <a:solidFill>
                <a:srgbClr val="1F7F9A"/>
              </a:solidFill>
            </a:endParaRPr>
          </a:p>
          <a:p>
            <a:pPr algn="ctr"/>
            <a:r>
              <a:rPr lang="en-US" sz="3600" b="1" i="1" dirty="0">
                <a:solidFill>
                  <a:srgbClr val="1F7F9A"/>
                </a:solidFill>
              </a:rPr>
              <a:t>The best kanban app is the one you will use.</a:t>
            </a:r>
            <a:endParaRPr lang="en-US" sz="3600" dirty="0"/>
          </a:p>
        </p:txBody>
      </p:sp>
    </p:spTree>
    <p:extLst>
      <p:ext uri="{BB962C8B-B14F-4D97-AF65-F5344CB8AC3E}">
        <p14:creationId xmlns:p14="http://schemas.microsoft.com/office/powerpoint/2010/main" val="253114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904F3-9F0C-398D-8814-E979FB9CCF1D}"/>
              </a:ext>
            </a:extLst>
          </p:cNvPr>
          <p:cNvSpPr>
            <a:spLocks noGrp="1"/>
          </p:cNvSpPr>
          <p:nvPr>
            <p:ph type="title"/>
          </p:nvPr>
        </p:nvSpPr>
        <p:spPr>
          <a:xfrm>
            <a:off x="896223" y="419993"/>
            <a:ext cx="4526472" cy="1080821"/>
          </a:xfrm>
        </p:spPr>
        <p:txBody>
          <a:bodyPr>
            <a:normAutofit/>
          </a:bodyPr>
          <a:lstStyle/>
          <a:p>
            <a:r>
              <a:rPr lang="en-US" dirty="0"/>
              <a:t>Hybrid</a:t>
            </a:r>
          </a:p>
        </p:txBody>
      </p:sp>
      <p:sp>
        <p:nvSpPr>
          <p:cNvPr id="3" name="Text Placeholder 2">
            <a:extLst>
              <a:ext uri="{FF2B5EF4-FFF2-40B4-BE49-F238E27FC236}">
                <a16:creationId xmlns:a16="http://schemas.microsoft.com/office/drawing/2014/main" id="{B0AD694B-CAED-8E56-3EAF-6ADD0D1D5682}"/>
              </a:ext>
            </a:extLst>
          </p:cNvPr>
          <p:cNvSpPr>
            <a:spLocks noGrp="1"/>
          </p:cNvSpPr>
          <p:nvPr>
            <p:ph type="body" sz="quarter" idx="10"/>
          </p:nvPr>
        </p:nvSpPr>
        <p:spPr>
          <a:xfrm>
            <a:off x="932865" y="1393745"/>
            <a:ext cx="4526472" cy="2047547"/>
          </a:xfrm>
        </p:spPr>
        <p:txBody>
          <a:bodyPr/>
          <a:lstStyle/>
          <a:p>
            <a:r>
              <a:rPr lang="en-US" sz="2800" dirty="0"/>
              <a:t>Be creative. Think about what you need where and when.</a:t>
            </a:r>
          </a:p>
        </p:txBody>
      </p:sp>
      <p:pic>
        <p:nvPicPr>
          <p:cNvPr id="5" name="Picture 4" descr="A piece of black card board sitting on a table.  This makeshift kanban board has areas marked out for waiting, to do, doing, hold, and done!.">
            <a:extLst>
              <a:ext uri="{FF2B5EF4-FFF2-40B4-BE49-F238E27FC236}">
                <a16:creationId xmlns:a16="http://schemas.microsoft.com/office/drawing/2014/main" id="{8B852B6E-550E-F25D-4B61-001752595A67}"/>
              </a:ext>
            </a:extLst>
          </p:cNvPr>
          <p:cNvPicPr>
            <a:picLocks noChangeAspect="1"/>
          </p:cNvPicPr>
          <p:nvPr/>
        </p:nvPicPr>
        <p:blipFill rotWithShape="1">
          <a:blip r:embed="rId3">
            <a:extLst>
              <a:ext uri="{28A0092B-C50C-407E-A947-70E740481C1C}">
                <a14:useLocalDpi xmlns:a14="http://schemas.microsoft.com/office/drawing/2010/main" val="0"/>
              </a:ext>
            </a:extLst>
          </a:blip>
          <a:srcRect l="16658" t="17061" r="5258" b="19284"/>
          <a:stretch/>
        </p:blipFill>
        <p:spPr>
          <a:xfrm>
            <a:off x="6462410" y="3003995"/>
            <a:ext cx="5373761" cy="3286432"/>
          </a:xfrm>
          <a:prstGeom prst="rect">
            <a:avLst/>
          </a:prstGeom>
          <a:ln>
            <a:solidFill>
              <a:srgbClr val="18809B"/>
            </a:solidFill>
          </a:ln>
        </p:spPr>
      </p:pic>
      <p:pic>
        <p:nvPicPr>
          <p:cNvPr id="8" name="Picture 7" descr="Manilla folder with the columns Options, Doing, and Done drawn inside and filled with tasks written on post it notes.">
            <a:extLst>
              <a:ext uri="{FF2B5EF4-FFF2-40B4-BE49-F238E27FC236}">
                <a16:creationId xmlns:a16="http://schemas.microsoft.com/office/drawing/2014/main" id="{6863032E-446E-D3E5-5BCE-F13532946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42110" y="2302088"/>
            <a:ext cx="3517685" cy="4690247"/>
          </a:xfrm>
          <a:prstGeom prst="rect">
            <a:avLst/>
          </a:prstGeom>
        </p:spPr>
      </p:pic>
      <p:pic>
        <p:nvPicPr>
          <p:cNvPr id="10" name="Picture 9" descr="A light purple piece of paper withe the following content.&#10;I am telecommuting on: (post it note with the date)&#10;&#10;You can reach me at: (post it note with phone number)&#10;&#10;I'm working on: (post it notes with tasks)">
            <a:extLst>
              <a:ext uri="{FF2B5EF4-FFF2-40B4-BE49-F238E27FC236}">
                <a16:creationId xmlns:a16="http://schemas.microsoft.com/office/drawing/2014/main" id="{48E93389-238B-324A-42DF-F5A54F894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905" y="410688"/>
            <a:ext cx="3493738" cy="4658318"/>
          </a:xfrm>
          <a:prstGeom prst="rect">
            <a:avLst/>
          </a:prstGeom>
        </p:spPr>
      </p:pic>
    </p:spTree>
    <p:extLst>
      <p:ext uri="{BB962C8B-B14F-4D97-AF65-F5344CB8AC3E}">
        <p14:creationId xmlns:p14="http://schemas.microsoft.com/office/powerpoint/2010/main" val="271581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51CE2-C032-F45E-9A04-93038C232386}"/>
              </a:ext>
            </a:extLst>
          </p:cNvPr>
          <p:cNvSpPr>
            <a:spLocks noGrp="1"/>
          </p:cNvSpPr>
          <p:nvPr>
            <p:ph type="title"/>
          </p:nvPr>
        </p:nvSpPr>
        <p:spPr/>
        <p:txBody>
          <a:bodyPr/>
          <a:lstStyle/>
          <a:p>
            <a:r>
              <a:rPr lang="en-US" dirty="0"/>
              <a:t>Heidi’s helpful hints</a:t>
            </a:r>
          </a:p>
        </p:txBody>
      </p:sp>
    </p:spTree>
    <p:extLst>
      <p:ext uri="{BB962C8B-B14F-4D97-AF65-F5344CB8AC3E}">
        <p14:creationId xmlns:p14="http://schemas.microsoft.com/office/powerpoint/2010/main" val="1714854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5C02B-1A20-6467-8D3B-12EFB7A5036F}"/>
              </a:ext>
            </a:extLst>
          </p:cNvPr>
          <p:cNvSpPr>
            <a:spLocks noGrp="1"/>
          </p:cNvSpPr>
          <p:nvPr>
            <p:ph type="title"/>
          </p:nvPr>
        </p:nvSpPr>
        <p:spPr/>
        <p:txBody>
          <a:bodyPr>
            <a:normAutofit fontScale="90000"/>
          </a:bodyPr>
          <a:lstStyle/>
          <a:p>
            <a:r>
              <a:rPr lang="en-US" dirty="0"/>
              <a:t>Making it work</a:t>
            </a:r>
          </a:p>
        </p:txBody>
      </p:sp>
      <p:sp>
        <p:nvSpPr>
          <p:cNvPr id="3" name="Text Placeholder 2">
            <a:extLst>
              <a:ext uri="{FF2B5EF4-FFF2-40B4-BE49-F238E27FC236}">
                <a16:creationId xmlns:a16="http://schemas.microsoft.com/office/drawing/2014/main" id="{094E17EA-AFFE-B39B-66F7-627A5869A074}"/>
              </a:ext>
            </a:extLst>
          </p:cNvPr>
          <p:cNvSpPr>
            <a:spLocks noGrp="1"/>
          </p:cNvSpPr>
          <p:nvPr>
            <p:ph type="body" sz="quarter" idx="10"/>
          </p:nvPr>
        </p:nvSpPr>
        <p:spPr>
          <a:xfrm>
            <a:off x="1264583" y="1971674"/>
            <a:ext cx="9855362" cy="4565759"/>
          </a:xfrm>
        </p:spPr>
        <p:txBody>
          <a:bodyPr/>
          <a:lstStyle/>
          <a:p>
            <a:pPr marL="742950" indent="-742950" fontAlgn="auto">
              <a:spcAft>
                <a:spcPts val="0"/>
              </a:spcAft>
              <a:buAutoNum type="arabicPeriod"/>
              <a:defRPr/>
            </a:pPr>
            <a:r>
              <a:rPr lang="en-US" sz="3600" dirty="0"/>
              <a:t>Add the right columns. </a:t>
            </a:r>
          </a:p>
          <a:p>
            <a:pPr fontAlgn="auto">
              <a:spcAft>
                <a:spcPts val="0"/>
              </a:spcAft>
              <a:defRPr/>
            </a:pPr>
            <a:r>
              <a:rPr lang="en-US" sz="100" dirty="0"/>
              <a:t> </a:t>
            </a:r>
            <a:endParaRPr lang="en-US" sz="2800" dirty="0"/>
          </a:p>
          <a:p>
            <a:pPr fontAlgn="auto">
              <a:spcAft>
                <a:spcPts val="0"/>
              </a:spcAft>
              <a:defRPr/>
            </a:pPr>
            <a:r>
              <a:rPr lang="en-US" sz="2800" dirty="0"/>
              <a:t>They should:</a:t>
            </a:r>
          </a:p>
          <a:p>
            <a:pPr marL="1543050" lvl="1" indent="-742950">
              <a:defRPr/>
            </a:pPr>
            <a:r>
              <a:rPr lang="en-US" sz="2800" dirty="0"/>
              <a:t>Make things clearer</a:t>
            </a:r>
          </a:p>
          <a:p>
            <a:pPr marL="1543050" lvl="1" indent="-742950">
              <a:defRPr/>
            </a:pPr>
            <a:r>
              <a:rPr lang="en-US" sz="2800" dirty="0"/>
              <a:t>Help you prioritize</a:t>
            </a:r>
          </a:p>
          <a:p>
            <a:pPr marL="1543050" lvl="1" indent="-742950">
              <a:defRPr/>
            </a:pPr>
            <a:r>
              <a:rPr lang="en-US" sz="2800" dirty="0"/>
              <a:t>Allow you to focus on one column when quickly selecting the next task</a:t>
            </a:r>
            <a:endParaRPr lang="en-US" sz="1400" dirty="0"/>
          </a:p>
        </p:txBody>
      </p:sp>
      <p:sp>
        <p:nvSpPr>
          <p:cNvPr id="7" name="TextBox 6">
            <a:extLst>
              <a:ext uri="{FF2B5EF4-FFF2-40B4-BE49-F238E27FC236}">
                <a16:creationId xmlns:a16="http://schemas.microsoft.com/office/drawing/2014/main" id="{9E2279FD-F9A5-A936-A867-62B362B2CE77}"/>
              </a:ext>
            </a:extLst>
          </p:cNvPr>
          <p:cNvSpPr txBox="1"/>
          <p:nvPr/>
        </p:nvSpPr>
        <p:spPr>
          <a:xfrm>
            <a:off x="889795" y="5864772"/>
            <a:ext cx="10412410" cy="584775"/>
          </a:xfrm>
          <a:prstGeom prst="rect">
            <a:avLst/>
          </a:prstGeom>
          <a:noFill/>
        </p:spPr>
        <p:txBody>
          <a:bodyPr wrap="square" rtlCol="0">
            <a:spAutoFit/>
          </a:bodyPr>
          <a:lstStyle/>
          <a:p>
            <a:pPr algn="ctr"/>
            <a:r>
              <a:rPr lang="en-US" sz="3200" b="1" i="1" dirty="0">
                <a:solidFill>
                  <a:srgbClr val="1F7F9A"/>
                </a:solidFill>
              </a:rPr>
              <a:t>What do you need your board to show you?</a:t>
            </a:r>
            <a:endParaRPr lang="en-US" sz="3200" dirty="0"/>
          </a:p>
        </p:txBody>
      </p:sp>
      <p:sp>
        <p:nvSpPr>
          <p:cNvPr id="4" name="Rectangle 3">
            <a:extLst>
              <a:ext uri="{FF2B5EF4-FFF2-40B4-BE49-F238E27FC236}">
                <a16:creationId xmlns:a16="http://schemas.microsoft.com/office/drawing/2014/main" id="{7320B265-DD67-F7CC-CCD4-AD6F37216951}"/>
              </a:ext>
            </a:extLst>
          </p:cNvPr>
          <p:cNvSpPr/>
          <p:nvPr/>
        </p:nvSpPr>
        <p:spPr>
          <a:xfrm>
            <a:off x="8969829" y="431345"/>
            <a:ext cx="2786742" cy="30806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US" sz="2400" u="sng" dirty="0"/>
              <a:t>Common Columns</a:t>
            </a:r>
          </a:p>
          <a:p>
            <a:pPr>
              <a:spcAft>
                <a:spcPts val="600"/>
              </a:spcAft>
            </a:pPr>
            <a:r>
              <a:rPr lang="en-US" sz="2400" dirty="0"/>
              <a:t>Waiting</a:t>
            </a:r>
          </a:p>
          <a:p>
            <a:pPr>
              <a:spcAft>
                <a:spcPts val="600"/>
              </a:spcAft>
            </a:pPr>
            <a:r>
              <a:rPr lang="en-US" sz="2400" dirty="0"/>
              <a:t>Paused/Blocked</a:t>
            </a:r>
          </a:p>
          <a:p>
            <a:pPr>
              <a:spcAft>
                <a:spcPts val="600"/>
              </a:spcAft>
            </a:pPr>
            <a:r>
              <a:rPr lang="en-US" sz="2400" dirty="0"/>
              <a:t>This Week</a:t>
            </a:r>
          </a:p>
          <a:p>
            <a:pPr>
              <a:spcAft>
                <a:spcPts val="600"/>
              </a:spcAft>
            </a:pPr>
            <a:r>
              <a:rPr lang="en-US" sz="2400" dirty="0"/>
              <a:t>Today</a:t>
            </a:r>
          </a:p>
          <a:p>
            <a:pPr>
              <a:spcAft>
                <a:spcPts val="600"/>
              </a:spcAft>
            </a:pPr>
            <a:r>
              <a:rPr lang="en-US" sz="2400" dirty="0"/>
              <a:t>Assigned</a:t>
            </a:r>
          </a:p>
        </p:txBody>
      </p:sp>
    </p:spTree>
    <p:extLst>
      <p:ext uri="{BB962C8B-B14F-4D97-AF65-F5344CB8AC3E}">
        <p14:creationId xmlns:p14="http://schemas.microsoft.com/office/powerpoint/2010/main" val="297941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D7E93-03C1-C9DC-36A1-98B0066EFA70}"/>
              </a:ext>
            </a:extLst>
          </p:cNvPr>
          <p:cNvSpPr>
            <a:spLocks noGrp="1"/>
          </p:cNvSpPr>
          <p:nvPr>
            <p:ph type="title"/>
          </p:nvPr>
        </p:nvSpPr>
        <p:spPr/>
        <p:txBody>
          <a:bodyPr>
            <a:normAutofit fontScale="90000"/>
          </a:bodyPr>
          <a:lstStyle/>
          <a:p>
            <a:r>
              <a:rPr lang="en-US" dirty="0"/>
              <a:t>examples</a:t>
            </a:r>
          </a:p>
        </p:txBody>
      </p:sp>
      <p:pic>
        <p:nvPicPr>
          <p:cNvPr id="5" name="Picture 2" descr="Work management board. Work tasks are written on sticky notes, which are placed in columns labeled Park, Ready, Doing, Waiting on Others, and Done.">
            <a:extLst>
              <a:ext uri="{FF2B5EF4-FFF2-40B4-BE49-F238E27FC236}">
                <a16:creationId xmlns:a16="http://schemas.microsoft.com/office/drawing/2014/main" id="{67BA0C94-6F3A-6E9A-E87B-49DA6C120B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0" t="8332" b="2485"/>
          <a:stretch/>
        </p:blipFill>
        <p:spPr bwMode="auto">
          <a:xfrm>
            <a:off x="290943" y="1671445"/>
            <a:ext cx="5454773" cy="40528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Virtual kanban board using the app Trello.  Tasks are written on cards and arranged in columns titled To Do, This Week, Today, Awaiting Input, and Done.">
            <a:extLst>
              <a:ext uri="{FF2B5EF4-FFF2-40B4-BE49-F238E27FC236}">
                <a16:creationId xmlns:a16="http://schemas.microsoft.com/office/drawing/2014/main" id="{54B6FEE9-F122-A2A9-BC75-22B0214A3BBA}"/>
              </a:ext>
            </a:extLst>
          </p:cNvPr>
          <p:cNvPicPr>
            <a:picLocks noChangeAspect="1"/>
          </p:cNvPicPr>
          <p:nvPr/>
        </p:nvPicPr>
        <p:blipFill>
          <a:blip r:embed="rId4"/>
          <a:stretch>
            <a:fillRect/>
          </a:stretch>
        </p:blipFill>
        <p:spPr>
          <a:xfrm>
            <a:off x="4386577" y="2575218"/>
            <a:ext cx="7514480" cy="3857198"/>
          </a:xfrm>
          <a:prstGeom prst="rect">
            <a:avLst/>
          </a:prstGeom>
          <a:ln>
            <a:solidFill>
              <a:srgbClr val="18809B"/>
            </a:solidFill>
          </a:ln>
        </p:spPr>
      </p:pic>
    </p:spTree>
    <p:extLst>
      <p:ext uri="{BB962C8B-B14F-4D97-AF65-F5344CB8AC3E}">
        <p14:creationId xmlns:p14="http://schemas.microsoft.com/office/powerpoint/2010/main" val="242621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63DE8-BB68-CAB5-1BAC-C9F5983A79D7}"/>
              </a:ext>
            </a:extLst>
          </p:cNvPr>
          <p:cNvSpPr>
            <a:spLocks noGrp="1"/>
          </p:cNvSpPr>
          <p:nvPr>
            <p:ph type="title"/>
          </p:nvPr>
        </p:nvSpPr>
        <p:spPr/>
        <p:txBody>
          <a:bodyPr>
            <a:normAutofit fontScale="90000"/>
          </a:bodyPr>
          <a:lstStyle/>
          <a:p>
            <a:r>
              <a:rPr lang="en-US" dirty="0"/>
              <a:t>Making it work</a:t>
            </a:r>
          </a:p>
        </p:txBody>
      </p:sp>
      <p:sp>
        <p:nvSpPr>
          <p:cNvPr id="3" name="Text Placeholder 2">
            <a:extLst>
              <a:ext uri="{FF2B5EF4-FFF2-40B4-BE49-F238E27FC236}">
                <a16:creationId xmlns:a16="http://schemas.microsoft.com/office/drawing/2014/main" id="{6C5AC762-6FF5-3E1C-38CC-E82B98E8D2C1}"/>
              </a:ext>
            </a:extLst>
          </p:cNvPr>
          <p:cNvSpPr>
            <a:spLocks noGrp="1"/>
          </p:cNvSpPr>
          <p:nvPr>
            <p:ph type="body" sz="quarter" idx="10"/>
          </p:nvPr>
        </p:nvSpPr>
        <p:spPr/>
        <p:txBody>
          <a:bodyPr/>
          <a:lstStyle/>
          <a:p>
            <a:r>
              <a:rPr lang="en-US" sz="3600" dirty="0"/>
              <a:t>2. Add the right info to your cards.</a:t>
            </a:r>
          </a:p>
          <a:p>
            <a:endParaRPr lang="en-US" dirty="0"/>
          </a:p>
          <a:p>
            <a:pPr marL="342900" indent="-342900">
              <a:buFont typeface="Arial" panose="020B0604020202020204" pitchFamily="34" charset="0"/>
              <a:buChar char="•"/>
            </a:pPr>
            <a:r>
              <a:rPr lang="en-US" sz="2800" dirty="0"/>
              <a:t>But just enough!  </a:t>
            </a:r>
          </a:p>
          <a:p>
            <a:pPr marL="342900" indent="-342900">
              <a:buFont typeface="Arial" panose="020B0604020202020204" pitchFamily="34" charset="0"/>
              <a:buChar char="•"/>
            </a:pPr>
            <a:r>
              <a:rPr lang="en-US" sz="2800" dirty="0"/>
              <a:t>Resist the human temptation towards complication.  </a:t>
            </a:r>
          </a:p>
          <a:p>
            <a:pPr marL="342900" indent="-342900">
              <a:buFont typeface="Arial" panose="020B0604020202020204" pitchFamily="34" charset="0"/>
              <a:buChar char="•"/>
            </a:pPr>
            <a:r>
              <a:rPr lang="en-US" sz="2800" dirty="0"/>
              <a:t>Add slowly and only when needed.</a:t>
            </a:r>
          </a:p>
          <a:p>
            <a:endParaRPr lang="en-US" dirty="0"/>
          </a:p>
          <a:p>
            <a:endParaRPr lang="en-US" dirty="0"/>
          </a:p>
        </p:txBody>
      </p:sp>
      <p:sp>
        <p:nvSpPr>
          <p:cNvPr id="4" name="TextBox 3">
            <a:extLst>
              <a:ext uri="{FF2B5EF4-FFF2-40B4-BE49-F238E27FC236}">
                <a16:creationId xmlns:a16="http://schemas.microsoft.com/office/drawing/2014/main" id="{3E4777B4-1729-6652-17EA-51EEEAB81DF6}"/>
              </a:ext>
            </a:extLst>
          </p:cNvPr>
          <p:cNvSpPr txBox="1"/>
          <p:nvPr/>
        </p:nvSpPr>
        <p:spPr>
          <a:xfrm>
            <a:off x="889795" y="5864772"/>
            <a:ext cx="10412410" cy="584775"/>
          </a:xfrm>
          <a:prstGeom prst="rect">
            <a:avLst/>
          </a:prstGeom>
          <a:noFill/>
        </p:spPr>
        <p:txBody>
          <a:bodyPr wrap="square" rtlCol="0">
            <a:spAutoFit/>
          </a:bodyPr>
          <a:lstStyle/>
          <a:p>
            <a:pPr algn="ctr"/>
            <a:r>
              <a:rPr lang="en-US" sz="3200" b="1" i="1" dirty="0">
                <a:solidFill>
                  <a:srgbClr val="1F7F9A"/>
                </a:solidFill>
              </a:rPr>
              <a:t>What problem are you trying to solve with this info?</a:t>
            </a:r>
            <a:endParaRPr lang="en-US" sz="3200" dirty="0"/>
          </a:p>
        </p:txBody>
      </p:sp>
    </p:spTree>
    <p:extLst>
      <p:ext uri="{BB962C8B-B14F-4D97-AF65-F5344CB8AC3E}">
        <p14:creationId xmlns:p14="http://schemas.microsoft.com/office/powerpoint/2010/main" val="288460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7703-FFF6-7C09-BBA8-38A2B88186F1}"/>
              </a:ext>
            </a:extLst>
          </p:cNvPr>
          <p:cNvSpPr>
            <a:spLocks noGrp="1"/>
          </p:cNvSpPr>
          <p:nvPr>
            <p:ph type="title"/>
          </p:nvPr>
        </p:nvSpPr>
        <p:spPr/>
        <p:txBody>
          <a:bodyPr>
            <a:normAutofit fontScale="90000"/>
          </a:bodyPr>
          <a:lstStyle/>
          <a:p>
            <a:r>
              <a:rPr lang="en-US" dirty="0"/>
              <a:t>Making it work</a:t>
            </a:r>
          </a:p>
        </p:txBody>
      </p:sp>
      <p:sp>
        <p:nvSpPr>
          <p:cNvPr id="3" name="Text Placeholder 2">
            <a:extLst>
              <a:ext uri="{FF2B5EF4-FFF2-40B4-BE49-F238E27FC236}">
                <a16:creationId xmlns:a16="http://schemas.microsoft.com/office/drawing/2014/main" id="{C5E37EB8-F74D-9AC4-0699-009BAB8BDE1A}"/>
              </a:ext>
            </a:extLst>
          </p:cNvPr>
          <p:cNvSpPr>
            <a:spLocks noGrp="1"/>
          </p:cNvSpPr>
          <p:nvPr>
            <p:ph type="body" sz="quarter" idx="10"/>
          </p:nvPr>
        </p:nvSpPr>
        <p:spPr/>
        <p:txBody>
          <a:bodyPr/>
          <a:lstStyle/>
          <a:p>
            <a:pPr fontAlgn="auto">
              <a:spcAft>
                <a:spcPts val="0"/>
              </a:spcAft>
              <a:defRPr/>
            </a:pPr>
            <a:r>
              <a:rPr lang="en-US" sz="3600" dirty="0"/>
              <a:t>3. Find your right level.</a:t>
            </a:r>
            <a:endParaRPr lang="en-US" dirty="0"/>
          </a:p>
          <a:p>
            <a:endParaRPr lang="en-US" dirty="0"/>
          </a:p>
          <a:p>
            <a:pPr marL="457200" indent="-457200">
              <a:buFont typeface="Arial" panose="020B0604020202020204" pitchFamily="34" charset="0"/>
              <a:buChar char="•"/>
            </a:pPr>
            <a:r>
              <a:rPr lang="en-US" sz="2800" dirty="0"/>
              <a:t>Think about your particular brain.</a:t>
            </a:r>
          </a:p>
          <a:p>
            <a:pPr marL="457200" indent="-457200">
              <a:buFont typeface="Arial" panose="020B0604020202020204" pitchFamily="34" charset="0"/>
              <a:buChar char="•"/>
            </a:pPr>
            <a:r>
              <a:rPr lang="en-US" sz="2800" dirty="0"/>
              <a:t>But always start with a verb!</a:t>
            </a:r>
          </a:p>
          <a:p>
            <a:pPr marL="457200" indent="-457200">
              <a:buFont typeface="Arial" panose="020B0604020202020204" pitchFamily="34" charset="0"/>
              <a:buChar char="•"/>
            </a:pPr>
            <a:r>
              <a:rPr lang="en-US" sz="2800" dirty="0"/>
              <a:t>Be ready to adjust.</a:t>
            </a:r>
          </a:p>
        </p:txBody>
      </p:sp>
      <p:sp>
        <p:nvSpPr>
          <p:cNvPr id="4" name="TextBox 3">
            <a:extLst>
              <a:ext uri="{FF2B5EF4-FFF2-40B4-BE49-F238E27FC236}">
                <a16:creationId xmlns:a16="http://schemas.microsoft.com/office/drawing/2014/main" id="{06759511-B042-4FBA-25FE-31AD463B1A7B}"/>
              </a:ext>
            </a:extLst>
          </p:cNvPr>
          <p:cNvSpPr txBox="1"/>
          <p:nvPr/>
        </p:nvSpPr>
        <p:spPr>
          <a:xfrm>
            <a:off x="889795" y="5864772"/>
            <a:ext cx="10412410" cy="584775"/>
          </a:xfrm>
          <a:prstGeom prst="rect">
            <a:avLst/>
          </a:prstGeom>
          <a:noFill/>
        </p:spPr>
        <p:txBody>
          <a:bodyPr wrap="square" rtlCol="0">
            <a:spAutoFit/>
          </a:bodyPr>
          <a:lstStyle/>
          <a:p>
            <a:pPr algn="ctr"/>
            <a:r>
              <a:rPr lang="en-US" sz="3200" b="1" i="1" dirty="0">
                <a:solidFill>
                  <a:srgbClr val="1F7F9A"/>
                </a:solidFill>
              </a:rPr>
              <a:t>What is your personal sweet spot of clarity vs effort?</a:t>
            </a:r>
            <a:endParaRPr lang="en-US" sz="3200" dirty="0"/>
          </a:p>
        </p:txBody>
      </p:sp>
    </p:spTree>
    <p:extLst>
      <p:ext uri="{BB962C8B-B14F-4D97-AF65-F5344CB8AC3E}">
        <p14:creationId xmlns:p14="http://schemas.microsoft.com/office/powerpoint/2010/main" val="210740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88E2B-E05A-CCBA-5FD3-36CF9ECFD2AF}"/>
              </a:ext>
            </a:extLst>
          </p:cNvPr>
          <p:cNvSpPr>
            <a:spLocks noGrp="1"/>
          </p:cNvSpPr>
          <p:nvPr>
            <p:ph type="title"/>
          </p:nvPr>
        </p:nvSpPr>
        <p:spPr/>
        <p:txBody>
          <a:bodyPr>
            <a:normAutofit fontScale="90000"/>
          </a:bodyPr>
          <a:lstStyle/>
          <a:p>
            <a:r>
              <a:rPr lang="en-US" dirty="0"/>
              <a:t>Making it work</a:t>
            </a:r>
          </a:p>
        </p:txBody>
      </p:sp>
      <p:sp>
        <p:nvSpPr>
          <p:cNvPr id="3" name="Text Placeholder 2">
            <a:extLst>
              <a:ext uri="{FF2B5EF4-FFF2-40B4-BE49-F238E27FC236}">
                <a16:creationId xmlns:a16="http://schemas.microsoft.com/office/drawing/2014/main" id="{480AD24D-B047-D88B-351C-BF53D8241AA5}"/>
              </a:ext>
            </a:extLst>
          </p:cNvPr>
          <p:cNvSpPr>
            <a:spLocks noGrp="1"/>
          </p:cNvSpPr>
          <p:nvPr>
            <p:ph type="body" sz="quarter" idx="10"/>
          </p:nvPr>
        </p:nvSpPr>
        <p:spPr/>
        <p:txBody>
          <a:bodyPr/>
          <a:lstStyle/>
          <a:p>
            <a:r>
              <a:rPr lang="en-US" sz="3600" dirty="0"/>
              <a:t>4. Keep it real.</a:t>
            </a:r>
          </a:p>
          <a:p>
            <a:r>
              <a:rPr lang="en-US" sz="1600" dirty="0"/>
              <a:t> </a:t>
            </a:r>
            <a:endParaRPr lang="en-US" sz="2800" dirty="0"/>
          </a:p>
          <a:p>
            <a:pPr marL="457200" indent="-457200">
              <a:buFont typeface="Arial" panose="020B0604020202020204" pitchFamily="34" charset="0"/>
              <a:buChar char="•"/>
            </a:pPr>
            <a:r>
              <a:rPr lang="en-US" sz="2800" dirty="0"/>
              <a:t>Include everything</a:t>
            </a:r>
          </a:p>
          <a:p>
            <a:pPr marL="457200" indent="-457200">
              <a:buFont typeface="Arial" panose="020B0604020202020204" pitchFamily="34" charset="0"/>
              <a:buChar char="•"/>
            </a:pPr>
            <a:r>
              <a:rPr lang="en-US" sz="2800" dirty="0"/>
              <a:t>Don’t hide work from the board.</a:t>
            </a:r>
          </a:p>
          <a:p>
            <a:pPr marL="457200" indent="-457200">
              <a:buFont typeface="Arial" panose="020B0604020202020204" pitchFamily="34" charset="0"/>
              <a:buChar char="•"/>
            </a:pPr>
            <a:r>
              <a:rPr lang="en-US" sz="2800" dirty="0"/>
              <a:t>Be diligent about “doing.”</a:t>
            </a:r>
          </a:p>
          <a:p>
            <a:endParaRPr lang="en-US" sz="3600" dirty="0"/>
          </a:p>
        </p:txBody>
      </p:sp>
    </p:spTree>
    <p:extLst>
      <p:ext uri="{BB962C8B-B14F-4D97-AF65-F5344CB8AC3E}">
        <p14:creationId xmlns:p14="http://schemas.microsoft.com/office/powerpoint/2010/main" val="20041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07996-409D-99E4-9F2B-04B4DA7685B7}"/>
              </a:ext>
            </a:extLst>
          </p:cNvPr>
          <p:cNvSpPr>
            <a:spLocks noGrp="1"/>
          </p:cNvSpPr>
          <p:nvPr>
            <p:ph type="title"/>
          </p:nvPr>
        </p:nvSpPr>
        <p:spPr/>
        <p:txBody>
          <a:bodyPr/>
          <a:lstStyle/>
          <a:p>
            <a:r>
              <a:rPr lang="en-US" dirty="0"/>
              <a:t>Build to last</a:t>
            </a:r>
          </a:p>
        </p:txBody>
      </p:sp>
    </p:spTree>
    <p:extLst>
      <p:ext uri="{BB962C8B-B14F-4D97-AF65-F5344CB8AC3E}">
        <p14:creationId xmlns:p14="http://schemas.microsoft.com/office/powerpoint/2010/main" val="2334932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Segoe UI" panose="020B0502040204020203" pitchFamily="34" charset="0"/>
                <a:cs typeface="Segoe UI" panose="020B0502040204020203" pitchFamily="34" charset="0"/>
              </a:rPr>
              <a:t>Agenda</a:t>
            </a:r>
          </a:p>
        </p:txBody>
      </p:sp>
      <p:sp>
        <p:nvSpPr>
          <p:cNvPr id="3" name="Text Placeholder 2"/>
          <p:cNvSpPr>
            <a:spLocks noGrp="1"/>
          </p:cNvSpPr>
          <p:nvPr>
            <p:ph type="body" sz="quarter" idx="10"/>
          </p:nvPr>
        </p:nvSpPr>
        <p:spPr/>
        <p:txBody>
          <a:bodyPr>
            <a:normAutofit/>
          </a:bodyPr>
          <a:lstStyle/>
          <a:p>
            <a:pPr marL="342900" indent="-342900">
              <a:buFont typeface="Arial" panose="020B0604020202020204" pitchFamily="34" charset="0"/>
              <a:buChar char="•"/>
            </a:pPr>
            <a:r>
              <a:rPr lang="en-US" sz="2800" dirty="0"/>
              <a:t>Kanban principles</a:t>
            </a:r>
          </a:p>
          <a:p>
            <a:pPr marL="342900" indent="-342900">
              <a:buFont typeface="Arial" panose="020B0604020202020204" pitchFamily="34" charset="0"/>
              <a:buChar char="•"/>
            </a:pPr>
            <a:r>
              <a:rPr lang="en-US" sz="2800" dirty="0"/>
              <a:t>Format considerations</a:t>
            </a:r>
          </a:p>
          <a:p>
            <a:pPr marL="342900" indent="-342900">
              <a:buFont typeface="Arial" panose="020B0604020202020204" pitchFamily="34" charset="0"/>
              <a:buChar char="•"/>
            </a:pPr>
            <a:r>
              <a:rPr lang="en-US" sz="2800" dirty="0"/>
              <a:t>Making it work</a:t>
            </a:r>
          </a:p>
          <a:p>
            <a:pPr marL="342900" indent="-342900">
              <a:buFont typeface="Arial" panose="020B0604020202020204" pitchFamily="34" charset="0"/>
              <a:buChar char="•"/>
            </a:pPr>
            <a:r>
              <a:rPr lang="en-US" sz="2800" dirty="0"/>
              <a:t>Making it last</a:t>
            </a:r>
          </a:p>
          <a:p>
            <a:pPr marL="342900" indent="-342900">
              <a:buFont typeface="Arial" panose="020B0604020202020204" pitchFamily="34" charset="0"/>
              <a:buChar char="•"/>
            </a:pPr>
            <a:r>
              <a:rPr lang="en-US" sz="2800" dirty="0"/>
              <a:t>Questions</a:t>
            </a:r>
          </a:p>
        </p:txBody>
      </p:sp>
      <p:pic>
        <p:nvPicPr>
          <p:cNvPr id="4" name="Picture 3" descr="Map&#10;&#10;A curvy arrow with a dot at the beginning, dots spaced along the line, and a star at the end.  Represents a path or map with a beginning, stops along the way, and a destination.">
            <a:extLst>
              <a:ext uri="{FF2B5EF4-FFF2-40B4-BE49-F238E27FC236}">
                <a16:creationId xmlns:a16="http://schemas.microsoft.com/office/drawing/2014/main" id="{A6A47575-3E4E-4DD3-A9E2-B75A35F51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908" y="1394500"/>
            <a:ext cx="3604186" cy="3604186"/>
          </a:xfrm>
          <a:prstGeom prst="rect">
            <a:avLst/>
          </a:prstGeom>
        </p:spPr>
      </p:pic>
      <p:sp>
        <p:nvSpPr>
          <p:cNvPr id="5" name="Content Placeholder 1">
            <a:extLst>
              <a:ext uri="{FF2B5EF4-FFF2-40B4-BE49-F238E27FC236}">
                <a16:creationId xmlns:a16="http://schemas.microsoft.com/office/drawing/2014/main" id="{36AB07AB-C399-2249-04E6-594103BC6824}"/>
              </a:ext>
            </a:extLst>
          </p:cNvPr>
          <p:cNvSpPr txBox="1">
            <a:spLocks/>
          </p:cNvSpPr>
          <p:nvPr/>
        </p:nvSpPr>
        <p:spPr>
          <a:xfrm>
            <a:off x="1535829" y="5217034"/>
            <a:ext cx="2854779" cy="1371600"/>
          </a:xfrm>
          <a:prstGeom prst="rect">
            <a:avLst/>
          </a:prstGeom>
          <a:solidFill>
            <a:srgbClr val="759ACC"/>
          </a:solidFill>
        </p:spPr>
        <p:txBody>
          <a:bodyPr vert="horz" lIns="68580" tIns="34290" rIns="68580" bIns="34290" rtlCol="0">
            <a:noAutofit/>
          </a:bodyPr>
          <a:lstStyle>
            <a:lvl1pPr marL="342900" indent="-342900" algn="l" defTabSz="914400" rtl="0" eaLnBrk="1" latinLnBrk="0" hangingPunct="1">
              <a:lnSpc>
                <a:spcPct val="90000"/>
              </a:lnSpc>
              <a:spcBef>
                <a:spcPts val="12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800100" indent="-342900" algn="l" defTabSz="914400" rtl="0" eaLnBrk="1" latinLnBrk="0" hangingPunct="1">
              <a:lnSpc>
                <a:spcPct val="90000"/>
              </a:lnSpc>
              <a:spcBef>
                <a:spcPts val="1200"/>
              </a:spcBef>
              <a:buSzPct val="80000"/>
              <a:buFont typeface="Courier New" panose="02070309020205020404" pitchFamily="49" charset="0"/>
              <a:buChar char="o"/>
              <a:defRPr sz="2000" kern="1200">
                <a:solidFill>
                  <a:schemeClr val="tx1"/>
                </a:solidFill>
                <a:latin typeface="Segoe UI" panose="020B0502040204020203" pitchFamily="34" charset="0"/>
                <a:ea typeface="+mn-ea"/>
                <a:cs typeface="Segoe UI" panose="020B0502040204020203" pitchFamily="34" charset="0"/>
              </a:defRPr>
            </a:lvl2pPr>
            <a:lvl3pPr marL="1257300" indent="-342900" algn="l" defTabSz="914400" rtl="0" eaLnBrk="1" latinLnBrk="0" hangingPunct="1">
              <a:lnSpc>
                <a:spcPct val="90000"/>
              </a:lnSpc>
              <a:spcBef>
                <a:spcPts val="1200"/>
              </a:spcBef>
              <a:buSzPct val="100000"/>
              <a:buFont typeface="Wingdings" panose="05000000000000000000" pitchFamily="2" charset="2"/>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SzPct val="80000"/>
              <a:buFont typeface="Segoe UI" panose="020B0502040204020203"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1B355E"/>
              </a:buClr>
              <a:buNone/>
            </a:pPr>
            <a:r>
              <a:rPr lang="en-US" sz="3600" dirty="0">
                <a:latin typeface="Nirmala UI" panose="020B0502040204020203" pitchFamily="34" charset="0"/>
                <a:cs typeface="Nirmala UI" panose="020B0502040204020203" pitchFamily="34" charset="0"/>
              </a:rPr>
              <a:t>a little bit</a:t>
            </a:r>
          </a:p>
          <a:p>
            <a:pPr marL="0" indent="0" algn="ctr">
              <a:buClr>
                <a:srgbClr val="1B355E"/>
              </a:buClr>
              <a:buNone/>
            </a:pPr>
            <a:r>
              <a:rPr lang="en-US" sz="3600" dirty="0">
                <a:latin typeface="Nirmala UI" panose="020B0502040204020203" pitchFamily="34" charset="0"/>
                <a:cs typeface="Nirmala UI" panose="020B0502040204020203" pitchFamily="34" charset="0"/>
              </a:rPr>
              <a:t>TECHNICAL</a:t>
            </a:r>
          </a:p>
        </p:txBody>
      </p:sp>
      <p:sp>
        <p:nvSpPr>
          <p:cNvPr id="6" name="Content Placeholder 1">
            <a:extLst>
              <a:ext uri="{FF2B5EF4-FFF2-40B4-BE49-F238E27FC236}">
                <a16:creationId xmlns:a16="http://schemas.microsoft.com/office/drawing/2014/main" id="{26FE4516-D084-C167-0CE7-3AE7591F9D0E}"/>
              </a:ext>
            </a:extLst>
          </p:cNvPr>
          <p:cNvSpPr txBox="1">
            <a:spLocks/>
          </p:cNvSpPr>
          <p:nvPr/>
        </p:nvSpPr>
        <p:spPr>
          <a:xfrm>
            <a:off x="5038894" y="5217034"/>
            <a:ext cx="2114212" cy="1371600"/>
          </a:xfrm>
          <a:prstGeom prst="rect">
            <a:avLst/>
          </a:prstGeom>
          <a:solidFill>
            <a:srgbClr val="FF8088"/>
          </a:solidFill>
        </p:spPr>
        <p:txBody>
          <a:bodyPr vert="horz" lIns="68580" tIns="34290" rIns="68580" bIns="34290" rtlCol="0">
            <a:noAutofit/>
          </a:bodyPr>
          <a:lstStyle>
            <a:defPPr>
              <a:defRPr lang="en-US"/>
            </a:defPPr>
            <a:lvl1pPr indent="0" algn="ctr">
              <a:lnSpc>
                <a:spcPct val="90000"/>
              </a:lnSpc>
              <a:spcBef>
                <a:spcPts val="1200"/>
              </a:spcBef>
              <a:buClr>
                <a:srgbClr val="1B355E"/>
              </a:buClr>
              <a:buFont typeface="Arial" panose="020B0604020202020204" pitchFamily="34" charset="0"/>
              <a:buNone/>
              <a:defRPr sz="3000">
                <a:latin typeface="Nirmala UI" panose="020B0502040204020203" pitchFamily="34" charset="0"/>
                <a:cs typeface="Nirmala UI" panose="020B0502040204020203" pitchFamily="34" charset="0"/>
              </a:defRPr>
            </a:lvl1pPr>
            <a:lvl2pPr marL="800100" indent="-342900">
              <a:lnSpc>
                <a:spcPct val="90000"/>
              </a:lnSpc>
              <a:spcBef>
                <a:spcPts val="1200"/>
              </a:spcBef>
              <a:buSzPct val="80000"/>
              <a:buFont typeface="Courier New" panose="02070309020205020404" pitchFamily="49" charset="0"/>
              <a:buChar char="o"/>
              <a:defRPr sz="2000">
                <a:latin typeface="Segoe UI" panose="020B0502040204020203" pitchFamily="34" charset="0"/>
                <a:cs typeface="Segoe UI" panose="020B0502040204020203" pitchFamily="34" charset="0"/>
              </a:defRPr>
            </a:lvl2pPr>
            <a:lvl3pPr marL="1257300" indent="-342900">
              <a:lnSpc>
                <a:spcPct val="90000"/>
              </a:lnSpc>
              <a:spcBef>
                <a:spcPts val="1200"/>
              </a:spcBef>
              <a:buSzPct val="100000"/>
              <a:buFont typeface="Wingdings" panose="05000000000000000000" pitchFamily="2" charset="2"/>
              <a:buChar char="§"/>
              <a:defRPr>
                <a:latin typeface="Segoe UI" panose="020B0502040204020203" pitchFamily="34" charset="0"/>
                <a:cs typeface="Segoe UI" panose="020B0502040204020203" pitchFamily="34" charset="0"/>
              </a:defRPr>
            </a:lvl3pPr>
            <a:lvl4pPr marL="1600200" indent="-228600">
              <a:lnSpc>
                <a:spcPct val="90000"/>
              </a:lnSpc>
              <a:spcBef>
                <a:spcPts val="1200"/>
              </a:spcBef>
              <a:buSzPct val="80000"/>
              <a:buFont typeface="Segoe UI" panose="020B0502040204020203" pitchFamily="34" charset="0"/>
              <a:buChar char="−"/>
              <a:defRPr>
                <a:latin typeface="Segoe UI" panose="020B0502040204020203" pitchFamily="34" charset="0"/>
                <a:cs typeface="Segoe UI" panose="020B0502040204020203" pitchFamily="34" charset="0"/>
              </a:defRPr>
            </a:lvl4pPr>
            <a:lvl5pPr marL="2057400" indent="-228600">
              <a:lnSpc>
                <a:spcPct val="90000"/>
              </a:lnSpc>
              <a:spcBef>
                <a:spcPts val="500"/>
              </a:spcBef>
              <a:buFont typeface="Arial" panose="020B0604020202020204" pitchFamily="34" charset="0"/>
              <a:buChar char="•"/>
              <a:defRPr sz="2000">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3600" dirty="0"/>
              <a:t>a lot bit</a:t>
            </a:r>
          </a:p>
          <a:p>
            <a:r>
              <a:rPr lang="en-US" sz="3600" dirty="0"/>
              <a:t>HUMAN</a:t>
            </a:r>
          </a:p>
        </p:txBody>
      </p:sp>
      <p:sp>
        <p:nvSpPr>
          <p:cNvPr id="7" name="Content Placeholder 1">
            <a:extLst>
              <a:ext uri="{FF2B5EF4-FFF2-40B4-BE49-F238E27FC236}">
                <a16:creationId xmlns:a16="http://schemas.microsoft.com/office/drawing/2014/main" id="{2859C9AC-9D95-08D3-BFBC-2B0ECBB09240}"/>
              </a:ext>
            </a:extLst>
          </p:cNvPr>
          <p:cNvSpPr txBox="1">
            <a:spLocks/>
          </p:cNvSpPr>
          <p:nvPr/>
        </p:nvSpPr>
        <p:spPr>
          <a:xfrm>
            <a:off x="7801392" y="5217034"/>
            <a:ext cx="2743200" cy="1371600"/>
          </a:xfrm>
          <a:prstGeom prst="rect">
            <a:avLst/>
          </a:prstGeom>
          <a:solidFill>
            <a:srgbClr val="FFE38F"/>
          </a:solidFill>
        </p:spPr>
        <p:txBody>
          <a:bodyPr vert="horz" lIns="68580" tIns="34290" rIns="68580" bIns="34290" rtlCol="0">
            <a:noAutofit/>
          </a:bodyPr>
          <a:lstStyle>
            <a:defPPr>
              <a:defRPr lang="en-US"/>
            </a:defPPr>
            <a:lvl1pPr indent="0" algn="ctr">
              <a:lnSpc>
                <a:spcPct val="90000"/>
              </a:lnSpc>
              <a:spcBef>
                <a:spcPts val="1200"/>
              </a:spcBef>
              <a:buClr>
                <a:srgbClr val="1B355E"/>
              </a:buClr>
              <a:buFont typeface="Arial" panose="020B0604020202020204" pitchFamily="34" charset="0"/>
              <a:buNone/>
              <a:defRPr sz="3000">
                <a:latin typeface="Nirmala UI" panose="020B0502040204020203" pitchFamily="34" charset="0"/>
                <a:cs typeface="Nirmala UI" panose="020B0502040204020203" pitchFamily="34" charset="0"/>
              </a:defRPr>
            </a:lvl1pPr>
            <a:lvl2pPr marL="800100" indent="-342900">
              <a:lnSpc>
                <a:spcPct val="90000"/>
              </a:lnSpc>
              <a:spcBef>
                <a:spcPts val="1200"/>
              </a:spcBef>
              <a:buSzPct val="80000"/>
              <a:buFont typeface="Courier New" panose="02070309020205020404" pitchFamily="49" charset="0"/>
              <a:buChar char="o"/>
              <a:defRPr sz="2000">
                <a:latin typeface="Segoe UI" panose="020B0502040204020203" pitchFamily="34" charset="0"/>
                <a:cs typeface="Segoe UI" panose="020B0502040204020203" pitchFamily="34" charset="0"/>
              </a:defRPr>
            </a:lvl2pPr>
            <a:lvl3pPr marL="1257300" indent="-342900">
              <a:lnSpc>
                <a:spcPct val="90000"/>
              </a:lnSpc>
              <a:spcBef>
                <a:spcPts val="1200"/>
              </a:spcBef>
              <a:buSzPct val="100000"/>
              <a:buFont typeface="Wingdings" panose="05000000000000000000" pitchFamily="2" charset="2"/>
              <a:buChar char="§"/>
              <a:defRPr>
                <a:latin typeface="Segoe UI" panose="020B0502040204020203" pitchFamily="34" charset="0"/>
                <a:cs typeface="Segoe UI" panose="020B0502040204020203" pitchFamily="34" charset="0"/>
              </a:defRPr>
            </a:lvl3pPr>
            <a:lvl4pPr marL="1600200" indent="-228600">
              <a:lnSpc>
                <a:spcPct val="90000"/>
              </a:lnSpc>
              <a:spcBef>
                <a:spcPts val="1200"/>
              </a:spcBef>
              <a:buSzPct val="80000"/>
              <a:buFont typeface="Segoe UI" panose="020B0502040204020203" pitchFamily="34" charset="0"/>
              <a:buChar char="−"/>
              <a:defRPr>
                <a:latin typeface="Segoe UI" panose="020B0502040204020203" pitchFamily="34" charset="0"/>
                <a:cs typeface="Segoe UI" panose="020B0502040204020203" pitchFamily="34" charset="0"/>
              </a:defRPr>
            </a:lvl4pPr>
            <a:lvl5pPr marL="2057400" indent="-228600">
              <a:lnSpc>
                <a:spcPct val="90000"/>
              </a:lnSpc>
              <a:spcBef>
                <a:spcPts val="500"/>
              </a:spcBef>
              <a:buFont typeface="Arial" panose="020B0604020202020204" pitchFamily="34" charset="0"/>
              <a:buChar char="•"/>
              <a:defRPr sz="2000">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3600" dirty="0"/>
              <a:t>all</a:t>
            </a:r>
          </a:p>
          <a:p>
            <a:r>
              <a:rPr lang="en-US" sz="3600" dirty="0"/>
              <a:t>PRACTICAL</a:t>
            </a:r>
          </a:p>
        </p:txBody>
      </p:sp>
    </p:spTree>
    <p:extLst>
      <p:ext uri="{BB962C8B-B14F-4D97-AF65-F5344CB8AC3E}">
        <p14:creationId xmlns:p14="http://schemas.microsoft.com/office/powerpoint/2010/main" val="260389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5E780-40F5-BF4C-DF51-56CADA121287}"/>
              </a:ext>
            </a:extLst>
          </p:cNvPr>
          <p:cNvSpPr>
            <a:spLocks noGrp="1"/>
          </p:cNvSpPr>
          <p:nvPr>
            <p:ph type="title"/>
          </p:nvPr>
        </p:nvSpPr>
        <p:spPr/>
        <p:txBody>
          <a:bodyPr>
            <a:normAutofit fontScale="90000"/>
          </a:bodyPr>
          <a:lstStyle/>
          <a:p>
            <a:r>
              <a:rPr lang="en-US" dirty="0"/>
              <a:t>Making it last</a:t>
            </a:r>
          </a:p>
        </p:txBody>
      </p:sp>
      <p:sp>
        <p:nvSpPr>
          <p:cNvPr id="3" name="Text Placeholder 2">
            <a:extLst>
              <a:ext uri="{FF2B5EF4-FFF2-40B4-BE49-F238E27FC236}">
                <a16:creationId xmlns:a16="http://schemas.microsoft.com/office/drawing/2014/main" id="{DD596FD2-7E29-8EB1-8377-07F2B4B59C45}"/>
              </a:ext>
            </a:extLst>
          </p:cNvPr>
          <p:cNvSpPr>
            <a:spLocks noGrp="1"/>
          </p:cNvSpPr>
          <p:nvPr>
            <p:ph type="body" sz="quarter" idx="10"/>
          </p:nvPr>
        </p:nvSpPr>
        <p:spPr/>
        <p:txBody>
          <a:bodyPr/>
          <a:lstStyle/>
          <a:p>
            <a:pPr fontAlgn="auto">
              <a:spcAft>
                <a:spcPts val="0"/>
              </a:spcAft>
              <a:defRPr/>
            </a:pPr>
            <a:r>
              <a:rPr lang="en-US" sz="3600" dirty="0"/>
              <a:t>1. Aim it at something.</a:t>
            </a:r>
          </a:p>
          <a:p>
            <a:endParaRPr lang="en-US" dirty="0"/>
          </a:p>
        </p:txBody>
      </p:sp>
      <p:pic>
        <p:nvPicPr>
          <p:cNvPr id="5" name="Picture 4" descr="An excel spreadsheet titled &quot;{title} strategic work&quot; with headers down the left side reading Responsibility, Goal, Projects, Role, Next Milestone, and Tasks">
            <a:extLst>
              <a:ext uri="{FF2B5EF4-FFF2-40B4-BE49-F238E27FC236}">
                <a16:creationId xmlns:a16="http://schemas.microsoft.com/office/drawing/2014/main" id="{C9D39A1C-E81F-C698-97B9-3C9D3032E846}"/>
              </a:ext>
            </a:extLst>
          </p:cNvPr>
          <p:cNvPicPr>
            <a:picLocks noChangeAspect="1"/>
          </p:cNvPicPr>
          <p:nvPr/>
        </p:nvPicPr>
        <p:blipFill rotWithShape="1">
          <a:blip r:embed="rId3"/>
          <a:srcRect l="1023" t="2399" r="3045" b="12143"/>
          <a:stretch/>
        </p:blipFill>
        <p:spPr>
          <a:xfrm>
            <a:off x="516670" y="2932340"/>
            <a:ext cx="9296401" cy="3690257"/>
          </a:xfrm>
          <a:prstGeom prst="rect">
            <a:avLst/>
          </a:prstGeom>
          <a:ln>
            <a:solidFill>
              <a:schemeClr val="accent1"/>
            </a:solidFill>
          </a:ln>
        </p:spPr>
      </p:pic>
      <p:sp>
        <p:nvSpPr>
          <p:cNvPr id="8" name="Rectangle 7">
            <a:extLst>
              <a:ext uri="{FF2B5EF4-FFF2-40B4-BE49-F238E27FC236}">
                <a16:creationId xmlns:a16="http://schemas.microsoft.com/office/drawing/2014/main" id="{E0CB201D-5F66-6DCC-B3FA-B7107804838C}"/>
              </a:ext>
            </a:extLst>
          </p:cNvPr>
          <p:cNvSpPr/>
          <p:nvPr/>
        </p:nvSpPr>
        <p:spPr>
          <a:xfrm>
            <a:off x="9329057" y="431345"/>
            <a:ext cx="2427514" cy="23989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US" sz="2400" u="sng" dirty="0"/>
              <a:t>Consider</a:t>
            </a:r>
          </a:p>
          <a:p>
            <a:pPr>
              <a:spcAft>
                <a:spcPts val="600"/>
              </a:spcAft>
            </a:pPr>
            <a:r>
              <a:rPr lang="en-US" sz="2400" dirty="0"/>
              <a:t>Your Role</a:t>
            </a:r>
          </a:p>
          <a:p>
            <a:pPr>
              <a:spcAft>
                <a:spcPts val="600"/>
              </a:spcAft>
            </a:pPr>
            <a:r>
              <a:rPr lang="en-US" sz="2400" dirty="0"/>
              <a:t>Expectations</a:t>
            </a:r>
          </a:p>
          <a:p>
            <a:pPr>
              <a:spcAft>
                <a:spcPts val="600"/>
              </a:spcAft>
            </a:pPr>
            <a:r>
              <a:rPr lang="en-US" sz="2400" dirty="0"/>
              <a:t>Team Kanban</a:t>
            </a:r>
          </a:p>
          <a:p>
            <a:pPr>
              <a:spcAft>
                <a:spcPts val="600"/>
              </a:spcAft>
            </a:pPr>
            <a:r>
              <a:rPr lang="en-US" sz="2400" dirty="0"/>
              <a:t>Agency Strategy</a:t>
            </a:r>
          </a:p>
        </p:txBody>
      </p:sp>
    </p:spTree>
    <p:extLst>
      <p:ext uri="{BB962C8B-B14F-4D97-AF65-F5344CB8AC3E}">
        <p14:creationId xmlns:p14="http://schemas.microsoft.com/office/powerpoint/2010/main" val="46931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7BF6F-09E3-2379-708D-1D79B77A0D37}"/>
              </a:ext>
            </a:extLst>
          </p:cNvPr>
          <p:cNvSpPr>
            <a:spLocks noGrp="1"/>
          </p:cNvSpPr>
          <p:nvPr>
            <p:ph type="title"/>
          </p:nvPr>
        </p:nvSpPr>
        <p:spPr/>
        <p:txBody>
          <a:bodyPr>
            <a:normAutofit fontScale="90000"/>
          </a:bodyPr>
          <a:lstStyle/>
          <a:p>
            <a:r>
              <a:rPr lang="en-US" dirty="0"/>
              <a:t>Making it last</a:t>
            </a:r>
          </a:p>
        </p:txBody>
      </p:sp>
      <p:sp>
        <p:nvSpPr>
          <p:cNvPr id="3" name="Text Placeholder 2">
            <a:extLst>
              <a:ext uri="{FF2B5EF4-FFF2-40B4-BE49-F238E27FC236}">
                <a16:creationId xmlns:a16="http://schemas.microsoft.com/office/drawing/2014/main" id="{CB2FD513-1BAA-61F8-4B8C-CD0F20F2CD7B}"/>
              </a:ext>
            </a:extLst>
          </p:cNvPr>
          <p:cNvSpPr>
            <a:spLocks noGrp="1"/>
          </p:cNvSpPr>
          <p:nvPr>
            <p:ph type="body" sz="quarter" idx="10"/>
          </p:nvPr>
        </p:nvSpPr>
        <p:spPr>
          <a:xfrm>
            <a:off x="1264583" y="1971675"/>
            <a:ext cx="7269817" cy="4052888"/>
          </a:xfrm>
        </p:spPr>
        <p:txBody>
          <a:bodyPr/>
          <a:lstStyle/>
          <a:p>
            <a:pPr fontAlgn="auto">
              <a:spcAft>
                <a:spcPts val="0"/>
              </a:spcAft>
              <a:defRPr/>
            </a:pPr>
            <a:r>
              <a:rPr lang="en-US" sz="3600" dirty="0"/>
              <a:t>2. Build good practices.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800" dirty="0"/>
              <a:t>How you use the board is as important as how you set up the board.</a:t>
            </a:r>
          </a:p>
          <a:p>
            <a:pPr marL="457200" indent="-457200">
              <a:buFont typeface="Arial" panose="020B0604020202020204" pitchFamily="34" charset="0"/>
              <a:buChar char="•"/>
            </a:pPr>
            <a:r>
              <a:rPr lang="en-US" sz="2800" dirty="0"/>
              <a:t>Start with planning.</a:t>
            </a:r>
          </a:p>
          <a:p>
            <a:pPr marL="457200" indent="-457200">
              <a:buFont typeface="Arial" panose="020B0604020202020204" pitchFamily="34" charset="0"/>
              <a:buChar char="•"/>
            </a:pPr>
            <a:r>
              <a:rPr lang="en-US" sz="2800" dirty="0"/>
              <a:t>End with reflection.</a:t>
            </a:r>
          </a:p>
          <a:p>
            <a:pPr fontAlgn="auto">
              <a:spcAft>
                <a:spcPts val="0"/>
              </a:spcAft>
              <a:defRPr/>
            </a:pPr>
            <a:endParaRPr lang="en-US" dirty="0"/>
          </a:p>
          <a:p>
            <a:endParaRPr lang="en-US" dirty="0"/>
          </a:p>
        </p:txBody>
      </p:sp>
      <p:pic>
        <p:nvPicPr>
          <p:cNvPr id="5" name="Picture 4" descr="An icon of a clipboard with three checkmarks.  A pair of arrows forms a circle surrounding the clipboard, indicating routine.">
            <a:extLst>
              <a:ext uri="{FF2B5EF4-FFF2-40B4-BE49-F238E27FC236}">
                <a16:creationId xmlns:a16="http://schemas.microsoft.com/office/drawing/2014/main" id="{AF5530AF-AEC9-707E-7E46-1DE889D02A0D}"/>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966588" y="3280389"/>
            <a:ext cx="4124632" cy="4124632"/>
          </a:xfrm>
          <a:prstGeom prst="rect">
            <a:avLst/>
          </a:prstGeom>
        </p:spPr>
      </p:pic>
    </p:spTree>
    <p:extLst>
      <p:ext uri="{BB962C8B-B14F-4D97-AF65-F5344CB8AC3E}">
        <p14:creationId xmlns:p14="http://schemas.microsoft.com/office/powerpoint/2010/main" val="870478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7AFA6-25E4-B9ED-14C6-61FDB222F523}"/>
              </a:ext>
            </a:extLst>
          </p:cNvPr>
          <p:cNvSpPr>
            <a:spLocks noGrp="1"/>
          </p:cNvSpPr>
          <p:nvPr>
            <p:ph type="title"/>
          </p:nvPr>
        </p:nvSpPr>
        <p:spPr/>
        <p:txBody>
          <a:bodyPr>
            <a:normAutofit fontScale="90000"/>
          </a:bodyPr>
          <a:lstStyle/>
          <a:p>
            <a:r>
              <a:rPr lang="en-US" dirty="0"/>
              <a:t>Example: Planning practice</a:t>
            </a:r>
          </a:p>
        </p:txBody>
      </p:sp>
      <p:sp>
        <p:nvSpPr>
          <p:cNvPr id="3" name="Text Placeholder 2">
            <a:extLst>
              <a:ext uri="{FF2B5EF4-FFF2-40B4-BE49-F238E27FC236}">
                <a16:creationId xmlns:a16="http://schemas.microsoft.com/office/drawing/2014/main" id="{24258401-1938-A634-6B7B-9CAE969CC177}"/>
              </a:ext>
            </a:extLst>
          </p:cNvPr>
          <p:cNvSpPr>
            <a:spLocks noGrp="1"/>
          </p:cNvSpPr>
          <p:nvPr>
            <p:ph type="body" sz="quarter" idx="10"/>
          </p:nvPr>
        </p:nvSpPr>
        <p:spPr>
          <a:xfrm>
            <a:off x="1264583" y="1814363"/>
            <a:ext cx="9744075" cy="4052888"/>
          </a:xfrm>
        </p:spPr>
        <p:txBody>
          <a:bodyPr/>
          <a:lstStyle/>
          <a:p>
            <a:pPr marL="342900" indent="-342900">
              <a:buFont typeface="Arial" panose="020B0604020202020204" pitchFamily="34" charset="0"/>
              <a:buChar char="•"/>
            </a:pPr>
            <a:r>
              <a:rPr lang="en-US" sz="2000" dirty="0"/>
              <a:t>Look at the calendar for the upcoming week.</a:t>
            </a:r>
          </a:p>
          <a:p>
            <a:pPr marL="342900" indent="-342900">
              <a:buFont typeface="Arial" panose="020B0604020202020204" pitchFamily="34" charset="0"/>
              <a:buChar char="•"/>
            </a:pPr>
            <a:r>
              <a:rPr lang="en-US" sz="2000" dirty="0"/>
              <a:t>Check to see if any of the meeting require prep or other actions that are not already on my kanban. If so, add cards.</a:t>
            </a:r>
          </a:p>
          <a:p>
            <a:pPr marL="342900" indent="-342900">
              <a:buFont typeface="Arial" panose="020B0604020202020204" pitchFamily="34" charset="0"/>
              <a:buChar char="•"/>
            </a:pPr>
            <a:r>
              <a:rPr lang="en-US" sz="2000" dirty="0"/>
              <a:t>Scan my cards for any due dates that fall in the upcoming week.  Move them to my </a:t>
            </a:r>
            <a:r>
              <a:rPr lang="en-US" sz="2000" i="1" dirty="0"/>
              <a:t>This Week </a:t>
            </a:r>
            <a:r>
              <a:rPr lang="en-US" sz="2000" dirty="0"/>
              <a:t>column.</a:t>
            </a:r>
          </a:p>
          <a:p>
            <a:pPr marL="342900" indent="-342900">
              <a:buFont typeface="Arial" panose="020B0604020202020204" pitchFamily="34" charset="0"/>
              <a:buChar char="•"/>
            </a:pPr>
            <a:r>
              <a:rPr lang="en-US" sz="2000" dirty="0"/>
              <a:t>Ask myself what are the most important to accomplish this week.  Add them to my </a:t>
            </a:r>
            <a:r>
              <a:rPr lang="en-US" sz="2000" i="1" dirty="0"/>
              <a:t>This Week </a:t>
            </a:r>
            <a:r>
              <a:rPr lang="en-US" sz="2000" dirty="0"/>
              <a:t>column.</a:t>
            </a:r>
          </a:p>
          <a:p>
            <a:pPr marL="342900" indent="-342900">
              <a:buFont typeface="Arial" panose="020B0604020202020204" pitchFamily="34" charset="0"/>
              <a:buChar char="•"/>
            </a:pPr>
            <a:r>
              <a:rPr lang="en-US" sz="2000" dirty="0"/>
              <a:t>Block time on my calendar for the </a:t>
            </a:r>
            <a:r>
              <a:rPr lang="en-US" sz="2000" i="1" dirty="0"/>
              <a:t>This Week </a:t>
            </a:r>
            <a:r>
              <a:rPr lang="en-US" sz="2000" dirty="0"/>
              <a:t>tasks as needed.</a:t>
            </a:r>
          </a:p>
        </p:txBody>
      </p:sp>
    </p:spTree>
    <p:extLst>
      <p:ext uri="{BB962C8B-B14F-4D97-AF65-F5344CB8AC3E}">
        <p14:creationId xmlns:p14="http://schemas.microsoft.com/office/powerpoint/2010/main" val="415886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11549-1DE0-ACC8-0A34-E3579A8041F4}"/>
              </a:ext>
            </a:extLst>
          </p:cNvPr>
          <p:cNvSpPr>
            <a:spLocks noGrp="1"/>
          </p:cNvSpPr>
          <p:nvPr>
            <p:ph type="title"/>
          </p:nvPr>
        </p:nvSpPr>
        <p:spPr/>
        <p:txBody>
          <a:bodyPr>
            <a:normAutofit fontScale="90000"/>
          </a:bodyPr>
          <a:lstStyle/>
          <a:p>
            <a:r>
              <a:rPr lang="en-US" dirty="0"/>
              <a:t>Example: Reflection practice</a:t>
            </a:r>
          </a:p>
        </p:txBody>
      </p:sp>
      <p:sp>
        <p:nvSpPr>
          <p:cNvPr id="3" name="Text Placeholder 2">
            <a:extLst>
              <a:ext uri="{FF2B5EF4-FFF2-40B4-BE49-F238E27FC236}">
                <a16:creationId xmlns:a16="http://schemas.microsoft.com/office/drawing/2014/main" id="{34D60097-C4E5-A457-B3D5-432238DE2722}"/>
              </a:ext>
            </a:extLst>
          </p:cNvPr>
          <p:cNvSpPr>
            <a:spLocks noGrp="1"/>
          </p:cNvSpPr>
          <p:nvPr>
            <p:ph type="body" sz="quarter" idx="10"/>
          </p:nvPr>
        </p:nvSpPr>
        <p:spPr/>
        <p:txBody>
          <a:bodyPr/>
          <a:lstStyle/>
          <a:p>
            <a:pPr marL="342900" indent="-342900">
              <a:buFont typeface="Arial" panose="020B0604020202020204" pitchFamily="34" charset="0"/>
              <a:buChar char="•"/>
            </a:pPr>
            <a:r>
              <a:rPr lang="en-US" sz="2000" dirty="0"/>
              <a:t>Consider the following questions:</a:t>
            </a:r>
          </a:p>
          <a:p>
            <a:pPr marL="1143000" lvl="1"/>
            <a:r>
              <a:rPr lang="en-US" sz="2000" dirty="0"/>
              <a:t>What did I plan to accomplish this week?  What did I actually accomplish? How do the two compare? </a:t>
            </a:r>
          </a:p>
          <a:p>
            <a:pPr marL="1143000" lvl="1"/>
            <a:r>
              <a:rPr lang="en-US" sz="2000" dirty="0"/>
              <a:t>What, if anything, got in my way?</a:t>
            </a:r>
          </a:p>
          <a:p>
            <a:pPr marL="1143000" lvl="1"/>
            <a:r>
              <a:rPr lang="en-US" sz="2000" dirty="0"/>
              <a:t>What did I learn?</a:t>
            </a:r>
          </a:p>
          <a:p>
            <a:pPr marL="1143000" lvl="1"/>
            <a:r>
              <a:rPr lang="en-US" sz="2000" dirty="0"/>
              <a:t>What should I celebrate?</a:t>
            </a:r>
          </a:p>
          <a:p>
            <a:pPr marL="1143000" lvl="1"/>
            <a:r>
              <a:rPr lang="en-US" sz="2000" dirty="0"/>
              <a:t>What is next?</a:t>
            </a:r>
          </a:p>
          <a:p>
            <a:pPr marL="342900" indent="-342900">
              <a:buFont typeface="Arial" panose="020B0604020202020204" pitchFamily="34" charset="0"/>
              <a:buChar char="•"/>
            </a:pPr>
            <a:r>
              <a:rPr lang="en-US" sz="2000" dirty="0"/>
              <a:t>Write down any learnings.</a:t>
            </a:r>
          </a:p>
        </p:txBody>
      </p:sp>
    </p:spTree>
    <p:extLst>
      <p:ext uri="{BB962C8B-B14F-4D97-AF65-F5344CB8AC3E}">
        <p14:creationId xmlns:p14="http://schemas.microsoft.com/office/powerpoint/2010/main" val="278762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9AC7-FA88-D377-F6DD-0A7BC26B137B}"/>
              </a:ext>
            </a:extLst>
          </p:cNvPr>
          <p:cNvSpPr>
            <a:spLocks noGrp="1"/>
          </p:cNvSpPr>
          <p:nvPr>
            <p:ph type="title"/>
          </p:nvPr>
        </p:nvSpPr>
        <p:spPr>
          <a:xfrm>
            <a:off x="896223" y="956020"/>
            <a:ext cx="4526472" cy="1080821"/>
          </a:xfrm>
        </p:spPr>
        <p:txBody>
          <a:bodyPr anchor="ctr">
            <a:normAutofit/>
          </a:bodyPr>
          <a:lstStyle/>
          <a:p>
            <a:pPr>
              <a:lnSpc>
                <a:spcPct val="90000"/>
              </a:lnSpc>
            </a:pPr>
            <a:r>
              <a:rPr lang="en-US" dirty="0"/>
              <a:t>Making it last</a:t>
            </a:r>
          </a:p>
        </p:txBody>
      </p:sp>
      <p:sp>
        <p:nvSpPr>
          <p:cNvPr id="10" name="Text Placeholder 2">
            <a:extLst>
              <a:ext uri="{FF2B5EF4-FFF2-40B4-BE49-F238E27FC236}">
                <a16:creationId xmlns:a16="http://schemas.microsoft.com/office/drawing/2014/main" id="{85C57F58-84C6-2E9D-FB99-736BC2D52AB0}"/>
              </a:ext>
            </a:extLst>
          </p:cNvPr>
          <p:cNvSpPr>
            <a:spLocks noGrp="1"/>
          </p:cNvSpPr>
          <p:nvPr>
            <p:ph type="body" sz="quarter" idx="10"/>
          </p:nvPr>
        </p:nvSpPr>
        <p:spPr>
          <a:xfrm>
            <a:off x="915274" y="2544763"/>
            <a:ext cx="4526472" cy="2047547"/>
          </a:xfrm>
        </p:spPr>
        <p:txBody>
          <a:bodyPr>
            <a:normAutofit/>
          </a:bodyPr>
          <a:lstStyle/>
          <a:p>
            <a:r>
              <a:rPr lang="en-US" sz="3600" dirty="0"/>
              <a:t>3. Adapt, don’t abandon.</a:t>
            </a:r>
          </a:p>
        </p:txBody>
      </p:sp>
      <p:sp>
        <p:nvSpPr>
          <p:cNvPr id="12" name="Text Placeholder 3">
            <a:extLst>
              <a:ext uri="{FF2B5EF4-FFF2-40B4-BE49-F238E27FC236}">
                <a16:creationId xmlns:a16="http://schemas.microsoft.com/office/drawing/2014/main" id="{1D7E3EBE-FAD1-42AA-0B2A-398FF283E81D}"/>
              </a:ext>
            </a:extLst>
          </p:cNvPr>
          <p:cNvSpPr>
            <a:spLocks noGrp="1"/>
          </p:cNvSpPr>
          <p:nvPr>
            <p:ph type="body" sz="quarter" idx="11"/>
          </p:nvPr>
        </p:nvSpPr>
        <p:spPr>
          <a:xfrm>
            <a:off x="915272" y="4744710"/>
            <a:ext cx="4526474" cy="1322715"/>
          </a:xfrm>
        </p:spPr>
        <p:txBody>
          <a:bodyPr/>
          <a:lstStyle/>
          <a:p>
            <a:r>
              <a:rPr lang="en-US" sz="2400" dirty="0"/>
              <a:t>Use the Audit Checklist</a:t>
            </a:r>
          </a:p>
        </p:txBody>
      </p:sp>
      <p:pic>
        <p:nvPicPr>
          <p:cNvPr id="5" name="Picture 4" descr="White cursive font &quot;Keep Growing&quot; on a green background.  The text is surrounded by yellow, pink, and red flowers ">
            <a:extLst>
              <a:ext uri="{FF2B5EF4-FFF2-40B4-BE49-F238E27FC236}">
                <a16:creationId xmlns:a16="http://schemas.microsoft.com/office/drawing/2014/main" id="{8891D5AC-EF01-96D4-B1AE-F2FC4C6B3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175" y="1302472"/>
            <a:ext cx="4816475" cy="4262580"/>
          </a:xfrm>
          <a:prstGeom prst="rect">
            <a:avLst/>
          </a:prstGeom>
          <a:noFill/>
        </p:spPr>
      </p:pic>
      <p:sp>
        <p:nvSpPr>
          <p:cNvPr id="3" name="TextBox 2">
            <a:extLst>
              <a:ext uri="{FF2B5EF4-FFF2-40B4-BE49-F238E27FC236}">
                <a16:creationId xmlns:a16="http://schemas.microsoft.com/office/drawing/2014/main" id="{9CA027B1-AF17-44A0-1629-2FDE6F193705}"/>
              </a:ext>
            </a:extLst>
          </p:cNvPr>
          <p:cNvSpPr txBox="1"/>
          <p:nvPr/>
        </p:nvSpPr>
        <p:spPr>
          <a:xfrm>
            <a:off x="889795" y="5864772"/>
            <a:ext cx="10412410" cy="584775"/>
          </a:xfrm>
          <a:prstGeom prst="rect">
            <a:avLst/>
          </a:prstGeom>
          <a:noFill/>
        </p:spPr>
        <p:txBody>
          <a:bodyPr wrap="square" rtlCol="0">
            <a:spAutoFit/>
          </a:bodyPr>
          <a:lstStyle/>
          <a:p>
            <a:pPr algn="ctr"/>
            <a:r>
              <a:rPr lang="en-US" sz="3200" b="1" i="1" dirty="0">
                <a:solidFill>
                  <a:srgbClr val="1F7F9A"/>
                </a:solidFill>
              </a:rPr>
              <a:t>How can I adjust the system to work better for me?</a:t>
            </a:r>
            <a:endParaRPr lang="en-US" sz="3200" dirty="0"/>
          </a:p>
        </p:txBody>
      </p:sp>
    </p:spTree>
    <p:extLst>
      <p:ext uri="{BB962C8B-B14F-4D97-AF65-F5344CB8AC3E}">
        <p14:creationId xmlns:p14="http://schemas.microsoft.com/office/powerpoint/2010/main" val="114550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4926-8AA0-3DF0-2B1E-939E6E63D9FD}"/>
              </a:ext>
            </a:extLst>
          </p:cNvPr>
          <p:cNvSpPr>
            <a:spLocks noGrp="1"/>
          </p:cNvSpPr>
          <p:nvPr>
            <p:ph type="title"/>
          </p:nvPr>
        </p:nvSpPr>
        <p:spPr/>
        <p:txBody>
          <a:bodyPr>
            <a:normAutofit fontScale="90000"/>
          </a:bodyPr>
          <a:lstStyle/>
          <a:p>
            <a:r>
              <a:rPr lang="en-US" dirty="0"/>
              <a:t>Making it Last</a:t>
            </a:r>
          </a:p>
        </p:txBody>
      </p:sp>
      <p:sp>
        <p:nvSpPr>
          <p:cNvPr id="3" name="Text Placeholder 2">
            <a:extLst>
              <a:ext uri="{FF2B5EF4-FFF2-40B4-BE49-F238E27FC236}">
                <a16:creationId xmlns:a16="http://schemas.microsoft.com/office/drawing/2014/main" id="{A1217A35-39CA-E64D-BECE-0D5434A4120C}"/>
              </a:ext>
            </a:extLst>
          </p:cNvPr>
          <p:cNvSpPr>
            <a:spLocks noGrp="1"/>
          </p:cNvSpPr>
          <p:nvPr>
            <p:ph type="body" sz="quarter" idx="10"/>
          </p:nvPr>
        </p:nvSpPr>
        <p:spPr/>
        <p:txBody>
          <a:bodyPr/>
          <a:lstStyle/>
          <a:p>
            <a:r>
              <a:rPr lang="en-US" sz="3600" dirty="0"/>
              <a:t>4. Use what we know about habits.</a:t>
            </a:r>
          </a:p>
          <a:p>
            <a:endParaRPr lang="en-US" dirty="0"/>
          </a:p>
          <a:p>
            <a:endParaRPr lang="en-US" dirty="0"/>
          </a:p>
          <a:p>
            <a:endParaRPr lang="en-US" dirty="0"/>
          </a:p>
        </p:txBody>
      </p:sp>
      <p:pic>
        <p:nvPicPr>
          <p:cNvPr id="4" name="Picture 3" descr="A fill in the blank style sentence reading &quot;When ---- (trigger) ---- instead of ----(old behavior) ---- I will ---- (new behavior) ---- (motivation)----.&quot;">
            <a:extLst>
              <a:ext uri="{FF2B5EF4-FFF2-40B4-BE49-F238E27FC236}">
                <a16:creationId xmlns:a16="http://schemas.microsoft.com/office/drawing/2014/main" id="{FADD77BE-C618-DD4B-0842-9952D3DD9E01}"/>
              </a:ext>
            </a:extLst>
          </p:cNvPr>
          <p:cNvPicPr>
            <a:picLocks noChangeAspect="1"/>
          </p:cNvPicPr>
          <p:nvPr/>
        </p:nvPicPr>
        <p:blipFill>
          <a:blip r:embed="rId3"/>
          <a:stretch>
            <a:fillRect/>
          </a:stretch>
        </p:blipFill>
        <p:spPr>
          <a:xfrm>
            <a:off x="2826871" y="2770339"/>
            <a:ext cx="6538258" cy="2492504"/>
          </a:xfrm>
          <a:prstGeom prst="rect">
            <a:avLst/>
          </a:prstGeom>
          <a:ln>
            <a:solidFill>
              <a:srgbClr val="18809B"/>
            </a:solidFill>
          </a:ln>
        </p:spPr>
      </p:pic>
      <p:sp>
        <p:nvSpPr>
          <p:cNvPr id="5" name="TextBox 4">
            <a:extLst>
              <a:ext uri="{FF2B5EF4-FFF2-40B4-BE49-F238E27FC236}">
                <a16:creationId xmlns:a16="http://schemas.microsoft.com/office/drawing/2014/main" id="{AD4B4A98-3EB9-BCF4-DE3F-0713F6DCD27E}"/>
              </a:ext>
            </a:extLst>
          </p:cNvPr>
          <p:cNvSpPr txBox="1"/>
          <p:nvPr/>
        </p:nvSpPr>
        <p:spPr>
          <a:xfrm>
            <a:off x="1264583" y="5458300"/>
            <a:ext cx="10419417" cy="1107996"/>
          </a:xfrm>
          <a:prstGeom prst="rect">
            <a:avLst/>
          </a:prstGeom>
          <a:noFill/>
        </p:spPr>
        <p:txBody>
          <a:bodyPr wrap="square" rtlCol="0">
            <a:spAutoFit/>
          </a:bodyPr>
          <a:lstStyle/>
          <a:p>
            <a:r>
              <a:rPr lang="en-US" sz="2200" b="1" dirty="0"/>
              <a:t>Example: </a:t>
            </a:r>
            <a:r>
              <a:rPr lang="en-US" sz="2200" i="1" dirty="0"/>
              <a:t>When</a:t>
            </a:r>
            <a:r>
              <a:rPr lang="en-US" sz="2200" dirty="0"/>
              <a:t> I read an email but don’t have time to respond, </a:t>
            </a:r>
            <a:r>
              <a:rPr lang="en-US" sz="2200" i="1" dirty="0"/>
              <a:t>instead of </a:t>
            </a:r>
            <a:r>
              <a:rPr lang="en-US" sz="2200" dirty="0"/>
              <a:t>just trying to remember later, </a:t>
            </a:r>
            <a:r>
              <a:rPr lang="en-US" sz="2200" i="1" dirty="0"/>
              <a:t>I will </a:t>
            </a:r>
            <a:r>
              <a:rPr lang="en-US" sz="2200" dirty="0"/>
              <a:t>add responding as a task to my kanban board </a:t>
            </a:r>
            <a:r>
              <a:rPr lang="en-US" sz="2200" i="1" dirty="0"/>
              <a:t>because</a:t>
            </a:r>
            <a:r>
              <a:rPr lang="en-US" sz="2200" dirty="0"/>
              <a:t> it lets my brain focus on the task at hand without worrying that I’ll forget.</a:t>
            </a:r>
          </a:p>
        </p:txBody>
      </p:sp>
    </p:spTree>
    <p:extLst>
      <p:ext uri="{BB962C8B-B14F-4D97-AF65-F5344CB8AC3E}">
        <p14:creationId xmlns:p14="http://schemas.microsoft.com/office/powerpoint/2010/main" val="329211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D4725-D4B0-5AA1-B494-B0B6F1221F16}"/>
              </a:ext>
            </a:extLst>
          </p:cNvPr>
          <p:cNvSpPr>
            <a:spLocks noGrp="1"/>
          </p:cNvSpPr>
          <p:nvPr>
            <p:ph type="title"/>
          </p:nvPr>
        </p:nvSpPr>
        <p:spPr>
          <a:xfrm>
            <a:off x="1228724" y="842661"/>
            <a:ext cx="9744075" cy="733533"/>
          </a:xfrm>
        </p:spPr>
        <p:txBody>
          <a:bodyPr>
            <a:normAutofit fontScale="90000"/>
          </a:bodyPr>
          <a:lstStyle/>
          <a:p>
            <a:r>
              <a:rPr lang="en-US" dirty="0"/>
              <a:t>Tips overview</a:t>
            </a:r>
          </a:p>
        </p:txBody>
      </p:sp>
      <p:sp>
        <p:nvSpPr>
          <p:cNvPr id="6" name="Content Placeholder 5">
            <a:extLst>
              <a:ext uri="{FF2B5EF4-FFF2-40B4-BE49-F238E27FC236}">
                <a16:creationId xmlns:a16="http://schemas.microsoft.com/office/drawing/2014/main" id="{437C52ED-3F01-6786-2B7A-866FB0B8AB2D}"/>
              </a:ext>
            </a:extLst>
          </p:cNvPr>
          <p:cNvSpPr>
            <a:spLocks noGrp="1"/>
          </p:cNvSpPr>
          <p:nvPr>
            <p:ph sz="quarter" idx="14"/>
          </p:nvPr>
        </p:nvSpPr>
        <p:spPr>
          <a:xfrm>
            <a:off x="1043755" y="2184330"/>
            <a:ext cx="3180374" cy="1000125"/>
          </a:xfrm>
        </p:spPr>
        <p:txBody>
          <a:bodyPr/>
          <a:lstStyle/>
          <a:p>
            <a:r>
              <a:rPr lang="en-US" sz="3200" i="1" dirty="0">
                <a:solidFill>
                  <a:srgbClr val="013D4B"/>
                </a:solidFill>
              </a:rPr>
              <a:t>Making it work</a:t>
            </a:r>
          </a:p>
        </p:txBody>
      </p:sp>
      <p:sp>
        <p:nvSpPr>
          <p:cNvPr id="3" name="Content Placeholder 2">
            <a:extLst>
              <a:ext uri="{FF2B5EF4-FFF2-40B4-BE49-F238E27FC236}">
                <a16:creationId xmlns:a16="http://schemas.microsoft.com/office/drawing/2014/main" id="{F38A669F-87B5-0C27-7C1A-8077A4B25A07}"/>
              </a:ext>
            </a:extLst>
          </p:cNvPr>
          <p:cNvSpPr>
            <a:spLocks noGrp="1"/>
          </p:cNvSpPr>
          <p:nvPr>
            <p:ph sz="half" idx="2"/>
          </p:nvPr>
        </p:nvSpPr>
        <p:spPr>
          <a:xfrm>
            <a:off x="1043755" y="3183867"/>
            <a:ext cx="5345470" cy="3182209"/>
          </a:xfrm>
        </p:spPr>
        <p:txBody>
          <a:bodyPr>
            <a:normAutofit/>
          </a:bodyPr>
          <a:lstStyle/>
          <a:p>
            <a:pPr marL="457200" indent="-457200">
              <a:buFont typeface="+mj-lt"/>
              <a:buAutoNum type="arabicPeriod"/>
            </a:pPr>
            <a:r>
              <a:rPr lang="en-US" sz="2800" dirty="0"/>
              <a:t>Add the right columns</a:t>
            </a:r>
          </a:p>
          <a:p>
            <a:pPr marL="457200" indent="-457200">
              <a:buFont typeface="+mj-lt"/>
              <a:buAutoNum type="arabicPeriod"/>
            </a:pPr>
            <a:r>
              <a:rPr lang="en-US" sz="2800" dirty="0"/>
              <a:t>Add the right info to your cards</a:t>
            </a:r>
          </a:p>
          <a:p>
            <a:pPr marL="457200" indent="-457200">
              <a:buFont typeface="+mj-lt"/>
              <a:buAutoNum type="arabicPeriod"/>
            </a:pPr>
            <a:r>
              <a:rPr lang="en-US" sz="2800" dirty="0"/>
              <a:t>Find your right level</a:t>
            </a:r>
          </a:p>
          <a:p>
            <a:pPr marL="457200" indent="-457200">
              <a:buFont typeface="+mj-lt"/>
              <a:buAutoNum type="arabicPeriod"/>
            </a:pPr>
            <a:r>
              <a:rPr lang="en-US" sz="2800" dirty="0"/>
              <a:t>Keep it real</a:t>
            </a:r>
          </a:p>
        </p:txBody>
      </p:sp>
      <p:sp>
        <p:nvSpPr>
          <p:cNvPr id="7" name="Content Placeholder 6">
            <a:extLst>
              <a:ext uri="{FF2B5EF4-FFF2-40B4-BE49-F238E27FC236}">
                <a16:creationId xmlns:a16="http://schemas.microsoft.com/office/drawing/2014/main" id="{7E84AC05-6306-88D6-6BDA-5A97208DC499}"/>
              </a:ext>
            </a:extLst>
          </p:cNvPr>
          <p:cNvSpPr>
            <a:spLocks noGrp="1"/>
          </p:cNvSpPr>
          <p:nvPr>
            <p:ph sz="quarter" idx="18"/>
          </p:nvPr>
        </p:nvSpPr>
        <p:spPr>
          <a:xfrm>
            <a:off x="6521273" y="2184330"/>
            <a:ext cx="3180374" cy="1000125"/>
          </a:xfrm>
        </p:spPr>
        <p:txBody>
          <a:bodyPr/>
          <a:lstStyle/>
          <a:p>
            <a:pPr fontAlgn="base">
              <a:spcAft>
                <a:spcPct val="0"/>
              </a:spcAft>
            </a:pPr>
            <a:r>
              <a:rPr lang="en-US" sz="3200" i="1" dirty="0">
                <a:solidFill>
                  <a:srgbClr val="013D4B"/>
                </a:solidFill>
              </a:rPr>
              <a:t>Making it last</a:t>
            </a:r>
          </a:p>
        </p:txBody>
      </p:sp>
      <p:sp>
        <p:nvSpPr>
          <p:cNvPr id="4" name="Content Placeholder 3">
            <a:extLst>
              <a:ext uri="{FF2B5EF4-FFF2-40B4-BE49-F238E27FC236}">
                <a16:creationId xmlns:a16="http://schemas.microsoft.com/office/drawing/2014/main" id="{78B3F02D-437A-18AA-012A-4B8673B833BB}"/>
              </a:ext>
            </a:extLst>
          </p:cNvPr>
          <p:cNvSpPr>
            <a:spLocks noGrp="1"/>
          </p:cNvSpPr>
          <p:nvPr>
            <p:ph sz="half" idx="17"/>
          </p:nvPr>
        </p:nvSpPr>
        <p:spPr>
          <a:xfrm>
            <a:off x="6521273" y="3183867"/>
            <a:ext cx="5028404" cy="2831167"/>
          </a:xfrm>
        </p:spPr>
        <p:txBody>
          <a:bodyPr/>
          <a:lstStyle/>
          <a:p>
            <a:pPr marL="457200" indent="-457200">
              <a:buFont typeface="+mj-lt"/>
              <a:buAutoNum type="arabicPeriod"/>
            </a:pPr>
            <a:r>
              <a:rPr lang="en-US" sz="2800" dirty="0"/>
              <a:t>Aim it at something</a:t>
            </a:r>
          </a:p>
          <a:p>
            <a:pPr marL="457200" indent="-457200">
              <a:buFont typeface="+mj-lt"/>
              <a:buAutoNum type="arabicPeriod"/>
            </a:pPr>
            <a:r>
              <a:rPr lang="en-US" sz="2800" dirty="0"/>
              <a:t>Build good practices</a:t>
            </a:r>
          </a:p>
          <a:p>
            <a:pPr marL="457200" indent="-457200">
              <a:buFont typeface="+mj-lt"/>
              <a:buAutoNum type="arabicPeriod"/>
            </a:pPr>
            <a:r>
              <a:rPr lang="en-US" sz="2800" dirty="0"/>
              <a:t>Adapt, don’t abandon</a:t>
            </a:r>
          </a:p>
          <a:p>
            <a:pPr marL="457200" indent="-457200">
              <a:buFont typeface="+mj-lt"/>
              <a:buAutoNum type="arabicPeriod"/>
            </a:pPr>
            <a:r>
              <a:rPr lang="en-US" sz="2800" dirty="0"/>
              <a:t>Use what we know about habits</a:t>
            </a:r>
          </a:p>
        </p:txBody>
      </p:sp>
    </p:spTree>
    <p:extLst>
      <p:ext uri="{BB962C8B-B14F-4D97-AF65-F5344CB8AC3E}">
        <p14:creationId xmlns:p14="http://schemas.microsoft.com/office/powerpoint/2010/main" val="370247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1810-5B8F-73F3-D455-6416765C41E4}"/>
              </a:ext>
            </a:extLst>
          </p:cNvPr>
          <p:cNvSpPr>
            <a:spLocks noGrp="1"/>
          </p:cNvSpPr>
          <p:nvPr>
            <p:ph type="title"/>
          </p:nvPr>
        </p:nvSpPr>
        <p:spPr/>
        <p:txBody>
          <a:bodyPr/>
          <a:lstStyle/>
          <a:p>
            <a:r>
              <a:rPr lang="en-US" dirty="0"/>
              <a:t>My kanban evolution</a:t>
            </a:r>
          </a:p>
        </p:txBody>
      </p:sp>
    </p:spTree>
    <p:extLst>
      <p:ext uri="{BB962C8B-B14F-4D97-AF65-F5344CB8AC3E}">
        <p14:creationId xmlns:p14="http://schemas.microsoft.com/office/powerpoint/2010/main" val="3040356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E4F3E-2D2B-AC35-37B6-40B3031A5FC4}"/>
              </a:ext>
            </a:extLst>
          </p:cNvPr>
          <p:cNvSpPr>
            <a:spLocks noGrp="1"/>
          </p:cNvSpPr>
          <p:nvPr>
            <p:ph type="title"/>
          </p:nvPr>
        </p:nvSpPr>
        <p:spPr/>
        <p:txBody>
          <a:bodyPr>
            <a:normAutofit/>
          </a:bodyPr>
          <a:lstStyle/>
          <a:p>
            <a:r>
              <a:rPr lang="en-US" dirty="0"/>
              <a:t>Pre Kanban</a:t>
            </a:r>
          </a:p>
        </p:txBody>
      </p:sp>
      <p:pic>
        <p:nvPicPr>
          <p:cNvPr id="5" name="Picture 4" descr="Photo of a to do list with several tasks crossed out. The remaining tasks are rewritten into a new to do list lower on the page.">
            <a:extLst>
              <a:ext uri="{FF2B5EF4-FFF2-40B4-BE49-F238E27FC236}">
                <a16:creationId xmlns:a16="http://schemas.microsoft.com/office/drawing/2014/main" id="{03A278CB-BBDF-9484-F0F8-BB29E73C247C}"/>
              </a:ext>
            </a:extLst>
          </p:cNvPr>
          <p:cNvPicPr>
            <a:picLocks noChangeAspect="1"/>
          </p:cNvPicPr>
          <p:nvPr/>
        </p:nvPicPr>
        <p:blipFill rotWithShape="1">
          <a:blip r:embed="rId2">
            <a:extLst>
              <a:ext uri="{28A0092B-C50C-407E-A947-70E740481C1C}">
                <a14:useLocalDpi xmlns:a14="http://schemas.microsoft.com/office/drawing/2010/main" val="0"/>
              </a:ext>
            </a:extLst>
          </a:blip>
          <a:srcRect l="5107" t="20741" r="1694" b="15421"/>
          <a:stretch/>
        </p:blipFill>
        <p:spPr>
          <a:xfrm>
            <a:off x="4912831" y="514245"/>
            <a:ext cx="6382946" cy="5829509"/>
          </a:xfrm>
          <a:prstGeom prst="rect">
            <a:avLst/>
          </a:prstGeom>
          <a:ln>
            <a:solidFill>
              <a:srgbClr val="18809B"/>
            </a:solidFill>
          </a:ln>
        </p:spPr>
      </p:pic>
    </p:spTree>
    <p:extLst>
      <p:ext uri="{BB962C8B-B14F-4D97-AF65-F5344CB8AC3E}">
        <p14:creationId xmlns:p14="http://schemas.microsoft.com/office/powerpoint/2010/main" val="2868864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B1C2-A929-74FF-9B0F-A2570F114726}"/>
              </a:ext>
            </a:extLst>
          </p:cNvPr>
          <p:cNvSpPr>
            <a:spLocks noGrp="1"/>
          </p:cNvSpPr>
          <p:nvPr>
            <p:ph type="title"/>
          </p:nvPr>
        </p:nvSpPr>
        <p:spPr/>
        <p:txBody>
          <a:bodyPr>
            <a:normAutofit fontScale="90000"/>
          </a:bodyPr>
          <a:lstStyle/>
          <a:p>
            <a:r>
              <a:rPr lang="en-US" dirty="0"/>
              <a:t>Almost Kanban</a:t>
            </a:r>
          </a:p>
        </p:txBody>
      </p:sp>
      <p:sp>
        <p:nvSpPr>
          <p:cNvPr id="3" name="Text Placeholder 2">
            <a:extLst>
              <a:ext uri="{FF2B5EF4-FFF2-40B4-BE49-F238E27FC236}">
                <a16:creationId xmlns:a16="http://schemas.microsoft.com/office/drawing/2014/main" id="{D2EEF4B8-3704-2486-2E98-A010F0DB4EDE}"/>
              </a:ext>
            </a:extLst>
          </p:cNvPr>
          <p:cNvSpPr>
            <a:spLocks noGrp="1"/>
          </p:cNvSpPr>
          <p:nvPr>
            <p:ph type="body" sz="quarter" idx="10"/>
          </p:nvPr>
        </p:nvSpPr>
        <p:spPr/>
        <p:txBody>
          <a:bodyPr/>
          <a:lstStyle/>
          <a:p>
            <a:endParaRPr lang="en-US" dirty="0"/>
          </a:p>
        </p:txBody>
      </p:sp>
      <p:pic>
        <p:nvPicPr>
          <p:cNvPr id="7" name="Picture 6" descr="Screenshot of a task list on an Excel spreadsheet with the column headers #, Task, Time, and Type">
            <a:extLst>
              <a:ext uri="{FF2B5EF4-FFF2-40B4-BE49-F238E27FC236}">
                <a16:creationId xmlns:a16="http://schemas.microsoft.com/office/drawing/2014/main" id="{139DF15C-AD7F-E0B6-3290-AE8D69843BBE}"/>
              </a:ext>
            </a:extLst>
          </p:cNvPr>
          <p:cNvPicPr>
            <a:picLocks noChangeAspect="1"/>
          </p:cNvPicPr>
          <p:nvPr/>
        </p:nvPicPr>
        <p:blipFill>
          <a:blip r:embed="rId2"/>
          <a:stretch>
            <a:fillRect/>
          </a:stretch>
        </p:blipFill>
        <p:spPr>
          <a:xfrm>
            <a:off x="1228724" y="1971675"/>
            <a:ext cx="9779934" cy="4238895"/>
          </a:xfrm>
          <a:prstGeom prst="rect">
            <a:avLst/>
          </a:prstGeom>
          <a:ln>
            <a:solidFill>
              <a:srgbClr val="18809B"/>
            </a:solidFill>
          </a:ln>
        </p:spPr>
      </p:pic>
    </p:spTree>
    <p:extLst>
      <p:ext uri="{BB962C8B-B14F-4D97-AF65-F5344CB8AC3E}">
        <p14:creationId xmlns:p14="http://schemas.microsoft.com/office/powerpoint/2010/main" val="971552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5BC19-68EC-42A6-B487-EEC02DD2DACA}"/>
              </a:ext>
            </a:extLst>
          </p:cNvPr>
          <p:cNvSpPr>
            <a:spLocks noGrp="1"/>
          </p:cNvSpPr>
          <p:nvPr>
            <p:ph type="title"/>
          </p:nvPr>
        </p:nvSpPr>
        <p:spPr/>
        <p:txBody>
          <a:bodyPr>
            <a:normAutofit fontScale="90000"/>
          </a:bodyPr>
          <a:lstStyle/>
          <a:p>
            <a:r>
              <a:rPr lang="en-US" dirty="0"/>
              <a:t>Poll</a:t>
            </a:r>
          </a:p>
        </p:txBody>
      </p:sp>
      <p:sp>
        <p:nvSpPr>
          <p:cNvPr id="3" name="Text Placeholder 2">
            <a:extLst>
              <a:ext uri="{FF2B5EF4-FFF2-40B4-BE49-F238E27FC236}">
                <a16:creationId xmlns:a16="http://schemas.microsoft.com/office/drawing/2014/main" id="{FDA21FD8-7134-411F-936B-F56D9D72AAB1}"/>
              </a:ext>
            </a:extLst>
          </p:cNvPr>
          <p:cNvSpPr>
            <a:spLocks noGrp="1"/>
          </p:cNvSpPr>
          <p:nvPr>
            <p:ph type="body" sz="quarter" idx="10"/>
          </p:nvPr>
        </p:nvSpPr>
        <p:spPr/>
        <p:txBody>
          <a:bodyPr>
            <a:normAutofit/>
          </a:bodyPr>
          <a:lstStyle/>
          <a:p>
            <a:r>
              <a:rPr lang="en-US" sz="2800" dirty="0"/>
              <a:t>When it comes to personal kanban, I would say:</a:t>
            </a:r>
          </a:p>
          <a:p>
            <a:pPr marL="342900" indent="-342900">
              <a:buFont typeface="Arial" panose="020B0604020202020204" pitchFamily="34" charset="0"/>
              <a:buChar char="•"/>
            </a:pPr>
            <a:r>
              <a:rPr lang="en-US" sz="2800" dirty="0"/>
              <a:t>I have not built one yet.</a:t>
            </a:r>
          </a:p>
          <a:p>
            <a:pPr marL="342900" indent="-342900">
              <a:buFont typeface="Arial" panose="020B0604020202020204" pitchFamily="34" charset="0"/>
              <a:buChar char="•"/>
            </a:pPr>
            <a:r>
              <a:rPr lang="en-US" sz="2800" dirty="0"/>
              <a:t>I built one and am still using it.</a:t>
            </a:r>
          </a:p>
          <a:p>
            <a:pPr marL="342900" indent="-342900">
              <a:buFont typeface="Arial" panose="020B0604020202020204" pitchFamily="34" charset="0"/>
              <a:buChar char="•"/>
            </a:pPr>
            <a:r>
              <a:rPr lang="en-US" sz="2800" dirty="0"/>
              <a:t>I built one but am no longer using it.</a:t>
            </a:r>
          </a:p>
          <a:p>
            <a:pPr marL="342900" indent="-342900">
              <a:buFont typeface="Arial" panose="020B0604020202020204" pitchFamily="34" charset="0"/>
              <a:buChar char="•"/>
            </a:pPr>
            <a:r>
              <a:rPr lang="en-US" sz="2800" dirty="0"/>
              <a:t>I built many and am still using my current one.</a:t>
            </a:r>
          </a:p>
          <a:p>
            <a:pPr marL="342900" indent="-342900">
              <a:buFont typeface="Arial" panose="020B0604020202020204" pitchFamily="34" charset="0"/>
              <a:buChar char="•"/>
            </a:pPr>
            <a:r>
              <a:rPr lang="en-US" sz="2800" dirty="0"/>
              <a:t>I built many but am no longer using one right now.</a:t>
            </a:r>
          </a:p>
        </p:txBody>
      </p:sp>
    </p:spTree>
    <p:extLst>
      <p:ext uri="{BB962C8B-B14F-4D97-AF65-F5344CB8AC3E}">
        <p14:creationId xmlns:p14="http://schemas.microsoft.com/office/powerpoint/2010/main" val="3564127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24BC2-087F-231A-3000-12DFDF7C30DC}"/>
              </a:ext>
            </a:extLst>
          </p:cNvPr>
          <p:cNvSpPr>
            <a:spLocks noGrp="1"/>
          </p:cNvSpPr>
          <p:nvPr>
            <p:ph type="title"/>
          </p:nvPr>
        </p:nvSpPr>
        <p:spPr/>
        <p:txBody>
          <a:bodyPr>
            <a:normAutofit fontScale="90000"/>
          </a:bodyPr>
          <a:lstStyle/>
          <a:p>
            <a:r>
              <a:rPr lang="en-US" dirty="0"/>
              <a:t>Early </a:t>
            </a:r>
            <a:r>
              <a:rPr lang="en-US" dirty="0" err="1"/>
              <a:t>kanbans</a:t>
            </a:r>
            <a:endParaRPr lang="en-US" dirty="0"/>
          </a:p>
        </p:txBody>
      </p:sp>
      <p:sp>
        <p:nvSpPr>
          <p:cNvPr id="3" name="Text Placeholder 2">
            <a:extLst>
              <a:ext uri="{FF2B5EF4-FFF2-40B4-BE49-F238E27FC236}">
                <a16:creationId xmlns:a16="http://schemas.microsoft.com/office/drawing/2014/main" id="{1B980A09-4048-B5F3-C2FA-3C1060B9DA5E}"/>
              </a:ext>
            </a:extLst>
          </p:cNvPr>
          <p:cNvSpPr>
            <a:spLocks noGrp="1"/>
          </p:cNvSpPr>
          <p:nvPr>
            <p:ph type="body" sz="quarter" idx="10"/>
          </p:nvPr>
        </p:nvSpPr>
        <p:spPr>
          <a:xfrm>
            <a:off x="8412479" y="3317218"/>
            <a:ext cx="3187337" cy="527684"/>
          </a:xfrm>
          <a:ln w="19050">
            <a:solidFill>
              <a:srgbClr val="C00000"/>
            </a:solidFill>
          </a:ln>
        </p:spPr>
        <p:txBody>
          <a:bodyPr/>
          <a:lstStyle/>
          <a:p>
            <a:r>
              <a:rPr lang="en-US" dirty="0">
                <a:solidFill>
                  <a:srgbClr val="013D4B"/>
                </a:solidFill>
              </a:rPr>
              <a:t>*picture not available*</a:t>
            </a:r>
          </a:p>
        </p:txBody>
      </p:sp>
      <p:pic>
        <p:nvPicPr>
          <p:cNvPr id="5" name="Picture 4" descr="A whiteboard with four columns marked out.  The headers read Waiting, To Do, Doing, and Done.  Colorful post it notes are arranged within the columns.">
            <a:extLst>
              <a:ext uri="{FF2B5EF4-FFF2-40B4-BE49-F238E27FC236}">
                <a16:creationId xmlns:a16="http://schemas.microsoft.com/office/drawing/2014/main" id="{7CDEC1BE-EAB3-D812-27AB-295C6DA3102B}"/>
              </a:ext>
            </a:extLst>
          </p:cNvPr>
          <p:cNvPicPr>
            <a:picLocks noChangeAspect="1"/>
          </p:cNvPicPr>
          <p:nvPr/>
        </p:nvPicPr>
        <p:blipFill rotWithShape="1">
          <a:blip r:embed="rId2">
            <a:extLst>
              <a:ext uri="{28A0092B-C50C-407E-A947-70E740481C1C}">
                <a14:useLocalDpi xmlns:a14="http://schemas.microsoft.com/office/drawing/2010/main" val="0"/>
              </a:ext>
            </a:extLst>
          </a:blip>
          <a:srcRect l="5921" t="2823" r="5113" b="26372"/>
          <a:stretch/>
        </p:blipFill>
        <p:spPr>
          <a:xfrm>
            <a:off x="436879" y="1737360"/>
            <a:ext cx="7308127" cy="4289553"/>
          </a:xfrm>
          <a:prstGeom prst="rect">
            <a:avLst/>
          </a:prstGeom>
          <a:ln>
            <a:solidFill>
              <a:srgbClr val="18809B"/>
            </a:solidFill>
          </a:ln>
        </p:spPr>
      </p:pic>
    </p:spTree>
    <p:extLst>
      <p:ext uri="{BB962C8B-B14F-4D97-AF65-F5344CB8AC3E}">
        <p14:creationId xmlns:p14="http://schemas.microsoft.com/office/powerpoint/2010/main" val="379728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54065-930A-B7EA-9656-CAF01DF36C6E}"/>
              </a:ext>
            </a:extLst>
          </p:cNvPr>
          <p:cNvSpPr>
            <a:spLocks noGrp="1"/>
          </p:cNvSpPr>
          <p:nvPr>
            <p:ph type="title"/>
          </p:nvPr>
        </p:nvSpPr>
        <p:spPr/>
        <p:txBody>
          <a:bodyPr>
            <a:normAutofit fontScale="90000"/>
          </a:bodyPr>
          <a:lstStyle/>
          <a:p>
            <a:r>
              <a:rPr lang="en-US" dirty="0"/>
              <a:t>My perfect kanban</a:t>
            </a:r>
          </a:p>
        </p:txBody>
      </p:sp>
      <p:pic>
        <p:nvPicPr>
          <p:cNvPr id="5" name="Picture 4" descr="A kanban board with headers down the left side reading Areas of Responsibility, Next Major Product or Milestone, Date Anticipated, and What I'm Working On. Areas of responsibility are listed across the top such as Agency Strategic Plan and Leadership Team Stewardship. The rest of the grid is filled in with yellow post it notes.  The tasks listed in What I'm working on have numbers listed in the bottom right corner.">
            <a:extLst>
              <a:ext uri="{FF2B5EF4-FFF2-40B4-BE49-F238E27FC236}">
                <a16:creationId xmlns:a16="http://schemas.microsoft.com/office/drawing/2014/main" id="{458003B7-A883-2C1D-D129-673D7D7C19A8}"/>
              </a:ext>
            </a:extLst>
          </p:cNvPr>
          <p:cNvPicPr>
            <a:picLocks noChangeAspect="1"/>
          </p:cNvPicPr>
          <p:nvPr/>
        </p:nvPicPr>
        <p:blipFill>
          <a:blip r:embed="rId2"/>
          <a:stretch>
            <a:fillRect/>
          </a:stretch>
        </p:blipFill>
        <p:spPr>
          <a:xfrm>
            <a:off x="535710" y="1564620"/>
            <a:ext cx="6461345" cy="4217344"/>
          </a:xfrm>
          <a:prstGeom prst="rect">
            <a:avLst/>
          </a:prstGeom>
          <a:ln>
            <a:solidFill>
              <a:srgbClr val="18809B"/>
            </a:solidFill>
          </a:ln>
        </p:spPr>
      </p:pic>
      <p:pic>
        <p:nvPicPr>
          <p:cNvPr id="7" name="Picture 6" descr="Three tasks next to the header This Week and three tasks next to the header Next Week.  The tasks have numbers in the bottom right corner that correspond to the numbers on the other board.  Below the line with This Week is a row with the header Done.">
            <a:extLst>
              <a:ext uri="{FF2B5EF4-FFF2-40B4-BE49-F238E27FC236}">
                <a16:creationId xmlns:a16="http://schemas.microsoft.com/office/drawing/2014/main" id="{6405A3EF-CB00-F1F1-38B3-F172CCE574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04151" y="4547058"/>
            <a:ext cx="7536821" cy="1897959"/>
          </a:xfrm>
          <a:prstGeom prst="rect">
            <a:avLst/>
          </a:prstGeom>
          <a:ln>
            <a:solidFill>
              <a:srgbClr val="18809B"/>
            </a:solidFill>
          </a:ln>
        </p:spPr>
      </p:pic>
    </p:spTree>
    <p:extLst>
      <p:ext uri="{BB962C8B-B14F-4D97-AF65-F5344CB8AC3E}">
        <p14:creationId xmlns:p14="http://schemas.microsoft.com/office/powerpoint/2010/main" val="420602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54065-930A-B7EA-9656-CAF01DF36C6E}"/>
              </a:ext>
            </a:extLst>
          </p:cNvPr>
          <p:cNvSpPr>
            <a:spLocks noGrp="1"/>
          </p:cNvSpPr>
          <p:nvPr>
            <p:ph type="title"/>
          </p:nvPr>
        </p:nvSpPr>
        <p:spPr/>
        <p:txBody>
          <a:bodyPr>
            <a:normAutofit fontScale="90000"/>
          </a:bodyPr>
          <a:lstStyle/>
          <a:p>
            <a:r>
              <a:rPr lang="en-US" dirty="0"/>
              <a:t>My perfect kanban, cont.</a:t>
            </a:r>
          </a:p>
        </p:txBody>
      </p:sp>
      <p:pic>
        <p:nvPicPr>
          <p:cNvPr id="5" name="Picture 4" descr="Post it notes of tasks arranged in the columns Today and To Do.  Affixed to a wood grain desk.">
            <a:extLst>
              <a:ext uri="{FF2B5EF4-FFF2-40B4-BE49-F238E27FC236}">
                <a16:creationId xmlns:a16="http://schemas.microsoft.com/office/drawing/2014/main" id="{47732D98-0939-9B18-DC07-6F9D5BC2D07D}"/>
              </a:ext>
            </a:extLst>
          </p:cNvPr>
          <p:cNvPicPr>
            <a:picLocks noChangeAspect="1"/>
          </p:cNvPicPr>
          <p:nvPr/>
        </p:nvPicPr>
        <p:blipFill>
          <a:blip r:embed="rId2"/>
          <a:stretch>
            <a:fillRect/>
          </a:stretch>
        </p:blipFill>
        <p:spPr>
          <a:xfrm>
            <a:off x="3879597" y="2364510"/>
            <a:ext cx="7688464" cy="3936230"/>
          </a:xfrm>
          <a:prstGeom prst="rect">
            <a:avLst/>
          </a:prstGeom>
          <a:ln>
            <a:solidFill>
              <a:srgbClr val="18809B"/>
            </a:solidFill>
          </a:ln>
        </p:spPr>
      </p:pic>
      <p:grpSp>
        <p:nvGrpSpPr>
          <p:cNvPr id="13" name="Group 12" descr="Icon of a computer monitor with a yellow post it note affixed to the bottom right corner.  A red arrow points to the post it not, labeling it Doing.">
            <a:extLst>
              <a:ext uri="{FF2B5EF4-FFF2-40B4-BE49-F238E27FC236}">
                <a16:creationId xmlns:a16="http://schemas.microsoft.com/office/drawing/2014/main" id="{C49A80A4-0EEE-BC13-068D-5B011BFEC54B}"/>
              </a:ext>
            </a:extLst>
          </p:cNvPr>
          <p:cNvGrpSpPr/>
          <p:nvPr/>
        </p:nvGrpSpPr>
        <p:grpSpPr>
          <a:xfrm>
            <a:off x="623939" y="1730276"/>
            <a:ext cx="3061877" cy="3186454"/>
            <a:chOff x="623939" y="1730276"/>
            <a:chExt cx="3061877" cy="3186454"/>
          </a:xfrm>
        </p:grpSpPr>
        <p:grpSp>
          <p:nvGrpSpPr>
            <p:cNvPr id="11" name="Group 10" descr="Icon of a computer monitor with a post it note attached to the bottom right corner">
              <a:extLst>
                <a:ext uri="{FF2B5EF4-FFF2-40B4-BE49-F238E27FC236}">
                  <a16:creationId xmlns:a16="http://schemas.microsoft.com/office/drawing/2014/main" id="{9DCE109E-30F4-41E3-CDC7-8B11F670D4D8}"/>
                </a:ext>
              </a:extLst>
            </p:cNvPr>
            <p:cNvGrpSpPr/>
            <p:nvPr/>
          </p:nvGrpSpPr>
          <p:grpSpPr>
            <a:xfrm>
              <a:off x="623939" y="1730276"/>
              <a:ext cx="2401454" cy="2064511"/>
              <a:chOff x="7989455" y="2470544"/>
              <a:chExt cx="1782619" cy="1648770"/>
            </a:xfrm>
          </p:grpSpPr>
          <p:pic>
            <p:nvPicPr>
              <p:cNvPr id="9" name="Picture 8" descr="Shape&#10;&#10;Description automatically generated with low confidence">
                <a:extLst>
                  <a:ext uri="{FF2B5EF4-FFF2-40B4-BE49-F238E27FC236}">
                    <a16:creationId xmlns:a16="http://schemas.microsoft.com/office/drawing/2014/main" id="{8EC138F0-EA74-25B2-16F8-9D2D0ECF2E37}"/>
                  </a:ext>
                </a:extLst>
              </p:cNvPr>
              <p:cNvPicPr>
                <a:picLocks noChangeAspect="1"/>
              </p:cNvPicPr>
              <p:nvPr/>
            </p:nvPicPr>
            <p:blipFill rotWithShape="1">
              <a:blip r:embed="rId3">
                <a:extLst>
                  <a:ext uri="{28A0092B-C50C-407E-A947-70E740481C1C}">
                    <a14:useLocalDpi xmlns:a14="http://schemas.microsoft.com/office/drawing/2010/main" val="0"/>
                  </a:ext>
                </a:extLst>
              </a:blip>
              <a:srcRect l="7034" t="2857" r="7106" b="17729"/>
              <a:stretch/>
            </p:blipFill>
            <p:spPr>
              <a:xfrm>
                <a:off x="7989455" y="2470544"/>
                <a:ext cx="1782619" cy="1648770"/>
              </a:xfrm>
              <a:prstGeom prst="rect">
                <a:avLst/>
              </a:prstGeom>
            </p:spPr>
          </p:pic>
          <p:sp>
            <p:nvSpPr>
              <p:cNvPr id="10" name="Rectangle 9">
                <a:extLst>
                  <a:ext uri="{FF2B5EF4-FFF2-40B4-BE49-F238E27FC236}">
                    <a16:creationId xmlns:a16="http://schemas.microsoft.com/office/drawing/2014/main" id="{8CDF5101-C264-9D71-7C97-1EBFDC0642EC}"/>
                  </a:ext>
                </a:extLst>
              </p:cNvPr>
              <p:cNvSpPr/>
              <p:nvPr/>
            </p:nvSpPr>
            <p:spPr>
              <a:xfrm>
                <a:off x="9310255" y="3619430"/>
                <a:ext cx="332509" cy="332509"/>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err="1">
                    <a:solidFill>
                      <a:schemeClr val="tx2"/>
                    </a:solidFill>
                  </a:rPr>
                  <a:t>abc</a:t>
                </a:r>
                <a:endParaRPr lang="en-US" sz="700" dirty="0">
                  <a:solidFill>
                    <a:schemeClr val="tx2"/>
                  </a:solidFill>
                </a:endParaRPr>
              </a:p>
            </p:txBody>
          </p:sp>
        </p:grpSp>
        <p:sp>
          <p:nvSpPr>
            <p:cNvPr id="6" name="TextBox 5">
              <a:extLst>
                <a:ext uri="{FF2B5EF4-FFF2-40B4-BE49-F238E27FC236}">
                  <a16:creationId xmlns:a16="http://schemas.microsoft.com/office/drawing/2014/main" id="{4A9B111C-0A2C-1DC4-23B2-5914BFE44A78}"/>
                </a:ext>
              </a:extLst>
            </p:cNvPr>
            <p:cNvSpPr txBox="1"/>
            <p:nvPr/>
          </p:nvSpPr>
          <p:spPr>
            <a:xfrm>
              <a:off x="1615071" y="4455065"/>
              <a:ext cx="2070745" cy="461665"/>
            </a:xfrm>
            <a:prstGeom prst="rect">
              <a:avLst/>
            </a:prstGeom>
            <a:noFill/>
          </p:spPr>
          <p:txBody>
            <a:bodyPr wrap="square" rtlCol="0">
              <a:spAutoFit/>
            </a:bodyPr>
            <a:lstStyle/>
            <a:p>
              <a:pPr algn="ctr"/>
              <a:r>
                <a:rPr lang="en-US" sz="2400" dirty="0"/>
                <a:t>Doing</a:t>
              </a:r>
            </a:p>
          </p:txBody>
        </p:sp>
        <p:sp>
          <p:nvSpPr>
            <p:cNvPr id="12" name="Arrow: Up 11">
              <a:extLst>
                <a:ext uri="{FF2B5EF4-FFF2-40B4-BE49-F238E27FC236}">
                  <a16:creationId xmlns:a16="http://schemas.microsoft.com/office/drawing/2014/main" id="{7614E206-1577-A566-12E3-BFEDCF948E8C}"/>
                </a:ext>
              </a:extLst>
            </p:cNvPr>
            <p:cNvSpPr/>
            <p:nvPr/>
          </p:nvSpPr>
          <p:spPr>
            <a:xfrm>
              <a:off x="2560488" y="3708573"/>
              <a:ext cx="179912" cy="715568"/>
            </a:xfrm>
            <a:prstGeom prst="upArrow">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3996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45095-DFDF-8797-CCF3-1AC5E05F91A5}"/>
              </a:ext>
            </a:extLst>
          </p:cNvPr>
          <p:cNvSpPr>
            <a:spLocks noGrp="1"/>
          </p:cNvSpPr>
          <p:nvPr>
            <p:ph type="title"/>
          </p:nvPr>
        </p:nvSpPr>
        <p:spPr/>
        <p:txBody>
          <a:bodyPr>
            <a:normAutofit fontScale="90000"/>
          </a:bodyPr>
          <a:lstStyle/>
          <a:p>
            <a:r>
              <a:rPr lang="en-US" dirty="0"/>
              <a:t>The transition Attempts</a:t>
            </a:r>
          </a:p>
        </p:txBody>
      </p:sp>
      <p:pic>
        <p:nvPicPr>
          <p:cNvPr id="5" name="Picture 4" descr="Post it notes pinned to a cork board, with a few succulent-shaped pushpins and decorative items hung as well.">
            <a:extLst>
              <a:ext uri="{FF2B5EF4-FFF2-40B4-BE49-F238E27FC236}">
                <a16:creationId xmlns:a16="http://schemas.microsoft.com/office/drawing/2014/main" id="{851C8C29-DBB2-A495-8D8E-239D8DDDF8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90" y="1731252"/>
            <a:ext cx="6279724" cy="4709794"/>
          </a:xfrm>
          <a:prstGeom prst="rect">
            <a:avLst/>
          </a:prstGeom>
          <a:ln>
            <a:solidFill>
              <a:srgbClr val="18809B"/>
            </a:solidFill>
          </a:ln>
        </p:spPr>
      </p:pic>
      <p:grpSp>
        <p:nvGrpSpPr>
          <p:cNvPr id="14" name="Group 13" descr="Teal square with the image of a large pressboard report cover, a plus sign, and an image of large, colorful 5 tab dividers.">
            <a:extLst>
              <a:ext uri="{FF2B5EF4-FFF2-40B4-BE49-F238E27FC236}">
                <a16:creationId xmlns:a16="http://schemas.microsoft.com/office/drawing/2014/main" id="{CA77931F-6206-73B7-A70F-9C151D69506F}"/>
              </a:ext>
            </a:extLst>
          </p:cNvPr>
          <p:cNvGrpSpPr/>
          <p:nvPr/>
        </p:nvGrpSpPr>
        <p:grpSpPr>
          <a:xfrm>
            <a:off x="5578997" y="2592729"/>
            <a:ext cx="5937604" cy="3519864"/>
            <a:chOff x="1228724" y="1296365"/>
            <a:chExt cx="7568035" cy="3912243"/>
          </a:xfrm>
        </p:grpSpPr>
        <p:sp>
          <p:nvSpPr>
            <p:cNvPr id="8" name="Rectangle 7">
              <a:extLst>
                <a:ext uri="{FF2B5EF4-FFF2-40B4-BE49-F238E27FC236}">
                  <a16:creationId xmlns:a16="http://schemas.microsoft.com/office/drawing/2014/main" id="{AF1F95BB-33ED-40CA-4910-32C665F00D66}"/>
                </a:ext>
              </a:extLst>
            </p:cNvPr>
            <p:cNvSpPr/>
            <p:nvPr/>
          </p:nvSpPr>
          <p:spPr>
            <a:xfrm>
              <a:off x="1228724" y="1296365"/>
              <a:ext cx="7568035" cy="39122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kitchenware, griddle&#10;&#10;Description automatically generated">
              <a:extLst>
                <a:ext uri="{FF2B5EF4-FFF2-40B4-BE49-F238E27FC236}">
                  <a16:creationId xmlns:a16="http://schemas.microsoft.com/office/drawing/2014/main" id="{B5E76C4E-D33A-1C4F-3BFA-979CAA1B8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5979" y="1526821"/>
              <a:ext cx="4649708" cy="1725665"/>
            </a:xfrm>
            <a:prstGeom prst="rect">
              <a:avLst/>
            </a:prstGeom>
          </p:spPr>
        </p:pic>
        <p:pic>
          <p:nvPicPr>
            <p:cNvPr id="12" name="Picture 11" descr="A close-up of a computer&#10;&#10;Description automatically generated with medium confidence">
              <a:extLst>
                <a:ext uri="{FF2B5EF4-FFF2-40B4-BE49-F238E27FC236}">
                  <a16:creationId xmlns:a16="http://schemas.microsoft.com/office/drawing/2014/main" id="{03958300-6E37-A53B-45DC-6C7F4C5401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1553" y="2678947"/>
              <a:ext cx="3237930" cy="2334623"/>
            </a:xfrm>
            <a:prstGeom prst="rect">
              <a:avLst/>
            </a:prstGeom>
          </p:spPr>
        </p:pic>
        <p:sp>
          <p:nvSpPr>
            <p:cNvPr id="13" name="TextBox 12">
              <a:extLst>
                <a:ext uri="{FF2B5EF4-FFF2-40B4-BE49-F238E27FC236}">
                  <a16:creationId xmlns:a16="http://schemas.microsoft.com/office/drawing/2014/main" id="{9E6C9ED4-3CAB-886E-3B8A-D5163DE518BF}"/>
                </a:ext>
              </a:extLst>
            </p:cNvPr>
            <p:cNvSpPr txBox="1"/>
            <p:nvPr/>
          </p:nvSpPr>
          <p:spPr>
            <a:xfrm>
              <a:off x="2843056" y="3222687"/>
              <a:ext cx="2037144" cy="1569660"/>
            </a:xfrm>
            <a:prstGeom prst="rect">
              <a:avLst/>
            </a:prstGeom>
            <a:noFill/>
          </p:spPr>
          <p:txBody>
            <a:bodyPr wrap="square" rtlCol="0">
              <a:spAutoFit/>
            </a:bodyPr>
            <a:lstStyle/>
            <a:p>
              <a:r>
                <a:rPr lang="en-US" sz="9600" dirty="0">
                  <a:solidFill>
                    <a:schemeClr val="bg1"/>
                  </a:solidFill>
                </a:rPr>
                <a:t>+</a:t>
              </a:r>
            </a:p>
          </p:txBody>
        </p:sp>
      </p:grpSp>
    </p:spTree>
    <p:extLst>
      <p:ext uri="{BB962C8B-B14F-4D97-AF65-F5344CB8AC3E}">
        <p14:creationId xmlns:p14="http://schemas.microsoft.com/office/powerpoint/2010/main" val="45114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C81BB-759C-B58C-017B-D30A6F0EE559}"/>
              </a:ext>
            </a:extLst>
          </p:cNvPr>
          <p:cNvSpPr>
            <a:spLocks noGrp="1"/>
          </p:cNvSpPr>
          <p:nvPr>
            <p:ph type="title"/>
          </p:nvPr>
        </p:nvSpPr>
        <p:spPr>
          <a:xfrm>
            <a:off x="801788" y="956020"/>
            <a:ext cx="5425392" cy="1080821"/>
          </a:xfrm>
        </p:spPr>
        <p:txBody>
          <a:bodyPr>
            <a:normAutofit/>
          </a:bodyPr>
          <a:lstStyle/>
          <a:p>
            <a:r>
              <a:rPr lang="en-US" sz="3600" dirty="0"/>
              <a:t>Current Experiment</a:t>
            </a:r>
          </a:p>
        </p:txBody>
      </p:sp>
      <p:sp>
        <p:nvSpPr>
          <p:cNvPr id="8" name="Text Placeholder 7">
            <a:extLst>
              <a:ext uri="{FF2B5EF4-FFF2-40B4-BE49-F238E27FC236}">
                <a16:creationId xmlns:a16="http://schemas.microsoft.com/office/drawing/2014/main" id="{4C87F400-B75E-CD9F-56C1-B604C1A466E9}"/>
              </a:ext>
            </a:extLst>
          </p:cNvPr>
          <p:cNvSpPr>
            <a:spLocks noGrp="1"/>
          </p:cNvSpPr>
          <p:nvPr>
            <p:ph type="body" sz="quarter" idx="10"/>
          </p:nvPr>
        </p:nvSpPr>
        <p:spPr/>
        <p:txBody>
          <a:bodyPr/>
          <a:lstStyle/>
          <a:p>
            <a:endParaRPr lang="en-US"/>
          </a:p>
        </p:txBody>
      </p:sp>
      <p:sp>
        <p:nvSpPr>
          <p:cNvPr id="9" name="Text Placeholder 8">
            <a:extLst>
              <a:ext uri="{FF2B5EF4-FFF2-40B4-BE49-F238E27FC236}">
                <a16:creationId xmlns:a16="http://schemas.microsoft.com/office/drawing/2014/main" id="{7786E30B-8475-0CC7-7DA7-A2BD689CFD38}"/>
              </a:ext>
            </a:extLst>
          </p:cNvPr>
          <p:cNvSpPr>
            <a:spLocks noGrp="1"/>
          </p:cNvSpPr>
          <p:nvPr>
            <p:ph type="body" sz="quarter" idx="11"/>
          </p:nvPr>
        </p:nvSpPr>
        <p:spPr/>
        <p:txBody>
          <a:bodyPr/>
          <a:lstStyle/>
          <a:p>
            <a:endParaRPr lang="en-US"/>
          </a:p>
        </p:txBody>
      </p:sp>
      <p:pic>
        <p:nvPicPr>
          <p:cNvPr id="5" name="Picture 4" descr="Screenshot of the app ToDoist, menu down the left hand side, and a list of tasks with colorful bullets down the middle">
            <a:extLst>
              <a:ext uri="{FF2B5EF4-FFF2-40B4-BE49-F238E27FC236}">
                <a16:creationId xmlns:a16="http://schemas.microsoft.com/office/drawing/2014/main" id="{F24FD2E8-A3C3-9102-97FA-6D88395B7021}"/>
              </a:ext>
            </a:extLst>
          </p:cNvPr>
          <p:cNvPicPr>
            <a:picLocks noChangeAspect="1"/>
          </p:cNvPicPr>
          <p:nvPr/>
        </p:nvPicPr>
        <p:blipFill>
          <a:blip r:embed="rId3"/>
          <a:stretch>
            <a:fillRect/>
          </a:stretch>
        </p:blipFill>
        <p:spPr>
          <a:xfrm>
            <a:off x="317315" y="2279501"/>
            <a:ext cx="8084173" cy="4052888"/>
          </a:xfrm>
          <a:prstGeom prst="rect">
            <a:avLst/>
          </a:prstGeom>
          <a:ln>
            <a:solidFill>
              <a:srgbClr val="18809B"/>
            </a:solidFill>
          </a:ln>
        </p:spPr>
      </p:pic>
      <p:pic>
        <p:nvPicPr>
          <p:cNvPr id="11" name="Picture Placeholder 10" descr="Close up of the task list. Some tasks are listed next to red, orange, or blue, bullets.  Some tasks have days or dates listed under them with a calendar icon.">
            <a:extLst>
              <a:ext uri="{FF2B5EF4-FFF2-40B4-BE49-F238E27FC236}">
                <a16:creationId xmlns:a16="http://schemas.microsoft.com/office/drawing/2014/main" id="{B5C2A5B0-5858-AD2A-7448-6843FECB58F8}"/>
              </a:ext>
            </a:extLst>
          </p:cNvPr>
          <p:cNvPicPr>
            <a:picLocks noGrp="1" noChangeAspect="1"/>
          </p:cNvPicPr>
          <p:nvPr>
            <p:ph type="pic" sz="quarter" idx="12"/>
          </p:nvPr>
        </p:nvPicPr>
        <p:blipFill>
          <a:blip r:embed="rId4"/>
          <a:srcRect l="2445" r="2445"/>
          <a:stretch>
            <a:fillRect/>
          </a:stretch>
        </p:blipFill>
        <p:spPr>
          <a:xfrm>
            <a:off x="6573737" y="0"/>
            <a:ext cx="4816475" cy="6867525"/>
          </a:xfrm>
          <a:prstGeom prst="rect">
            <a:avLst/>
          </a:prstGeom>
          <a:solidFill>
            <a:schemeClr val="accent2"/>
          </a:solidFill>
          <a:ln>
            <a:solidFill>
              <a:srgbClr val="18809B"/>
            </a:solidFill>
          </a:ln>
        </p:spPr>
      </p:pic>
    </p:spTree>
    <p:extLst>
      <p:ext uri="{BB962C8B-B14F-4D97-AF65-F5344CB8AC3E}">
        <p14:creationId xmlns:p14="http://schemas.microsoft.com/office/powerpoint/2010/main" val="57658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76B07-FB13-CE06-BDC2-B36ECDA5A3C0}"/>
              </a:ext>
            </a:extLst>
          </p:cNvPr>
          <p:cNvSpPr>
            <a:spLocks noGrp="1"/>
          </p:cNvSpPr>
          <p:nvPr>
            <p:ph type="title"/>
          </p:nvPr>
        </p:nvSpPr>
        <p:spPr/>
        <p:txBody>
          <a:bodyPr/>
          <a:lstStyle/>
          <a:p>
            <a:r>
              <a:rPr lang="en-US" dirty="0"/>
              <a:t>reflection</a:t>
            </a:r>
          </a:p>
        </p:txBody>
      </p:sp>
    </p:spTree>
    <p:extLst>
      <p:ext uri="{BB962C8B-B14F-4D97-AF65-F5344CB8AC3E}">
        <p14:creationId xmlns:p14="http://schemas.microsoft.com/office/powerpoint/2010/main" val="3627537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9BF2F-CA31-E100-7F2B-6D87D6743FF4}"/>
              </a:ext>
            </a:extLst>
          </p:cNvPr>
          <p:cNvSpPr>
            <a:spLocks noGrp="1"/>
          </p:cNvSpPr>
          <p:nvPr>
            <p:ph type="title"/>
          </p:nvPr>
        </p:nvSpPr>
        <p:spPr/>
        <p:txBody>
          <a:bodyPr>
            <a:normAutofit fontScale="90000"/>
          </a:bodyPr>
          <a:lstStyle/>
          <a:p>
            <a:r>
              <a:rPr lang="en-US"/>
              <a:t>Point to ponder</a:t>
            </a:r>
            <a:endParaRPr lang="en-US" dirty="0"/>
          </a:p>
        </p:txBody>
      </p:sp>
      <p:sp>
        <p:nvSpPr>
          <p:cNvPr id="3" name="Text Placeholder 2">
            <a:extLst>
              <a:ext uri="{FF2B5EF4-FFF2-40B4-BE49-F238E27FC236}">
                <a16:creationId xmlns:a16="http://schemas.microsoft.com/office/drawing/2014/main" id="{F89C6FF6-C86F-BBDB-BA33-59CA434EF7E1}"/>
              </a:ext>
            </a:extLst>
          </p:cNvPr>
          <p:cNvSpPr>
            <a:spLocks noGrp="1"/>
          </p:cNvSpPr>
          <p:nvPr>
            <p:ph type="body" sz="quarter" idx="10"/>
          </p:nvPr>
        </p:nvSpPr>
        <p:spPr>
          <a:xfrm>
            <a:off x="1264583" y="2375454"/>
            <a:ext cx="5290329" cy="3420511"/>
          </a:xfrm>
        </p:spPr>
        <p:txBody>
          <a:bodyPr/>
          <a:lstStyle/>
          <a:p>
            <a:pPr algn="ctr"/>
            <a:r>
              <a:rPr lang="en-US" sz="5400" i="1" dirty="0"/>
              <a:t>What are you inspired to do next?</a:t>
            </a:r>
          </a:p>
        </p:txBody>
      </p:sp>
      <p:pic>
        <p:nvPicPr>
          <p:cNvPr id="4" name="Picture 3" descr="A light bulb with small yellow lines radiating from it." title="Light bulb">
            <a:extLst>
              <a:ext uri="{FF2B5EF4-FFF2-40B4-BE49-F238E27FC236}">
                <a16:creationId xmlns:a16="http://schemas.microsoft.com/office/drawing/2014/main" id="{E8AD498C-6BB7-6F99-284B-AE398D38B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991" y="1564619"/>
            <a:ext cx="3878112" cy="3878112"/>
          </a:xfrm>
          <a:prstGeom prst="rect">
            <a:avLst/>
          </a:prstGeom>
        </p:spPr>
      </p:pic>
    </p:spTree>
    <p:extLst>
      <p:ext uri="{BB962C8B-B14F-4D97-AF65-F5344CB8AC3E}">
        <p14:creationId xmlns:p14="http://schemas.microsoft.com/office/powerpoint/2010/main" val="3305176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Resources &amp; questions</a:t>
            </a:r>
          </a:p>
        </p:txBody>
      </p:sp>
    </p:spTree>
    <p:extLst>
      <p:ext uri="{BB962C8B-B14F-4D97-AF65-F5344CB8AC3E}">
        <p14:creationId xmlns:p14="http://schemas.microsoft.com/office/powerpoint/2010/main" val="3846135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C039B-0B1B-4C9A-92E6-A616D814B6BE}"/>
              </a:ext>
            </a:extLst>
          </p:cNvPr>
          <p:cNvSpPr>
            <a:spLocks noGrp="1"/>
          </p:cNvSpPr>
          <p:nvPr>
            <p:ph type="title"/>
          </p:nvPr>
        </p:nvSpPr>
        <p:spPr/>
        <p:txBody>
          <a:bodyPr/>
          <a:lstStyle/>
          <a:p>
            <a:r>
              <a:rPr lang="en-US" dirty="0"/>
              <a:t>Resources</a:t>
            </a:r>
          </a:p>
        </p:txBody>
      </p:sp>
      <p:sp>
        <p:nvSpPr>
          <p:cNvPr id="3" name="Text Placeholder 2">
            <a:extLst>
              <a:ext uri="{FF2B5EF4-FFF2-40B4-BE49-F238E27FC236}">
                <a16:creationId xmlns:a16="http://schemas.microsoft.com/office/drawing/2014/main" id="{03F41BA7-C6FF-463D-9310-32EBD3E76CFC}"/>
              </a:ext>
            </a:extLst>
          </p:cNvPr>
          <p:cNvSpPr>
            <a:spLocks noGrp="1"/>
          </p:cNvSpPr>
          <p:nvPr>
            <p:ph type="body" sz="quarter" idx="10"/>
          </p:nvPr>
        </p:nvSpPr>
        <p:spPr>
          <a:xfrm>
            <a:off x="915274" y="2098448"/>
            <a:ext cx="4526472" cy="4574495"/>
          </a:xfrm>
        </p:spPr>
        <p:txBody>
          <a:bodyPr>
            <a:noAutofit/>
          </a:bodyPr>
          <a:lstStyle/>
          <a:p>
            <a:r>
              <a:rPr lang="en-US" dirty="0"/>
              <a:t>Check the conference website for a handout to help you audit your personal kanban.</a:t>
            </a:r>
          </a:p>
          <a:p>
            <a:endParaRPr lang="en-US" sz="1000" dirty="0"/>
          </a:p>
          <a:p>
            <a:pPr marL="457200" indent="-457200">
              <a:buFont typeface="Arial" panose="020B0604020202020204" pitchFamily="34" charset="0"/>
              <a:buChar char="•"/>
            </a:pPr>
            <a:r>
              <a:rPr lang="en-US" dirty="0">
                <a:hlinkClick r:id="rId3"/>
              </a:rPr>
              <a:t>Jim Benson’s Personal Kanban Introduction</a:t>
            </a:r>
            <a:endParaRPr lang="en-US" dirty="0"/>
          </a:p>
        </p:txBody>
      </p:sp>
      <p:pic>
        <p:nvPicPr>
          <p:cNvPr id="6" name="Picture Placeholder 5" descr="Screenshot of a Word document titled Personal Kanban Audit">
            <a:extLst>
              <a:ext uri="{FF2B5EF4-FFF2-40B4-BE49-F238E27FC236}">
                <a16:creationId xmlns:a16="http://schemas.microsoft.com/office/drawing/2014/main" id="{7426015A-98D2-41DF-BB0D-A946A05B96B4}"/>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3059" r="2381"/>
          <a:stretch/>
        </p:blipFill>
        <p:spPr>
          <a:xfrm>
            <a:off x="5846618" y="0"/>
            <a:ext cx="5338618" cy="6867525"/>
          </a:xfrm>
          <a:ln>
            <a:solidFill>
              <a:schemeClr val="accent1"/>
            </a:solidFill>
          </a:ln>
        </p:spPr>
      </p:pic>
    </p:spTree>
    <p:extLst>
      <p:ext uri="{BB962C8B-B14F-4D97-AF65-F5344CB8AC3E}">
        <p14:creationId xmlns:p14="http://schemas.microsoft.com/office/powerpoint/2010/main" val="1727449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8B2FE-6F8E-49C2-8050-80F3B62BD94A}"/>
              </a:ext>
            </a:extLst>
          </p:cNvPr>
          <p:cNvSpPr>
            <a:spLocks noGrp="1"/>
          </p:cNvSpPr>
          <p:nvPr>
            <p:ph type="title"/>
          </p:nvPr>
        </p:nvSpPr>
        <p:spPr/>
        <p:txBody>
          <a:bodyPr>
            <a:normAutofit fontScale="90000"/>
          </a:bodyPr>
          <a:lstStyle/>
          <a:p>
            <a:r>
              <a:rPr lang="en-US" dirty="0"/>
              <a:t>Questions</a:t>
            </a:r>
          </a:p>
        </p:txBody>
      </p:sp>
      <p:pic>
        <p:nvPicPr>
          <p:cNvPr id="4" name="Picture 3" descr="Two connected speech bubbles.  The one on the left contains a question mark.  The one on the right contains three dots forming an ellipses." title="Q &amp; A">
            <a:extLst>
              <a:ext uri="{FF2B5EF4-FFF2-40B4-BE49-F238E27FC236}">
                <a16:creationId xmlns:a16="http://schemas.microsoft.com/office/drawing/2014/main" id="{3DEF10F0-F7BB-4A70-8500-5184730B0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7244" y="1910574"/>
            <a:ext cx="4017513" cy="4017513"/>
          </a:xfrm>
          <a:prstGeom prst="rect">
            <a:avLst/>
          </a:prstGeom>
        </p:spPr>
      </p:pic>
    </p:spTree>
    <p:extLst>
      <p:ext uri="{BB962C8B-B14F-4D97-AF65-F5344CB8AC3E}">
        <p14:creationId xmlns:p14="http://schemas.microsoft.com/office/powerpoint/2010/main" val="747238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951F7-EDD5-759F-0260-414A49FFDDEC}"/>
              </a:ext>
            </a:extLst>
          </p:cNvPr>
          <p:cNvSpPr>
            <a:spLocks noGrp="1"/>
          </p:cNvSpPr>
          <p:nvPr>
            <p:ph type="title"/>
          </p:nvPr>
        </p:nvSpPr>
        <p:spPr/>
        <p:txBody>
          <a:bodyPr>
            <a:normAutofit fontScale="90000"/>
          </a:bodyPr>
          <a:lstStyle/>
          <a:p>
            <a:r>
              <a:rPr lang="en-US" dirty="0"/>
              <a:t>personal Kanban</a:t>
            </a:r>
          </a:p>
        </p:txBody>
      </p:sp>
      <p:sp>
        <p:nvSpPr>
          <p:cNvPr id="3" name="Text Placeholder 2">
            <a:extLst>
              <a:ext uri="{FF2B5EF4-FFF2-40B4-BE49-F238E27FC236}">
                <a16:creationId xmlns:a16="http://schemas.microsoft.com/office/drawing/2014/main" id="{D734CE5B-4E6F-22A2-611A-5DEF5E6AD536}"/>
              </a:ext>
            </a:extLst>
          </p:cNvPr>
          <p:cNvSpPr>
            <a:spLocks noGrp="1"/>
          </p:cNvSpPr>
          <p:nvPr>
            <p:ph type="body" sz="quarter" idx="10"/>
          </p:nvPr>
        </p:nvSpPr>
        <p:spPr/>
        <p:txBody>
          <a:bodyPr/>
          <a:lstStyle/>
          <a:p>
            <a:pPr algn="ctr"/>
            <a:r>
              <a:rPr lang="en-US" dirty="0"/>
              <a:t>A method for visualizing and managing your work.</a:t>
            </a:r>
          </a:p>
        </p:txBody>
      </p:sp>
      <p:pic>
        <p:nvPicPr>
          <p:cNvPr id="13" name="Picture 12" descr="Virtual whiteboard with colorful task cards divided into multiple columns indicating complexity">
            <a:extLst>
              <a:ext uri="{FF2B5EF4-FFF2-40B4-BE49-F238E27FC236}">
                <a16:creationId xmlns:a16="http://schemas.microsoft.com/office/drawing/2014/main" id="{BB6901D6-7E2C-0C59-6FDC-F2A867686FD7}"/>
              </a:ext>
            </a:extLst>
          </p:cNvPr>
          <p:cNvPicPr>
            <a:picLocks noChangeAspect="1"/>
          </p:cNvPicPr>
          <p:nvPr/>
        </p:nvPicPr>
        <p:blipFill rotWithShape="1">
          <a:blip r:embed="rId3"/>
          <a:srcRect t="6833"/>
          <a:stretch/>
        </p:blipFill>
        <p:spPr>
          <a:xfrm>
            <a:off x="5538375" y="2997623"/>
            <a:ext cx="5979502" cy="3266192"/>
          </a:xfrm>
          <a:prstGeom prst="rect">
            <a:avLst/>
          </a:prstGeom>
          <a:ln>
            <a:solidFill>
              <a:srgbClr val="18809B"/>
            </a:solidFill>
          </a:ln>
        </p:spPr>
      </p:pic>
      <p:pic>
        <p:nvPicPr>
          <p:cNvPr id="15" name="Picture 14" descr="Whiteboard with colorful post it notes in three columns, labeled To Do, Doing, and Done">
            <a:extLst>
              <a:ext uri="{FF2B5EF4-FFF2-40B4-BE49-F238E27FC236}">
                <a16:creationId xmlns:a16="http://schemas.microsoft.com/office/drawing/2014/main" id="{56DBA616-5578-D281-F839-C8029AED81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4123" y="3528473"/>
            <a:ext cx="3694677" cy="2204490"/>
          </a:xfrm>
          <a:prstGeom prst="rect">
            <a:avLst/>
          </a:prstGeom>
          <a:ln>
            <a:solidFill>
              <a:srgbClr val="18809B"/>
            </a:solidFill>
          </a:ln>
        </p:spPr>
      </p:pic>
      <p:sp>
        <p:nvSpPr>
          <p:cNvPr id="16" name="TextBox 15">
            <a:extLst>
              <a:ext uri="{FF2B5EF4-FFF2-40B4-BE49-F238E27FC236}">
                <a16:creationId xmlns:a16="http://schemas.microsoft.com/office/drawing/2014/main" id="{5E63E8C8-A66C-D3B6-F3B8-AEA36198C0B3}"/>
              </a:ext>
            </a:extLst>
          </p:cNvPr>
          <p:cNvSpPr txBox="1"/>
          <p:nvPr/>
        </p:nvSpPr>
        <p:spPr>
          <a:xfrm>
            <a:off x="9316720" y="6529903"/>
            <a:ext cx="5039360" cy="307777"/>
          </a:xfrm>
          <a:prstGeom prst="rect">
            <a:avLst/>
          </a:prstGeom>
          <a:noFill/>
        </p:spPr>
        <p:txBody>
          <a:bodyPr wrap="square" rtlCol="0">
            <a:spAutoFit/>
          </a:bodyPr>
          <a:lstStyle/>
          <a:p>
            <a:r>
              <a:rPr lang="en-US" sz="1400" i="1" dirty="0"/>
              <a:t>Above images from Modus Institute</a:t>
            </a:r>
            <a:endParaRPr lang="en-US" i="1" dirty="0"/>
          </a:p>
        </p:txBody>
      </p:sp>
    </p:spTree>
    <p:extLst>
      <p:ext uri="{BB962C8B-B14F-4D97-AF65-F5344CB8AC3E}">
        <p14:creationId xmlns:p14="http://schemas.microsoft.com/office/powerpoint/2010/main" val="356182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5400" dirty="0">
                <a:latin typeface="Segoe UI" panose="020B0502040204020203" pitchFamily="34" charset="0"/>
                <a:cs typeface="Segoe UI" panose="020B0502040204020203" pitchFamily="34" charset="0"/>
              </a:rPr>
              <a:t>thank you</a:t>
            </a:r>
          </a:p>
        </p:txBody>
      </p:sp>
      <p:sp>
        <p:nvSpPr>
          <p:cNvPr id="3" name="Text Placeholder 2">
            <a:extLst>
              <a:ext uri="{C183D7F6-B498-43B3-948B-1728B52AA6E4}">
                <adec:decorative xmlns:adec="http://schemas.microsoft.com/office/drawing/2017/decorative" val="1"/>
              </a:ext>
            </a:extLst>
          </p:cNvPr>
          <p:cNvSpPr>
            <a:spLocks noGrp="1"/>
          </p:cNvSpPr>
          <p:nvPr>
            <p:ph type="body" sz="quarter" idx="11"/>
          </p:nvPr>
        </p:nvSpPr>
        <p:spPr/>
        <p:txBody>
          <a:bodyPr/>
          <a:lstStyle/>
          <a:p>
            <a:r>
              <a:rPr lang="en-US" dirty="0"/>
              <a:t>Enter phone number here</a:t>
            </a:r>
          </a:p>
        </p:txBody>
      </p:sp>
      <p:sp>
        <p:nvSpPr>
          <p:cNvPr id="4" name="Text Placeholder 3">
            <a:extLst>
              <a:ext uri="{C183D7F6-B498-43B3-948B-1728B52AA6E4}">
                <adec:decorative xmlns:adec="http://schemas.microsoft.com/office/drawing/2017/decorative" val="1"/>
              </a:ext>
            </a:extLst>
          </p:cNvPr>
          <p:cNvSpPr>
            <a:spLocks noGrp="1"/>
          </p:cNvSpPr>
          <p:nvPr>
            <p:ph type="body" sz="quarter" idx="12"/>
          </p:nvPr>
        </p:nvSpPr>
        <p:spPr/>
        <p:txBody>
          <a:bodyPr/>
          <a:lstStyle/>
          <a:p>
            <a:r>
              <a:rPr lang="en-US" dirty="0"/>
              <a:t>Enter web address here</a:t>
            </a:r>
          </a:p>
        </p:txBody>
      </p:sp>
      <p:sp>
        <p:nvSpPr>
          <p:cNvPr id="6" name="Rectangle 5">
            <a:extLst>
              <a:ext uri="{FF2B5EF4-FFF2-40B4-BE49-F238E27FC236}">
                <a16:creationId xmlns:a16="http://schemas.microsoft.com/office/drawing/2014/main" id="{2B961930-2491-4503-915C-ED428048CEA2}"/>
              </a:ext>
              <a:ext uri="{C183D7F6-B498-43B3-948B-1728B52AA6E4}">
                <adec:decorative xmlns:adec="http://schemas.microsoft.com/office/drawing/2017/decorative" val="1"/>
              </a:ext>
            </a:extLst>
          </p:cNvPr>
          <p:cNvSpPr/>
          <p:nvPr/>
        </p:nvSpPr>
        <p:spPr>
          <a:xfrm>
            <a:off x="486891" y="3851631"/>
            <a:ext cx="11495314" cy="2576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 of an envelope">
            <a:extLst>
              <a:ext uri="{FF2B5EF4-FFF2-40B4-BE49-F238E27FC236}">
                <a16:creationId xmlns:a16="http://schemas.microsoft.com/office/drawing/2014/main" id="{5C5CA3C5-D2F9-4D72-9FA1-6D16525869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34583" y="4091632"/>
            <a:ext cx="1322835" cy="1322835"/>
          </a:xfrm>
          <a:prstGeom prst="rect">
            <a:avLst/>
          </a:prstGeom>
        </p:spPr>
      </p:pic>
      <p:sp>
        <p:nvSpPr>
          <p:cNvPr id="2" name="Text Placeholder 1"/>
          <p:cNvSpPr>
            <a:spLocks noGrp="1"/>
          </p:cNvSpPr>
          <p:nvPr>
            <p:ph type="body" sz="quarter" idx="10"/>
          </p:nvPr>
        </p:nvSpPr>
        <p:spPr>
          <a:xfrm>
            <a:off x="4567958" y="5561627"/>
            <a:ext cx="3056084" cy="762000"/>
          </a:xfrm>
        </p:spPr>
        <p:txBody>
          <a:bodyPr/>
          <a:lstStyle/>
          <a:p>
            <a:r>
              <a:rPr lang="en-US" dirty="0"/>
              <a:t>heidi.loveall@des.wa.gov</a:t>
            </a:r>
          </a:p>
        </p:txBody>
      </p:sp>
    </p:spTree>
    <p:extLst>
      <p:ext uri="{BB962C8B-B14F-4D97-AF65-F5344CB8AC3E}">
        <p14:creationId xmlns:p14="http://schemas.microsoft.com/office/powerpoint/2010/main" val="1072498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F9A43-F5F8-1178-6365-6DC0C1957CFE}"/>
              </a:ext>
            </a:extLst>
          </p:cNvPr>
          <p:cNvSpPr>
            <a:spLocks noGrp="1"/>
          </p:cNvSpPr>
          <p:nvPr>
            <p:ph type="title"/>
          </p:nvPr>
        </p:nvSpPr>
        <p:spPr/>
        <p:txBody>
          <a:bodyPr>
            <a:normAutofit fontScale="90000"/>
          </a:bodyPr>
          <a:lstStyle/>
          <a:p>
            <a:r>
              <a:rPr lang="en-US"/>
              <a:t>Credit where it’s due</a:t>
            </a:r>
            <a:endParaRPr lang="en-US" dirty="0"/>
          </a:p>
        </p:txBody>
      </p:sp>
      <p:pic>
        <p:nvPicPr>
          <p:cNvPr id="4" name="Picture 3" descr="Round photo,  headshot of Jim Benson.  White male, brown hair, black turtleneck.">
            <a:extLst>
              <a:ext uri="{FF2B5EF4-FFF2-40B4-BE49-F238E27FC236}">
                <a16:creationId xmlns:a16="http://schemas.microsoft.com/office/drawing/2014/main" id="{347698B6-E816-65D7-12C3-39F4DE96AB18}"/>
              </a:ext>
            </a:extLst>
          </p:cNvPr>
          <p:cNvPicPr>
            <a:picLocks noChangeAspect="1"/>
          </p:cNvPicPr>
          <p:nvPr/>
        </p:nvPicPr>
        <p:blipFill>
          <a:blip r:embed="rId3"/>
          <a:stretch>
            <a:fillRect/>
          </a:stretch>
        </p:blipFill>
        <p:spPr>
          <a:xfrm>
            <a:off x="5008029" y="1677888"/>
            <a:ext cx="2175942" cy="2096091"/>
          </a:xfrm>
          <a:prstGeom prst="rect">
            <a:avLst/>
          </a:prstGeom>
        </p:spPr>
      </p:pic>
      <p:pic>
        <p:nvPicPr>
          <p:cNvPr id="6" name="Picture 2" descr="Screenshot of a website.  The words Personal Kanban are in white text on a dark backing.  The phrases &quot;Control your work&quot; and &quot;Focus and finish work with confidence&quot; are on the background in a less prominent color.">
            <a:extLst>
              <a:ext uri="{FF2B5EF4-FFF2-40B4-BE49-F238E27FC236}">
                <a16:creationId xmlns:a16="http://schemas.microsoft.com/office/drawing/2014/main" id="{99F57E7C-FF7A-B0B9-555A-B2D4D98DB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1378" y="4059813"/>
            <a:ext cx="4174622" cy="22405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over image of a book titled Personal Kanban, Mapping Work, Navigating Life">
            <a:extLst>
              <a:ext uri="{FF2B5EF4-FFF2-40B4-BE49-F238E27FC236}">
                <a16:creationId xmlns:a16="http://schemas.microsoft.com/office/drawing/2014/main" id="{935D38C8-C999-BC01-05DE-056A07030E8C}"/>
              </a:ext>
            </a:extLst>
          </p:cNvPr>
          <p:cNvPicPr>
            <a:picLocks noChangeAspect="1"/>
          </p:cNvPicPr>
          <p:nvPr/>
        </p:nvPicPr>
        <p:blipFill>
          <a:blip r:embed="rId5"/>
          <a:stretch>
            <a:fillRect/>
          </a:stretch>
        </p:blipFill>
        <p:spPr>
          <a:xfrm>
            <a:off x="7643209" y="2498359"/>
            <a:ext cx="2279767" cy="3416476"/>
          </a:xfrm>
          <a:prstGeom prst="rect">
            <a:avLst/>
          </a:prstGeom>
        </p:spPr>
      </p:pic>
      <p:sp>
        <p:nvSpPr>
          <p:cNvPr id="3" name="TextBox 2">
            <a:extLst>
              <a:ext uri="{FF2B5EF4-FFF2-40B4-BE49-F238E27FC236}">
                <a16:creationId xmlns:a16="http://schemas.microsoft.com/office/drawing/2014/main" id="{A209144F-95AF-F1D4-4DE8-5611593590D8}"/>
              </a:ext>
            </a:extLst>
          </p:cNvPr>
          <p:cNvSpPr txBox="1"/>
          <p:nvPr/>
        </p:nvSpPr>
        <p:spPr>
          <a:xfrm>
            <a:off x="3657599" y="3228945"/>
            <a:ext cx="1482291" cy="400110"/>
          </a:xfrm>
          <a:prstGeom prst="rect">
            <a:avLst/>
          </a:prstGeom>
          <a:noFill/>
        </p:spPr>
        <p:txBody>
          <a:bodyPr wrap="square" rtlCol="0">
            <a:spAutoFit/>
          </a:bodyPr>
          <a:lstStyle/>
          <a:p>
            <a:r>
              <a:rPr lang="en-US" sz="2000" dirty="0"/>
              <a:t>Jim Benson</a:t>
            </a:r>
            <a:endParaRPr lang="en-US" dirty="0"/>
          </a:p>
        </p:txBody>
      </p:sp>
    </p:spTree>
    <p:extLst>
      <p:ext uri="{BB962C8B-B14F-4D97-AF65-F5344CB8AC3E}">
        <p14:creationId xmlns:p14="http://schemas.microsoft.com/office/powerpoint/2010/main" val="1622170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E410-6A74-0C4B-2359-13590597DF28}"/>
              </a:ext>
            </a:extLst>
          </p:cNvPr>
          <p:cNvSpPr>
            <a:spLocks noGrp="1"/>
          </p:cNvSpPr>
          <p:nvPr>
            <p:ph type="title"/>
          </p:nvPr>
        </p:nvSpPr>
        <p:spPr/>
        <p:txBody>
          <a:bodyPr>
            <a:normAutofit fontScale="90000"/>
          </a:bodyPr>
          <a:lstStyle/>
          <a:p>
            <a:r>
              <a:rPr lang="en-US" dirty="0"/>
              <a:t>Why kanban?</a:t>
            </a:r>
          </a:p>
        </p:txBody>
      </p:sp>
      <p:sp>
        <p:nvSpPr>
          <p:cNvPr id="3" name="Text Placeholder 2">
            <a:extLst>
              <a:ext uri="{FF2B5EF4-FFF2-40B4-BE49-F238E27FC236}">
                <a16:creationId xmlns:a16="http://schemas.microsoft.com/office/drawing/2014/main" id="{E4D60FFF-304C-9D86-0320-0C361A4628FA}"/>
              </a:ext>
            </a:extLst>
          </p:cNvPr>
          <p:cNvSpPr>
            <a:spLocks noGrp="1"/>
          </p:cNvSpPr>
          <p:nvPr>
            <p:ph type="body" sz="quarter" idx="10"/>
          </p:nvPr>
        </p:nvSpPr>
        <p:spPr/>
        <p:txBody>
          <a:bodyPr/>
          <a:lstStyle/>
          <a:p>
            <a:r>
              <a:rPr lang="en-US" sz="2800" dirty="0"/>
              <a:t>“Kanban is one of the most powerful tools in the Lean toolkit. It's simple, instinctive, and tremendously effective.”</a:t>
            </a:r>
          </a:p>
          <a:p>
            <a:r>
              <a:rPr lang="en-US" sz="2800" dirty="0"/>
              <a:t>								- me</a:t>
            </a:r>
          </a:p>
          <a:p>
            <a:pPr marL="342900" indent="-342900">
              <a:buFont typeface="Arial" panose="020B0604020202020204" pitchFamily="34" charset="0"/>
              <a:buChar char="•"/>
            </a:pPr>
            <a:r>
              <a:rPr lang="en-US" sz="2800" dirty="0"/>
              <a:t>Reduces cognitive load</a:t>
            </a:r>
          </a:p>
          <a:p>
            <a:pPr marL="342900" indent="-342900">
              <a:buFont typeface="Arial" panose="020B0604020202020204" pitchFamily="34" charset="0"/>
              <a:buChar char="•"/>
            </a:pPr>
            <a:r>
              <a:rPr lang="en-US" sz="2800" dirty="0"/>
              <a:t>Helps relieve the Zeigarnik effect</a:t>
            </a:r>
          </a:p>
          <a:p>
            <a:pPr marL="342900" indent="-342900">
              <a:buFont typeface="Arial" panose="020B0604020202020204" pitchFamily="34" charset="0"/>
              <a:buChar char="•"/>
            </a:pPr>
            <a:r>
              <a:rPr lang="en-US" sz="2800" dirty="0"/>
              <a:t>Lets us focus</a:t>
            </a:r>
          </a:p>
          <a:p>
            <a:pPr marL="342900" indent="-342900">
              <a:buFont typeface="Arial" panose="020B0604020202020204" pitchFamily="34" charset="0"/>
              <a:buChar char="•"/>
            </a:pPr>
            <a:r>
              <a:rPr lang="en-US" sz="2800" dirty="0"/>
              <a:t>Helps us visualize progress</a:t>
            </a:r>
          </a:p>
        </p:txBody>
      </p:sp>
    </p:spTree>
    <p:extLst>
      <p:ext uri="{BB962C8B-B14F-4D97-AF65-F5344CB8AC3E}">
        <p14:creationId xmlns:p14="http://schemas.microsoft.com/office/powerpoint/2010/main" val="125472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B309-D542-074A-F3C7-1C6A5F7CF7D1}"/>
              </a:ext>
            </a:extLst>
          </p:cNvPr>
          <p:cNvSpPr>
            <a:spLocks noGrp="1"/>
          </p:cNvSpPr>
          <p:nvPr>
            <p:ph type="title"/>
          </p:nvPr>
        </p:nvSpPr>
        <p:spPr/>
        <p:txBody>
          <a:bodyPr>
            <a:normAutofit fontScale="90000"/>
          </a:bodyPr>
          <a:lstStyle/>
          <a:p>
            <a:r>
              <a:rPr lang="en-US" dirty="0"/>
              <a:t>Kanban Principles</a:t>
            </a:r>
          </a:p>
        </p:txBody>
      </p:sp>
      <p:sp>
        <p:nvSpPr>
          <p:cNvPr id="3" name="Text Placeholder 2">
            <a:extLst>
              <a:ext uri="{FF2B5EF4-FFF2-40B4-BE49-F238E27FC236}">
                <a16:creationId xmlns:a16="http://schemas.microsoft.com/office/drawing/2014/main" id="{E5A9D98D-5A3F-57C2-1C25-8417500C0ED4}"/>
              </a:ext>
            </a:extLst>
          </p:cNvPr>
          <p:cNvSpPr>
            <a:spLocks noGrp="1"/>
          </p:cNvSpPr>
          <p:nvPr>
            <p:ph type="body" sz="quarter" idx="10"/>
          </p:nvPr>
        </p:nvSpPr>
        <p:spPr/>
        <p:txBody>
          <a:bodyPr/>
          <a:lstStyle/>
          <a:p>
            <a:pPr marL="457200" indent="-457200">
              <a:lnSpc>
                <a:spcPct val="200000"/>
              </a:lnSpc>
              <a:buFont typeface="+mj-lt"/>
              <a:buAutoNum type="arabicPeriod"/>
            </a:pPr>
            <a:r>
              <a:rPr lang="en-US" sz="3600" dirty="0"/>
              <a:t>See all of your work at one time</a:t>
            </a:r>
          </a:p>
          <a:p>
            <a:pPr marL="457200" indent="-457200">
              <a:lnSpc>
                <a:spcPct val="200000"/>
              </a:lnSpc>
              <a:buFont typeface="+mj-lt"/>
              <a:buAutoNum type="arabicPeriod"/>
            </a:pPr>
            <a:r>
              <a:rPr lang="en-US" sz="3600" dirty="0"/>
              <a:t>Make it easy to see what to do next</a:t>
            </a:r>
          </a:p>
          <a:p>
            <a:pPr marL="457200" indent="-457200">
              <a:lnSpc>
                <a:spcPct val="200000"/>
              </a:lnSpc>
              <a:buFont typeface="+mj-lt"/>
              <a:buAutoNum type="arabicPeriod"/>
            </a:pPr>
            <a:r>
              <a:rPr lang="en-US" sz="3600" dirty="0"/>
              <a:t>Limit work in process</a:t>
            </a:r>
          </a:p>
        </p:txBody>
      </p:sp>
    </p:spTree>
    <p:extLst>
      <p:ext uri="{BB962C8B-B14F-4D97-AF65-F5344CB8AC3E}">
        <p14:creationId xmlns:p14="http://schemas.microsoft.com/office/powerpoint/2010/main" val="275492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1010F-3C4E-E35D-F37A-0FD2C4E567BA}"/>
              </a:ext>
            </a:extLst>
          </p:cNvPr>
          <p:cNvSpPr>
            <a:spLocks noGrp="1"/>
          </p:cNvSpPr>
          <p:nvPr>
            <p:ph type="title"/>
          </p:nvPr>
        </p:nvSpPr>
        <p:spPr/>
        <p:txBody>
          <a:bodyPr>
            <a:normAutofit fontScale="90000"/>
          </a:bodyPr>
          <a:lstStyle/>
          <a:p>
            <a:r>
              <a:rPr lang="en-US" dirty="0"/>
              <a:t>What gets in the way</a:t>
            </a:r>
          </a:p>
        </p:txBody>
      </p:sp>
      <p:sp>
        <p:nvSpPr>
          <p:cNvPr id="3" name="Text Placeholder 2">
            <a:extLst>
              <a:ext uri="{FF2B5EF4-FFF2-40B4-BE49-F238E27FC236}">
                <a16:creationId xmlns:a16="http://schemas.microsoft.com/office/drawing/2014/main" id="{12AF2BCD-BA83-1777-9B81-3B3938390321}"/>
              </a:ext>
            </a:extLst>
          </p:cNvPr>
          <p:cNvSpPr>
            <a:spLocks noGrp="1"/>
          </p:cNvSpPr>
          <p:nvPr>
            <p:ph type="body" sz="quarter" idx="10"/>
          </p:nvPr>
        </p:nvSpPr>
        <p:spPr/>
        <p:txBody>
          <a:bodyPr/>
          <a:lstStyle/>
          <a:p>
            <a:pPr marL="342900" indent="-342900">
              <a:buFont typeface="Arial" panose="020B0604020202020204" pitchFamily="34" charset="0"/>
              <a:buChar char="•"/>
            </a:pPr>
            <a:r>
              <a:rPr lang="en-US" sz="2800" dirty="0"/>
              <a:t>Making it too complicated </a:t>
            </a:r>
          </a:p>
          <a:p>
            <a:pPr marL="342900" indent="-342900">
              <a:buFont typeface="Arial" panose="020B0604020202020204" pitchFamily="34" charset="0"/>
              <a:buChar char="•"/>
            </a:pPr>
            <a:r>
              <a:rPr lang="en-US" sz="2800" dirty="0"/>
              <a:t>Keeping it too simple</a:t>
            </a:r>
          </a:p>
          <a:p>
            <a:pPr marL="342900" indent="-342900">
              <a:buFont typeface="Arial" panose="020B0604020202020204" pitchFamily="34" charset="0"/>
              <a:buChar char="•"/>
            </a:pPr>
            <a:r>
              <a:rPr lang="en-US" sz="2800" dirty="0"/>
              <a:t>Failing to consider your beautiful brain</a:t>
            </a:r>
          </a:p>
          <a:p>
            <a:pPr marL="342900" indent="-342900">
              <a:buFont typeface="Arial" panose="020B0604020202020204" pitchFamily="34" charset="0"/>
              <a:buChar char="•"/>
            </a:pPr>
            <a:r>
              <a:rPr lang="en-US" sz="2800" dirty="0"/>
              <a:t>Habits are hard</a:t>
            </a:r>
          </a:p>
        </p:txBody>
      </p:sp>
    </p:spTree>
    <p:extLst>
      <p:ext uri="{BB962C8B-B14F-4D97-AF65-F5344CB8AC3E}">
        <p14:creationId xmlns:p14="http://schemas.microsoft.com/office/powerpoint/2010/main" val="372510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B3DD7-315D-EB70-32F3-6BDFB71767E1}"/>
              </a:ext>
            </a:extLst>
          </p:cNvPr>
          <p:cNvSpPr>
            <a:spLocks noGrp="1"/>
          </p:cNvSpPr>
          <p:nvPr>
            <p:ph type="title"/>
          </p:nvPr>
        </p:nvSpPr>
        <p:spPr/>
        <p:txBody>
          <a:bodyPr/>
          <a:lstStyle/>
          <a:p>
            <a:r>
              <a:rPr lang="en-US" dirty="0"/>
              <a:t>Format considerations</a:t>
            </a:r>
          </a:p>
        </p:txBody>
      </p:sp>
    </p:spTree>
    <p:extLst>
      <p:ext uri="{BB962C8B-B14F-4D97-AF65-F5344CB8AC3E}">
        <p14:creationId xmlns:p14="http://schemas.microsoft.com/office/powerpoint/2010/main" val="227415474"/>
      </p:ext>
    </p:extLst>
  </p:cSld>
  <p:clrMapOvr>
    <a:masterClrMapping/>
  </p:clrMapOvr>
</p:sld>
</file>

<file path=ppt/theme/theme1.xml><?xml version="1.0" encoding="utf-8"?>
<a:theme xmlns:a="http://schemas.openxmlformats.org/drawingml/2006/main" name="Office Theme">
  <a:themeElements>
    <a:clrScheme name="NEW DES colors">
      <a:dk1>
        <a:srgbClr val="000000"/>
      </a:dk1>
      <a:lt1>
        <a:srgbClr val="FFFFFF"/>
      </a:lt1>
      <a:dk2>
        <a:srgbClr val="000000"/>
      </a:dk2>
      <a:lt2>
        <a:srgbClr val="1F7F9A"/>
      </a:lt2>
      <a:accent1>
        <a:srgbClr val="003B4A"/>
      </a:accent1>
      <a:accent2>
        <a:srgbClr val="39B4E7"/>
      </a:accent2>
      <a:accent3>
        <a:srgbClr val="00BFB2"/>
      </a:accent3>
      <a:accent4>
        <a:srgbClr val="FCBC00"/>
      </a:accent4>
      <a:accent5>
        <a:srgbClr val="FB5226"/>
      </a:accent5>
      <a:accent6>
        <a:srgbClr val="E5E4E4"/>
      </a:accent6>
      <a:hlink>
        <a:srgbClr val="003B4A"/>
      </a:hlink>
      <a:folHlink>
        <a:srgbClr val="000000"/>
      </a:folHlink>
    </a:clrScheme>
    <a:fontScheme name="DES PowerPoint Templat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 PPT template 2023" id="{E2A98BED-481C-40DF-9031-03B775364C48}" vid="{FFFECB33-0DEC-4808-9C16-D99B75EED2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9000AA3E62B748998FB1DC3EC12C2C" ma:contentTypeVersion="26" ma:contentTypeDescription="Create a new document." ma:contentTypeScope="" ma:versionID="1f5e9e2c6353b142bd1caf241f13ecec">
  <xsd:schema xmlns:xsd="http://www.w3.org/2001/XMLSchema" xmlns:xs="http://www.w3.org/2001/XMLSchema" xmlns:p="http://schemas.microsoft.com/office/2006/metadata/properties" xmlns:ns1="http://schemas.microsoft.com/sharepoint/v3" xmlns:ns2="144d2b4e-dbb3-420c-8e5a-b02f38acd95e" xmlns:ns3="fdb9e8f5-e773-48b6-ac01-e4d5d934d6b8" targetNamespace="http://schemas.microsoft.com/office/2006/metadata/properties" ma:root="true" ma:fieldsID="c8159785f0e312c55c129ee9b369d556" ns1:_="" ns2:_="" ns3:_="">
    <xsd:import namespace="http://schemas.microsoft.com/sharepoint/v3"/>
    <xsd:import namespace="144d2b4e-dbb3-420c-8e5a-b02f38acd95e"/>
    <xsd:import namespace="fdb9e8f5-e773-48b6-ac01-e4d5d934d6b8"/>
    <xsd:element name="properties">
      <xsd:complexType>
        <xsd:sequence>
          <xsd:element name="documentManagement">
            <xsd:complexType>
              <xsd:all>
                <xsd:element ref="ns1:PublishingStartDate" minOccurs="0"/>
                <xsd:element ref="ns1:PublishingExpirationDate" minOccurs="0"/>
                <xsd:element ref="ns2:Category"/>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 nillable="true" ma:displayName="Scheduling Start Date" ma:description="" ma:internalName="PublishingStartDate" ma:readOnly="false">
      <xsd:simpleType>
        <xsd:restriction base="dms:Unknown"/>
      </xsd:simpleType>
    </xsd:element>
    <xsd:element name="PublishingExpirationDate" ma:index="3" nillable="true" ma:displayName="Scheduling End Date" ma:description=""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44d2b4e-dbb3-420c-8e5a-b02f38acd95e" elementFormDefault="qualified">
    <xsd:import namespace="http://schemas.microsoft.com/office/2006/documentManagement/types"/>
    <xsd:import namespace="http://schemas.microsoft.com/office/infopath/2007/PartnerControls"/>
    <xsd:element name="Category" ma:index="4" ma:displayName="Category" ma:format="Dropdown" ma:internalName="Category" ma:readOnly="false">
      <xsd:simpleType>
        <xsd:restriction base="dms:Choice">
          <xsd:enumeration value="Delegation"/>
          <xsd:enumeration value="Event Fliers"/>
          <xsd:enumeration value="Fact Sheets"/>
          <xsd:enumeration value="Form"/>
          <xsd:enumeration value="Policy"/>
          <xsd:enumeration value="Presentations"/>
          <xsd:enumeration value="Procedure"/>
          <xsd:enumeration value="Publication"/>
          <xsd:enumeration value="Template"/>
          <xsd:enumeration value="Get Help"/>
          <xsd:enumeration value="Other"/>
          <xsd:enumeration value="News"/>
          <xsd:enumeration value="Newsletters"/>
          <xsd:enumeration value="Tenant Bulletins"/>
          <xsd:enumeration value="CFD"/>
          <xsd:enumeration value="Draft"/>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b9e8f5-e773-48b6-ac01-e4d5d934d6b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ae60dee4-f804-460f-b5db-54dd729e3095}" ma:internalName="TaxCatchAll" ma:showField="CatchAllData" ma:web="fdb9e8f5-e773-48b6-ac01-e4d5d934d6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LongProperties xmlns="http://schemas.microsoft.com/office/2006/metadata/longProperties"/>
</file>

<file path=customXml/item3.xml><?xml version="1.0" encoding="utf-8"?>
<p:properties xmlns:p="http://schemas.microsoft.com/office/2006/metadata/properties" xmlns:xsi="http://www.w3.org/2001/XMLSchema-instance" xmlns:pc="http://schemas.microsoft.com/office/infopath/2007/PartnerControls">
  <documentManagement>
    <PublishingStartDate xmlns="http://schemas.microsoft.com/sharepoint/v3" xsi:nil="true"/>
    <TaxCatchAll xmlns="fdb9e8f5-e773-48b6-ac01-e4d5d934d6b8" xsi:nil="true"/>
    <lcf76f155ced4ddcb4097134ff3c332f xmlns="144d2b4e-dbb3-420c-8e5a-b02f38acd95e">
      <Terms xmlns="http://schemas.microsoft.com/office/infopath/2007/PartnerControls"/>
    </lcf76f155ced4ddcb4097134ff3c332f>
    <PublishingExpirationDate xmlns="http://schemas.microsoft.com/sharepoint/v3" xsi:nil="true"/>
    <Category xmlns="144d2b4e-dbb3-420c-8e5a-b02f38acd95e">Template</Category>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38641D-2061-4CF4-ADC6-7524C1048D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44d2b4e-dbb3-420c-8e5a-b02f38acd95e"/>
    <ds:schemaRef ds:uri="fdb9e8f5-e773-48b6-ac01-e4d5d934d6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8D3E45-3722-4B3E-8636-F8F8E1912980}">
  <ds:schemaRefs>
    <ds:schemaRef ds:uri="http://schemas.microsoft.com/office/2006/metadata/longProperties"/>
  </ds:schemaRefs>
</ds:datastoreItem>
</file>

<file path=customXml/itemProps3.xml><?xml version="1.0" encoding="utf-8"?>
<ds:datastoreItem xmlns:ds="http://schemas.openxmlformats.org/officeDocument/2006/customXml" ds:itemID="{E5D9DE65-0255-4B6E-81D5-9512D85CAE8C}">
  <ds:schemaRefs>
    <ds:schemaRef ds:uri="http://purl.org/dc/elements/1.1/"/>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schemas.microsoft.com/sharepoint/v3"/>
    <ds:schemaRef ds:uri="http://purl.org/dc/terms/"/>
    <ds:schemaRef ds:uri="http://www.w3.org/XML/1998/namespace"/>
    <ds:schemaRef ds:uri="fdb9e8f5-e773-48b6-ac01-e4d5d934d6b8"/>
    <ds:schemaRef ds:uri="144d2b4e-dbb3-420c-8e5a-b02f38acd95e"/>
  </ds:schemaRefs>
</ds:datastoreItem>
</file>

<file path=customXml/itemProps4.xml><?xml version="1.0" encoding="utf-8"?>
<ds:datastoreItem xmlns:ds="http://schemas.openxmlformats.org/officeDocument/2006/customXml" ds:itemID="{F562BB27-1B15-42DF-9C67-710602A50E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PowerPointTemplate (10)</Template>
  <TotalTime>4713</TotalTime>
  <Words>1818</Words>
  <Application>Microsoft Office PowerPoint</Application>
  <PresentationFormat>Widescreen</PresentationFormat>
  <Paragraphs>281</Paragraphs>
  <Slides>40</Slides>
  <Notes>25</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Courier New</vt:lpstr>
      <vt:lpstr>Nirmala UI</vt:lpstr>
      <vt:lpstr>Segoe UI</vt:lpstr>
      <vt:lpstr>Symbol</vt:lpstr>
      <vt:lpstr>TT Norms</vt:lpstr>
      <vt:lpstr>Ubuntu</vt:lpstr>
      <vt:lpstr>Office Theme</vt:lpstr>
      <vt:lpstr>Getting Past Ready, Doing, Done:  Making your kanban work for you</vt:lpstr>
      <vt:lpstr>Agenda</vt:lpstr>
      <vt:lpstr>Poll</vt:lpstr>
      <vt:lpstr>personal Kanban</vt:lpstr>
      <vt:lpstr>Credit where it’s due</vt:lpstr>
      <vt:lpstr>Why kanban?</vt:lpstr>
      <vt:lpstr>Kanban Principles</vt:lpstr>
      <vt:lpstr>What gets in the way</vt:lpstr>
      <vt:lpstr>Format considerations</vt:lpstr>
      <vt:lpstr>Physical</vt:lpstr>
      <vt:lpstr>Virtual</vt:lpstr>
      <vt:lpstr>Hybrid</vt:lpstr>
      <vt:lpstr>Heidi’s helpful hints</vt:lpstr>
      <vt:lpstr>Making it work</vt:lpstr>
      <vt:lpstr>examples</vt:lpstr>
      <vt:lpstr>Making it work</vt:lpstr>
      <vt:lpstr>Making it work</vt:lpstr>
      <vt:lpstr>Making it work</vt:lpstr>
      <vt:lpstr>Build to last</vt:lpstr>
      <vt:lpstr>Making it last</vt:lpstr>
      <vt:lpstr>Making it last</vt:lpstr>
      <vt:lpstr>Example: Planning practice</vt:lpstr>
      <vt:lpstr>Example: Reflection practice</vt:lpstr>
      <vt:lpstr>Making it last</vt:lpstr>
      <vt:lpstr>Making it Last</vt:lpstr>
      <vt:lpstr>Tips overview</vt:lpstr>
      <vt:lpstr>My kanban evolution</vt:lpstr>
      <vt:lpstr>Pre Kanban</vt:lpstr>
      <vt:lpstr>Almost Kanban</vt:lpstr>
      <vt:lpstr>Early kanbans</vt:lpstr>
      <vt:lpstr>My perfect kanban</vt:lpstr>
      <vt:lpstr>My perfect kanban, cont.</vt:lpstr>
      <vt:lpstr>The transition Attempts</vt:lpstr>
      <vt:lpstr>Current Experiment</vt:lpstr>
      <vt:lpstr>reflection</vt:lpstr>
      <vt:lpstr>Point to ponder</vt:lpstr>
      <vt:lpstr>Resources &amp; questions</vt:lpstr>
      <vt:lpstr>Resources</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Loveall, Heidi (DES)</dc:creator>
  <cp:lastModifiedBy>Cooper, John (Results)</cp:lastModifiedBy>
  <cp:revision>13</cp:revision>
  <dcterms:created xsi:type="dcterms:W3CDTF">2024-08-15T22:23:14Z</dcterms:created>
  <dcterms:modified xsi:type="dcterms:W3CDTF">2024-10-28T20:56:42Z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800</vt:r8>
  </property>
  <property fmtid="{D5CDD505-2E9C-101B-9397-08002B2CF9AE}" pid="3" name="Category">
    <vt:lpwstr>Template</vt:lpwstr>
  </property>
  <property fmtid="{D5CDD505-2E9C-101B-9397-08002B2CF9AE}" pid="4" name="xd_Signature">
    <vt:bool>false</vt:bool>
  </property>
  <property fmtid="{D5CDD505-2E9C-101B-9397-08002B2CF9AE}" pid="5" name="xd_ProgID">
    <vt:lpwstr/>
  </property>
  <property fmtid="{D5CDD505-2E9C-101B-9397-08002B2CF9AE}" pid="6" name="ContentTypeId">
    <vt:lpwstr>0x010100DC9000AA3E62B748998FB1DC3EC12C2C</vt:lpwstr>
  </property>
  <property fmtid="{D5CDD505-2E9C-101B-9397-08002B2CF9AE}" pid="7" name="TemplateUrl">
    <vt:lpwstr/>
  </property>
  <property fmtid="{D5CDD505-2E9C-101B-9397-08002B2CF9AE}" pid="8" name="MSIP_Label_1520fa42-cf58-4c22-8b93-58cf1d3bd1cb_Enabled">
    <vt:lpwstr>true</vt:lpwstr>
  </property>
  <property fmtid="{D5CDD505-2E9C-101B-9397-08002B2CF9AE}" pid="9" name="MSIP_Label_1520fa42-cf58-4c22-8b93-58cf1d3bd1cb_SetDate">
    <vt:lpwstr>2022-01-11T17:46:51Z</vt:lpwstr>
  </property>
  <property fmtid="{D5CDD505-2E9C-101B-9397-08002B2CF9AE}" pid="10" name="MSIP_Label_1520fa42-cf58-4c22-8b93-58cf1d3bd1cb_Method">
    <vt:lpwstr>Standard</vt:lpwstr>
  </property>
  <property fmtid="{D5CDD505-2E9C-101B-9397-08002B2CF9AE}" pid="11" name="MSIP_Label_1520fa42-cf58-4c22-8b93-58cf1d3bd1cb_Name">
    <vt:lpwstr>Public Information</vt:lpwstr>
  </property>
  <property fmtid="{D5CDD505-2E9C-101B-9397-08002B2CF9AE}" pid="12" name="MSIP_Label_1520fa42-cf58-4c22-8b93-58cf1d3bd1cb_SiteId">
    <vt:lpwstr>11d0e217-264e-400a-8ba0-57dcc127d72d</vt:lpwstr>
  </property>
  <property fmtid="{D5CDD505-2E9C-101B-9397-08002B2CF9AE}" pid="13" name="MSIP_Label_1520fa42-cf58-4c22-8b93-58cf1d3bd1cb_ActionId">
    <vt:lpwstr>93b5d339-b29d-4453-a0cc-a1531c7210bd</vt:lpwstr>
  </property>
  <property fmtid="{D5CDD505-2E9C-101B-9397-08002B2CF9AE}" pid="14" name="MSIP_Label_1520fa42-cf58-4c22-8b93-58cf1d3bd1cb_ContentBits">
    <vt:lpwstr>0</vt:lpwstr>
  </property>
  <property fmtid="{D5CDD505-2E9C-101B-9397-08002B2CF9AE}" pid="15" name="MediaServiceImageTags">
    <vt:lpwstr/>
  </property>
  <property fmtid="{D5CDD505-2E9C-101B-9397-08002B2CF9AE}" pid="16" name="TaxCatchAll">
    <vt:lpwstr/>
  </property>
  <property fmtid="{D5CDD505-2E9C-101B-9397-08002B2CF9AE}" pid="17" name="lcf76f155ced4ddcb4097134ff3c332f">
    <vt:lpwstr/>
  </property>
</Properties>
</file>