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 id="258"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99003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8E9E0C-5ABF-4A40-8DB6-A16C84E330CB}" v="2" dt="2024-03-28T15:35:53.080"/>
    <p1510:client id="{4A4ECC08-8663-A155-5E48-0C611EAB37E8}" v="37" dt="2024-03-28T15:29:39.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04" autoAdjust="0"/>
  </p:normalViewPr>
  <p:slideViewPr>
    <p:cSldViewPr snapToGrid="0">
      <p:cViewPr>
        <p:scale>
          <a:sx n="100" d="100"/>
          <a:sy n="100" d="100"/>
        </p:scale>
        <p:origin x="1694" y="-11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zzara, Talia (Results)" userId="ec327af8-33f8-47bd-b1c3-b4b899c09cd6" providerId="ADAL" clId="{D8E1A8F9-C827-4456-83EE-7B2FF0E8EB5F}"/>
    <pc:docChg chg="modSld">
      <pc:chgData name="Mazzara, Talia (Results)" userId="ec327af8-33f8-47bd-b1c3-b4b899c09cd6" providerId="ADAL" clId="{D8E1A8F9-C827-4456-83EE-7B2FF0E8EB5F}" dt="2024-03-25T19:17:32.518" v="4" actId="207"/>
      <pc:docMkLst>
        <pc:docMk/>
      </pc:docMkLst>
      <pc:sldChg chg="modSp mod">
        <pc:chgData name="Mazzara, Talia (Results)" userId="ec327af8-33f8-47bd-b1c3-b4b899c09cd6" providerId="ADAL" clId="{D8E1A8F9-C827-4456-83EE-7B2FF0E8EB5F}" dt="2024-03-25T19:11:47.075" v="1" actId="1076"/>
        <pc:sldMkLst>
          <pc:docMk/>
          <pc:sldMk cId="93924000" sldId="257"/>
        </pc:sldMkLst>
        <pc:spChg chg="mod">
          <ac:chgData name="Mazzara, Talia (Results)" userId="ec327af8-33f8-47bd-b1c3-b4b899c09cd6" providerId="ADAL" clId="{D8E1A8F9-C827-4456-83EE-7B2FF0E8EB5F}" dt="2024-03-25T19:11:47.075" v="1" actId="1076"/>
          <ac:spMkLst>
            <pc:docMk/>
            <pc:sldMk cId="93924000" sldId="257"/>
            <ac:spMk id="32" creationId="{48039957-677A-E4D9-CBF6-3D219725CEC9}"/>
          </ac:spMkLst>
        </pc:spChg>
        <pc:spChg chg="mod">
          <ac:chgData name="Mazzara, Talia (Results)" userId="ec327af8-33f8-47bd-b1c3-b4b899c09cd6" providerId="ADAL" clId="{D8E1A8F9-C827-4456-83EE-7B2FF0E8EB5F}" dt="2024-03-25T19:11:42.929" v="0" actId="1076"/>
          <ac:spMkLst>
            <pc:docMk/>
            <pc:sldMk cId="93924000" sldId="257"/>
            <ac:spMk id="55" creationId="{7EC7E124-3586-D84A-2D6F-77FE13A817CD}"/>
          </ac:spMkLst>
        </pc:spChg>
      </pc:sldChg>
      <pc:sldChg chg="modSp mod">
        <pc:chgData name="Mazzara, Talia (Results)" userId="ec327af8-33f8-47bd-b1c3-b4b899c09cd6" providerId="ADAL" clId="{D8E1A8F9-C827-4456-83EE-7B2FF0E8EB5F}" dt="2024-03-25T19:17:32.518" v="4" actId="207"/>
        <pc:sldMkLst>
          <pc:docMk/>
          <pc:sldMk cId="193558697" sldId="258"/>
        </pc:sldMkLst>
        <pc:spChg chg="mod">
          <ac:chgData name="Mazzara, Talia (Results)" userId="ec327af8-33f8-47bd-b1c3-b4b899c09cd6" providerId="ADAL" clId="{D8E1A8F9-C827-4456-83EE-7B2FF0E8EB5F}" dt="2024-03-25T19:17:32.518" v="4" actId="207"/>
          <ac:spMkLst>
            <pc:docMk/>
            <pc:sldMk cId="193558697" sldId="258"/>
            <ac:spMk id="52" creationId="{593C7CB6-AB65-1E61-52F7-0CDB94C4E295}"/>
          </ac:spMkLst>
        </pc:spChg>
      </pc:sldChg>
    </pc:docChg>
  </pc:docChgLst>
  <pc:docChgLst>
    <pc:chgData name="Dew, Theresa (Results)" userId="S::theresa.dew@gov.wa.gov::e53bf001-e9a5-4173-aeec-248681962d97" providerId="AD" clId="Web-{4A4ECC08-8663-A155-5E48-0C611EAB37E8}"/>
    <pc:docChg chg="modSld">
      <pc:chgData name="Dew, Theresa (Results)" userId="S::theresa.dew@gov.wa.gov::e53bf001-e9a5-4173-aeec-248681962d97" providerId="AD" clId="Web-{4A4ECC08-8663-A155-5E48-0C611EAB37E8}" dt="2024-03-28T15:29:39.098" v="18" actId="1076"/>
      <pc:docMkLst>
        <pc:docMk/>
      </pc:docMkLst>
      <pc:sldChg chg="modSp">
        <pc:chgData name="Dew, Theresa (Results)" userId="S::theresa.dew@gov.wa.gov::e53bf001-e9a5-4173-aeec-248681962d97" providerId="AD" clId="Web-{4A4ECC08-8663-A155-5E48-0C611EAB37E8}" dt="2024-03-28T15:29:39.098" v="18" actId="1076"/>
        <pc:sldMkLst>
          <pc:docMk/>
          <pc:sldMk cId="93924000" sldId="257"/>
        </pc:sldMkLst>
        <pc:spChg chg="mod">
          <ac:chgData name="Dew, Theresa (Results)" userId="S::theresa.dew@gov.wa.gov::e53bf001-e9a5-4173-aeec-248681962d97" providerId="AD" clId="Web-{4A4ECC08-8663-A155-5E48-0C611EAB37E8}" dt="2024-03-28T15:29:39.098" v="18" actId="1076"/>
          <ac:spMkLst>
            <pc:docMk/>
            <pc:sldMk cId="93924000" sldId="257"/>
            <ac:spMk id="32" creationId="{48039957-677A-E4D9-CBF6-3D219725CEC9}"/>
          </ac:spMkLst>
        </pc:spChg>
        <pc:spChg chg="mod">
          <ac:chgData name="Dew, Theresa (Results)" userId="S::theresa.dew@gov.wa.gov::e53bf001-e9a5-4173-aeec-248681962d97" providerId="AD" clId="Web-{4A4ECC08-8663-A155-5E48-0C611EAB37E8}" dt="2024-03-28T15:29:27.833" v="15" actId="20577"/>
          <ac:spMkLst>
            <pc:docMk/>
            <pc:sldMk cId="93924000" sldId="257"/>
            <ac:spMk id="55" creationId="{7EC7E124-3586-D84A-2D6F-77FE13A817CD}"/>
          </ac:spMkLst>
        </pc:spChg>
      </pc:sldChg>
    </pc:docChg>
  </pc:docChgLst>
  <pc:docChgLst>
    <pc:chgData name="Dew, Theresa (Results)" userId="e53bf001-e9a5-4173-aeec-248681962d97" providerId="ADAL" clId="{498E9E0C-5ABF-4A40-8DB6-A16C84E330CB}"/>
    <pc:docChg chg="undo custSel modSld">
      <pc:chgData name="Dew, Theresa (Results)" userId="e53bf001-e9a5-4173-aeec-248681962d97" providerId="ADAL" clId="{498E9E0C-5ABF-4A40-8DB6-A16C84E330CB}" dt="2024-03-28T15:35:57.501" v="202" actId="1076"/>
      <pc:docMkLst>
        <pc:docMk/>
      </pc:docMkLst>
      <pc:sldChg chg="modSp mod">
        <pc:chgData name="Dew, Theresa (Results)" userId="e53bf001-e9a5-4173-aeec-248681962d97" providerId="ADAL" clId="{498E9E0C-5ABF-4A40-8DB6-A16C84E330CB}" dt="2024-03-28T15:32:46.280" v="189" actId="20577"/>
        <pc:sldMkLst>
          <pc:docMk/>
          <pc:sldMk cId="93924000" sldId="257"/>
        </pc:sldMkLst>
        <pc:spChg chg="mod">
          <ac:chgData name="Dew, Theresa (Results)" userId="e53bf001-e9a5-4173-aeec-248681962d97" providerId="ADAL" clId="{498E9E0C-5ABF-4A40-8DB6-A16C84E330CB}" dt="2024-03-28T15:32:46.280" v="189" actId="20577"/>
          <ac:spMkLst>
            <pc:docMk/>
            <pc:sldMk cId="93924000" sldId="257"/>
            <ac:spMk id="4" creationId="{0068B091-C4CF-3686-F9F9-AD01C0C4C2DD}"/>
          </ac:spMkLst>
        </pc:spChg>
        <pc:spChg chg="mod">
          <ac:chgData name="Dew, Theresa (Results)" userId="e53bf001-e9a5-4173-aeec-248681962d97" providerId="ADAL" clId="{498E9E0C-5ABF-4A40-8DB6-A16C84E330CB}" dt="2024-03-28T15:30:31.839" v="55" actId="1076"/>
          <ac:spMkLst>
            <pc:docMk/>
            <pc:sldMk cId="93924000" sldId="257"/>
            <ac:spMk id="32" creationId="{48039957-677A-E4D9-CBF6-3D219725CEC9}"/>
          </ac:spMkLst>
        </pc:spChg>
        <pc:spChg chg="mod">
          <ac:chgData name="Dew, Theresa (Results)" userId="e53bf001-e9a5-4173-aeec-248681962d97" providerId="ADAL" clId="{498E9E0C-5ABF-4A40-8DB6-A16C84E330CB}" dt="2024-03-28T15:30:27.911" v="54" actId="20577"/>
          <ac:spMkLst>
            <pc:docMk/>
            <pc:sldMk cId="93924000" sldId="257"/>
            <ac:spMk id="55" creationId="{7EC7E124-3586-D84A-2D6F-77FE13A817CD}"/>
          </ac:spMkLst>
        </pc:spChg>
        <pc:picChg chg="mod">
          <ac:chgData name="Dew, Theresa (Results)" userId="e53bf001-e9a5-4173-aeec-248681962d97" providerId="ADAL" clId="{498E9E0C-5ABF-4A40-8DB6-A16C84E330CB}" dt="2024-03-28T15:32:37.365" v="187" actId="1076"/>
          <ac:picMkLst>
            <pc:docMk/>
            <pc:sldMk cId="93924000" sldId="257"/>
            <ac:picMk id="37" creationId="{E0CCFF9D-0980-FA12-1CC7-D75ED2370C67}"/>
          </ac:picMkLst>
        </pc:picChg>
        <pc:cxnChg chg="mod">
          <ac:chgData name="Dew, Theresa (Results)" userId="e53bf001-e9a5-4173-aeec-248681962d97" providerId="ADAL" clId="{498E9E0C-5ABF-4A40-8DB6-A16C84E330CB}" dt="2024-03-28T15:32:28.280" v="176" actId="1036"/>
          <ac:cxnSpMkLst>
            <pc:docMk/>
            <pc:sldMk cId="93924000" sldId="257"/>
            <ac:cxnSpMk id="62" creationId="{BA8EE050-D37F-B9ED-90B7-9CC8D03674C2}"/>
          </ac:cxnSpMkLst>
        </pc:cxnChg>
        <pc:cxnChg chg="mod">
          <ac:chgData name="Dew, Theresa (Results)" userId="e53bf001-e9a5-4173-aeec-248681962d97" providerId="ADAL" clId="{498E9E0C-5ABF-4A40-8DB6-A16C84E330CB}" dt="2024-03-28T15:32:32.040" v="186" actId="1035"/>
          <ac:cxnSpMkLst>
            <pc:docMk/>
            <pc:sldMk cId="93924000" sldId="257"/>
            <ac:cxnSpMk id="63" creationId="{6F38F2EF-FF88-3891-3983-718F65AB565F}"/>
          </ac:cxnSpMkLst>
        </pc:cxnChg>
      </pc:sldChg>
      <pc:sldChg chg="modSp mod">
        <pc:chgData name="Dew, Theresa (Results)" userId="e53bf001-e9a5-4173-aeec-248681962d97" providerId="ADAL" clId="{498E9E0C-5ABF-4A40-8DB6-A16C84E330CB}" dt="2024-03-28T15:35:57.501" v="202" actId="1076"/>
        <pc:sldMkLst>
          <pc:docMk/>
          <pc:sldMk cId="193558697" sldId="258"/>
        </pc:sldMkLst>
        <pc:spChg chg="mod">
          <ac:chgData name="Dew, Theresa (Results)" userId="e53bf001-e9a5-4173-aeec-248681962d97" providerId="ADAL" clId="{498E9E0C-5ABF-4A40-8DB6-A16C84E330CB}" dt="2024-03-28T15:35:57.501" v="202" actId="1076"/>
          <ac:spMkLst>
            <pc:docMk/>
            <pc:sldMk cId="193558697" sldId="258"/>
            <ac:spMk id="3" creationId="{88333DE2-3569-C7B4-4C27-45CEB19E288B}"/>
          </ac:spMkLst>
        </pc:spChg>
        <pc:spChg chg="mod">
          <ac:chgData name="Dew, Theresa (Results)" userId="e53bf001-e9a5-4173-aeec-248681962d97" providerId="ADAL" clId="{498E9E0C-5ABF-4A40-8DB6-A16C84E330CB}" dt="2024-03-28T15:34:30.747" v="197" actId="207"/>
          <ac:spMkLst>
            <pc:docMk/>
            <pc:sldMk cId="193558697" sldId="258"/>
            <ac:spMk id="4" creationId="{F5F8049D-5F8A-4570-8E88-708FC84D52CB}"/>
          </ac:spMkLst>
        </pc:spChg>
        <pc:spChg chg="mod">
          <ac:chgData name="Dew, Theresa (Results)" userId="e53bf001-e9a5-4173-aeec-248681962d97" providerId="ADAL" clId="{498E9E0C-5ABF-4A40-8DB6-A16C84E330CB}" dt="2024-03-28T15:34:10.846" v="196" actId="20577"/>
          <ac:spMkLst>
            <pc:docMk/>
            <pc:sldMk cId="193558697" sldId="258"/>
            <ac:spMk id="20" creationId="{02F9E27D-27E4-38F3-CAA5-3F26A9211452}"/>
          </ac:spMkLst>
        </pc:spChg>
        <pc:spChg chg="mod">
          <ac:chgData name="Dew, Theresa (Results)" userId="e53bf001-e9a5-4173-aeec-248681962d97" providerId="ADAL" clId="{498E9E0C-5ABF-4A40-8DB6-A16C84E330CB}" dt="2024-03-28T15:35:12.138" v="199" actId="962"/>
          <ac:spMkLst>
            <pc:docMk/>
            <pc:sldMk cId="193558697" sldId="258"/>
            <ac:spMk id="63" creationId="{B150F710-8CCD-1727-B067-8D2192F58E4B}"/>
          </ac:spMkLst>
        </pc:spChg>
        <pc:spChg chg="mod">
          <ac:chgData name="Dew, Theresa (Results)" userId="e53bf001-e9a5-4173-aeec-248681962d97" providerId="ADAL" clId="{498E9E0C-5ABF-4A40-8DB6-A16C84E330CB}" dt="2024-03-28T15:33:11.124" v="191" actId="114"/>
          <ac:spMkLst>
            <pc:docMk/>
            <pc:sldMk cId="193558697" sldId="258"/>
            <ac:spMk id="69" creationId="{76DCC1B1-10F2-2CE9-B119-80A515B78FA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DE21C3-396F-4415-9AEE-EC90212B5AE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1272017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DE21C3-396F-4415-9AEE-EC90212B5AE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151641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DE21C3-396F-4415-9AEE-EC90212B5AE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471005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DE21C3-396F-4415-9AEE-EC90212B5AE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3219106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E21C3-396F-4415-9AEE-EC90212B5AE2}"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67554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DE21C3-396F-4415-9AEE-EC90212B5AE2}"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116451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DE21C3-396F-4415-9AEE-EC90212B5AE2}"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4234348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DE21C3-396F-4415-9AEE-EC90212B5AE2}"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1787087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E21C3-396F-4415-9AEE-EC90212B5AE2}"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210620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4DE21C3-396F-4415-9AEE-EC90212B5AE2}"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33280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4DE21C3-396F-4415-9AEE-EC90212B5AE2}"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CDCDA-A1EE-45DE-884E-A1642288B308}" type="slidenum">
              <a:rPr lang="en-US" smtClean="0"/>
              <a:t>‹#›</a:t>
            </a:fld>
            <a:endParaRPr lang="en-US"/>
          </a:p>
        </p:txBody>
      </p:sp>
    </p:spTree>
    <p:extLst>
      <p:ext uri="{BB962C8B-B14F-4D97-AF65-F5344CB8AC3E}">
        <p14:creationId xmlns:p14="http://schemas.microsoft.com/office/powerpoint/2010/main" val="124494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54DE21C3-396F-4415-9AEE-EC90212B5AE2}" type="datetimeFigureOut">
              <a:rPr lang="en-US" smtClean="0"/>
              <a:t>3/28/2024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4B8CDCDA-A1EE-45DE-884E-A1642288B308}" type="slidenum">
              <a:rPr lang="en-US" smtClean="0"/>
              <a:t>‹#›</a:t>
            </a:fld>
            <a:endParaRPr lang="en-US"/>
          </a:p>
        </p:txBody>
      </p:sp>
    </p:spTree>
    <p:extLst>
      <p:ext uri="{BB962C8B-B14F-4D97-AF65-F5344CB8AC3E}">
        <p14:creationId xmlns:p14="http://schemas.microsoft.com/office/powerpoint/2010/main" val="38454982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results.wa.gov/2024-washington-state-organizational-change-management-conference" TargetMode="External"/><Relationship Id="rId7" Type="http://schemas.openxmlformats.org/officeDocument/2006/relationships/image" Target="../media/image3.sv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theresa.dew@gov.wa.gov" TargetMode="External"/><Relationship Id="rId4" Type="http://schemas.openxmlformats.org/officeDocument/2006/relationships/hyperlink" Target="mailto:talia.mazzara@gov.wa.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view.officeapps.live.com/op/view.aspx?src=https%3A%2F%2Fresults.wa.gov%2Fsites%2Fdefault%2Ffiles%2FSystemsMapping.docx&amp;wdOrigin=BROWSELINK" TargetMode="External"/><Relationship Id="rId7" Type="http://schemas.openxmlformats.org/officeDocument/2006/relationships/image" Target="../media/image6.png"/><Relationship Id="rId2" Type="http://schemas.openxmlformats.org/officeDocument/2006/relationships/hyperlink" Target="https://view.officeapps.live.com/op/view.aspx?src=https%3A%2F%2Fresults.wa.gov%2Fsites%2Fdefault%2Ffiles%2FSupportSystemsWorksheet.docx&amp;wdOrigin=BROWSELINK" TargetMode="External"/><Relationship Id="rId1" Type="http://schemas.openxmlformats.org/officeDocument/2006/relationships/slideLayout" Target="../slideLayouts/slideLayout2.xml"/><Relationship Id="rId6" Type="http://schemas.openxmlformats.org/officeDocument/2006/relationships/hyperlink" Target="https://us02web.zoom.us/j/81485638623" TargetMode="External"/><Relationship Id="rId5" Type="http://schemas.openxmlformats.org/officeDocument/2006/relationships/hyperlink" Target="https://www.youtube.com/watch?v=mgtHxgNQ6Rg"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a:lnSpc>
                <a:spcPct val="80000"/>
              </a:lnSpc>
            </a:pPr>
            <a:r>
              <a:rPr lang="en-US" sz="4853" b="1" cap="all" dirty="0">
                <a:solidFill>
                  <a:srgbClr val="1C6194"/>
                </a:solidFill>
                <a:latin typeface="Century Gothic" panose="020B0502020202020204" pitchFamily="34" charset="0"/>
                <a:ea typeface="MS Mincho" panose="02020609040205080304" pitchFamily="49" charset="-128"/>
                <a:cs typeface="Times New Roman" panose="02020603050405020304" pitchFamily="18" charset="0"/>
              </a:rPr>
              <a:t>The blast</a:t>
            </a:r>
            <a:endParaRPr lang="en-US" sz="4853" b="1" cap="all"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endParaRPr>
          </a:p>
          <a:p>
            <a:r>
              <a:rPr lang="en-US" sz="1767" b="1" dirty="0">
                <a:latin typeface="Century Gothic" panose="020B0502020202020204" pitchFamily="34" charset="0"/>
                <a:ea typeface="MS Mincho" panose="02020609040205080304" pitchFamily="49" charset="-128"/>
                <a:cs typeface="Times New Roman" panose="02020603050405020304" pitchFamily="18" charset="0"/>
              </a:rPr>
              <a:t>ENTERPRISE-WIDE LEAN AND CONTINUOUS IMPROVEMENT COMMUNITY OF PRACTICE</a:t>
            </a:r>
          </a:p>
          <a:p>
            <a:pPr>
              <a:spcBef>
                <a:spcPts val="1060"/>
              </a:spcBef>
            </a:pP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ISSUE NO. 16 | MARCH 2024 </a:t>
            </a:r>
            <a:endParaRPr lang="en-US" sz="1236" b="1" dirty="0">
              <a:solidFill>
                <a:srgbClr val="2582C6"/>
              </a:solidFill>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2"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a:lnSpc>
                  <a:spcPct val="115000"/>
                </a:lnSpc>
                <a:spcBef>
                  <a:spcPts val="884"/>
                </a:spcBef>
                <a:spcAft>
                  <a:spcPts val="884"/>
                </a:spcAft>
              </a:pPr>
              <a:r>
                <a:rPr lang="en-US" sz="795" b="1" i="1"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rPr>
                <a:t>Transparency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FF7C80"/>
                  </a:solidFill>
                  <a:latin typeface="Century Gothic" panose="020B0502020202020204" pitchFamily="34" charset="0"/>
                  <a:ea typeface="MS Mincho" panose="02020609040205080304" pitchFamily="49" charset="-128"/>
                  <a:cs typeface="Times New Roman" panose="02020603050405020304" pitchFamily="18" charset="0"/>
                </a:rPr>
                <a:t>Innovation</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8A880E"/>
                  </a:solidFill>
                  <a:latin typeface="Century Gothic" panose="020B0502020202020204" pitchFamily="34" charset="0"/>
                  <a:ea typeface="MS Mincho" panose="02020609040205080304" pitchFamily="49" charset="-128"/>
                  <a:cs typeface="Times New Roman" panose="02020603050405020304" pitchFamily="18" charset="0"/>
                </a:rPr>
                <a:t>Results</a:t>
              </a:r>
              <a:endParaRPr lang="en-US" sz="927" dirty="0">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190466" y="4763189"/>
            <a:ext cx="4405801" cy="4939818"/>
          </a:xfrm>
          <a:prstGeom prst="rect">
            <a:avLst/>
          </a:prstGeom>
          <a:noFill/>
        </p:spPr>
        <p:txBody>
          <a:bodyPr wrap="square" lIns="91440" tIns="45722" rIns="91440" bIns="45722" rtlCol="0" anchor="t">
            <a:spAutoFit/>
          </a:bodyPr>
          <a:lstStyle/>
          <a:p>
            <a:br>
              <a:rPr lang="en-US" sz="2000" b="1" dirty="0">
                <a:effectLst/>
                <a:latin typeface="Bradley Hand ITC" panose="03070402050302030203" pitchFamily="66" charset="0"/>
                <a:ea typeface="Aptos" panose="020B0004020202020204" pitchFamily="34" charset="0"/>
                <a:cs typeface="Cavolini" panose="03000502040302020204" pitchFamily="66" charset="0"/>
              </a:rPr>
            </a:br>
            <a:r>
              <a:rPr lang="en-US" sz="1600" b="1" dirty="0">
                <a:effectLst/>
                <a:latin typeface="Century Gothic" panose="020B0502020202020204" pitchFamily="34" charset="0"/>
                <a:ea typeface="Aptos" panose="020B0004020202020204" pitchFamily="34" charset="0"/>
                <a:cs typeface="Aptos" panose="020B0004020202020204" pitchFamily="34" charset="0"/>
              </a:rPr>
              <a:t>Calling all change managers, culture officers, engagement professionals, state agencies &amp; partners of state agencies!</a:t>
            </a:r>
          </a:p>
          <a:p>
            <a:pPr marL="0" marR="0">
              <a:spcBef>
                <a:spcPts val="0"/>
              </a:spcBef>
              <a:spcAft>
                <a:spcPts val="0"/>
              </a:spcAft>
            </a:pPr>
            <a:r>
              <a:rPr lang="en-US" sz="1000" dirty="0">
                <a:effectLst/>
                <a:latin typeface="Century Gothic" panose="020B0502020202020204" pitchFamily="34" charset="0"/>
                <a:ea typeface="Aptos" panose="020B0004020202020204" pitchFamily="34" charset="0"/>
                <a:cs typeface="Aptos" panose="020B0004020202020204" pitchFamily="34" charset="0"/>
              </a:rPr>
              <a:t> </a:t>
            </a:r>
            <a:br>
              <a:rPr lang="en-US" sz="1000" dirty="0">
                <a:effectLst/>
                <a:latin typeface="Century Gothic" panose="020B0502020202020204" pitchFamily="34" charset="0"/>
                <a:ea typeface="Aptos" panose="020B0004020202020204" pitchFamily="34" charset="0"/>
                <a:cs typeface="Aptos" panose="020B0004020202020204" pitchFamily="34" charset="0"/>
              </a:rPr>
            </a:br>
            <a:endParaRPr lang="en-US" sz="1000" dirty="0">
              <a:effectLst/>
              <a:latin typeface="Century Gothic" panose="020B0502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100" dirty="0">
                <a:effectLst/>
                <a:latin typeface="Century Gothic" panose="020B0502020202020204" pitchFamily="34" charset="0"/>
                <a:ea typeface="Aptos" panose="020B0004020202020204" pitchFamily="34" charset="0"/>
                <a:cs typeface="Aptos" panose="020B0004020202020204" pitchFamily="34" charset="0"/>
              </a:rPr>
              <a:t>Mark your calendars!</a:t>
            </a:r>
          </a:p>
          <a:p>
            <a:pPr marL="0" marR="0">
              <a:spcBef>
                <a:spcPts val="0"/>
              </a:spcBef>
              <a:spcAft>
                <a:spcPts val="0"/>
              </a:spcAft>
            </a:pPr>
            <a:endParaRPr lang="en-US" sz="1100" dirty="0">
              <a:effectLst/>
              <a:latin typeface="Century Gothic" panose="020B0502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100" dirty="0">
                <a:effectLst/>
                <a:latin typeface="Century Gothic" panose="020B0502020202020204" pitchFamily="34" charset="0"/>
                <a:ea typeface="Aptos" panose="020B0004020202020204" pitchFamily="34" charset="0"/>
                <a:cs typeface="Aptos" panose="020B0004020202020204" pitchFamily="34" charset="0"/>
              </a:rPr>
              <a:t>On behalf of Washington State’s Organizational Change Management Community of Practice, we invite you to this year's </a:t>
            </a:r>
            <a:r>
              <a:rPr lang="en-US" sz="1100" b="1" dirty="0">
                <a:effectLst/>
                <a:latin typeface="Century Gothic" panose="020B0502020202020204" pitchFamily="34" charset="0"/>
                <a:ea typeface="Aptos" panose="020B0004020202020204" pitchFamily="34" charset="0"/>
                <a:cs typeface="Aptos" panose="020B0004020202020204" pitchFamily="34" charset="0"/>
              </a:rPr>
              <a:t>Enabling State Change Virtual Conference. </a:t>
            </a:r>
          </a:p>
          <a:p>
            <a:pPr marL="0" marR="0">
              <a:spcBef>
                <a:spcPts val="0"/>
              </a:spcBef>
              <a:spcAft>
                <a:spcPts val="0"/>
              </a:spcAft>
            </a:pPr>
            <a:endParaRPr lang="en-US" sz="1100" b="1" dirty="0">
              <a:effectLst/>
              <a:latin typeface="Century Gothic" panose="020B0502020202020204" pitchFamily="34" charset="0"/>
              <a:ea typeface="Aptos" panose="020B0004020202020204" pitchFamily="34" charset="0"/>
              <a:cs typeface="Aptos" panose="020B0004020202020204" pitchFamily="34" charset="0"/>
            </a:endParaRPr>
          </a:p>
          <a:p>
            <a:r>
              <a:rPr lang="en-US" sz="1100" dirty="0">
                <a:effectLst/>
                <a:latin typeface="Century Gothic"/>
                <a:ea typeface="Aptos" panose="020B0004020202020204" pitchFamily="34" charset="0"/>
                <a:cs typeface="Aptos" panose="020B0004020202020204" pitchFamily="34" charset="0"/>
              </a:rPr>
              <a:t>Listen to speakers discuss working through resistance, changing the world one (MS) </a:t>
            </a:r>
            <a:r>
              <a:rPr lang="en-US" sz="1100" dirty="0">
                <a:latin typeface="Century Gothic"/>
                <a:ea typeface="Aptos" panose="020B0004020202020204" pitchFamily="34" charset="0"/>
                <a:cs typeface="Aptos" panose="020B0004020202020204" pitchFamily="34" charset="0"/>
              </a:rPr>
              <a:t>form</a:t>
            </a:r>
            <a:r>
              <a:rPr lang="en-US" sz="1100" dirty="0">
                <a:effectLst/>
                <a:latin typeface="Century Gothic"/>
                <a:ea typeface="Aptos" panose="020B0004020202020204" pitchFamily="34" charset="0"/>
                <a:cs typeface="Aptos" panose="020B0004020202020204" pitchFamily="34" charset="0"/>
              </a:rPr>
              <a:t> at a time, implementing a Change Agent Network, being an “accidental” change manager, and more!</a:t>
            </a:r>
            <a:r>
              <a:rPr lang="en-US" sz="1100" dirty="0">
                <a:latin typeface="Century Gothic"/>
                <a:ea typeface="Aptos" panose="020B0004020202020204" pitchFamily="34" charset="0"/>
                <a:cs typeface="Aptos" panose="020B0004020202020204" pitchFamily="34" charset="0"/>
              </a:rPr>
              <a:t> </a:t>
            </a:r>
            <a:endParaRPr lang="en-US" sz="1100" dirty="0">
              <a:effectLst/>
              <a:latin typeface="Century Gothic" panose="020B0502020202020204" pitchFamily="34" charset="0"/>
              <a:ea typeface="Aptos" panose="020B0004020202020204" pitchFamily="34" charset="0"/>
              <a:cs typeface="Aptos" panose="020B0004020202020204" pitchFamily="34" charset="0"/>
            </a:endParaRPr>
          </a:p>
          <a:p>
            <a:pPr marL="0" marR="0">
              <a:spcBef>
                <a:spcPts val="0"/>
              </a:spcBef>
              <a:spcAft>
                <a:spcPts val="0"/>
              </a:spcAft>
            </a:pPr>
            <a:endParaRPr lang="en-US" sz="1100" dirty="0">
              <a:effectLst/>
              <a:latin typeface="Century Gothic" panose="020B0502020202020204" pitchFamily="34" charset="0"/>
              <a:ea typeface="Aptos" panose="020B0004020202020204" pitchFamily="34" charset="0"/>
              <a:cs typeface="Aptos" panose="020B0004020202020204" pitchFamily="34" charset="0"/>
            </a:endParaRPr>
          </a:p>
          <a:p>
            <a:r>
              <a:rPr lang="en-US" sz="1100" dirty="0">
                <a:effectLst/>
                <a:latin typeface="Century Gothic"/>
                <a:ea typeface="Aptos" panose="020B0004020202020204" pitchFamily="34" charset="0"/>
                <a:cs typeface="Aptos" panose="020B0004020202020204" pitchFamily="34" charset="0"/>
              </a:rPr>
              <a:t>Don’t miss it. Registration is available now.</a:t>
            </a:r>
            <a:r>
              <a:rPr lang="en-US" sz="1100" dirty="0">
                <a:latin typeface="Century Gothic"/>
                <a:ea typeface="Aptos" panose="020B0004020202020204" pitchFamily="34" charset="0"/>
                <a:cs typeface="Aptos" panose="020B0004020202020204" pitchFamily="34" charset="0"/>
              </a:rPr>
              <a:t> </a:t>
            </a:r>
            <a:endParaRPr lang="en-US" sz="1100" dirty="0">
              <a:effectLst/>
              <a:latin typeface="Century Gothic" panose="020B0502020202020204" pitchFamily="34" charset="0"/>
              <a:ea typeface="Aptos" panose="020B0004020202020204" pitchFamily="34" charset="0"/>
              <a:cs typeface="Aptos" panose="020B0004020202020204" pitchFamily="34" charset="0"/>
            </a:endParaRPr>
          </a:p>
          <a:p>
            <a:pPr marL="0" marR="0">
              <a:spcBef>
                <a:spcPts val="0"/>
              </a:spcBef>
              <a:spcAft>
                <a:spcPts val="0"/>
              </a:spcAft>
            </a:pPr>
            <a:endParaRPr lang="en-US" sz="1100" dirty="0">
              <a:effectLst/>
              <a:latin typeface="Century Gothic" panose="020B0502020202020204" pitchFamily="34" charset="0"/>
              <a:ea typeface="Aptos" panose="020B0004020202020204" pitchFamily="34" charset="0"/>
              <a:cs typeface="Aptos" panose="020B0004020202020204" pitchFamily="34" charset="0"/>
            </a:endParaRPr>
          </a:p>
          <a:p>
            <a:r>
              <a:rPr lang="en-US" sz="1100" dirty="0">
                <a:effectLst/>
                <a:latin typeface="Century Gothic"/>
                <a:ea typeface="Aptos" panose="020B0004020202020204" pitchFamily="34" charset="0"/>
                <a:cs typeface="Aptos" panose="020B0004020202020204" pitchFamily="34" charset="0"/>
              </a:rPr>
              <a:t>To register, scan the QR code </a:t>
            </a:r>
            <a:r>
              <a:rPr lang="en-US" sz="1100" dirty="0">
                <a:latin typeface="Century Gothic"/>
                <a:ea typeface="Aptos" panose="020B0004020202020204" pitchFamily="34" charset="0"/>
                <a:cs typeface="Aptos" panose="020B0004020202020204" pitchFamily="34" charset="0"/>
              </a:rPr>
              <a:t>above or</a:t>
            </a:r>
            <a:r>
              <a:rPr lang="en-US" sz="1100" dirty="0">
                <a:effectLst/>
                <a:latin typeface="Century Gothic"/>
                <a:ea typeface="Aptos" panose="020B0004020202020204" pitchFamily="34" charset="0"/>
                <a:cs typeface="Aptos" panose="020B0004020202020204" pitchFamily="34" charset="0"/>
              </a:rPr>
              <a:t> visit</a:t>
            </a:r>
            <a:r>
              <a:rPr lang="en-US" sz="1100" dirty="0">
                <a:latin typeface="Century Gothic"/>
                <a:ea typeface="Aptos" panose="020B0004020202020204" pitchFamily="34" charset="0"/>
                <a:cs typeface="Aptos" panose="020B0004020202020204" pitchFamily="34" charset="0"/>
              </a:rPr>
              <a:t> the </a:t>
            </a:r>
            <a:r>
              <a:rPr lang="en-US" sz="1100" dirty="0">
                <a:latin typeface="Century Gothic"/>
                <a:ea typeface="Aptos" panose="020B0004020202020204" pitchFamily="34" charset="0"/>
                <a:cs typeface="Aptos" panose="020B0004020202020204" pitchFamily="34" charset="0"/>
                <a:hlinkClick r:id="rId3"/>
              </a:rPr>
              <a:t>registration page on our website</a:t>
            </a:r>
            <a:r>
              <a:rPr lang="en-US" sz="1100" dirty="0">
                <a:latin typeface="Century Gothic"/>
                <a:ea typeface="Aptos" panose="020B0004020202020204" pitchFamily="34" charset="0"/>
                <a:cs typeface="Aptos" panose="020B0004020202020204" pitchFamily="34" charset="0"/>
              </a:rPr>
              <a:t>.</a:t>
            </a:r>
            <a:endParaRPr lang="en-US" sz="1100" u="sng" dirty="0">
              <a:effectLst/>
              <a:latin typeface="Century Gothic"/>
              <a:ea typeface="Aptos" panose="020B0004020202020204" pitchFamily="34" charset="0"/>
              <a:cs typeface="Aptos" panose="020B0004020202020204" pitchFamily="34" charset="0"/>
            </a:endParaRPr>
          </a:p>
          <a:p>
            <a:pPr marL="0" marR="0">
              <a:spcBef>
                <a:spcPts val="0"/>
              </a:spcBef>
              <a:spcAft>
                <a:spcPts val="0"/>
              </a:spcAft>
            </a:pPr>
            <a:endParaRPr lang="en-US" sz="1100" dirty="0">
              <a:effectLst/>
              <a:latin typeface="Century Gothic" panose="020B0502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100" dirty="0">
                <a:effectLst/>
                <a:latin typeface="Century Gothic"/>
                <a:ea typeface="Aptos" panose="020B0004020202020204" pitchFamily="34" charset="0"/>
                <a:cs typeface="Aptos" panose="020B0004020202020204" pitchFamily="34" charset="0"/>
              </a:rPr>
              <a:t>We hope to see you </a:t>
            </a:r>
            <a:r>
              <a:rPr lang="en-US" sz="1100" dirty="0">
                <a:latin typeface="Century Gothic"/>
                <a:ea typeface="Aptos" panose="020B0004020202020204" pitchFamily="34" charset="0"/>
                <a:cs typeface="Aptos" panose="020B0004020202020204" pitchFamily="34" charset="0"/>
              </a:rPr>
              <a:t>there</a:t>
            </a:r>
            <a:r>
              <a:rPr lang="en-US" sz="1100" dirty="0">
                <a:effectLst/>
                <a:latin typeface="Century Gothic"/>
                <a:ea typeface="Aptos" panose="020B0004020202020204" pitchFamily="34" charset="0"/>
                <a:cs typeface="Aptos" panose="020B0004020202020204" pitchFamily="34" charset="0"/>
              </a:rPr>
              <a:t>!</a:t>
            </a: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557010" y="2209511"/>
            <a:ext cx="2300989" cy="6941055"/>
          </a:xfrm>
          <a:prstGeom prst="rect">
            <a:avLst/>
          </a:prstGeom>
          <a:solidFill>
            <a:srgbClr val="1D629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884"/>
              </a:spcBef>
              <a:spcAft>
                <a:spcPts val="533"/>
              </a:spcAft>
            </a:pPr>
            <a:br>
              <a:rPr lang="en-US" sz="1236" b="1" dirty="0">
                <a:latin typeface="Century Gothic" panose="020B0502020202020204" pitchFamily="34" charset="0"/>
                <a:ea typeface="MS Mincho" panose="02020609040205080304" pitchFamily="49" charset="-128"/>
                <a:cs typeface="Times New Roman" panose="02020603050405020304" pitchFamily="18" charset="0"/>
              </a:rPr>
            </a:br>
            <a:r>
              <a:rPr lang="en-US" sz="1236" b="1" dirty="0">
                <a:latin typeface="Century Gothic" panose="020B0502020202020204" pitchFamily="34" charset="0"/>
                <a:ea typeface="MS Mincho" panose="02020609040205080304" pitchFamily="49" charset="-128"/>
                <a:cs typeface="Times New Roman" panose="02020603050405020304" pitchFamily="18" charset="0"/>
              </a:rPr>
              <a:t>WHAT YOU MISSED</a:t>
            </a:r>
            <a:br>
              <a:rPr lang="en-US" sz="1236" b="1" dirty="0">
                <a:latin typeface="Century Gothic" panose="020B0502020202020204" pitchFamily="34" charset="0"/>
                <a:ea typeface="MS Mincho" panose="02020609040205080304" pitchFamily="49" charset="-128"/>
                <a:cs typeface="Times New Roman" panose="02020603050405020304" pitchFamily="18" charset="0"/>
              </a:rPr>
            </a:br>
            <a:r>
              <a:rPr lang="en-US" sz="1000" dirty="0">
                <a:latin typeface="Century Gothic" panose="020B0502020202020204" pitchFamily="34" charset="0"/>
                <a:ea typeface="MS Mincho" panose="02020609040205080304" pitchFamily="49" charset="-128"/>
                <a:cs typeface="Times New Roman" panose="02020603050405020304" pitchFamily="18" charset="0"/>
              </a:rPr>
              <a:t>At our March CoP meeting, we were grateful to have </a:t>
            </a:r>
            <a:r>
              <a:rPr lang="en-US" sz="1000" dirty="0">
                <a:effectLst/>
                <a:latin typeface="Century Gothic" panose="020B0502020202020204" pitchFamily="34" charset="0"/>
                <a:ea typeface="Aptos" panose="020B0004020202020204" pitchFamily="34" charset="0"/>
              </a:rPr>
              <a:t>Dr. Megan Schoor with the Washington State Office of Financial Management (OFM) share how to engage stakeholders and utilize their feedback throughout a project effectively, and </a:t>
            </a:r>
            <a:r>
              <a:rPr lang="en-US" sz="1000" b="1" dirty="0">
                <a:effectLst/>
                <a:latin typeface="Century Gothic" panose="020B0502020202020204" pitchFamily="34" charset="0"/>
                <a:ea typeface="Aptos" panose="020B0004020202020204" pitchFamily="34" charset="0"/>
              </a:rPr>
              <a:t>Aunna Moss, </a:t>
            </a:r>
            <a:r>
              <a:rPr lang="en-US" sz="1000" dirty="0">
                <a:effectLst/>
                <a:latin typeface="Century Gothic" panose="020B0502020202020204" pitchFamily="34" charset="0"/>
                <a:ea typeface="Aptos" panose="020B0004020202020204" pitchFamily="34" charset="0"/>
              </a:rPr>
              <a:t>also</a:t>
            </a:r>
            <a:r>
              <a:rPr lang="en-US" sz="1000" b="1" dirty="0">
                <a:effectLst/>
                <a:latin typeface="Century Gothic" panose="020B0502020202020204" pitchFamily="34" charset="0"/>
                <a:ea typeface="Aptos" panose="020B0004020202020204" pitchFamily="34" charset="0"/>
              </a:rPr>
              <a:t> </a:t>
            </a:r>
            <a:r>
              <a:rPr lang="en-US" sz="1000" dirty="0">
                <a:effectLst/>
                <a:latin typeface="Century Gothic" panose="020B0502020202020204" pitchFamily="34" charset="0"/>
                <a:ea typeface="Aptos" panose="020B0004020202020204" pitchFamily="34" charset="0"/>
              </a:rPr>
              <a:t>with OFM, share how her Organization Strategy and Performance unit used customer feedback to improve their performance, strategies, and value.</a:t>
            </a:r>
            <a:br>
              <a:rPr lang="en-US" sz="1000" dirty="0">
                <a:latin typeface="Century Gothic" panose="020B0502020202020204" pitchFamily="34" charset="0"/>
                <a:ea typeface="Aptos" panose="020B0004020202020204" pitchFamily="34" charset="0"/>
              </a:rPr>
            </a:br>
            <a:br>
              <a:rPr lang="en-US" sz="1000" dirty="0">
                <a:latin typeface="Century Gothic" panose="020B0502020202020204" pitchFamily="34" charset="0"/>
                <a:ea typeface="MS Mincho" panose="02020609040205080304" pitchFamily="49" charset="-128"/>
                <a:cs typeface="Times New Roman" panose="02020603050405020304" pitchFamily="18" charset="0"/>
              </a:rPr>
            </a:br>
            <a:r>
              <a:rPr lang="en-US" sz="1000" dirty="0">
                <a:latin typeface="Century Gothic" panose="020B0502020202020204" pitchFamily="34" charset="0"/>
                <a:ea typeface="MS Mincho" panose="02020609040205080304" pitchFamily="49" charset="-128"/>
                <a:cs typeface="Times New Roman" panose="02020603050405020304" pitchFamily="18" charset="0"/>
              </a:rPr>
              <a:t>See page 2 for more!</a:t>
            </a:r>
            <a:br>
              <a:rPr lang="en-US" sz="1000" dirty="0">
                <a:latin typeface="Century Gothic" panose="020B0502020202020204" pitchFamily="34" charset="0"/>
                <a:ea typeface="MS Mincho" panose="02020609040205080304" pitchFamily="49" charset="-128"/>
                <a:cs typeface="Times New Roman" panose="02020603050405020304" pitchFamily="18" charset="0"/>
              </a:rPr>
            </a:br>
            <a:br>
              <a:rPr lang="en-US" sz="927" dirty="0">
                <a:latin typeface="Century Gothic" panose="020B0502020202020204" pitchFamily="34" charset="0"/>
                <a:ea typeface="MS Mincho" panose="02020609040205080304" pitchFamily="49" charset="-128"/>
                <a:cs typeface="Times New Roman" panose="02020603050405020304" pitchFamily="18" charset="0"/>
              </a:rPr>
            </a:br>
            <a:r>
              <a:rPr lang="en-US" sz="1236" b="1" dirty="0">
                <a:latin typeface="Century Gothic" panose="020B0502020202020204" pitchFamily="34" charset="0"/>
                <a:ea typeface="MS Mincho" panose="02020609040205080304" pitchFamily="49" charset="-128"/>
                <a:cs typeface="Times New Roman" panose="02020603050405020304" pitchFamily="18" charset="0"/>
              </a:rPr>
              <a:t>LOOKING AHEAD </a:t>
            </a:r>
            <a:br>
              <a:rPr lang="en-US" sz="1236" b="1" dirty="0">
                <a:latin typeface="Century Gothic" panose="020B0502020202020204" pitchFamily="34" charset="0"/>
                <a:ea typeface="MS Mincho" panose="02020609040205080304" pitchFamily="49" charset="-128"/>
                <a:cs typeface="Times New Roman" panose="02020603050405020304" pitchFamily="18" charset="0"/>
              </a:rPr>
            </a:br>
            <a:r>
              <a:rPr lang="en-US" sz="1000" dirty="0">
                <a:latin typeface="Century Gothic" panose="020B0502020202020204" pitchFamily="34" charset="0"/>
                <a:ea typeface="MS Mincho" panose="02020609040205080304" pitchFamily="49" charset="-128"/>
                <a:cs typeface="Times New Roman" panose="02020603050405020304" pitchFamily="18" charset="0"/>
              </a:rPr>
              <a:t>Mark your calendars and check out what we have in store for you at our April</a:t>
            </a:r>
            <a:r>
              <a:rPr lang="en-US" sz="1000" b="1" dirty="0">
                <a:latin typeface="Century Gothic" panose="020B0502020202020204" pitchFamily="34" charset="0"/>
                <a:ea typeface="MS Mincho" panose="02020609040205080304" pitchFamily="49" charset="-128"/>
                <a:cs typeface="Times New Roman" panose="02020603050405020304" pitchFamily="18" charset="0"/>
              </a:rPr>
              <a:t> </a:t>
            </a:r>
            <a:r>
              <a:rPr lang="en-US" sz="1000" dirty="0">
                <a:latin typeface="Century Gothic" panose="020B0502020202020204" pitchFamily="34" charset="0"/>
                <a:ea typeface="MS Mincho" panose="02020609040205080304" pitchFamily="49" charset="-128"/>
                <a:cs typeface="Times New Roman" panose="02020603050405020304" pitchFamily="18" charset="0"/>
              </a:rPr>
              <a:t>CoP meeting on page 2.</a:t>
            </a:r>
            <a:endParaRPr lang="en-US" sz="1000" b="1" dirty="0">
              <a:latin typeface="Century Gothic" panose="020B0502020202020204" pitchFamily="34" charset="0"/>
              <a:ea typeface="MS Mincho" panose="02020609040205080304" pitchFamily="49" charset="-128"/>
              <a:cs typeface="Times New Roman" panose="02020603050405020304" pitchFamily="18" charset="0"/>
            </a:endParaRPr>
          </a:p>
          <a:p>
            <a:pPr marR="201707">
              <a:lnSpc>
                <a:spcPct val="115000"/>
              </a:lnSpc>
              <a:spcBef>
                <a:spcPts val="884"/>
              </a:spcBef>
              <a:spcAft>
                <a:spcPts val="884"/>
              </a:spcAft>
            </a:pPr>
            <a:r>
              <a:rPr lang="en-US" sz="1236"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Questions?</a:t>
            </a:r>
            <a:br>
              <a:rPr lang="en-US" sz="1588"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br>
            <a:r>
              <a:rPr lang="en-US" sz="1000"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this year, contact:</a:t>
            </a:r>
          </a:p>
          <a:p>
            <a:r>
              <a:rPr lang="en-US" sz="1000" b="1" u="sng" dirty="0">
                <a:solidFill>
                  <a:srgbClr val="FFFF00"/>
                </a:solidFill>
                <a:latin typeface="Century Gothic" panose="020B0502020202020204" pitchFamily="34" charset="0"/>
                <a:ea typeface="MS Mincho" panose="02020609040205080304" pitchFamily="49" charset="-128"/>
                <a:cs typeface="Times New Roman" panose="02020603050405020304" pitchFamily="18" charset="0"/>
                <a:hlinkClick r:id="rId4">
                  <a:extLst>
                    <a:ext uri="{A12FA001-AC4F-418D-AE19-62706E023703}">
                      <ahyp:hlinkClr xmlns:ahyp="http://schemas.microsoft.com/office/drawing/2018/hyperlinkcolor" val="tx"/>
                    </a:ext>
                  </a:extLst>
                </a:hlinkClick>
              </a:rPr>
              <a:t>Talia Mazzara</a:t>
            </a:r>
            <a:r>
              <a:rPr lang="en-US" sz="10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a:p>
            <a:endParaRPr lang="en-US" sz="1000" dirty="0">
              <a:latin typeface="Century Gothic" panose="020B0502020202020204" pitchFamily="34" charset="0"/>
              <a:ea typeface="MS Mincho" panose="02020609040205080304" pitchFamily="49" charset="-128"/>
              <a:cs typeface="Times New Roman" panose="02020603050405020304" pitchFamily="18" charset="0"/>
            </a:endParaRPr>
          </a:p>
          <a:p>
            <a:r>
              <a:rPr lang="en-US" sz="1000" b="1" u="sng" dirty="0">
                <a:solidFill>
                  <a:srgbClr val="FFFF00"/>
                </a:solidFill>
                <a:latin typeface="Century Gothic" panose="020B0502020202020204" pitchFamily="34" charset="0"/>
                <a:ea typeface="MS Mincho" panose="02020609040205080304" pitchFamily="49" charset="-128"/>
                <a:cs typeface="Times New Roman" panose="02020603050405020304" pitchFamily="18" charset="0"/>
                <a:hlinkClick r:id="rId5">
                  <a:extLst>
                    <a:ext uri="{A12FA001-AC4F-418D-AE19-62706E023703}">
                      <ahyp:hlinkClr xmlns:ahyp="http://schemas.microsoft.com/office/drawing/2018/hyperlinkcolor" val="tx"/>
                    </a:ext>
                  </a:extLst>
                </a:hlinkClick>
              </a:rPr>
              <a:t>Theresa Dew</a:t>
            </a:r>
            <a:r>
              <a:rPr lang="en-US" sz="10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p:txBody>
      </p:sp>
      <p:cxnSp>
        <p:nvCxnSpPr>
          <p:cNvPr id="62" name="Straight Connector 61">
            <a:extLst>
              <a:ext uri="{FF2B5EF4-FFF2-40B4-BE49-F238E27FC236}">
                <a16:creationId xmlns:a16="http://schemas.microsoft.com/office/drawing/2014/main" id="{BA8EE050-D37F-B9ED-90B7-9CC8D03674C2}"/>
              </a:ext>
              <a:ext uri="{C183D7F6-B498-43B3-948B-1728B52AA6E4}">
                <adec:decorative xmlns:adec="http://schemas.microsoft.com/office/drawing/2017/decorative" val="1"/>
              </a:ext>
            </a:extLst>
          </p:cNvPr>
          <p:cNvCxnSpPr/>
          <p:nvPr/>
        </p:nvCxnSpPr>
        <p:spPr>
          <a:xfrm>
            <a:off x="4755153" y="6018046"/>
            <a:ext cx="18909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p:nvPr/>
        </p:nvCxnSpPr>
        <p:spPr>
          <a:xfrm>
            <a:off x="4762007" y="7122153"/>
            <a:ext cx="18909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 y="5754694"/>
            <a:ext cx="229721" cy="3308251"/>
            <a:chOff x="3756025" y="3200718"/>
            <a:chExt cx="260350" cy="3656965"/>
          </a:xfrm>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pic>
        <p:nvPicPr>
          <p:cNvPr id="37" name="Picture 36">
            <a:extLst>
              <a:ext uri="{FF2B5EF4-FFF2-40B4-BE49-F238E27FC236}">
                <a16:creationId xmlns:a16="http://schemas.microsoft.com/office/drawing/2014/main" id="{E0CCFF9D-0980-FA12-1CC7-D75ED2370C67}"/>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rot="1001225">
            <a:off x="6163511" y="6045595"/>
            <a:ext cx="337278" cy="337278"/>
          </a:xfrm>
          <a:prstGeom prst="rect">
            <a:avLst/>
          </a:prstGeom>
          <a:noFill/>
        </p:spPr>
      </p:pic>
      <p:sp>
        <p:nvSpPr>
          <p:cNvPr id="32" name="Rectangle 31">
            <a:extLst>
              <a:ext uri="{FF2B5EF4-FFF2-40B4-BE49-F238E27FC236}">
                <a16:creationId xmlns:a16="http://schemas.microsoft.com/office/drawing/2014/main" id="{48039957-677A-E4D9-CBF6-3D219725CEC9}"/>
              </a:ext>
              <a:ext uri="{C183D7F6-B498-43B3-948B-1728B52AA6E4}">
                <adec:decorative xmlns:adec="http://schemas.microsoft.com/office/drawing/2017/decorative" val="1"/>
              </a:ext>
            </a:extLst>
          </p:cNvPr>
          <p:cNvSpPr/>
          <p:nvPr/>
        </p:nvSpPr>
        <p:spPr>
          <a:xfrm>
            <a:off x="261507" y="5992783"/>
            <a:ext cx="673550" cy="6089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pic>
        <p:nvPicPr>
          <p:cNvPr id="42" name="Picture 41" descr="Organizational Change Management virtual conference QR code">
            <a:extLst>
              <a:ext uri="{FF2B5EF4-FFF2-40B4-BE49-F238E27FC236}">
                <a16:creationId xmlns:a16="http://schemas.microsoft.com/office/drawing/2014/main" id="{3CD79308-E7CC-BFAC-272D-893EECF21358}"/>
              </a:ext>
            </a:extLst>
          </p:cNvPr>
          <p:cNvPicPr>
            <a:picLocks noChangeAspect="1"/>
          </p:cNvPicPr>
          <p:nvPr/>
        </p:nvPicPr>
        <p:blipFill rotWithShape="1">
          <a:blip r:embed="rId8"/>
          <a:srcRect l="5245" t="8341" r="5864" b="10826"/>
          <a:stretch/>
        </p:blipFill>
        <p:spPr>
          <a:xfrm>
            <a:off x="0" y="2209511"/>
            <a:ext cx="4557010" cy="2868504"/>
          </a:xfrm>
          <a:prstGeom prst="rect">
            <a:avLst/>
          </a:prstGeom>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3" name="TextBox 62">
            <a:extLst>
              <a:ext uri="{FF2B5EF4-FFF2-40B4-BE49-F238E27FC236}">
                <a16:creationId xmlns:a16="http://schemas.microsoft.com/office/drawing/2014/main" id="{B150F710-8CCD-1727-B067-8D2192F58E4B}"/>
              </a:ext>
              <a:ext uri="{C183D7F6-B498-43B3-948B-1728B52AA6E4}">
                <adec:decorative xmlns:adec="http://schemas.microsoft.com/office/drawing/2017/decorative" val="0"/>
              </a:ext>
            </a:extLst>
          </p:cNvPr>
          <p:cNvSpPr txBox="1"/>
          <p:nvPr/>
        </p:nvSpPr>
        <p:spPr>
          <a:xfrm>
            <a:off x="-1145" y="193721"/>
            <a:ext cx="4036921" cy="282513"/>
          </a:xfrm>
          <a:prstGeom prst="rect">
            <a:avLst/>
          </a:prstGeom>
          <a:noFill/>
        </p:spPr>
        <p:txBody>
          <a:bodyPr wrap="square" lIns="242048" rtlCol="0">
            <a:spAutoFit/>
          </a:bodyPr>
          <a:lstStyle/>
          <a:p>
            <a:pPr>
              <a:spcBef>
                <a:spcPts val="1060"/>
              </a:spcBef>
            </a:pP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ISSUE NO. 16 | MARCH 2024 </a:t>
            </a:r>
            <a:endParaRPr lang="en-US" sz="1236" b="1" dirty="0">
              <a:solidFill>
                <a:srgbClr val="2582C6"/>
              </a:solidFill>
            </a:endParaRPr>
          </a:p>
        </p:txBody>
      </p:sp>
      <p:sp>
        <p:nvSpPr>
          <p:cNvPr id="4" name="Rectangle 3">
            <a:extLst>
              <a:ext uri="{FF2B5EF4-FFF2-40B4-BE49-F238E27FC236}">
                <a16:creationId xmlns:a16="http://schemas.microsoft.com/office/drawing/2014/main" id="{F5F8049D-5F8A-4570-8E88-708FC84D52CB}"/>
              </a:ext>
            </a:extLst>
          </p:cNvPr>
          <p:cNvSpPr/>
          <p:nvPr/>
        </p:nvSpPr>
        <p:spPr>
          <a:xfrm>
            <a:off x="-13862" y="473693"/>
            <a:ext cx="4971426" cy="324358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533"/>
              </a:spcBef>
              <a:spcAft>
                <a:spcPts val="533"/>
              </a:spcAft>
            </a:pPr>
            <a:br>
              <a:rPr lang="en-US" sz="1400" b="1" i="0" dirty="0">
                <a:solidFill>
                  <a:srgbClr val="434341"/>
                </a:solidFill>
                <a:effectLst/>
                <a:latin typeface="Century Gothic" panose="020B0502020202020204" pitchFamily="34" charset="0"/>
              </a:rPr>
            </a:br>
            <a:r>
              <a:rPr lang="en-US" sz="1400" b="1" i="0" dirty="0">
                <a:solidFill>
                  <a:schemeClr val="tx1"/>
                </a:solidFill>
                <a:effectLst/>
                <a:latin typeface="Century Gothic" panose="020B0502020202020204" pitchFamily="34" charset="0"/>
              </a:rPr>
              <a:t>Engaging Stakeholders: From Project to Embedded Workplace Culture</a:t>
            </a:r>
            <a:endParaRPr lang="en-US" sz="1400" b="1" i="1" dirty="0">
              <a:solidFill>
                <a:schemeClr val="tx1"/>
              </a:solidFill>
              <a:latin typeface="Century Gothic" panose="020B0502020202020204" pitchFamily="34" charset="0"/>
            </a:endParaRPr>
          </a:p>
          <a:p>
            <a:pPr>
              <a:lnSpc>
                <a:spcPct val="115000"/>
              </a:lnSpc>
              <a:spcBef>
                <a:spcPts val="533"/>
              </a:spcBef>
              <a:spcAft>
                <a:spcPts val="533"/>
              </a:spcAft>
            </a:pPr>
            <a:r>
              <a:rPr lang="en-US" sz="1050" b="1"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Dr. Megan Schoor </a:t>
            </a:r>
            <a:r>
              <a:rPr lang="en-US" sz="105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with the Office of Financial Management shared a helpful teach-back that focused on how to identify stakeholders and understand their interests &amp; influence, as well as how to gather their feedback for projects by using reflection questions and discovery sessions. As she talked us through the what, why, and how’s, Megan demonstrated how using stakeholder feedback in a project with the Education and Research Data Center‘s (ERDC) system, which provides analysis focusing on student transitions, helped them to identify and meet strategic goals in addition to identifying potential solutions and next steps for future phases. She also shared two helpful templates with us, which can be found here!</a:t>
            </a:r>
          </a:p>
          <a:p>
            <a:pPr>
              <a:lnSpc>
                <a:spcPct val="115000"/>
              </a:lnSpc>
              <a:spcBef>
                <a:spcPts val="533"/>
              </a:spcBef>
              <a:spcAft>
                <a:spcPts val="533"/>
              </a:spcAft>
            </a:pPr>
            <a:r>
              <a:rPr lang="en-US" sz="105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hlinkClick r:id="rId2"/>
              </a:rPr>
              <a:t>Support Systems Worksheet </a:t>
            </a:r>
            <a:r>
              <a:rPr lang="en-US" sz="105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&amp; </a:t>
            </a:r>
            <a:r>
              <a:rPr lang="en-US" sz="105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hlinkClick r:id="rId3"/>
              </a:rPr>
              <a:t>System Mapping</a:t>
            </a:r>
            <a:br>
              <a:rPr lang="en-US" sz="105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br>
            <a:endParaRPr lang="en-US" sz="110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endParaRPr>
          </a:p>
        </p:txBody>
      </p:sp>
      <p:pic>
        <p:nvPicPr>
          <p:cNvPr id="47" name="Picture 46" descr="Stakeholder mapping description:&#10;&#10;An exercise to help you determine who your stakeholders are and how much engagement, communication, or consideration they need.">
            <a:extLst>
              <a:ext uri="{FF2B5EF4-FFF2-40B4-BE49-F238E27FC236}">
                <a16:creationId xmlns:a16="http://schemas.microsoft.com/office/drawing/2014/main" id="{B0CA4671-AD34-D2B0-898A-D2D0DC95A4A6}"/>
              </a:ext>
            </a:extLst>
          </p:cNvPr>
          <p:cNvPicPr>
            <a:picLocks noChangeAspect="1"/>
          </p:cNvPicPr>
          <p:nvPr/>
        </p:nvPicPr>
        <p:blipFill rotWithShape="1">
          <a:blip r:embed="rId4"/>
          <a:srcRect l="19687" t="2343" r="21660" b="31684"/>
          <a:stretch/>
        </p:blipFill>
        <p:spPr>
          <a:xfrm>
            <a:off x="5038953" y="473692"/>
            <a:ext cx="1743747" cy="3757651"/>
          </a:xfrm>
          <a:prstGeom prst="rect">
            <a:avLst/>
          </a:prstGeom>
        </p:spPr>
      </p:pic>
      <p:sp>
        <p:nvSpPr>
          <p:cNvPr id="9" name="Rectangle 8">
            <a:extLst>
              <a:ext uri="{FF2B5EF4-FFF2-40B4-BE49-F238E27FC236}">
                <a16:creationId xmlns:a16="http://schemas.microsoft.com/office/drawing/2014/main" id="{2DBE48E4-E351-CE26-96A5-1DDC48E5AF49}"/>
              </a:ext>
              <a:ext uri="{C183D7F6-B498-43B3-948B-1728B52AA6E4}">
                <adec:decorative xmlns:adec="http://schemas.microsoft.com/office/drawing/2017/decorative" val="1"/>
              </a:ext>
            </a:extLst>
          </p:cNvPr>
          <p:cNvSpPr>
            <a:spLocks noChangeArrowheads="1"/>
          </p:cNvSpPr>
          <p:nvPr/>
        </p:nvSpPr>
        <p:spPr bwMode="auto">
          <a:xfrm>
            <a:off x="-1144" y="5076803"/>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D0C3A28E-05EF-B465-9779-BAA6CFF83BFC}"/>
              </a:ext>
              <a:ext uri="{C183D7F6-B498-43B3-948B-1728B52AA6E4}">
                <adec:decorative xmlns:adec="http://schemas.microsoft.com/office/drawing/2017/decorative" val="1"/>
              </a:ext>
            </a:extLst>
          </p:cNvPr>
          <p:cNvSpPr>
            <a:spLocks noChangeArrowheads="1"/>
          </p:cNvSpPr>
          <p:nvPr/>
        </p:nvSpPr>
        <p:spPr bwMode="auto">
          <a:xfrm>
            <a:off x="-1144" y="4948282"/>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CFCF992B-8245-4C28-705D-84E19C83D95A}"/>
              </a:ext>
              <a:ext uri="{C183D7F6-B498-43B3-948B-1728B52AA6E4}">
                <adec:decorative xmlns:adec="http://schemas.microsoft.com/office/drawing/2017/decorative" val="1"/>
              </a:ext>
            </a:extLst>
          </p:cNvPr>
          <p:cNvSpPr>
            <a:spLocks noChangeArrowheads="1"/>
          </p:cNvSpPr>
          <p:nvPr/>
        </p:nvSpPr>
        <p:spPr bwMode="auto">
          <a:xfrm>
            <a:off x="-1144" y="4819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E5C8B2C6-C970-69E1-36E2-10BEE1A6296D}"/>
              </a:ext>
              <a:ext uri="{C183D7F6-B498-43B3-948B-1728B52AA6E4}">
                <adec:decorative xmlns:adec="http://schemas.microsoft.com/office/drawing/2017/decorative" val="1"/>
              </a:ext>
            </a:extLst>
          </p:cNvPr>
          <p:cNvSpPr>
            <a:spLocks noChangeArrowheads="1"/>
          </p:cNvSpPr>
          <p:nvPr/>
        </p:nvSpPr>
        <p:spPr bwMode="auto">
          <a:xfrm>
            <a:off x="-1144" y="4692358"/>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5FA175E1-FE5F-957A-9224-6EB7CC5BC054}"/>
              </a:ext>
              <a:ext uri="{C183D7F6-B498-43B3-948B-1728B52AA6E4}">
                <adec:decorative xmlns:adec="http://schemas.microsoft.com/office/drawing/2017/decorative" val="1"/>
              </a:ext>
            </a:extLst>
          </p:cNvPr>
          <p:cNvSpPr>
            <a:spLocks noChangeArrowheads="1"/>
          </p:cNvSpPr>
          <p:nvPr/>
        </p:nvSpPr>
        <p:spPr bwMode="auto">
          <a:xfrm>
            <a:off x="-1144" y="4560484"/>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3BAD40F6-579B-FF3B-EE5C-DA6C3606150A}"/>
              </a:ext>
              <a:ext uri="{C183D7F6-B498-43B3-948B-1728B52AA6E4}">
                <adec:decorative xmlns:adec="http://schemas.microsoft.com/office/drawing/2017/decorative" val="1"/>
              </a:ext>
            </a:extLst>
          </p:cNvPr>
          <p:cNvSpPr>
            <a:spLocks noChangeArrowheads="1"/>
          </p:cNvSpPr>
          <p:nvPr/>
        </p:nvSpPr>
        <p:spPr bwMode="auto">
          <a:xfrm>
            <a:off x="-1144" y="4433080"/>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0046740D-9657-DD05-5193-E315F24C5012}"/>
              </a:ext>
              <a:ext uri="{C183D7F6-B498-43B3-948B-1728B52AA6E4}">
                <adec:decorative xmlns:adec="http://schemas.microsoft.com/office/drawing/2017/decorative" val="1"/>
              </a:ext>
            </a:extLst>
          </p:cNvPr>
          <p:cNvSpPr>
            <a:spLocks noChangeArrowheads="1"/>
          </p:cNvSpPr>
          <p:nvPr/>
        </p:nvSpPr>
        <p:spPr bwMode="auto">
          <a:xfrm>
            <a:off x="-1144" y="430455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0B70C563-DA1B-3BA7-4D31-97EE5FC72C53}"/>
              </a:ext>
              <a:ext uri="{C183D7F6-B498-43B3-948B-1728B52AA6E4}">
                <adec:decorative xmlns:adec="http://schemas.microsoft.com/office/drawing/2017/decorative" val="1"/>
              </a:ext>
            </a:extLst>
          </p:cNvPr>
          <p:cNvSpPr>
            <a:spLocks noChangeArrowheads="1"/>
          </p:cNvSpPr>
          <p:nvPr/>
        </p:nvSpPr>
        <p:spPr bwMode="auto">
          <a:xfrm>
            <a:off x="-13863" y="417636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8E3583B1-028C-EFD1-3DB9-4260D6A7E4A8}"/>
              </a:ext>
              <a:ext uri="{C183D7F6-B498-43B3-948B-1728B52AA6E4}">
                <adec:decorative xmlns:adec="http://schemas.microsoft.com/office/drawing/2017/decorative" val="1"/>
              </a:ext>
            </a:extLst>
          </p:cNvPr>
          <p:cNvSpPr>
            <a:spLocks noChangeArrowheads="1"/>
          </p:cNvSpPr>
          <p:nvPr/>
        </p:nvSpPr>
        <p:spPr bwMode="auto">
          <a:xfrm>
            <a:off x="-1144" y="4048635"/>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F869B604-24E1-566D-B1CA-BAC49E00F841}"/>
              </a:ext>
              <a:ext uri="{C183D7F6-B498-43B3-948B-1728B52AA6E4}">
                <adec:decorative xmlns:adec="http://schemas.microsoft.com/office/drawing/2017/decorative" val="1"/>
              </a:ext>
            </a:extLst>
          </p:cNvPr>
          <p:cNvSpPr>
            <a:spLocks noChangeArrowheads="1"/>
          </p:cNvSpPr>
          <p:nvPr/>
        </p:nvSpPr>
        <p:spPr bwMode="auto">
          <a:xfrm>
            <a:off x="-1144" y="3916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69DE2B56-EF61-8233-4167-FC962F3EA487}"/>
              </a:ext>
              <a:ext uri="{C183D7F6-B498-43B3-948B-1728B52AA6E4}">
                <adec:decorative xmlns:adec="http://schemas.microsoft.com/office/drawing/2017/decorative" val="1"/>
              </a:ext>
            </a:extLst>
          </p:cNvPr>
          <p:cNvSpPr>
            <a:spLocks noChangeArrowheads="1"/>
          </p:cNvSpPr>
          <p:nvPr/>
        </p:nvSpPr>
        <p:spPr bwMode="auto">
          <a:xfrm>
            <a:off x="-1144" y="3789917"/>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02F9E27D-27E4-38F3-CAA5-3F26A9211452}"/>
              </a:ext>
            </a:extLst>
          </p:cNvPr>
          <p:cNvSpPr/>
          <p:nvPr/>
        </p:nvSpPr>
        <p:spPr>
          <a:xfrm>
            <a:off x="191354" y="3732290"/>
            <a:ext cx="4788895" cy="14970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80683" bIns="40341" numCol="1" spcCol="0" rtlCol="0" fromWordArt="0" anchor="ctr" anchorCtr="0" forceAA="0" compatLnSpc="1">
            <a:prstTxWarp prst="textNoShape">
              <a:avLst/>
            </a:prstTxWarp>
            <a:noAutofit/>
          </a:bodyPr>
          <a:lstStyle/>
          <a:p>
            <a:pPr algn="ctr"/>
            <a:r>
              <a:rPr lang="en-US" i="1" dirty="0">
                <a:solidFill>
                  <a:schemeClr val="bg1"/>
                </a:solidFill>
                <a:latin typeface="Avenir Next LT Pro Light" panose="020B0304020202020204" pitchFamily="34" charset="0"/>
                <a:cs typeface="Arabic Typesetting" panose="03020402040406030203" pitchFamily="66" charset="-78"/>
              </a:rPr>
              <a:t>“Fundamentally, at the heart of stakeholder engagement, is inclusion and equity</a:t>
            </a:r>
            <a:r>
              <a:rPr lang="en-US" i="1" dirty="0">
                <a:solidFill>
                  <a:schemeClr val="bg1"/>
                </a:solidFill>
                <a:effectLst/>
                <a:latin typeface="Avenir Next LT Pro Light" panose="020B0304020202020204" pitchFamily="34" charset="0"/>
                <a:cs typeface="Arabic Typesetting" panose="03020402040406030203" pitchFamily="66" charset="-78"/>
              </a:rPr>
              <a:t>.”</a:t>
            </a:r>
            <a:br>
              <a:rPr lang="en-US" dirty="0">
                <a:solidFill>
                  <a:schemeClr val="bg1"/>
                </a:solidFill>
                <a:latin typeface="Baguet Script" panose="00000500000000000000" pitchFamily="2" charset="0"/>
              </a:rPr>
            </a:br>
            <a:endParaRPr lang="en-US" dirty="0">
              <a:solidFill>
                <a:schemeClr val="bg1"/>
              </a:solidFill>
              <a:latin typeface="Baguet Script" panose="00000500000000000000" pitchFamily="2" charset="0"/>
            </a:endParaRPr>
          </a:p>
          <a:p>
            <a:pPr algn="ctr"/>
            <a:r>
              <a:rPr lang="en-US" sz="1600" dirty="0">
                <a:latin typeface="Arabic Typesetting" panose="03020402040406030203" pitchFamily="66" charset="-78"/>
                <a:ea typeface="MS Mincho" panose="02020609040205080304" pitchFamily="49" charset="-128"/>
                <a:cs typeface="Arabic Typesetting" panose="03020402040406030203" pitchFamily="66" charset="-78"/>
              </a:rPr>
              <a:t>~ Dr. Megan Schoor</a:t>
            </a:r>
            <a:endParaRPr lang="en-US" sz="1600" dirty="0">
              <a:solidFill>
                <a:schemeClr val="bg1"/>
              </a:solidFill>
              <a:latin typeface="Arabic Typesetting" panose="03020402040406030203" pitchFamily="66" charset="-78"/>
              <a:cs typeface="Arabic Typesetting" panose="03020402040406030203" pitchFamily="66" charset="-78"/>
            </a:endParaRPr>
          </a:p>
        </p:txBody>
      </p:sp>
      <p:sp>
        <p:nvSpPr>
          <p:cNvPr id="52" name="Rectangle 51">
            <a:extLst>
              <a:ext uri="{FF2B5EF4-FFF2-40B4-BE49-F238E27FC236}">
                <a16:creationId xmlns:a16="http://schemas.microsoft.com/office/drawing/2014/main" id="{593C7CB6-AB65-1E61-52F7-0CDB94C4E295}"/>
              </a:ext>
            </a:extLst>
          </p:cNvPr>
          <p:cNvSpPr/>
          <p:nvPr/>
        </p:nvSpPr>
        <p:spPr>
          <a:xfrm>
            <a:off x="2568098" y="5347297"/>
            <a:ext cx="4077325" cy="3808477"/>
          </a:xfrm>
          <a:prstGeom prst="rect">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algn="ctr">
              <a:lnSpc>
                <a:spcPct val="115000"/>
              </a:lnSpc>
              <a:spcBef>
                <a:spcPts val="1588"/>
              </a:spcBef>
              <a:spcAft>
                <a:spcPts val="884"/>
              </a:spcAft>
            </a:pPr>
            <a:r>
              <a:rPr lang="en-US" sz="1400" b="1" i="0" dirty="0">
                <a:solidFill>
                  <a:schemeClr val="bg1"/>
                </a:solidFill>
                <a:effectLst/>
                <a:latin typeface="Century Gothic" panose="020B0502020202020204" pitchFamily="34" charset="0"/>
              </a:rPr>
              <a:t>Organization Strategy and Performance Unit Customer Feedback Initiative</a:t>
            </a:r>
          </a:p>
          <a:p>
            <a:pPr algn="ctr">
              <a:lnSpc>
                <a:spcPct val="115000"/>
              </a:lnSpc>
              <a:spcBef>
                <a:spcPts val="1588"/>
              </a:spcBef>
              <a:spcAft>
                <a:spcPts val="884"/>
              </a:spcAft>
            </a:pPr>
            <a:br>
              <a:rPr lang="en-US" sz="1050" b="1" dirty="0">
                <a:solidFill>
                  <a:schemeClr val="bg1"/>
                </a:solidFill>
                <a:latin typeface="Century Gothic" panose="020B0502020202020204" pitchFamily="34" charset="0"/>
                <a:ea typeface="MS Mincho" panose="02020609040205080304" pitchFamily="49" charset="-128"/>
                <a:cs typeface="Calibri"/>
              </a:rPr>
            </a:br>
            <a:br>
              <a:rPr lang="en-US" sz="1050" b="1" dirty="0">
                <a:solidFill>
                  <a:schemeClr val="bg1"/>
                </a:solidFill>
                <a:latin typeface="Century Gothic" panose="020B0502020202020204" pitchFamily="34" charset="0"/>
                <a:ea typeface="MS Mincho" panose="02020609040205080304" pitchFamily="49" charset="-128"/>
                <a:cs typeface="Calibri"/>
              </a:rPr>
            </a:br>
            <a:endParaRPr lang="en-US" sz="1050" dirty="0">
              <a:solidFill>
                <a:schemeClr val="bg1"/>
              </a:solidFill>
              <a:latin typeface="Century Gothic" panose="020B0502020202020204" pitchFamily="34" charset="0"/>
              <a:ea typeface="MS Mincho" panose="02020609040205080304" pitchFamily="49" charset="-128"/>
              <a:cs typeface="Calibri"/>
            </a:endParaRPr>
          </a:p>
          <a:p>
            <a:pPr>
              <a:lnSpc>
                <a:spcPct val="115000"/>
              </a:lnSpc>
              <a:spcBef>
                <a:spcPts val="1588"/>
              </a:spcBef>
              <a:spcAft>
                <a:spcPts val="884"/>
              </a:spcAft>
            </a:pPr>
            <a:br>
              <a:rPr lang="en-US" sz="1050" dirty="0">
                <a:solidFill>
                  <a:schemeClr val="bg1"/>
                </a:solidFill>
                <a:latin typeface="Century Gothic" panose="020B0502020202020204" pitchFamily="34" charset="0"/>
                <a:ea typeface="MS Mincho" panose="02020609040205080304" pitchFamily="49" charset="-128"/>
                <a:cs typeface="Calibri"/>
              </a:rPr>
            </a:br>
            <a:br>
              <a:rPr lang="en-US" sz="1050" dirty="0">
                <a:solidFill>
                  <a:schemeClr val="bg1"/>
                </a:solidFill>
                <a:latin typeface="Century Gothic" panose="020B0502020202020204" pitchFamily="34" charset="0"/>
                <a:ea typeface="MS Mincho" panose="02020609040205080304" pitchFamily="49" charset="-128"/>
                <a:cs typeface="Calibri"/>
              </a:rPr>
            </a:br>
            <a:endParaRPr lang="en-US" sz="1050" dirty="0">
              <a:solidFill>
                <a:schemeClr val="bg1"/>
              </a:solidFill>
              <a:latin typeface="Century Gothic" panose="020B0502020202020204" pitchFamily="34" charset="0"/>
              <a:ea typeface="MS Mincho" panose="02020609040205080304" pitchFamily="49" charset="-128"/>
              <a:cs typeface="Calibri"/>
            </a:endParaRPr>
          </a:p>
          <a:p>
            <a:pPr>
              <a:lnSpc>
                <a:spcPct val="115000"/>
              </a:lnSpc>
              <a:spcBef>
                <a:spcPts val="1588"/>
              </a:spcBef>
              <a:spcAft>
                <a:spcPts val="884"/>
              </a:spcAft>
            </a:pPr>
            <a:endParaRPr lang="en-US" sz="1100" dirty="0">
              <a:solidFill>
                <a:schemeClr val="bg1"/>
              </a:solidFill>
              <a:latin typeface="Century Gothic" panose="020B0502020202020204" pitchFamily="34" charset="0"/>
              <a:ea typeface="MS Mincho" panose="02020609040205080304" pitchFamily="49" charset="-128"/>
              <a:cs typeface="Calibri"/>
            </a:endParaRPr>
          </a:p>
        </p:txBody>
      </p:sp>
      <p:sp>
        <p:nvSpPr>
          <p:cNvPr id="62" name="TextBox 61">
            <a:extLst>
              <a:ext uri="{FF2B5EF4-FFF2-40B4-BE49-F238E27FC236}">
                <a16:creationId xmlns:a16="http://schemas.microsoft.com/office/drawing/2014/main" id="{A9C978B6-9F87-35AB-96AC-FB4195D4DD7D}"/>
              </a:ext>
            </a:extLst>
          </p:cNvPr>
          <p:cNvSpPr txBox="1"/>
          <p:nvPr/>
        </p:nvSpPr>
        <p:spPr>
          <a:xfrm>
            <a:off x="2610646" y="6169851"/>
            <a:ext cx="4141066" cy="3139321"/>
          </a:xfrm>
          <a:prstGeom prst="rect">
            <a:avLst/>
          </a:prstGeom>
          <a:noFill/>
        </p:spPr>
        <p:txBody>
          <a:bodyPr wrap="square" rtlCol="0">
            <a:spAutoFit/>
          </a:bodyPr>
          <a:lstStyle/>
          <a:p>
            <a:r>
              <a:rPr lang="en-US" sz="1100" b="1" dirty="0">
                <a:solidFill>
                  <a:schemeClr val="bg1"/>
                </a:solidFill>
                <a:latin typeface="Century Gothic" panose="020B0502020202020204" pitchFamily="34" charset="0"/>
                <a:ea typeface="MS Mincho" panose="02020609040205080304" pitchFamily="49" charset="-128"/>
                <a:cs typeface="Calibri"/>
              </a:rPr>
              <a:t>Aunna Moss, </a:t>
            </a:r>
            <a:r>
              <a:rPr lang="en-US" sz="1100" dirty="0">
                <a:solidFill>
                  <a:schemeClr val="bg1"/>
                </a:solidFill>
                <a:latin typeface="Century Gothic" panose="020B0502020202020204" pitchFamily="34" charset="0"/>
                <a:ea typeface="MS Mincho" panose="02020609040205080304" pitchFamily="49" charset="-128"/>
                <a:cs typeface="Calibri"/>
              </a:rPr>
              <a:t>with the Organization Strategy and Performance Unit within the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Office of Financial Management, presented a project share that focused on gathering customer’s feedback to help understand what current actions and possible future actions would help increase the value of their services. Through the work done with this project, OFM had many successful outcomes.</a:t>
            </a:r>
          </a:p>
          <a:p>
            <a:endPar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endParaRPr>
          </a:p>
          <a:p>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To name a few, OFM used the work from this initiative and the feedback to:</a:t>
            </a:r>
          </a:p>
          <a:p>
            <a:pPr marL="171450" indent="-171450">
              <a:buFont typeface="Arial" panose="020B0604020202020204" pitchFamily="34" charset="0"/>
              <a:buChar char="•"/>
            </a:pP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Help create strategic priorities</a:t>
            </a:r>
          </a:p>
          <a:p>
            <a:pPr marL="171450" indent="-171450">
              <a:buFont typeface="Arial" panose="020B0604020202020204" pitchFamily="34" charset="0"/>
              <a:buChar char="•"/>
            </a:pP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Clearly define services offered</a:t>
            </a:r>
          </a:p>
          <a:p>
            <a:pPr marL="171450" indent="-171450">
              <a:buFont typeface="Arial" panose="020B0604020202020204" pitchFamily="34" charset="0"/>
              <a:buChar char="•"/>
            </a:pP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Standardize work and deliverables</a:t>
            </a:r>
          </a:p>
          <a:p>
            <a:pPr marL="171450" indent="-171450">
              <a:buFont typeface="Arial" panose="020B0604020202020204" pitchFamily="34" charset="0"/>
              <a:buChar char="•"/>
            </a:pP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Adjust customer outreach approach</a:t>
            </a:r>
          </a:p>
          <a:p>
            <a:pPr marL="171450" indent="-171450">
              <a:buFont typeface="Arial" panose="020B0604020202020204" pitchFamily="34" charset="0"/>
              <a:buChar char="•"/>
            </a:pP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Identify core competencies for their work portfolio</a:t>
            </a:r>
          </a:p>
          <a:p>
            <a:pPr marL="171450" indent="-171450">
              <a:buFont typeface="Arial" panose="020B0604020202020204" pitchFamily="34" charset="0"/>
              <a:buChar char="•"/>
            </a:pP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Establish regular check-ins with OFM directors</a:t>
            </a:r>
          </a:p>
          <a:p>
            <a:endPar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endParaRPr>
          </a:p>
        </p:txBody>
      </p:sp>
      <p:sp>
        <p:nvSpPr>
          <p:cNvPr id="50" name="TextBox 49">
            <a:extLst>
              <a:ext uri="{FF2B5EF4-FFF2-40B4-BE49-F238E27FC236}">
                <a16:creationId xmlns:a16="http://schemas.microsoft.com/office/drawing/2014/main" id="{20E76B1A-1D92-268D-54B3-22CF408EE05F}"/>
              </a:ext>
            </a:extLst>
          </p:cNvPr>
          <p:cNvSpPr txBox="1"/>
          <p:nvPr/>
        </p:nvSpPr>
        <p:spPr>
          <a:xfrm>
            <a:off x="4980249" y="4239884"/>
            <a:ext cx="1948212" cy="769441"/>
          </a:xfrm>
          <a:prstGeom prst="rect">
            <a:avLst/>
          </a:prstGeom>
          <a:noFill/>
        </p:spPr>
        <p:txBody>
          <a:bodyPr wrap="square">
            <a:spAutoFit/>
          </a:bodyPr>
          <a:lstStyle/>
          <a:p>
            <a:pPr algn="ctr"/>
            <a:r>
              <a:rPr lang="en-US" sz="1100" dirty="0">
                <a:solidFill>
                  <a:srgbClr val="6A7129"/>
                </a:solidFill>
                <a:latin typeface="Cavolini" panose="03000502040302020204" pitchFamily="66" charset="0"/>
                <a:ea typeface="MS Mincho" panose="02020609040205080304" pitchFamily="49" charset="-128"/>
                <a:cs typeface="Cavolini" panose="03000502040302020204" pitchFamily="66" charset="0"/>
              </a:rPr>
              <a:t>Click below to watch the CoP recording of Megan and </a:t>
            </a:r>
            <a:r>
              <a:rPr lang="en-US" sz="1100" dirty="0" err="1">
                <a:solidFill>
                  <a:srgbClr val="6A7129"/>
                </a:solidFill>
                <a:latin typeface="Cavolini" panose="03000502040302020204" pitchFamily="66" charset="0"/>
                <a:ea typeface="MS Mincho" panose="02020609040205080304" pitchFamily="49" charset="-128"/>
                <a:cs typeface="Cavolini" panose="03000502040302020204" pitchFamily="66" charset="0"/>
              </a:rPr>
              <a:t>Aunna’s</a:t>
            </a:r>
            <a:r>
              <a:rPr lang="en-US" sz="1100" dirty="0">
                <a:solidFill>
                  <a:srgbClr val="6A7129"/>
                </a:solidFill>
                <a:latin typeface="Cavolini" panose="03000502040302020204" pitchFamily="66" charset="0"/>
                <a:ea typeface="MS Mincho" panose="02020609040205080304" pitchFamily="49" charset="-128"/>
                <a:cs typeface="Cavolini" panose="03000502040302020204" pitchFamily="66" charset="0"/>
              </a:rPr>
              <a:t> presentations!</a:t>
            </a:r>
            <a:endParaRPr lang="en-US" sz="1100" dirty="0">
              <a:solidFill>
                <a:srgbClr val="6A7129"/>
              </a:solidFill>
              <a:latin typeface="Cavolini" panose="03000502040302020204" pitchFamily="66" charset="0"/>
              <a:cs typeface="Cavolini" panose="03000502040302020204" pitchFamily="66" charset="0"/>
            </a:endParaRPr>
          </a:p>
        </p:txBody>
      </p:sp>
      <p:sp>
        <p:nvSpPr>
          <p:cNvPr id="3" name="Action Button: Go Forward or Next 2" descr="Icon of a play button with recording linked to the icon for viewing.">
            <a:hlinkClick r:id="rId5"/>
            <a:extLst>
              <a:ext uri="{FF2B5EF4-FFF2-40B4-BE49-F238E27FC236}">
                <a16:creationId xmlns:a16="http://schemas.microsoft.com/office/drawing/2014/main" id="{88333DE2-3569-C7B4-4C27-45CEB19E288B}"/>
              </a:ext>
              <a:ext uri="{C183D7F6-B498-43B3-948B-1728B52AA6E4}">
                <adec:decorative xmlns:adec="http://schemas.microsoft.com/office/drawing/2017/decorative" val="0"/>
              </a:ext>
            </a:extLst>
          </p:cNvPr>
          <p:cNvSpPr/>
          <p:nvPr/>
        </p:nvSpPr>
        <p:spPr>
          <a:xfrm>
            <a:off x="5830001" y="5022422"/>
            <a:ext cx="250759" cy="209738"/>
          </a:xfrm>
          <a:prstGeom prst="actionButtonForwardNext">
            <a:avLst/>
          </a:prstGeom>
          <a:solidFill>
            <a:srgbClr val="A9B44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76DCC1B1-10F2-2CE9-B119-80A515B78FA5}"/>
              </a:ext>
            </a:extLst>
          </p:cNvPr>
          <p:cNvSpPr txBox="1"/>
          <p:nvPr/>
        </p:nvSpPr>
        <p:spPr>
          <a:xfrm>
            <a:off x="8959" y="5628669"/>
            <a:ext cx="2576843" cy="3527105"/>
          </a:xfrm>
          <a:prstGeom prst="rect">
            <a:avLst/>
          </a:prstGeom>
          <a:noFill/>
        </p:spPr>
        <p:txBody>
          <a:bodyPr wrap="square" tIns="242048" rtlCol="0">
            <a:spAutoFit/>
          </a:bodyPr>
          <a:lstStyle/>
          <a:p>
            <a:pPr>
              <a:spcAft>
                <a:spcPts val="1060"/>
              </a:spcAft>
            </a:pPr>
            <a:r>
              <a:rPr lang="en-US" sz="1588" b="1" dirty="0">
                <a:latin typeface="Century Gothic" panose="020B0502020202020204" pitchFamily="34" charset="0"/>
              </a:rPr>
              <a:t>       COMING UP NEXT</a:t>
            </a:r>
            <a:endParaRPr lang="en-US" sz="1100" b="1"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100" b="1" dirty="0">
                <a:latin typeface="Century Gothic" panose="020B0502020202020204" pitchFamily="34" charset="0"/>
                <a:ea typeface="MS Mincho" panose="02020609040205080304" pitchFamily="49" charset="-128"/>
                <a:cs typeface="Times New Roman" panose="02020603050405020304" pitchFamily="18" charset="0"/>
              </a:rPr>
              <a:t>April 16, 2024</a:t>
            </a: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rPr>
              <a:t>10:30 a.m. – 12:00 p.m.</a:t>
            </a: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hlinkClick r:id="rId6"/>
              </a:rPr>
              <a:t>Zoom Meeting</a:t>
            </a:r>
            <a:endParaRPr lang="en-US" sz="11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rPr>
              <a:t> </a:t>
            </a:r>
            <a:br>
              <a:rPr lang="en-US" sz="1400" dirty="0">
                <a:latin typeface="Century Gothic" panose="020B0502020202020204" pitchFamily="34" charset="0"/>
                <a:ea typeface="MS Mincho" panose="02020609040205080304" pitchFamily="49" charset="-128"/>
                <a:cs typeface="Times New Roman" panose="02020603050405020304" pitchFamily="18" charset="0"/>
              </a:rPr>
            </a:br>
            <a:endParaRPr lang="en-US" sz="11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300" b="1" dirty="0">
                <a:latin typeface="Century Gothic" panose="020B0502020202020204" pitchFamily="34" charset="0"/>
                <a:ea typeface="MS Mincho" panose="02020609040205080304" pitchFamily="49" charset="-128"/>
                <a:cs typeface="Times New Roman" panose="02020603050405020304" pitchFamily="18" charset="0"/>
              </a:rPr>
              <a:t>Topic Teaching &amp; Activity:</a:t>
            </a:r>
            <a:r>
              <a:rPr lang="en-US" sz="1300" dirty="0">
                <a:latin typeface="Century Gothic" panose="020B0502020202020204" pitchFamily="34" charset="0"/>
                <a:ea typeface="MS Mincho" panose="02020609040205080304" pitchFamily="49" charset="-128"/>
                <a:cs typeface="Times New Roman" panose="02020603050405020304" pitchFamily="18" charset="0"/>
              </a:rPr>
              <a:t> </a:t>
            </a:r>
          </a:p>
          <a:p>
            <a:pPr marR="40341" algn="ctr">
              <a:lnSpc>
                <a:spcPct val="115000"/>
              </a:lnSpc>
            </a:pPr>
            <a:r>
              <a:rPr lang="en-US" sz="1300" dirty="0">
                <a:latin typeface="Century Gothic" panose="020B0502020202020204" pitchFamily="34" charset="0"/>
                <a:ea typeface="MS Mincho" panose="02020609040205080304" pitchFamily="49" charset="-128"/>
                <a:cs typeface="Times New Roman" panose="02020603050405020304" pitchFamily="18" charset="0"/>
              </a:rPr>
              <a:t>Managing Your Inbox: Eliminating Time Waste</a:t>
            </a:r>
            <a:br>
              <a:rPr lang="en-US" sz="1300" dirty="0">
                <a:latin typeface="Century Gothic" panose="020B0502020202020204" pitchFamily="34" charset="0"/>
                <a:ea typeface="MS Mincho" panose="02020609040205080304" pitchFamily="49" charset="-128"/>
                <a:cs typeface="Times New Roman" panose="02020603050405020304" pitchFamily="18" charset="0"/>
              </a:rPr>
            </a:br>
            <a:r>
              <a:rPr lang="en-US" sz="1300" i="1" dirty="0">
                <a:latin typeface="Century Gothic" panose="020B0502020202020204" pitchFamily="34" charset="0"/>
                <a:ea typeface="MS Mincho" panose="02020609040205080304" pitchFamily="49" charset="-128"/>
                <a:cs typeface="Times New Roman" panose="02020603050405020304" pitchFamily="18" charset="0"/>
              </a:rPr>
              <a:t>Eric Stewart| Bellevue College</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endParaRPr lang="en-US" sz="11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br>
              <a:rPr lang="en-US" sz="1050" dirty="0">
                <a:latin typeface="Century Gothic" panose="020B0502020202020204" pitchFamily="34" charset="0"/>
                <a:ea typeface="MS Mincho" panose="02020609040205080304" pitchFamily="49" charset="-128"/>
                <a:cs typeface="Times New Roman" panose="02020603050405020304" pitchFamily="18" charset="0"/>
              </a:rPr>
            </a:br>
            <a:endParaRPr lang="en-US" sz="105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endParaRPr lang="en-US" sz="1000" dirty="0">
              <a:latin typeface="Century Gothic" panose="020B0502020202020204" pitchFamily="34" charset="0"/>
            </a:endParaRPr>
          </a:p>
        </p:txBody>
      </p:sp>
      <p:sp>
        <p:nvSpPr>
          <p:cNvPr id="7" name="Rectangle 6">
            <a:extLst>
              <a:ext uri="{FF2B5EF4-FFF2-40B4-BE49-F238E27FC236}">
                <a16:creationId xmlns:a16="http://schemas.microsoft.com/office/drawing/2014/main" id="{A7270782-FCF8-4328-5F96-AF7653D3E5BC}"/>
              </a:ext>
              <a:ext uri="{C183D7F6-B498-43B3-948B-1728B52AA6E4}">
                <adec:decorative xmlns:adec="http://schemas.microsoft.com/office/drawing/2017/decorative" val="1"/>
              </a:ext>
            </a:extLst>
          </p:cNvPr>
          <p:cNvSpPr>
            <a:spLocks noChangeArrowheads="1"/>
          </p:cNvSpPr>
          <p:nvPr/>
        </p:nvSpPr>
        <p:spPr bwMode="auto">
          <a:xfrm>
            <a:off x="-1144" y="5335521"/>
            <a:ext cx="4558552" cy="55879"/>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FD752D42-C68D-9BEF-1A74-BBD9B688C89B}"/>
              </a:ext>
              <a:ext uri="{C183D7F6-B498-43B3-948B-1728B52AA6E4}">
                <adec:decorative xmlns:adec="http://schemas.microsoft.com/office/drawing/2017/decorative" val="1"/>
              </a:ext>
            </a:extLst>
          </p:cNvPr>
          <p:cNvSpPr>
            <a:spLocks noChangeArrowheads="1"/>
          </p:cNvSpPr>
          <p:nvPr/>
        </p:nvSpPr>
        <p:spPr bwMode="auto">
          <a:xfrm>
            <a:off x="-1144" y="5203648"/>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1023880" y="6918615"/>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1D6295"/>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7">
            <a:duotone>
              <a:schemeClr val="accent3">
                <a:shade val="45000"/>
                <a:satMod val="135000"/>
              </a:schemeClr>
              <a:prstClr val="white"/>
            </a:duotone>
          </a:blip>
          <a:stretch>
            <a:fillRect/>
          </a:stretch>
        </p:blipFill>
        <p:spPr>
          <a:xfrm flipV="1">
            <a:off x="203473" y="5441557"/>
            <a:ext cx="240329" cy="240329"/>
          </a:xfrm>
          <a:prstGeom prst="rect">
            <a:avLst/>
          </a:prstGeom>
        </p:spPr>
      </p:pic>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8dd9db3-f4e6-4da9-9cce-f8d90c483ccd" xsi:nil="true"/>
    <lcf76f155ced4ddcb4097134ff3c332f xmlns="d631ffd7-4b03-496e-b4fe-ca66fe5d27d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6665FD10E6C74AAC5239F30B26F145" ma:contentTypeVersion="15" ma:contentTypeDescription="Create a new document." ma:contentTypeScope="" ma:versionID="cc14d0973f921aa5e9f4d4028867c68e">
  <xsd:schema xmlns:xsd="http://www.w3.org/2001/XMLSchema" xmlns:xs="http://www.w3.org/2001/XMLSchema" xmlns:p="http://schemas.microsoft.com/office/2006/metadata/properties" xmlns:ns2="d631ffd7-4b03-496e-b4fe-ca66fe5d27dc" xmlns:ns3="78dd9db3-f4e6-4da9-9cce-f8d90c483ccd" targetNamespace="http://schemas.microsoft.com/office/2006/metadata/properties" ma:root="true" ma:fieldsID="12d4c3717f84b5f5eceef9e1687a9197" ns2:_="" ns3:_="">
    <xsd:import namespace="d631ffd7-4b03-496e-b4fe-ca66fe5d27dc"/>
    <xsd:import namespace="78dd9db3-f4e6-4da9-9cce-f8d90c483cc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31ffd7-4b03-496e-b4fe-ca66fe5d27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60a6a1c-50a4-4ec0-87e3-f00760ffe7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dd9db3-f4e6-4da9-9cce-f8d90c483cc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212dab55-54f0-4737-9608-c175c1458a9a}" ma:internalName="TaxCatchAll" ma:showField="CatchAllData" ma:web="78dd9db3-f4e6-4da9-9cce-f8d90c483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44760A-44F5-41E8-892B-73BEF3904676}">
  <ds:schemaRefs>
    <ds:schemaRef ds:uri="http://schemas.microsoft.com/office/2006/metadata/properties"/>
    <ds:schemaRef ds:uri="http://purl.org/dc/elements/1.1/"/>
    <ds:schemaRef ds:uri="http://purl.org/dc/dcmitype/"/>
    <ds:schemaRef ds:uri="http://purl.org/dc/terms/"/>
    <ds:schemaRef ds:uri="http://schemas.openxmlformats.org/package/2006/metadata/core-properties"/>
    <ds:schemaRef ds:uri="http://schemas.microsoft.com/office/2006/documentManagement/types"/>
    <ds:schemaRef ds:uri="78dd9db3-f4e6-4da9-9cce-f8d90c483ccd"/>
    <ds:schemaRef ds:uri="http://schemas.microsoft.com/office/infopath/2007/PartnerControls"/>
    <ds:schemaRef ds:uri="d631ffd7-4b03-496e-b4fe-ca66fe5d27dc"/>
    <ds:schemaRef ds:uri="http://www.w3.org/XML/1998/namespace"/>
  </ds:schemaRefs>
</ds:datastoreItem>
</file>

<file path=customXml/itemProps2.xml><?xml version="1.0" encoding="utf-8"?>
<ds:datastoreItem xmlns:ds="http://schemas.openxmlformats.org/officeDocument/2006/customXml" ds:itemID="{79C49914-1DB4-4053-A316-43A1988277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31ffd7-4b03-496e-b4fe-ca66fe5d27dc"/>
    <ds:schemaRef ds:uri="78dd9db3-f4e6-4da9-9cce-f8d90c483c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E1F304-719C-4ED4-A2D6-1800691B29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7455</TotalTime>
  <Words>646</Words>
  <Application>Microsoft Office PowerPoint</Application>
  <PresentationFormat>Letter Paper (8.5x11 in)</PresentationFormat>
  <Paragraphs>53</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Aptos</vt:lpstr>
      <vt:lpstr>Aptos Display</vt:lpstr>
      <vt:lpstr>Arabic Typesetting</vt:lpstr>
      <vt:lpstr>Arial</vt:lpstr>
      <vt:lpstr>Avenir Next LT Pro Light</vt:lpstr>
      <vt:lpstr>Baguet Script</vt:lpstr>
      <vt:lpstr>Bradley Hand ITC</vt:lpstr>
      <vt:lpstr>Cavolini</vt:lpstr>
      <vt:lpstr>Century Gothic</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Blast Newsletter</dc:title>
  <dc:creator>Mazzara, Talia (Results)</dc:creator>
  <cp:lastModifiedBy>Dew, Theresa (Results)</cp:lastModifiedBy>
  <cp:revision>9</cp:revision>
  <dcterms:created xsi:type="dcterms:W3CDTF">2024-03-20T15:01:54Z</dcterms:created>
  <dcterms:modified xsi:type="dcterms:W3CDTF">2024-03-28T15:36:01Z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0x010100486665FD10E6C74AAC5239F30B26F145</vt:lpwstr>
  </property>
  <property fmtid="{D5CDD505-2E9C-101B-9397-08002B2CF9AE}" pid="3" name="MediaServiceImageTags">
    <vt:lpwstr/>
  </property>
</Properties>
</file>