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520C"/>
    <a:srgbClr val="D74A0B"/>
    <a:srgbClr val="F8E1C8"/>
    <a:srgbClr val="F2C69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7EA5B6-6F51-4F48-ABC5-8F96C6B70631}" v="20" dt="2025-05-30T16:07:47.2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94660"/>
  </p:normalViewPr>
  <p:slideViewPr>
    <p:cSldViewPr snapToGrid="0">
      <p:cViewPr varScale="1">
        <p:scale>
          <a:sx n="76" d="100"/>
          <a:sy n="76" d="100"/>
        </p:scale>
        <p:origin x="30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392DF-A1CB-471D-8183-5AA0D0F5528C}" type="datetimeFigureOut">
              <a:rPr lang="en-US" smtClean="0"/>
              <a:t>6/2/2025</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86498-A88B-45C3-9973-609E992B48E5}" type="slidenum">
              <a:rPr lang="en-US" smtClean="0"/>
              <a:t>‹#›</a:t>
            </a:fld>
            <a:endParaRPr lang="en-US" dirty="0"/>
          </a:p>
        </p:txBody>
      </p:sp>
    </p:spTree>
    <p:extLst>
      <p:ext uri="{BB962C8B-B14F-4D97-AF65-F5344CB8AC3E}">
        <p14:creationId xmlns:p14="http://schemas.microsoft.com/office/powerpoint/2010/main" val="101819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5DF60F-07B3-43DE-B6D7-B89FCAB4B928}"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52864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2548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9953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4116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797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5649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70708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66987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16271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8593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04888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B0631E96-569F-4FEF-A735-F301A8E18E7E}" type="datetimeFigureOut">
              <a:rPr lang="en-US" smtClean="0"/>
              <a:t>6/2/2025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3AF688B7-ECFF-4F72-9EEF-E02D1F42456E}" type="slidenum">
              <a:rPr lang="en-US" smtClean="0"/>
              <a:t>‹#›</a:t>
            </a:fld>
            <a:endParaRPr lang="en-US" dirty="0"/>
          </a:p>
        </p:txBody>
      </p:sp>
    </p:spTree>
    <p:extLst>
      <p:ext uri="{BB962C8B-B14F-4D97-AF65-F5344CB8AC3E}">
        <p14:creationId xmlns:p14="http://schemas.microsoft.com/office/powerpoint/2010/main" val="2484305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jpeg"/><Relationship Id="rId7" Type="http://schemas.openxmlformats.org/officeDocument/2006/relationships/hyperlink" Target="mailto:theresa.dew@gov.w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alia.mazzara@gov.wa.gov" TargetMode="External"/><Relationship Id="rId5" Type="http://schemas.openxmlformats.org/officeDocument/2006/relationships/hyperlink" Target="https://youtu.be/dERKVzP6t4U"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app.smartsheet.com/b/form/565e2643571d4be98b87235718d68e6e" TargetMode="External"/><Relationship Id="rId5" Type="http://schemas.openxmlformats.org/officeDocument/2006/relationships/hyperlink" Target="https://www.youtube.com/watch?v=rMO8M6GSADo" TargetMode="External"/><Relationship Id="rId4" Type="http://schemas.openxmlformats.org/officeDocument/2006/relationships/image" Target="../media/image5.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53" b="1" i="0" u="none" strike="noStrike" kern="1200" cap="all"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The blast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67"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29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marL="0" marR="0" lvl="0" indent="0" algn="l" defTabSz="457200" rtl="0" eaLnBrk="1" fontAlgn="auto" latinLnBrk="0" hangingPunct="1">
                <a:lnSpc>
                  <a:spcPct val="115000"/>
                </a:lnSpc>
                <a:spcBef>
                  <a:spcPts val="884"/>
                </a:spcBef>
                <a:spcAft>
                  <a:spcPts val="884"/>
                </a:spcAft>
                <a:buClrTx/>
                <a:buSzTx/>
                <a:buFontTx/>
                <a:buNone/>
                <a:tabLst/>
                <a:defRPr/>
              </a:pPr>
              <a:r>
                <a:rPr kumimoji="0" lang="en-US" sz="795" b="1" i="1" u="none" strike="noStrike" kern="1200" cap="none" spc="0" normalizeH="0" baseline="0" noProof="0" dirty="0">
                  <a:ln>
                    <a:noFill/>
                  </a:ln>
                  <a:solidFill>
                    <a:schemeClr val="accent1">
                      <a:lumMod val="7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Transparency</a:t>
              </a:r>
              <a:r>
                <a:rPr kumimoji="0" lang="en-US" sz="795" b="1" i="1" u="none" strike="noStrike" kern="1200" cap="none" spc="0" normalizeH="0" baseline="0" noProof="0" dirty="0">
                  <a:ln>
                    <a:noFill/>
                  </a:ln>
                  <a:solidFill>
                    <a:srgbClr val="2683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accent2"/>
                  </a:solidFill>
                  <a:effectLst/>
                  <a:uLnTx/>
                  <a:uFillTx/>
                  <a:latin typeface="Century Gothic" panose="020B0502020202020204" pitchFamily="34" charset="0"/>
                  <a:ea typeface="MS Mincho" panose="02020609040205080304" pitchFamily="49" charset="-128"/>
                  <a:cs typeface="Times New Roman" panose="02020603050405020304" pitchFamily="18" charset="0"/>
                </a:rPr>
                <a:t>Innovation</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a:t>
              </a:r>
              <a:endParaRPr kumimoji="0" lang="en-US" sz="927" b="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100" b="0" i="1" u="none" strike="noStrike" kern="1200" cap="none" spc="0" normalizeH="0" baseline="0" noProof="0" dirty="0">
              <a:ln>
                <a:noFill/>
              </a:ln>
              <a:solidFill>
                <a:srgbClr val="373737"/>
              </a:solidFill>
              <a:effectLst/>
              <a:uLnTx/>
              <a:uFillTx/>
              <a:latin typeface="Century Gothic" panose="020B0502020202020204" pitchFamily="34" charset="0"/>
              <a:ea typeface="+mn-ea"/>
              <a:cs typeface="+mn-cs"/>
            </a:endParaRP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53154" y="6991164"/>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53154" y="4373750"/>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 uri="{C183D7F6-B498-43B3-948B-1728B52AA6E4}">
                <adec:decorative xmlns:adec="http://schemas.microsoft.com/office/drawing/2017/decorative" val="1"/>
              </a:ext>
            </a:extLst>
          </p:cNvPr>
          <p:cNvPicPr>
            <a:picLocks noChangeAspect="1"/>
          </p:cNvPicPr>
          <p:nvPr/>
        </p:nvPicPr>
        <p:blipFill>
          <a:blip r:embed="rId4">
            <a:duotone>
              <a:schemeClr val="accent2">
                <a:shade val="45000"/>
                <a:satMod val="135000"/>
              </a:schemeClr>
              <a:prstClr val="white"/>
            </a:duotone>
          </a:blip>
          <a:stretch>
            <a:fillRect/>
          </a:stretch>
        </p:blipFill>
        <p:spPr>
          <a:xfrm>
            <a:off x="6253354" y="4321401"/>
            <a:ext cx="638456" cy="638456"/>
          </a:xfrm>
          <a:prstGeom prst="rect">
            <a:avLst/>
          </a:prstGeom>
          <a:effectLst>
            <a:glow rad="38100">
              <a:schemeClr val="bg2">
                <a:alpha val="91000"/>
              </a:schemeClr>
            </a:glow>
          </a:effectLst>
        </p:spPr>
      </p:pic>
      <p:sp>
        <p:nvSpPr>
          <p:cNvPr id="5" name="TextBox 4">
            <a:extLst>
              <a:ext uri="{FF2B5EF4-FFF2-40B4-BE49-F238E27FC236}">
                <a16:creationId xmlns:a16="http://schemas.microsoft.com/office/drawing/2014/main" id="{DEB4266E-0066-0F1D-17EA-7F8F8FE806ED}"/>
              </a:ext>
            </a:extLst>
          </p:cNvPr>
          <p:cNvSpPr txBox="1"/>
          <p:nvPr/>
        </p:nvSpPr>
        <p:spPr>
          <a:xfrm>
            <a:off x="194469" y="4949437"/>
            <a:ext cx="4355593" cy="4247317"/>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sz="1400" b="1" dirty="0">
                <a:latin typeface="Century Gothic" panose="020B0502020202020204" pitchFamily="34" charset="0"/>
              </a:rPr>
              <a:t>Loading: Results Washington’s bright future!</a:t>
            </a:r>
            <a:br>
              <a:rPr lang="en-US" sz="1400" dirty="0">
                <a:latin typeface="Century Gothic" panose="020B0502020202020204" pitchFamily="34" charset="0"/>
              </a:rPr>
            </a:br>
            <a:br>
              <a:rPr lang="en-US" sz="1400" dirty="0">
                <a:latin typeface="Century Gothic" panose="020B0502020202020204" pitchFamily="34" charset="0"/>
              </a:rPr>
            </a:br>
            <a:r>
              <a:rPr lang="en-US" sz="1100" dirty="0">
                <a:latin typeface="Century Gothic" panose="020B0502020202020204" pitchFamily="34" charset="0"/>
              </a:rPr>
              <a:t>As most of you know, Results Washington is currently undergoing some rebranding to align with our new strategic direction and focus on customer experience in Washington state. We’ve been going through an internal transformation over the last few months, and we are</a:t>
            </a:r>
            <a:r>
              <a:rPr lang="en-US" sz="1100" b="1" i="1" dirty="0">
                <a:latin typeface="Century Gothic" panose="020B0502020202020204" pitchFamily="34" charset="0"/>
              </a:rPr>
              <a:t> so </a:t>
            </a:r>
            <a:r>
              <a:rPr lang="en-US" sz="1100" dirty="0">
                <a:latin typeface="Century Gothic" panose="020B0502020202020204" pitchFamily="34" charset="0"/>
              </a:rPr>
              <a:t>close to share what we’ve been working on!</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While most of our work has been driven by performance management and continuous improvement, we’re so excited to include human-centered design practices into our way of thinking and operating to ensure we’re putting those we serve at the center of everything we do while making those improvements. These are still important pieces of work that we plan to carry with us!</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It’s been exciting to put our own customer-centered practices to the test by inviting some of our state agency partners to review and provide feedback on our performance tools as well as our upcoming, rebranded website. </a:t>
            </a:r>
            <a:r>
              <a:rPr lang="en-US" sz="1100" dirty="0">
                <a:solidFill>
                  <a:prstClr val="black"/>
                </a:solidFill>
                <a:latin typeface="Century Gothic" panose="020B0502020202020204" pitchFamily="34" charset="0"/>
              </a:rPr>
              <a:t>We’re patiently waiting for the green light so we can go forth and conquer, but we will be sure to keep you updated!</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553154" y="2128327"/>
            <a:ext cx="2320347" cy="701567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15000"/>
              </a:lnSpc>
              <a:spcBef>
                <a:spcPts val="884"/>
              </a:spcBef>
              <a:spcAft>
                <a:spcPts val="533"/>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WHAT YOU MISSED</a:t>
            </a:r>
            <a:br>
              <a:rPr kumimoji="0" lang="en-US" sz="124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our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CoP, </a:t>
            </a:r>
            <a:r>
              <a:rPr kumimoji="0" lang="en-US" sz="11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Ryan Zeng</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with </a:t>
            </a:r>
            <a:r>
              <a:rPr kumimoji="0" lang="en-US" sz="1100" b="0" i="0" u="none" strike="noStrike" kern="1200" cap="none" spc="0" normalizeH="0" baseline="0" noProof="0" dirty="0" err="1">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e AME Seattle Consortium shared his knowledge and experience with Hoshin Kanri to strategically align at all levels of an organization</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See page 2 for more!</a:t>
            </a: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REFLECTIONS SERIES </a:t>
            </a:r>
            <a:br>
              <a:rPr kumimoji="0" lang="en-US" sz="1236" b="1"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Click</a:t>
            </a:r>
            <a:r>
              <a:rPr kumimoji="0" lang="en-US" sz="1100" b="0" i="0" u="none" strike="noStrike" kern="1200" cap="none" spc="0" normalizeH="0" baseline="0" noProof="0" dirty="0">
                <a:ln>
                  <a:noFill/>
                </a:ln>
                <a:solidFill>
                  <a:srgbClr val="C1FFFF"/>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hlinkClick r:id="rId5">
                  <a:extLst>
                    <a:ext uri="{A12FA001-AC4F-418D-AE19-62706E023703}">
                      <ahyp:hlinkClr xmlns:ahyp="http://schemas.microsoft.com/office/drawing/2018/hyperlinkcolor" val="tx"/>
                    </a:ext>
                  </a:extLst>
                </a:hlinkClick>
              </a:rPr>
              <a:t>here</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to watch our Reflections Series</a:t>
            </a:r>
            <a:r>
              <a:rPr lang="en-US" sz="1100" dirty="0">
                <a:solidFill>
                  <a:prstClr val="white"/>
                </a:solidFill>
                <a:latin typeface="Century Gothic" panose="020B0502020202020204" pitchFamily="34"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featuring </a:t>
            </a:r>
            <a:r>
              <a:rPr kumimoji="0" lang="en-US" sz="11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Marie Burrows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with the Employment Security Department and how their agency is applying an equity lens to their employee engagement data to enhance their </a:t>
            </a:r>
            <a:r>
              <a:rPr lang="en-US" sz="1100" dirty="0">
                <a:solidFill>
                  <a:prstClr val="white"/>
                </a:solidFill>
                <a:latin typeface="Century Gothic" panose="020B0502020202020204" pitchFamily="34" charset="0"/>
              </a:rPr>
              <a:t>overall satisfaction and experience.</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a:t>
            </a:r>
            <a:br>
              <a:rPr kumimoji="0" lang="en-US" sz="1100" b="0" i="0" u="none" strike="noStrike" kern="1200" cap="none" spc="0" normalizeH="0" baseline="0" noProof="0" dirty="0">
                <a:ln>
                  <a:noFill/>
                </a:ln>
                <a:solidFill>
                  <a:srgbClr val="E8E8E8"/>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Questions?</a:t>
            </a:r>
            <a:br>
              <a:rPr kumimoji="0" lang="en-US" sz="1588"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Talia Mazzara</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7">
                  <a:extLst>
                    <a:ext uri="{A12FA001-AC4F-418D-AE19-62706E023703}">
                      <ahyp:hlinkClr xmlns:ahyp="http://schemas.microsoft.com/office/drawing/2018/hyperlinkcolor" val="tx"/>
                    </a:ext>
                  </a:extLst>
                </a:hlinkClick>
              </a:rPr>
              <a:t>Theresa Dew</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9050" y="5133304"/>
            <a:ext cx="81339" cy="3308251"/>
            <a:chOff x="3756025" y="3200718"/>
            <a:chExt cx="260350" cy="3656965"/>
          </a:xfrm>
          <a:solidFill>
            <a:srgbClr val="EE520C"/>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36" name="Straight Connector 35">
            <a:extLst>
              <a:ext uri="{FF2B5EF4-FFF2-40B4-BE49-F238E27FC236}">
                <a16:creationId xmlns:a16="http://schemas.microsoft.com/office/drawing/2014/main" id="{A197BDB1-DB76-5AD3-DBB2-3AC84226F0B4}"/>
              </a:ext>
            </a:extLst>
          </p:cNvPr>
          <p:cNvCxnSpPr/>
          <p:nvPr/>
        </p:nvCxnSpPr>
        <p:spPr>
          <a:xfrm>
            <a:off x="4692471" y="4321401"/>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7" name="Straight Connector 36">
            <a:extLst>
              <a:ext uri="{FF2B5EF4-FFF2-40B4-BE49-F238E27FC236}">
                <a16:creationId xmlns:a16="http://schemas.microsoft.com/office/drawing/2014/main" id="{7DEF32C7-D5E9-1415-AC47-616D479651A0}"/>
              </a:ext>
            </a:extLst>
          </p:cNvPr>
          <p:cNvCxnSpPr/>
          <p:nvPr/>
        </p:nvCxnSpPr>
        <p:spPr>
          <a:xfrm>
            <a:off x="4692471" y="6853970"/>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5" name="Rectangle 44">
            <a:extLst>
              <a:ext uri="{FF2B5EF4-FFF2-40B4-BE49-F238E27FC236}">
                <a16:creationId xmlns:a16="http://schemas.microsoft.com/office/drawing/2014/main" id="{51BC1F6F-6B23-8B8D-D323-5F4623827BBF}"/>
              </a:ext>
            </a:extLst>
          </p:cNvPr>
          <p:cNvSpPr>
            <a:spLocks noChangeArrowheads="1"/>
          </p:cNvSpPr>
          <p:nvPr/>
        </p:nvSpPr>
        <p:spPr bwMode="auto">
          <a:xfrm>
            <a:off x="279234" y="5279433"/>
            <a:ext cx="721783" cy="49183"/>
          </a:xfrm>
          <a:prstGeom prst="rect">
            <a:avLst/>
          </a:prstGeom>
          <a:solidFill>
            <a:srgbClr val="0070C0"/>
          </a:solidFill>
          <a:ln>
            <a:noFill/>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47" name="Picture 46" descr="Coin-operated binoculars above Central Park Manhatten">
            <a:extLst>
              <a:ext uri="{FF2B5EF4-FFF2-40B4-BE49-F238E27FC236}">
                <a16:creationId xmlns:a16="http://schemas.microsoft.com/office/drawing/2014/main" id="{BF769D09-78E6-75BF-1DDB-8E9168EA852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9234" y="2128327"/>
            <a:ext cx="4267736" cy="2838211"/>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4250219" y="2586484"/>
            <a:ext cx="490027" cy="3018567"/>
            <a:chOff x="3755708" y="3239135"/>
            <a:chExt cx="260985" cy="3430270"/>
          </a:xfrm>
          <a:solidFill>
            <a:schemeClr val="bg2">
              <a:lumMod val="50000"/>
            </a:schemeClr>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 uri="{C183D7F6-B498-43B3-948B-1728B52AA6E4}">
                <adec:decorative xmlns:adec="http://schemas.microsoft.com/office/drawing/2017/decorative" val="0"/>
              </a:ext>
            </a:extLst>
          </p:cNvPr>
          <p:cNvSpPr/>
          <p:nvPr/>
        </p:nvSpPr>
        <p:spPr>
          <a:xfrm>
            <a:off x="0" y="255772"/>
            <a:ext cx="4282019" cy="50292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29 | Page 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effectLst/>
                <a:latin typeface="Century Gothic" panose="020B0502020202020204" pitchFamily="34" charset="0"/>
              </a:rPr>
              <a:t>Hoshin Kanri: Establishing Organizational Alignment At All Levels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ndParaRPr>
          </a:p>
          <a:p>
            <a:pPr>
              <a:buNone/>
            </a:pPr>
            <a:r>
              <a:rPr lang="en-US" sz="1100" dirty="0">
                <a:solidFill>
                  <a:schemeClr val="tx1"/>
                </a:solidFill>
                <a:latin typeface="Century Gothic" panose="020B0502020202020204" pitchFamily="34" charset="0"/>
              </a:rPr>
              <a:t>At our recent meeting, </a:t>
            </a:r>
            <a:r>
              <a:rPr lang="en-US" sz="1100" b="1" dirty="0">
                <a:solidFill>
                  <a:schemeClr val="tx1"/>
                </a:solidFill>
                <a:latin typeface="Century Gothic" panose="020B0502020202020204" pitchFamily="34" charset="0"/>
              </a:rPr>
              <a:t>Ryan Zeng </a:t>
            </a:r>
            <a:r>
              <a:rPr lang="en-US" sz="1100" dirty="0">
                <a:solidFill>
                  <a:schemeClr val="tx1"/>
                </a:solidFill>
                <a:latin typeface="Century Gothic" panose="020B0502020202020204" pitchFamily="34" charset="0"/>
              </a:rPr>
              <a:t>with the Association of Manufacturing Excellence (AME) Seattle Consortium shared on Hoshin Kanri, a systematic approach for strategy alignment. Beginning with the understanding of their “true north”, deployment leaders help teams understand their current gaps, determine and prioritize the root cause(s) preventing them from reaching their target, and develop an action plan to address the most important causes. Once the plan is implemented, it’s important to continue validating the action plan and adjusting as necessary so you can continue to improve your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noProof="0"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Strategy Alignment Mental Model:</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Define the gaps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Reflect what happened</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Prioritize possible causes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Develop an action plan</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Document unsolved issues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Key Takeaways: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solidFill>
                  <a:schemeClr val="tx1"/>
                </a:solidFill>
                <a:latin typeface="Century Gothic" panose="020B0502020202020204" pitchFamily="34" charset="0"/>
              </a:rPr>
              <a:t>Get alignment on your organization’s true purpose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Use a stra</a:t>
            </a:r>
            <a:r>
              <a:rPr lang="en-US" sz="1100" dirty="0">
                <a:solidFill>
                  <a:schemeClr val="tx1"/>
                </a:solidFill>
                <a:latin typeface="Century Gothic" panose="020B0502020202020204" pitchFamily="34" charset="0"/>
              </a:rPr>
              <a:t>tegy A3 to document the steps of your improvement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chemeClr val="tx1"/>
                </a:solidFill>
                <a:latin typeface="Century Gothic" panose="020B0502020202020204" pitchFamily="34" charset="0"/>
              </a:rPr>
              <a:t>Continue checking your progress and adjusting as needed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9" name="TextBox 58">
            <a:extLst>
              <a:ext uri="{FF2B5EF4-FFF2-40B4-BE49-F238E27FC236}">
                <a16:creationId xmlns:a16="http://schemas.microsoft.com/office/drawing/2014/main" id="{0093E9C2-64E4-2FAC-7DF9-DCBD5C9E1340}"/>
              </a:ext>
            </a:extLst>
          </p:cNvPr>
          <p:cNvSpPr txBox="1"/>
          <p:nvPr/>
        </p:nvSpPr>
        <p:spPr>
          <a:xfrm>
            <a:off x="4816175" y="3647061"/>
            <a:ext cx="1962869" cy="969496"/>
          </a:xfrm>
          <a:prstGeom prst="rect">
            <a:avLst/>
          </a:prstGeom>
          <a:solidFill>
            <a:srgbClr val="D8DCD6"/>
          </a:solidFill>
          <a:ln w="60325">
            <a:solidFill>
              <a:schemeClr val="accent4">
                <a:lumMod val="50000"/>
              </a:schemeClr>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a:t>
            </a:r>
            <a:r>
              <a:rPr lang="en-US" sz="1100" b="1" dirty="0">
                <a:solidFill>
                  <a:srgbClr val="0E2841"/>
                </a:solidFill>
                <a:latin typeface="Cavolini" panose="03000502040302020204" pitchFamily="66" charset="0"/>
                <a:ea typeface="MS Mincho" panose="02020609040205080304" pitchFamily="49" charset="-128"/>
                <a:cs typeface="Cavolini" panose="03000502040302020204" pitchFamily="66" charset="0"/>
              </a:rPr>
              <a:t>May</a:t>
            </a: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601012"/>
            <a:ext cx="2412172" cy="3575965"/>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June 17</a:t>
            </a:r>
            <a:r>
              <a:rPr lang="en-US" sz="1200" b="1" baseline="30000"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th</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VSM Refresher</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300" b="1" dirty="0">
                <a:solidFill>
                  <a:srgbClr val="434341"/>
                </a:solidFill>
                <a:latin typeface="Century Gothic" panose="020B0502020202020204" pitchFamily="34" charset="0"/>
              </a:rPr>
              <a:t>Presenter: </a:t>
            </a: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lang="en-US" sz="1200" b="0" dirty="0">
                <a:solidFill>
                  <a:srgbClr val="434341"/>
                </a:solidFill>
                <a:latin typeface="Century Gothic" panose="020B0502020202020204" pitchFamily="34" charset="0"/>
              </a:rPr>
              <a:t>Beth Adams,</a:t>
            </a:r>
            <a:r>
              <a:rPr kumimoji="0" lang="en-US" sz="12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 </a:t>
            </a:r>
            <a:r>
              <a:rPr kumimoji="0" lang="en-US" sz="120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Washington State </a:t>
            </a:r>
            <a:r>
              <a:rPr lang="en-US" sz="1200" dirty="0">
                <a:solidFill>
                  <a:srgbClr val="434341"/>
                </a:solidFill>
                <a:latin typeface="Century Gothic" panose="020B0502020202020204" pitchFamily="34" charset="0"/>
              </a:rPr>
              <a:t>Department of Social and Health Services</a:t>
            </a:r>
            <a:endParaRPr kumimoji="0" lang="en-US" sz="120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EE520C"/>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1">
                <a:shade val="45000"/>
                <a:satMod val="135000"/>
              </a:schemeClr>
              <a:prstClr val="white"/>
            </a:duotone>
          </a:blip>
          <a:stretch>
            <a:fillRect/>
          </a:stretch>
        </p:blipFill>
        <p:spPr>
          <a:xfrm flipV="1">
            <a:off x="176704" y="6329045"/>
            <a:ext cx="240329" cy="240329"/>
          </a:xfrm>
          <a:prstGeom prst="rect">
            <a:avLst/>
          </a:prstGeom>
          <a:effectLst>
            <a:glow rad="127000">
              <a:schemeClr val="accent2">
                <a:lumMod val="20000"/>
                <a:lumOff val="80000"/>
              </a:schemeClr>
            </a:glow>
          </a:effectLst>
        </p:spPr>
      </p:pic>
      <p:pic>
        <p:nvPicPr>
          <p:cNvPr id="1026" name="Picture 2">
            <a:extLst>
              <a:ext uri="{FF2B5EF4-FFF2-40B4-BE49-F238E27FC236}">
                <a16:creationId xmlns:a16="http://schemas.microsoft.com/office/drawing/2014/main" id="{B0E99140-A896-5334-F0F2-6F4BE7906E6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430321" y="4229696"/>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1"/>
              </a:ext>
            </a:extLst>
          </p:cNvPr>
          <p:cNvSpPr/>
          <p:nvPr/>
        </p:nvSpPr>
        <p:spPr>
          <a:xfrm>
            <a:off x="5732165" y="4257466"/>
            <a:ext cx="250759" cy="209738"/>
          </a:xfrm>
          <a:prstGeom prst="actionButtonForwardNext">
            <a:avLst/>
          </a:prstGeom>
          <a:solidFill>
            <a:srgbClr val="F8E1C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358391" y="5265915"/>
            <a:ext cx="4322905" cy="3878086"/>
          </a:xfrm>
          <a:prstGeom prst="rect">
            <a:avLst/>
          </a:prstGeom>
          <a:solidFill>
            <a:schemeClr val="accent4">
              <a:lumMod val="50000"/>
            </a:schemeClr>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bg1"/>
                </a:solidFill>
                <a:latin typeface="Cavolini" panose="03000502040302020204" pitchFamily="66" charset="0"/>
                <a:ea typeface="Ebrima" panose="02000000000000000000" pitchFamily="2" charset="0"/>
                <a:cs typeface="Cavolini" panose="03000502040302020204" pitchFamily="66" charset="0"/>
              </a:rPr>
              <a:t>Presenters needed for August, November and December!</a:t>
            </a: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Do you have a successful project or teaching on a continuous improvement methodology that could inspire and empower others? We’re looking for passionate individuals to present and share their knowledge with our community!</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This is a fantastic opportunity to:</a:t>
            </a:r>
            <a:br>
              <a:rPr lang="en-US" sz="1050" b="1" dirty="0">
                <a:solidFill>
                  <a:schemeClr val="bg1"/>
                </a:solidFill>
                <a:latin typeface="Ebrima" panose="02000000000000000000" pitchFamily="2" charset="0"/>
                <a:ea typeface="Ebrima" panose="02000000000000000000" pitchFamily="2" charset="0"/>
                <a:cs typeface="Ebrima" panose="02000000000000000000" pitchFamily="2" charset="0"/>
              </a:rPr>
            </a:b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Showcase your expertise and accomplishments.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Connect with like-minded professionals.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Contribute to our shared growth and success.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If you’re interested, please take a moment to fill out this </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hlinkClick r:id="rId6">
                  <a:extLst>
                    <a:ext uri="{A12FA001-AC4F-418D-AE19-62706E023703}">
                      <ahyp:hlinkClr xmlns:ahyp="http://schemas.microsoft.com/office/drawing/2018/hyperlinkcolor" val="tx"/>
                    </a:ext>
                  </a:extLst>
                </a:hlinkClick>
              </a:rPr>
              <a:t>form</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rPr>
              <a:t>,</a:t>
            </a: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and we’ll be in touch!</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Let’s learn and grow together by sharing what works. Your experience could be the key to someone else’s success! </a:t>
            </a:r>
          </a:p>
        </p:txBody>
      </p:sp>
      <p:pic>
        <p:nvPicPr>
          <p:cNvPr id="10" name="Graphic 9" descr="Megaphone with solid fill">
            <a:extLst>
              <a:ext uri="{FF2B5EF4-FFF2-40B4-BE49-F238E27FC236}">
                <a16:creationId xmlns:a16="http://schemas.microsoft.com/office/drawing/2014/main" id="{BBDB4563-EECD-2728-73E7-EF3F28AFC2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77409">
            <a:off x="5244022" y="5654273"/>
            <a:ext cx="406083" cy="406083"/>
          </a:xfrm>
          <a:prstGeom prst="rect">
            <a:avLst/>
          </a:prstGeom>
        </p:spPr>
      </p:pic>
      <p:pic>
        <p:nvPicPr>
          <p:cNvPr id="5" name="Picture 4">
            <a:extLst>
              <a:ext uri="{FF2B5EF4-FFF2-40B4-BE49-F238E27FC236}">
                <a16:creationId xmlns:a16="http://schemas.microsoft.com/office/drawing/2014/main" id="{A5BF3BCE-BC36-7B5F-7246-04D80FAC5CE2}"/>
              </a:ext>
            </a:extLst>
          </p:cNvPr>
          <p:cNvPicPr>
            <a:picLocks noChangeAspect="1"/>
          </p:cNvPicPr>
          <p:nvPr/>
        </p:nvPicPr>
        <p:blipFill>
          <a:blip r:embed="rId9"/>
          <a:stretch>
            <a:fillRect/>
          </a:stretch>
        </p:blipFill>
        <p:spPr>
          <a:xfrm>
            <a:off x="4291644" y="557304"/>
            <a:ext cx="2559805" cy="2608059"/>
          </a:xfrm>
          <a:prstGeom prst="rect">
            <a:avLst/>
          </a:prstGeom>
        </p:spPr>
      </p:pic>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8631</TotalTime>
  <Words>691</Words>
  <Application>Microsoft Office PowerPoint</Application>
  <PresentationFormat>On-screen Show (4:3)</PresentationFormat>
  <Paragraphs>57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Cavolini</vt:lpstr>
      <vt:lpstr>Century Gothic</vt:lpstr>
      <vt:lpstr>Ebrima</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5</cp:revision>
  <dcterms:created xsi:type="dcterms:W3CDTF">2025-04-17T17:57:25Z</dcterms:created>
  <dcterms:modified xsi:type="dcterms:W3CDTF">2025-06-02T20:04:11Z</dcterms:modified>
</cp:coreProperties>
</file>