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7" r:id="rId5"/>
    <p:sldId id="258" r:id="rId6"/>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520C"/>
    <a:srgbClr val="D74A0B"/>
    <a:srgbClr val="F8E1C8"/>
    <a:srgbClr val="F2C696"/>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22" autoAdjust="0"/>
    <p:restoredTop sz="94660"/>
  </p:normalViewPr>
  <p:slideViewPr>
    <p:cSldViewPr snapToGrid="0">
      <p:cViewPr varScale="1">
        <p:scale>
          <a:sx n="44" d="100"/>
          <a:sy n="44" d="100"/>
        </p:scale>
        <p:origin x="2064"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1392DF-A1CB-471D-8183-5AA0D0F5528C}" type="datetimeFigureOut">
              <a:rPr lang="en-US" smtClean="0"/>
              <a:t>6/5/2025</a:t>
            </a:fld>
            <a:endParaRPr lang="en-US" dirty="0"/>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86498-A88B-45C3-9973-609E992B48E5}" type="slidenum">
              <a:rPr lang="en-US" smtClean="0"/>
              <a:t>‹#›</a:t>
            </a:fld>
            <a:endParaRPr lang="en-US" dirty="0"/>
          </a:p>
        </p:txBody>
      </p:sp>
    </p:spTree>
    <p:extLst>
      <p:ext uri="{BB962C8B-B14F-4D97-AF65-F5344CB8AC3E}">
        <p14:creationId xmlns:p14="http://schemas.microsoft.com/office/powerpoint/2010/main" val="1018192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5DF60F-07B3-43DE-B6D7-B89FCAB4B928}"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474011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631E96-569F-4FEF-A735-F301A8E18E7E}" type="datetimeFigureOut">
              <a:rPr lang="en-US" smtClean="0"/>
              <a:t>6/5/2025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F688B7-ECFF-4F72-9EEF-E02D1F42456E}" type="slidenum">
              <a:rPr lang="en-US" smtClean="0"/>
              <a:t>‹#›</a:t>
            </a:fld>
            <a:endParaRPr lang="en-US" dirty="0"/>
          </a:p>
        </p:txBody>
      </p:sp>
    </p:spTree>
    <p:extLst>
      <p:ext uri="{BB962C8B-B14F-4D97-AF65-F5344CB8AC3E}">
        <p14:creationId xmlns:p14="http://schemas.microsoft.com/office/powerpoint/2010/main" val="3528648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631E96-569F-4FEF-A735-F301A8E18E7E}" type="datetimeFigureOut">
              <a:rPr lang="en-US" smtClean="0"/>
              <a:t>6/5/2025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F688B7-ECFF-4F72-9EEF-E02D1F42456E}" type="slidenum">
              <a:rPr lang="en-US" smtClean="0"/>
              <a:t>‹#›</a:t>
            </a:fld>
            <a:endParaRPr lang="en-US" dirty="0"/>
          </a:p>
        </p:txBody>
      </p:sp>
    </p:spTree>
    <p:extLst>
      <p:ext uri="{BB962C8B-B14F-4D97-AF65-F5344CB8AC3E}">
        <p14:creationId xmlns:p14="http://schemas.microsoft.com/office/powerpoint/2010/main" val="2825482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631E96-569F-4FEF-A735-F301A8E18E7E}" type="datetimeFigureOut">
              <a:rPr lang="en-US" smtClean="0"/>
              <a:t>6/5/2025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F688B7-ECFF-4F72-9EEF-E02D1F42456E}" type="slidenum">
              <a:rPr lang="en-US" smtClean="0"/>
              <a:t>‹#›</a:t>
            </a:fld>
            <a:endParaRPr lang="en-US" dirty="0"/>
          </a:p>
        </p:txBody>
      </p:sp>
    </p:spTree>
    <p:extLst>
      <p:ext uri="{BB962C8B-B14F-4D97-AF65-F5344CB8AC3E}">
        <p14:creationId xmlns:p14="http://schemas.microsoft.com/office/powerpoint/2010/main" val="1995380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631E96-569F-4FEF-A735-F301A8E18E7E}" type="datetimeFigureOut">
              <a:rPr lang="en-US" smtClean="0"/>
              <a:t>6/5/2025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F688B7-ECFF-4F72-9EEF-E02D1F42456E}" type="slidenum">
              <a:rPr lang="en-US" smtClean="0"/>
              <a:t>‹#›</a:t>
            </a:fld>
            <a:endParaRPr lang="en-US" dirty="0"/>
          </a:p>
        </p:txBody>
      </p:sp>
    </p:spTree>
    <p:extLst>
      <p:ext uri="{BB962C8B-B14F-4D97-AF65-F5344CB8AC3E}">
        <p14:creationId xmlns:p14="http://schemas.microsoft.com/office/powerpoint/2010/main" val="2411609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631E96-569F-4FEF-A735-F301A8E18E7E}" type="datetimeFigureOut">
              <a:rPr lang="en-US" smtClean="0"/>
              <a:t>6/5/2025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F688B7-ECFF-4F72-9EEF-E02D1F42456E}" type="slidenum">
              <a:rPr lang="en-US" smtClean="0"/>
              <a:t>‹#›</a:t>
            </a:fld>
            <a:endParaRPr lang="en-US" dirty="0"/>
          </a:p>
        </p:txBody>
      </p:sp>
    </p:spTree>
    <p:extLst>
      <p:ext uri="{BB962C8B-B14F-4D97-AF65-F5344CB8AC3E}">
        <p14:creationId xmlns:p14="http://schemas.microsoft.com/office/powerpoint/2010/main" val="2879712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631E96-569F-4FEF-A735-F301A8E18E7E}" type="datetimeFigureOut">
              <a:rPr lang="en-US" smtClean="0"/>
              <a:t>6/5/2025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F688B7-ECFF-4F72-9EEF-E02D1F42456E}" type="slidenum">
              <a:rPr lang="en-US" smtClean="0"/>
              <a:t>‹#›</a:t>
            </a:fld>
            <a:endParaRPr lang="en-US" dirty="0"/>
          </a:p>
        </p:txBody>
      </p:sp>
    </p:spTree>
    <p:extLst>
      <p:ext uri="{BB962C8B-B14F-4D97-AF65-F5344CB8AC3E}">
        <p14:creationId xmlns:p14="http://schemas.microsoft.com/office/powerpoint/2010/main" val="564975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631E96-569F-4FEF-A735-F301A8E18E7E}" type="datetimeFigureOut">
              <a:rPr lang="en-US" smtClean="0"/>
              <a:t>6/5/2025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F688B7-ECFF-4F72-9EEF-E02D1F42456E}" type="slidenum">
              <a:rPr lang="en-US" smtClean="0"/>
              <a:t>‹#›</a:t>
            </a:fld>
            <a:endParaRPr lang="en-US" dirty="0"/>
          </a:p>
        </p:txBody>
      </p:sp>
    </p:spTree>
    <p:extLst>
      <p:ext uri="{BB962C8B-B14F-4D97-AF65-F5344CB8AC3E}">
        <p14:creationId xmlns:p14="http://schemas.microsoft.com/office/powerpoint/2010/main" val="3707081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631E96-569F-4FEF-A735-F301A8E18E7E}" type="datetimeFigureOut">
              <a:rPr lang="en-US" smtClean="0"/>
              <a:t>6/5/2025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F688B7-ECFF-4F72-9EEF-E02D1F42456E}" type="slidenum">
              <a:rPr lang="en-US" smtClean="0"/>
              <a:t>‹#›</a:t>
            </a:fld>
            <a:endParaRPr lang="en-US" dirty="0"/>
          </a:p>
        </p:txBody>
      </p:sp>
    </p:spTree>
    <p:extLst>
      <p:ext uri="{BB962C8B-B14F-4D97-AF65-F5344CB8AC3E}">
        <p14:creationId xmlns:p14="http://schemas.microsoft.com/office/powerpoint/2010/main" val="3669870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631E96-569F-4FEF-A735-F301A8E18E7E}" type="datetimeFigureOut">
              <a:rPr lang="en-US" smtClean="0"/>
              <a:t>6/5/2025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F688B7-ECFF-4F72-9EEF-E02D1F42456E}" type="slidenum">
              <a:rPr lang="en-US" smtClean="0"/>
              <a:t>‹#›</a:t>
            </a:fld>
            <a:endParaRPr lang="en-US" dirty="0"/>
          </a:p>
        </p:txBody>
      </p:sp>
    </p:spTree>
    <p:extLst>
      <p:ext uri="{BB962C8B-B14F-4D97-AF65-F5344CB8AC3E}">
        <p14:creationId xmlns:p14="http://schemas.microsoft.com/office/powerpoint/2010/main" val="2162714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0631E96-569F-4FEF-A735-F301A8E18E7E}" type="datetimeFigureOut">
              <a:rPr lang="en-US" smtClean="0"/>
              <a:t>6/5/2025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F688B7-ECFF-4F72-9EEF-E02D1F42456E}" type="slidenum">
              <a:rPr lang="en-US" smtClean="0"/>
              <a:t>‹#›</a:t>
            </a:fld>
            <a:endParaRPr lang="en-US" dirty="0"/>
          </a:p>
        </p:txBody>
      </p:sp>
    </p:spTree>
    <p:extLst>
      <p:ext uri="{BB962C8B-B14F-4D97-AF65-F5344CB8AC3E}">
        <p14:creationId xmlns:p14="http://schemas.microsoft.com/office/powerpoint/2010/main" val="2885932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0631E96-569F-4FEF-A735-F301A8E18E7E}" type="datetimeFigureOut">
              <a:rPr lang="en-US" smtClean="0"/>
              <a:t>6/5/2025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F688B7-ECFF-4F72-9EEF-E02D1F42456E}" type="slidenum">
              <a:rPr lang="en-US" smtClean="0"/>
              <a:t>‹#›</a:t>
            </a:fld>
            <a:endParaRPr lang="en-US" dirty="0"/>
          </a:p>
        </p:txBody>
      </p:sp>
    </p:spTree>
    <p:extLst>
      <p:ext uri="{BB962C8B-B14F-4D97-AF65-F5344CB8AC3E}">
        <p14:creationId xmlns:p14="http://schemas.microsoft.com/office/powerpoint/2010/main" val="1048882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82000"/>
                  </a:schemeClr>
                </a:solidFill>
              </a:defRPr>
            </a:lvl1pPr>
          </a:lstStyle>
          <a:p>
            <a:fld id="{B0631E96-569F-4FEF-A735-F301A8E18E7E}" type="datetimeFigureOut">
              <a:rPr lang="en-US" smtClean="0"/>
              <a:t>6/5/2025</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82000"/>
                  </a:schemeClr>
                </a:solidFill>
              </a:defRPr>
            </a:lvl1pPr>
          </a:lstStyle>
          <a:p>
            <a:fld id="{3AF688B7-ECFF-4F72-9EEF-E02D1F42456E}" type="slidenum">
              <a:rPr lang="en-US" smtClean="0"/>
              <a:t>‹#›</a:t>
            </a:fld>
            <a:endParaRPr lang="en-US" dirty="0"/>
          </a:p>
        </p:txBody>
      </p:sp>
    </p:spTree>
    <p:extLst>
      <p:ext uri="{BB962C8B-B14F-4D97-AF65-F5344CB8AC3E}">
        <p14:creationId xmlns:p14="http://schemas.microsoft.com/office/powerpoint/2010/main" val="24843057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image" Target="../media/image1.jpeg"/><Relationship Id="rId7" Type="http://schemas.openxmlformats.org/officeDocument/2006/relationships/hyperlink" Target="mailto:theresa.dew@gov.wa.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talia.mazzara@gov.wa.gov" TargetMode="External"/><Relationship Id="rId5" Type="http://schemas.openxmlformats.org/officeDocument/2006/relationships/hyperlink" Target="https://youtu.be/dERKVzP6t4U"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hyperlink" Target="https://us02web.zoom.us/j/85386724896" TargetMode="External"/><Relationship Id="rId1" Type="http://schemas.openxmlformats.org/officeDocument/2006/relationships/slideLayout" Target="../slideLayouts/slideLayout2.xml"/><Relationship Id="rId6" Type="http://schemas.openxmlformats.org/officeDocument/2006/relationships/hyperlink" Target="https://app.smartsheet.com/b/form/565e2643571d4be98b87235718d68e6e" TargetMode="External"/><Relationship Id="rId5" Type="http://schemas.openxmlformats.org/officeDocument/2006/relationships/hyperlink" Target="https://www.youtube.com/watch?v=rMO8M6GSADo" TargetMode="External"/><Relationship Id="rId4" Type="http://schemas.openxmlformats.org/officeDocument/2006/relationships/image" Target="../media/image5.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31A09646-C3CA-6A95-DE42-E12D839D52BD}"/>
              </a:ext>
              <a:ext uri="{C183D7F6-B498-43B3-948B-1728B52AA6E4}">
                <adec:decorative xmlns:adec="http://schemas.microsoft.com/office/drawing/2017/decorative" val="1"/>
              </a:ext>
            </a:extLst>
          </p:cNvPr>
          <p:cNvSpPr>
            <a:spLocks noGrp="1"/>
          </p:cNvSpPr>
          <p:nvPr>
            <p:ph type="ctrTitle"/>
          </p:nvPr>
        </p:nvSpPr>
        <p:spPr>
          <a:xfrm>
            <a:off x="514350" y="-3183467"/>
            <a:ext cx="5829300" cy="3183467"/>
          </a:xfrm>
        </p:spPr>
        <p:txBody>
          <a:bodyPr vert="horz" lIns="91440" tIns="45720" rIns="91440" bIns="45720" rtlCol="0" anchor="b">
            <a:normAutofit/>
          </a:bodyPr>
          <a:lstStyle/>
          <a:p>
            <a:r>
              <a:rPr lang="en-US" dirty="0"/>
              <a:t>The Blast Newsletter</a:t>
            </a:r>
          </a:p>
        </p:txBody>
      </p:sp>
      <p:sp>
        <p:nvSpPr>
          <p:cNvPr id="48" name="TextBox 47">
            <a:extLst>
              <a:ext uri="{FF2B5EF4-FFF2-40B4-BE49-F238E27FC236}">
                <a16:creationId xmlns:a16="http://schemas.microsoft.com/office/drawing/2014/main" id="{3F6DCE4F-FE9F-695A-2469-31359089FCD9}"/>
              </a:ext>
            </a:extLst>
          </p:cNvPr>
          <p:cNvSpPr txBox="1"/>
          <p:nvPr/>
        </p:nvSpPr>
        <p:spPr>
          <a:xfrm>
            <a:off x="228566" y="317835"/>
            <a:ext cx="4231007" cy="1836850"/>
          </a:xfrm>
          <a:prstGeom prst="rect">
            <a:avLst/>
          </a:prstGeom>
          <a:noFill/>
        </p:spPr>
        <p:txBody>
          <a:bodyPr wrap="square" rtlCol="0">
            <a:spAutoFit/>
          </a:bodyPr>
          <a:lstStyle/>
          <a:p>
            <a:pPr marL="0" marR="0" lvl="0" indent="0" algn="l" defTabSz="457200" rtl="0" eaLnBrk="1" fontAlgn="auto" latinLnBrk="0" hangingPunct="1">
              <a:lnSpc>
                <a:spcPct val="80000"/>
              </a:lnSpc>
              <a:spcBef>
                <a:spcPts val="0"/>
              </a:spcBef>
              <a:spcAft>
                <a:spcPts val="0"/>
              </a:spcAft>
              <a:buClrTx/>
              <a:buSzTx/>
              <a:buFontTx/>
              <a:buNone/>
              <a:tabLst/>
              <a:defRPr/>
            </a:pPr>
            <a:r>
              <a:rPr kumimoji="0" lang="en-US" sz="4853" b="1" i="0" u="none" strike="noStrike" kern="1200" cap="all" spc="0" normalizeH="0" baseline="0" noProof="0" dirty="0">
                <a:ln>
                  <a:noFill/>
                </a:ln>
                <a:solidFill>
                  <a:srgbClr val="006666"/>
                </a:solidFill>
                <a:effectLst/>
                <a:uLnTx/>
                <a:uFillTx/>
                <a:latin typeface="Century Gothic" panose="020B0502020202020204" pitchFamily="34" charset="0"/>
                <a:ea typeface="MS Mincho" panose="02020609040205080304" pitchFamily="49" charset="-128"/>
                <a:cs typeface="Times New Roman" panose="02020603050405020304" pitchFamily="18" charset="0"/>
              </a:rPr>
              <a:t>The blast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767" b="1"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ENTERPRISE-WIDE CONTINUOUS IMPROVEMENT COMMUNITY OF PRACTICE</a:t>
            </a:r>
          </a:p>
          <a:p>
            <a:pPr marL="0" marR="0" lvl="0" indent="0" algn="l" defTabSz="457200" rtl="0" eaLnBrk="1" fontAlgn="auto" latinLnBrk="0" hangingPunct="1">
              <a:lnSpc>
                <a:spcPct val="100000"/>
              </a:lnSpc>
              <a:spcBef>
                <a:spcPts val="1060"/>
              </a:spcBef>
              <a:spcAft>
                <a:spcPts val="0"/>
              </a:spcAft>
              <a:buClrTx/>
              <a:buSzTx/>
              <a:buFontTx/>
              <a:buNone/>
              <a:tabLst/>
              <a:defRPr/>
            </a:pPr>
            <a:r>
              <a:rPr kumimoji="0" lang="en-US" sz="1236" b="1" i="0" u="none" strike="noStrike" kern="1200" cap="none" spc="0" normalizeH="0" baseline="0" noProof="0" dirty="0">
                <a:ln>
                  <a:noFill/>
                </a:ln>
                <a:solidFill>
                  <a:srgbClr val="006666"/>
                </a:solidFill>
                <a:effectLst/>
                <a:uLnTx/>
                <a:uFillTx/>
                <a:latin typeface="Century Gothic" panose="020B0502020202020204" pitchFamily="34" charset="0"/>
                <a:ea typeface="MS Mincho" panose="02020609040205080304" pitchFamily="49" charset="-128"/>
                <a:cs typeface="Times New Roman" panose="02020603050405020304" pitchFamily="18" charset="0"/>
              </a:rPr>
              <a:t>ISSUE NO. 29 | </a:t>
            </a:r>
            <a:r>
              <a:rPr lang="en-US" sz="1236" b="1" dirty="0">
                <a:solidFill>
                  <a:srgbClr val="006666"/>
                </a:solidFill>
                <a:latin typeface="Century Gothic" panose="020B0502020202020204" pitchFamily="34" charset="0"/>
                <a:ea typeface="MS Mincho" panose="02020609040205080304" pitchFamily="49" charset="-128"/>
                <a:cs typeface="Times New Roman" panose="02020603050405020304" pitchFamily="18" charset="0"/>
              </a:rPr>
              <a:t>MAY</a:t>
            </a:r>
            <a:r>
              <a:rPr kumimoji="0" lang="en-US" sz="1236" b="1" i="0" u="none" strike="noStrike" kern="1200" cap="none" spc="0" normalizeH="0" baseline="0" noProof="0" dirty="0">
                <a:ln>
                  <a:noFill/>
                </a:ln>
                <a:solidFill>
                  <a:srgbClr val="006666"/>
                </a:solidFill>
                <a:effectLst/>
                <a:uLnTx/>
                <a:uFillTx/>
                <a:latin typeface="Century Gothic" panose="020B0502020202020204" pitchFamily="34" charset="0"/>
                <a:ea typeface="MS Mincho" panose="02020609040205080304" pitchFamily="49" charset="-128"/>
                <a:cs typeface="Times New Roman" panose="02020603050405020304" pitchFamily="18" charset="0"/>
              </a:rPr>
              <a:t> 2025 </a:t>
            </a:r>
            <a:endParaRPr kumimoji="0" lang="en-US" sz="1236" b="1" i="0" u="none" strike="noStrike" kern="1200" cap="none" spc="0" normalizeH="0" baseline="0" noProof="0" dirty="0">
              <a:ln>
                <a:noFill/>
              </a:ln>
              <a:solidFill>
                <a:srgbClr val="006666"/>
              </a:solidFill>
              <a:effectLst/>
              <a:uLnTx/>
              <a:uFillTx/>
              <a:latin typeface="Aptos" panose="02110004020202020204"/>
              <a:ea typeface="+mn-ea"/>
              <a:cs typeface="+mn-cs"/>
            </a:endParaRPr>
          </a:p>
        </p:txBody>
      </p:sp>
      <p:grpSp>
        <p:nvGrpSpPr>
          <p:cNvPr id="49" name="Group 48">
            <a:extLst>
              <a:ext uri="{FF2B5EF4-FFF2-40B4-BE49-F238E27FC236}">
                <a16:creationId xmlns:a16="http://schemas.microsoft.com/office/drawing/2014/main" id="{66BDFF19-C0B6-9D11-158D-4AB194A057D5}"/>
              </a:ext>
              <a:ext uri="{C183D7F6-B498-43B3-948B-1728B52AA6E4}">
                <adec:decorative xmlns:adec="http://schemas.microsoft.com/office/drawing/2017/decorative" val="1"/>
              </a:ext>
            </a:extLst>
          </p:cNvPr>
          <p:cNvGrpSpPr/>
          <p:nvPr/>
        </p:nvGrpSpPr>
        <p:grpSpPr>
          <a:xfrm>
            <a:off x="4634367" y="233261"/>
            <a:ext cx="2092138" cy="1408550"/>
            <a:chOff x="0" y="0"/>
            <a:chExt cx="2371090" cy="1557565"/>
          </a:xfrm>
        </p:grpSpPr>
        <p:pic>
          <p:nvPicPr>
            <p:cNvPr id="50" name="image1.jpeg">
              <a:extLst>
                <a:ext uri="{FF2B5EF4-FFF2-40B4-BE49-F238E27FC236}">
                  <a16:creationId xmlns:a16="http://schemas.microsoft.com/office/drawing/2014/main" id="{4BDB5961-3DEB-A4E3-4EB1-B16EEE186715}"/>
                </a:ext>
              </a:extLst>
            </p:cNvPr>
            <p:cNvPicPr>
              <a:picLocks noChangeAspect="1"/>
            </p:cNvPicPr>
            <p:nvPr/>
          </p:nvPicPr>
          <p:blipFill>
            <a:blip r:embed="rId3" cstate="print"/>
            <a:stretch>
              <a:fillRect/>
            </a:stretch>
          </p:blipFill>
          <p:spPr>
            <a:xfrm>
              <a:off x="0" y="0"/>
              <a:ext cx="2371090" cy="984250"/>
            </a:xfrm>
            <a:prstGeom prst="rect">
              <a:avLst/>
            </a:prstGeom>
          </p:spPr>
        </p:pic>
        <p:sp>
          <p:nvSpPr>
            <p:cNvPr id="51" name="TextBox 45">
              <a:extLst>
                <a:ext uri="{FF2B5EF4-FFF2-40B4-BE49-F238E27FC236}">
                  <a16:creationId xmlns:a16="http://schemas.microsoft.com/office/drawing/2014/main" id="{4A5D2117-F545-3067-EC33-D0BD3B4BFD6E}"/>
                </a:ext>
              </a:extLst>
            </p:cNvPr>
            <p:cNvSpPr txBox="1"/>
            <p:nvPr/>
          </p:nvSpPr>
          <p:spPr>
            <a:xfrm>
              <a:off x="136892" y="947965"/>
              <a:ext cx="2143125" cy="609600"/>
            </a:xfrm>
            <a:prstGeom prst="rect">
              <a:avLst/>
            </a:prstGeom>
            <a:noFill/>
          </p:spPr>
          <p:txBody>
            <a:bodyPr wrap="square" lIns="80683" tIns="40341" rIns="80683" bIns="40341" rtlCol="0" anchor="t">
              <a:noAutofit/>
            </a:bodyPr>
            <a:lstStyle/>
            <a:p>
              <a:pPr marL="0" marR="0" lvl="0" indent="0" algn="l" defTabSz="457200" rtl="0" eaLnBrk="1" fontAlgn="auto" latinLnBrk="0" hangingPunct="1">
                <a:lnSpc>
                  <a:spcPct val="115000"/>
                </a:lnSpc>
                <a:spcBef>
                  <a:spcPts val="884"/>
                </a:spcBef>
                <a:spcAft>
                  <a:spcPts val="884"/>
                </a:spcAft>
                <a:buClrTx/>
                <a:buSzTx/>
                <a:buFontTx/>
                <a:buNone/>
                <a:tabLst/>
                <a:defRPr/>
              </a:pPr>
              <a:r>
                <a:rPr kumimoji="0" lang="en-US" sz="795" b="1" i="1" u="none" strike="noStrike" kern="1200" cap="none" spc="0" normalizeH="0" baseline="0" noProof="0" dirty="0">
                  <a:ln>
                    <a:noFill/>
                  </a:ln>
                  <a:solidFill>
                    <a:schemeClr val="accent1">
                      <a:lumMod val="75000"/>
                    </a:schemeClr>
                  </a:solidFill>
                  <a:effectLst/>
                  <a:uLnTx/>
                  <a:uFillTx/>
                  <a:latin typeface="Century Gothic" panose="020B0502020202020204" pitchFamily="34" charset="0"/>
                  <a:ea typeface="MS Mincho" panose="02020609040205080304" pitchFamily="49" charset="-128"/>
                  <a:cs typeface="Times New Roman" panose="02020603050405020304" pitchFamily="18" charset="0"/>
                </a:rPr>
                <a:t>Transparency</a:t>
              </a:r>
              <a:r>
                <a:rPr kumimoji="0" lang="en-US" sz="795" b="1" i="1" u="none" strike="noStrike" kern="1200" cap="none" spc="0" normalizeH="0" baseline="0" noProof="0" dirty="0">
                  <a:ln>
                    <a:noFill/>
                  </a:ln>
                  <a:solidFill>
                    <a:srgbClr val="2683C6"/>
                  </a:solidFill>
                  <a:effectLst/>
                  <a:uLnTx/>
                  <a:uFillTx/>
                  <a:latin typeface="Century Gothic" panose="020B0502020202020204" pitchFamily="34" charset="0"/>
                  <a:ea typeface="MS Mincho" panose="02020609040205080304" pitchFamily="49" charset="-128"/>
                  <a:cs typeface="Times New Roman" panose="02020603050405020304" pitchFamily="18" charset="0"/>
                </a:rPr>
                <a:t> </a:t>
              </a:r>
              <a:r>
                <a:rPr kumimoji="0" lang="en-US" sz="795" b="1" i="1"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a:t>
              </a:r>
              <a:r>
                <a:rPr kumimoji="0" lang="en-US" sz="795" b="1" i="1" u="none" strike="noStrike" kern="1200" cap="none" spc="0" normalizeH="0" baseline="0" noProof="0" dirty="0">
                  <a:ln>
                    <a:noFill/>
                  </a:ln>
                  <a:solidFill>
                    <a:srgbClr val="000000"/>
                  </a:solidFill>
                  <a:effectLst/>
                  <a:uLnTx/>
                  <a:uFillTx/>
                  <a:latin typeface="Century Gothic" panose="020B0502020202020204" pitchFamily="34" charset="0"/>
                  <a:ea typeface="MS Mincho" panose="02020609040205080304" pitchFamily="49" charset="-128"/>
                  <a:cs typeface="Times New Roman" panose="02020603050405020304" pitchFamily="18" charset="0"/>
                </a:rPr>
                <a:t> </a:t>
              </a:r>
              <a:r>
                <a:rPr kumimoji="0" lang="en-US" sz="795" b="1" i="1" u="none" strike="noStrike" kern="1200" cap="none" spc="0" normalizeH="0" baseline="0" noProof="0" dirty="0">
                  <a:ln>
                    <a:noFill/>
                  </a:ln>
                  <a:solidFill>
                    <a:schemeClr val="accent2"/>
                  </a:solidFill>
                  <a:effectLst/>
                  <a:uLnTx/>
                  <a:uFillTx/>
                  <a:latin typeface="Century Gothic" panose="020B0502020202020204" pitchFamily="34" charset="0"/>
                  <a:ea typeface="MS Mincho" panose="02020609040205080304" pitchFamily="49" charset="-128"/>
                  <a:cs typeface="Times New Roman" panose="02020603050405020304" pitchFamily="18" charset="0"/>
                </a:rPr>
                <a:t>Innovation</a:t>
              </a:r>
              <a:r>
                <a:rPr kumimoji="0" lang="en-US" sz="795" b="1" i="1" u="none" strike="noStrike" kern="1200" cap="none" spc="0" normalizeH="0" baseline="0" noProof="0" dirty="0">
                  <a:ln>
                    <a:noFill/>
                  </a:ln>
                  <a:solidFill>
                    <a:srgbClr val="000000"/>
                  </a:solidFill>
                  <a:effectLst/>
                  <a:uLnTx/>
                  <a:uFillTx/>
                  <a:latin typeface="Century Gothic" panose="020B0502020202020204" pitchFamily="34" charset="0"/>
                  <a:ea typeface="MS Mincho" panose="02020609040205080304" pitchFamily="49" charset="-128"/>
                  <a:cs typeface="Times New Roman" panose="02020603050405020304" pitchFamily="18" charset="0"/>
                </a:rPr>
                <a:t> </a:t>
              </a:r>
              <a:r>
                <a:rPr kumimoji="0" lang="en-US" sz="795" b="1" i="1"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a:t>
              </a:r>
              <a:r>
                <a:rPr kumimoji="0" lang="en-US" sz="795" b="1" i="1" u="none" strike="noStrike" kern="1200" cap="none" spc="0" normalizeH="0" baseline="0" noProof="0" dirty="0">
                  <a:ln>
                    <a:noFill/>
                  </a:ln>
                  <a:solidFill>
                    <a:srgbClr val="000000"/>
                  </a:solidFill>
                  <a:effectLst/>
                  <a:uLnTx/>
                  <a:uFillTx/>
                  <a:latin typeface="Century Gothic" panose="020B0502020202020204" pitchFamily="34" charset="0"/>
                  <a:ea typeface="MS Mincho" panose="02020609040205080304" pitchFamily="49" charset="-128"/>
                  <a:cs typeface="Times New Roman" panose="02020603050405020304" pitchFamily="18" charset="0"/>
                </a:rPr>
                <a:t> </a:t>
              </a:r>
              <a:r>
                <a:rPr kumimoji="0" lang="en-US" sz="795" b="1" i="1" u="none" strike="noStrike" kern="1200" cap="none" spc="0" normalizeH="0" baseline="0" noProof="0" dirty="0">
                  <a:ln>
                    <a:noFill/>
                  </a:ln>
                  <a:solidFill>
                    <a:schemeClr val="tx1">
                      <a:lumMod val="65000"/>
                      <a:lumOff val="35000"/>
                    </a:schemeClr>
                  </a:solidFill>
                  <a:effectLst/>
                  <a:uLnTx/>
                  <a:uFillTx/>
                  <a:latin typeface="Century Gothic" panose="020B0502020202020204" pitchFamily="34" charset="0"/>
                  <a:ea typeface="MS Mincho" panose="02020609040205080304" pitchFamily="49" charset="-128"/>
                  <a:cs typeface="Times New Roman" panose="02020603050405020304" pitchFamily="18" charset="0"/>
                </a:rPr>
                <a:t>Results</a:t>
              </a:r>
              <a:endParaRPr kumimoji="0" lang="en-US" sz="927" b="0" i="0" u="none" strike="noStrike" kern="1200" cap="none" spc="0" normalizeH="0" baseline="0" noProof="0" dirty="0">
                <a:ln>
                  <a:noFill/>
                </a:ln>
                <a:solidFill>
                  <a:schemeClr val="tx1">
                    <a:lumMod val="65000"/>
                    <a:lumOff val="35000"/>
                  </a:schemeClr>
                </a:solidFill>
                <a:effectLst/>
                <a:uLnTx/>
                <a:uFillTx/>
                <a:latin typeface="Century Gothic" panose="020B0502020202020204" pitchFamily="34" charset="0"/>
                <a:ea typeface="MS Mincho" panose="02020609040205080304" pitchFamily="49" charset="-128"/>
                <a:cs typeface="Times New Roman" panose="02020603050405020304" pitchFamily="18" charset="0"/>
              </a:endParaRPr>
            </a:p>
          </p:txBody>
        </p:sp>
      </p:grpSp>
      <p:sp>
        <p:nvSpPr>
          <p:cNvPr id="55" name="TextBox 54" descr="Coming soon: 2024 workshops&#10;&#10;You spoke and we heard – Results Washington is excited to announce that we will host three in-person workshops this year to provide opportunities for the community to network as well as bring hands-on, group learning back into our way of life. Although we won’t have a hybrid option for these meetings, we will continue hosting our CoP meetings each month to offer a virtual learning option for those who aren’t able to make the workshops.&#10;&#10;We still have some logistics to finalize, but here’s a sneak peek at what you can expect:&#10;&#10;Workshops held in April, July, and August&#10;April and August in Olympia; July in Eastern/Central Washington&#10;We’re looking for champions to help us plan our offsite workshop – let us know if you’re interested!&#10;Networking luncheons will be provided&#10;Teachings in data visualization, Lean tools, and strategic planning&#10;A small fee to confirm your spot&#10;&#10;More details to come – be on the look out! ">
            <a:extLst>
              <a:ext uri="{FF2B5EF4-FFF2-40B4-BE49-F238E27FC236}">
                <a16:creationId xmlns:a16="http://schemas.microsoft.com/office/drawing/2014/main" id="{7EC7E124-3586-D84A-2D6F-77FE13A817CD}"/>
              </a:ext>
            </a:extLst>
          </p:cNvPr>
          <p:cNvSpPr txBox="1"/>
          <p:nvPr/>
        </p:nvSpPr>
        <p:spPr>
          <a:xfrm>
            <a:off x="285418" y="4645788"/>
            <a:ext cx="4117302" cy="338558"/>
          </a:xfrm>
          <a:prstGeom prst="rect">
            <a:avLst/>
          </a:prstGeom>
          <a:noFill/>
        </p:spPr>
        <p:txBody>
          <a:bodyPr wrap="square" lIns="91440" tIns="45722" rIns="91440" bIns="45722" rtlCol="0" anchor="t">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endParaRPr kumimoji="0" lang="en-US" sz="1100" b="0" i="1" u="none" strike="noStrike" kern="1200" cap="none" spc="0" normalizeH="0" baseline="0" noProof="0" dirty="0">
              <a:ln>
                <a:noFill/>
              </a:ln>
              <a:solidFill>
                <a:srgbClr val="373737"/>
              </a:solidFill>
              <a:effectLst/>
              <a:uLnTx/>
              <a:uFillTx/>
              <a:latin typeface="Century Gothic" panose="020B0502020202020204" pitchFamily="34" charset="0"/>
              <a:ea typeface="+mn-ea"/>
              <a:cs typeface="+mn-cs"/>
            </a:endParaRPr>
          </a:p>
        </p:txBody>
      </p:sp>
      <p:cxnSp>
        <p:nvCxnSpPr>
          <p:cNvPr id="63" name="Straight Connector 62">
            <a:extLst>
              <a:ext uri="{FF2B5EF4-FFF2-40B4-BE49-F238E27FC236}">
                <a16:creationId xmlns:a16="http://schemas.microsoft.com/office/drawing/2014/main" id="{6F38F2EF-FF88-3891-3983-718F65AB565F}"/>
              </a:ext>
              <a:ext uri="{C183D7F6-B498-43B3-948B-1728B52AA6E4}">
                <adec:decorative xmlns:adec="http://schemas.microsoft.com/office/drawing/2017/decorative" val="1"/>
              </a:ext>
            </a:extLst>
          </p:cNvPr>
          <p:cNvCxnSpPr>
            <a:cxnSpLocks/>
          </p:cNvCxnSpPr>
          <p:nvPr/>
        </p:nvCxnSpPr>
        <p:spPr>
          <a:xfrm flipV="1">
            <a:off x="4553154" y="6991164"/>
            <a:ext cx="1352954" cy="1043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6BFFC23A-0DEB-7E1E-A53F-F8FDA8DE7259}"/>
              </a:ext>
              <a:ext uri="{C183D7F6-B498-43B3-948B-1728B52AA6E4}">
                <adec:decorative xmlns:adec="http://schemas.microsoft.com/office/drawing/2017/decorative" val="1"/>
              </a:ext>
            </a:extLst>
          </p:cNvPr>
          <p:cNvCxnSpPr>
            <a:cxnSpLocks/>
          </p:cNvCxnSpPr>
          <p:nvPr/>
        </p:nvCxnSpPr>
        <p:spPr>
          <a:xfrm>
            <a:off x="4553154" y="4373750"/>
            <a:ext cx="135295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42" name="Picture 41">
            <a:extLst>
              <a:ext uri="{FF2B5EF4-FFF2-40B4-BE49-F238E27FC236}">
                <a16:creationId xmlns:a16="http://schemas.microsoft.com/office/drawing/2014/main" id="{C028C2D6-22CB-323C-AED8-5C1E75410A53}"/>
              </a:ext>
              <a:ext uri="{C183D7F6-B498-43B3-948B-1728B52AA6E4}">
                <adec:decorative xmlns:adec="http://schemas.microsoft.com/office/drawing/2017/decorative" val="1"/>
              </a:ext>
            </a:extLst>
          </p:cNvPr>
          <p:cNvPicPr>
            <a:picLocks noChangeAspect="1"/>
          </p:cNvPicPr>
          <p:nvPr/>
        </p:nvPicPr>
        <p:blipFill>
          <a:blip r:embed="rId4">
            <a:duotone>
              <a:schemeClr val="accent2">
                <a:shade val="45000"/>
                <a:satMod val="135000"/>
              </a:schemeClr>
              <a:prstClr val="white"/>
            </a:duotone>
          </a:blip>
          <a:stretch>
            <a:fillRect/>
          </a:stretch>
        </p:blipFill>
        <p:spPr>
          <a:xfrm>
            <a:off x="6253354" y="4321401"/>
            <a:ext cx="638456" cy="638456"/>
          </a:xfrm>
          <a:prstGeom prst="rect">
            <a:avLst/>
          </a:prstGeom>
          <a:effectLst>
            <a:glow rad="38100">
              <a:schemeClr val="bg2">
                <a:alpha val="91000"/>
              </a:schemeClr>
            </a:glow>
          </a:effectLst>
        </p:spPr>
      </p:pic>
      <p:sp>
        <p:nvSpPr>
          <p:cNvPr id="5" name="TextBox 4">
            <a:extLst>
              <a:ext uri="{FF2B5EF4-FFF2-40B4-BE49-F238E27FC236}">
                <a16:creationId xmlns:a16="http://schemas.microsoft.com/office/drawing/2014/main" id="{DEB4266E-0066-0F1D-17EA-7F8F8FE806ED}"/>
              </a:ext>
            </a:extLst>
          </p:cNvPr>
          <p:cNvSpPr txBox="1"/>
          <p:nvPr/>
        </p:nvSpPr>
        <p:spPr>
          <a:xfrm>
            <a:off x="194469" y="4949437"/>
            <a:ext cx="4355593" cy="4247317"/>
          </a:xfrm>
          <a:prstGeom prst="rect">
            <a:avLst/>
          </a:prstGeom>
          <a:noFill/>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en-US" sz="1400" b="1" dirty="0">
                <a:latin typeface="Century Gothic" panose="020B0502020202020204" pitchFamily="34" charset="0"/>
              </a:rPr>
              <a:t>Loading: Results Washington’s bright future!</a:t>
            </a:r>
            <a:br>
              <a:rPr lang="en-US" sz="1400" dirty="0">
                <a:latin typeface="Century Gothic" panose="020B0502020202020204" pitchFamily="34" charset="0"/>
              </a:rPr>
            </a:br>
            <a:br>
              <a:rPr lang="en-US" sz="1400" dirty="0">
                <a:latin typeface="Century Gothic" panose="020B0502020202020204" pitchFamily="34" charset="0"/>
              </a:rPr>
            </a:br>
            <a:r>
              <a:rPr lang="en-US" sz="1100" dirty="0">
                <a:latin typeface="Century Gothic" panose="020B0502020202020204" pitchFamily="34" charset="0"/>
              </a:rPr>
              <a:t>As most of you know, Results Washington is currently undergoing some rebranding to align with our new strategic direction and focus on customer experience in Washington state. We’ve been going through an internal transformation over the last few months, and we are</a:t>
            </a:r>
            <a:r>
              <a:rPr lang="en-US" sz="1100" b="1" i="1" dirty="0">
                <a:latin typeface="Century Gothic" panose="020B0502020202020204" pitchFamily="34" charset="0"/>
              </a:rPr>
              <a:t> so </a:t>
            </a:r>
            <a:r>
              <a:rPr lang="en-US" sz="1100" dirty="0">
                <a:latin typeface="Century Gothic" panose="020B0502020202020204" pitchFamily="34" charset="0"/>
              </a:rPr>
              <a:t>close to share what we’ve been working on!</a:t>
            </a:r>
          </a:p>
          <a:p>
            <a:pPr marL="0" marR="0" lvl="0" indent="0" defTabSz="457200" rtl="0" eaLnBrk="1" fontAlgn="auto" latinLnBrk="0" hangingPunct="1">
              <a:lnSpc>
                <a:spcPct val="100000"/>
              </a:lnSpc>
              <a:spcBef>
                <a:spcPts val="0"/>
              </a:spcBef>
              <a:spcAft>
                <a:spcPts val="0"/>
              </a:spcAft>
              <a:buClrTx/>
              <a:buSzTx/>
              <a:buFontTx/>
              <a:buNone/>
              <a:tabLst/>
              <a:defRPr/>
            </a:pPr>
            <a:endParaRPr lang="en-US" sz="1100" dirty="0">
              <a:latin typeface="Century Gothic" panose="020B0502020202020204" pitchFamily="34" charset="0"/>
            </a:endParaRPr>
          </a:p>
          <a:p>
            <a:pPr marL="0" marR="0" lvl="0" indent="0" defTabSz="457200" rtl="0" eaLnBrk="1" fontAlgn="auto" latinLnBrk="0" hangingPunct="1">
              <a:lnSpc>
                <a:spcPct val="100000"/>
              </a:lnSpc>
              <a:spcBef>
                <a:spcPts val="0"/>
              </a:spcBef>
              <a:spcAft>
                <a:spcPts val="0"/>
              </a:spcAft>
              <a:buClrTx/>
              <a:buSzTx/>
              <a:buFontTx/>
              <a:buNone/>
              <a:tabLst/>
              <a:defRPr/>
            </a:pPr>
            <a:r>
              <a:rPr lang="en-US" sz="1100" dirty="0">
                <a:latin typeface="Century Gothic" panose="020B0502020202020204" pitchFamily="34" charset="0"/>
              </a:rPr>
              <a:t>While most of our work has been driven by performance management and continuous improvement, we’re so excited to include human-centered design practices into our way of thinking and operating to ensure we’re putting those we serve at the center of everything we do while making those improvements. These are still important pieces of work that we plan to carry with us!</a:t>
            </a:r>
          </a:p>
          <a:p>
            <a:pPr marL="0" marR="0" lvl="0" indent="0" defTabSz="457200" rtl="0" eaLnBrk="1" fontAlgn="auto" latinLnBrk="0" hangingPunct="1">
              <a:lnSpc>
                <a:spcPct val="100000"/>
              </a:lnSpc>
              <a:spcBef>
                <a:spcPts val="0"/>
              </a:spcBef>
              <a:spcAft>
                <a:spcPts val="0"/>
              </a:spcAft>
              <a:buClrTx/>
              <a:buSzTx/>
              <a:buFontTx/>
              <a:buNone/>
              <a:tabLst/>
              <a:defRPr/>
            </a:pPr>
            <a:endParaRPr lang="en-US" sz="1100" dirty="0">
              <a:latin typeface="Century Gothic" panose="020B0502020202020204" pitchFamily="34" charset="0"/>
            </a:endParaRPr>
          </a:p>
          <a:p>
            <a:pPr marL="0" marR="0" lvl="0" indent="0" defTabSz="457200" rtl="0" eaLnBrk="1" fontAlgn="auto" latinLnBrk="0" hangingPunct="1">
              <a:lnSpc>
                <a:spcPct val="100000"/>
              </a:lnSpc>
              <a:spcBef>
                <a:spcPts val="0"/>
              </a:spcBef>
              <a:spcAft>
                <a:spcPts val="0"/>
              </a:spcAft>
              <a:buClrTx/>
              <a:buSzTx/>
              <a:buFontTx/>
              <a:buNone/>
              <a:tabLst/>
              <a:defRPr/>
            </a:pPr>
            <a:r>
              <a:rPr lang="en-US" sz="1100" dirty="0">
                <a:latin typeface="Century Gothic" panose="020B0502020202020204" pitchFamily="34" charset="0"/>
              </a:rPr>
              <a:t>It’s been exciting to put our own customer-centered practices to the test by inviting some of our state agency partners to review and provide feedback on our performance tools as well as our upcoming, rebranded website. </a:t>
            </a:r>
            <a:r>
              <a:rPr lang="en-US" sz="1100" dirty="0">
                <a:solidFill>
                  <a:prstClr val="black"/>
                </a:solidFill>
                <a:latin typeface="Century Gothic" panose="020B0502020202020204" pitchFamily="34" charset="0"/>
              </a:rPr>
              <a:t>We’re patiently waiting for the green light so we can go forth and conquer, but we will be sure to keep you updated!</a:t>
            </a:r>
            <a:endPar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4" name="Rectangle 3" descr="WHAT YOU MISSED&#10;&#10;At our January CoP meeting, we were grateful to have Vanessa Palomino with the Office of Financial Management (OFM) share all about Gracious Space and how to have meaningful conversations with your coworkers to address conflict and build relationships. &#10;&#10;For more information, see the recapped story on page 2!&#10;&#10;LOOKING AHEAD &#10;&#10;Mark your calendars and check out what we have in store for you at our February CoP meeting on page 2.&#10;&#10;QUESTIONS?&#10;&#10;For questions on The Blast, the CoP, or to present a teaching or project share this year, contact:&#10;Talia Mazzara, Results WA Senior Performance Advisor&#10;&#10;Theresa Dew, Results WA Senior Performance Advisor">
            <a:extLst>
              <a:ext uri="{FF2B5EF4-FFF2-40B4-BE49-F238E27FC236}">
                <a16:creationId xmlns:a16="http://schemas.microsoft.com/office/drawing/2014/main" id="{0068B091-C4CF-3686-F9F9-AD01C0C4C2DD}"/>
              </a:ext>
            </a:extLst>
          </p:cNvPr>
          <p:cNvSpPr/>
          <p:nvPr/>
        </p:nvSpPr>
        <p:spPr>
          <a:xfrm>
            <a:off x="4553154" y="2128327"/>
            <a:ext cx="2320347" cy="7015673"/>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40341" rIns="242048" bIns="40341"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15000"/>
              </a:lnSpc>
              <a:spcBef>
                <a:spcPts val="884"/>
              </a:spcBef>
              <a:spcAft>
                <a:spcPts val="533"/>
              </a:spcAft>
              <a:buClrTx/>
              <a:buSzTx/>
              <a:buFontTx/>
              <a:buNone/>
              <a:tabLst/>
              <a:defRPr/>
            </a:pPr>
            <a:r>
              <a:rPr kumimoji="0" lang="en-US" sz="1200" b="1" i="0" u="none" strike="noStrike" kern="1200" cap="none" spc="0" normalizeH="0" baseline="0" noProof="0" dirty="0">
                <a:ln>
                  <a:noFill/>
                </a:ln>
                <a:solidFill>
                  <a:schemeClr val="bg1"/>
                </a:solidFill>
                <a:effectLst/>
                <a:uLnTx/>
                <a:uFillTx/>
                <a:latin typeface="Century Gothic" panose="020B0502020202020204" pitchFamily="34" charset="0"/>
                <a:ea typeface="MS Mincho" panose="02020609040205080304" pitchFamily="49" charset="-128"/>
                <a:cs typeface="Times New Roman" panose="02020603050405020304" pitchFamily="18" charset="0"/>
              </a:rPr>
              <a:t>WHAT YOU MISSED</a:t>
            </a:r>
            <a:br>
              <a:rPr kumimoji="0" lang="en-US" sz="1240" b="1" i="0" u="none" strike="noStrike" kern="1200" cap="none" spc="0" normalizeH="0" baseline="0" noProof="0" dirty="0">
                <a:ln>
                  <a:noFill/>
                </a:ln>
                <a:solidFill>
                  <a:schemeClr val="bg1"/>
                </a:solidFill>
                <a:effectLst/>
                <a:uLnTx/>
                <a:uFillTx/>
                <a:latin typeface="Century Gothic" panose="020B0502020202020204" pitchFamily="34" charset="0"/>
                <a:ea typeface="MS Mincho" panose="02020609040205080304" pitchFamily="49" charset="-128"/>
                <a:cs typeface="Times New Roman" panose="02020603050405020304" pitchFamily="18" charset="0"/>
              </a:rPr>
            </a:br>
            <a:r>
              <a:rPr kumimoji="0" lang="en-US" sz="1100" b="0" i="0" u="none" strike="noStrike" kern="1200" cap="none" spc="0" normalizeH="0" baseline="0" noProof="0" dirty="0">
                <a:ln>
                  <a:noFill/>
                </a:ln>
                <a:solidFill>
                  <a:schemeClr val="bg1"/>
                </a:solidFill>
                <a:effectLst/>
                <a:uLnTx/>
                <a:uFillTx/>
                <a:latin typeface="Century Gothic" panose="020B0502020202020204" pitchFamily="34" charset="0"/>
                <a:ea typeface="MS Mincho" panose="02020609040205080304" pitchFamily="49" charset="-128"/>
                <a:cs typeface="Times New Roman" panose="02020603050405020304" pitchFamily="18" charset="0"/>
              </a:rPr>
              <a:t>At our </a:t>
            </a:r>
            <a:r>
              <a:rPr lang="en-US" sz="11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May</a:t>
            </a:r>
            <a:r>
              <a:rPr kumimoji="0" lang="en-US" sz="1100" b="0" i="0" u="none" strike="noStrike" kern="1200" cap="none" spc="0" normalizeH="0" baseline="0" noProof="0" dirty="0">
                <a:ln>
                  <a:noFill/>
                </a:ln>
                <a:solidFill>
                  <a:schemeClr val="bg1"/>
                </a:solidFill>
                <a:effectLst/>
                <a:uLnTx/>
                <a:uFillTx/>
                <a:latin typeface="Century Gothic" panose="020B0502020202020204" pitchFamily="34" charset="0"/>
                <a:ea typeface="MS Mincho" panose="02020609040205080304" pitchFamily="49" charset="-128"/>
                <a:cs typeface="Times New Roman" panose="02020603050405020304" pitchFamily="18" charset="0"/>
              </a:rPr>
              <a:t> CoP, </a:t>
            </a:r>
            <a:r>
              <a:rPr kumimoji="0" lang="en-US" sz="1100" b="1" i="0" u="none" strike="noStrike" kern="1200" cap="none" spc="0" normalizeH="0" baseline="0" noProof="0" dirty="0">
                <a:ln>
                  <a:noFill/>
                </a:ln>
                <a:solidFill>
                  <a:schemeClr val="bg1"/>
                </a:solidFill>
                <a:effectLst/>
                <a:uLnTx/>
                <a:uFillTx/>
                <a:latin typeface="Century Gothic" panose="020B0502020202020204" pitchFamily="34" charset="0"/>
                <a:ea typeface="MS Mincho" panose="02020609040205080304" pitchFamily="49" charset="-128"/>
                <a:cs typeface="Times New Roman" panose="02020603050405020304" pitchFamily="18" charset="0"/>
              </a:rPr>
              <a:t>Ryan Zeng</a:t>
            </a:r>
            <a:r>
              <a:rPr kumimoji="0" lang="en-US" sz="1100" b="0" i="0" u="none" strike="noStrike" kern="1200" cap="none" spc="0" normalizeH="0" baseline="0" noProof="0" dirty="0">
                <a:ln>
                  <a:noFill/>
                </a:ln>
                <a:solidFill>
                  <a:schemeClr val="bg1"/>
                </a:solidFill>
                <a:effectLst/>
                <a:uLnTx/>
                <a:uFillTx/>
                <a:latin typeface="Century Gothic" panose="020B0502020202020204" pitchFamily="34" charset="0"/>
                <a:ea typeface="MS Mincho" panose="02020609040205080304" pitchFamily="49" charset="-128"/>
                <a:cs typeface="Times New Roman" panose="02020603050405020304" pitchFamily="18" charset="0"/>
              </a:rPr>
              <a:t> with </a:t>
            </a:r>
            <a:r>
              <a:rPr kumimoji="0" lang="en-US" sz="1100" b="0" i="0" u="none" strike="noStrike" kern="1200" cap="none" spc="0" normalizeH="0" baseline="0" noProof="0" dirty="0" err="1">
                <a:ln>
                  <a:noFill/>
                </a:ln>
                <a:solidFill>
                  <a:schemeClr val="bg1"/>
                </a:solidFill>
                <a:effectLst/>
                <a:uLnTx/>
                <a:uFillTx/>
                <a:latin typeface="Century Gothic" panose="020B0502020202020204" pitchFamily="34" charset="0"/>
                <a:ea typeface="MS Mincho" panose="02020609040205080304" pitchFamily="49" charset="-128"/>
                <a:cs typeface="Times New Roman" panose="02020603050405020304" pitchFamily="18" charset="0"/>
              </a:rPr>
              <a:t>th</a:t>
            </a:r>
            <a:r>
              <a:rPr lang="en-US" sz="11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e AME Seattle Consortium shared his knowledge and experience with Hoshin Kanri to strategically align at all levels of an organization</a:t>
            </a:r>
            <a:r>
              <a:rPr kumimoji="0" lang="en-US" sz="1100" b="0" i="0" u="none" strike="noStrike" kern="1200" cap="none" spc="0" normalizeH="0" baseline="0" noProof="0" dirty="0">
                <a:ln>
                  <a:noFill/>
                </a:ln>
                <a:solidFill>
                  <a:schemeClr val="bg1"/>
                </a:solidFill>
                <a:effectLst/>
                <a:uLnTx/>
                <a:uFillTx/>
                <a:latin typeface="Century Gothic" panose="020B0502020202020204" pitchFamily="34" charset="0"/>
                <a:ea typeface="MS Mincho" panose="02020609040205080304" pitchFamily="49" charset="-128"/>
                <a:cs typeface="Times New Roman" panose="02020603050405020304" pitchFamily="18" charset="0"/>
              </a:rPr>
              <a:t>. See page 2 for more!</a:t>
            </a:r>
            <a:br>
              <a:rPr kumimoji="0" lang="en-US" sz="1100" b="0"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br>
            <a:br>
              <a:rPr kumimoji="0" lang="en-US" sz="1100" b="0"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br>
            <a:r>
              <a:rPr kumimoji="0" lang="en-US" sz="1200" b="1"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t>REFLECTIONS SERIES </a:t>
            </a:r>
            <a:br>
              <a:rPr kumimoji="0" lang="en-US" sz="1236" b="1" i="0" u="none" strike="noStrike" kern="1200" cap="none" spc="0" normalizeH="0" baseline="0" noProof="0" dirty="0">
                <a:ln>
                  <a:noFill/>
                </a:ln>
                <a:solidFill>
                  <a:srgbClr val="E8E8E8"/>
                </a:solidFill>
                <a:effectLst/>
                <a:uLnTx/>
                <a:uFillTx/>
                <a:latin typeface="Century Gothic" panose="020B0502020202020204" pitchFamily="34" charset="0"/>
                <a:ea typeface="MS Mincho" panose="02020609040205080304" pitchFamily="49" charset="-128"/>
                <a:cs typeface="Times New Roman" panose="02020603050405020304" pitchFamily="18" charset="0"/>
              </a:rPr>
            </a:br>
            <a:r>
              <a:rPr kumimoji="0" lang="en-US" sz="11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Click</a:t>
            </a:r>
            <a:r>
              <a:rPr kumimoji="0" lang="en-US" sz="1100" b="0" i="0" u="none" strike="noStrike" kern="1200" cap="none" spc="0" normalizeH="0" baseline="0" noProof="0" dirty="0">
                <a:ln>
                  <a:noFill/>
                </a:ln>
                <a:solidFill>
                  <a:srgbClr val="C1FFFF"/>
                </a:solidFill>
                <a:effectLst/>
                <a:uLnTx/>
                <a:uFillTx/>
                <a:latin typeface="Century Gothic" panose="020B0502020202020204" pitchFamily="34" charset="0"/>
                <a:ea typeface="+mn-ea"/>
                <a:cs typeface="+mn-cs"/>
              </a:rPr>
              <a:t> </a:t>
            </a:r>
            <a:r>
              <a:rPr kumimoji="0" lang="en-US" sz="1100" b="0" i="0" u="none" strike="noStrike" kern="1200" cap="none" spc="0" normalizeH="0" baseline="0" noProof="0" dirty="0">
                <a:ln>
                  <a:noFill/>
                </a:ln>
                <a:solidFill>
                  <a:schemeClr val="accent2">
                    <a:lumMod val="20000"/>
                    <a:lumOff val="80000"/>
                  </a:schemeClr>
                </a:solidFill>
                <a:effectLst/>
                <a:uLnTx/>
                <a:uFillTx/>
                <a:latin typeface="Century Gothic" panose="020B0502020202020204" pitchFamily="34" charset="0"/>
                <a:ea typeface="+mn-ea"/>
                <a:cs typeface="+mn-cs"/>
                <a:hlinkClick r:id="rId5">
                  <a:extLst>
                    <a:ext uri="{A12FA001-AC4F-418D-AE19-62706E023703}">
                      <ahyp:hlinkClr xmlns:ahyp="http://schemas.microsoft.com/office/drawing/2018/hyperlinkcolor" val="tx"/>
                    </a:ext>
                  </a:extLst>
                </a:hlinkClick>
              </a:rPr>
              <a:t>here</a:t>
            </a:r>
            <a:r>
              <a:rPr kumimoji="0" lang="en-US" sz="1100" b="0" i="0" u="none" strike="noStrike" kern="1200" cap="none" spc="0" normalizeH="0" baseline="0" noProof="0" dirty="0">
                <a:ln>
                  <a:noFill/>
                </a:ln>
                <a:solidFill>
                  <a:schemeClr val="accent2">
                    <a:lumMod val="20000"/>
                    <a:lumOff val="80000"/>
                  </a:schemeClr>
                </a:solidFill>
                <a:effectLst/>
                <a:uLnTx/>
                <a:uFillTx/>
                <a:latin typeface="Century Gothic" panose="020B0502020202020204" pitchFamily="34" charset="0"/>
                <a:ea typeface="+mn-ea"/>
                <a:cs typeface="+mn-cs"/>
              </a:rPr>
              <a:t> </a:t>
            </a:r>
            <a:r>
              <a:rPr kumimoji="0" lang="en-US" sz="11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to watch our Reflections Series</a:t>
            </a:r>
            <a:r>
              <a:rPr lang="en-US" sz="1100" dirty="0">
                <a:solidFill>
                  <a:prstClr val="white"/>
                </a:solidFill>
                <a:latin typeface="Century Gothic" panose="020B0502020202020204" pitchFamily="34" charset="0"/>
              </a:rPr>
              <a:t> </a:t>
            </a:r>
            <a:r>
              <a:rPr kumimoji="0" lang="en-US" sz="11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featuring </a:t>
            </a:r>
            <a:r>
              <a:rPr kumimoji="0" lang="en-US" sz="11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Marie Burrows </a:t>
            </a:r>
            <a:r>
              <a:rPr kumimoji="0" lang="en-US" sz="11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with the Employment Security Department and how their agency is applying an equity lens to their employee engagement data to enhance their </a:t>
            </a:r>
            <a:r>
              <a:rPr lang="en-US" sz="1100" dirty="0">
                <a:solidFill>
                  <a:prstClr val="white"/>
                </a:solidFill>
                <a:latin typeface="Century Gothic" panose="020B0502020202020204" pitchFamily="34" charset="0"/>
              </a:rPr>
              <a:t>overall satisfaction and experience.</a:t>
            </a:r>
            <a:r>
              <a:rPr kumimoji="0" lang="en-US" sz="11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t>
            </a:r>
            <a:br>
              <a:rPr kumimoji="0" lang="en-US" sz="1100" b="0" i="0" u="none" strike="noStrike" kern="1200" cap="none" spc="0" normalizeH="0" baseline="0" noProof="0" dirty="0">
                <a:ln>
                  <a:noFill/>
                </a:ln>
                <a:solidFill>
                  <a:srgbClr val="E8E8E8"/>
                </a:solidFill>
                <a:effectLst/>
                <a:highlight>
                  <a:srgbClr val="FFFF00"/>
                </a:highlight>
                <a:uLnTx/>
                <a:uFillTx/>
                <a:latin typeface="Century Gothic" panose="020B0502020202020204" pitchFamily="34" charset="0"/>
                <a:ea typeface="MS Mincho" panose="02020609040205080304" pitchFamily="49" charset="-128"/>
                <a:cs typeface="Times New Roman" panose="02020603050405020304" pitchFamily="18" charset="0"/>
              </a:rPr>
            </a:br>
            <a:br>
              <a:rPr kumimoji="0" lang="en-US" sz="1100" b="0" i="0" u="none" strike="noStrike" kern="1200" cap="none" spc="0" normalizeH="0" baseline="0" noProof="0" dirty="0">
                <a:ln>
                  <a:noFill/>
                </a:ln>
                <a:solidFill>
                  <a:srgbClr val="E8E8E8"/>
                </a:solidFill>
                <a:effectLst/>
                <a:uLnTx/>
                <a:uFillTx/>
                <a:latin typeface="Century Gothic" panose="020B0502020202020204" pitchFamily="34" charset="0"/>
                <a:ea typeface="MS Mincho" panose="02020609040205080304" pitchFamily="49" charset="-128"/>
                <a:cs typeface="Times New Roman" panose="02020603050405020304" pitchFamily="18" charset="0"/>
              </a:rPr>
            </a:br>
            <a:r>
              <a:rPr kumimoji="0" lang="en-US" sz="1200" b="1" i="0" u="none" strike="noStrike" kern="1200" cap="all"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t>Questions?</a:t>
            </a:r>
            <a:br>
              <a:rPr kumimoji="0" lang="en-US" sz="1588" b="1" i="0" u="none" strike="noStrike" kern="1200" cap="all"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br>
            <a:r>
              <a:rPr kumimoji="0" lang="en-US" sz="1100" b="0"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t>For questions on The Blast, the CoP, or to present a teaching or project share, contact: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a:ln>
                  <a:noFill/>
                </a:ln>
                <a:solidFill>
                  <a:srgbClr val="F2C696"/>
                </a:solidFill>
                <a:effectLst/>
                <a:uLnTx/>
                <a:uFillTx/>
                <a:latin typeface="Century Gothic" panose="020B0502020202020204" pitchFamily="34" charset="0"/>
                <a:ea typeface="MS Mincho" panose="02020609040205080304" pitchFamily="49" charset="-128"/>
                <a:cs typeface="Times New Roman" panose="02020603050405020304" pitchFamily="18" charset="0"/>
                <a:hlinkClick r:id="rId6">
                  <a:extLst>
                    <a:ext uri="{A12FA001-AC4F-418D-AE19-62706E023703}">
                      <ahyp:hlinkClr xmlns:ahyp="http://schemas.microsoft.com/office/drawing/2018/hyperlinkcolor" val="tx"/>
                    </a:ext>
                  </a:extLst>
                </a:hlinkClick>
              </a:rPr>
              <a:t>Talia Mazzara</a:t>
            </a:r>
            <a:r>
              <a:rPr kumimoji="0" lang="en-US" sz="1100" b="0" i="0" u="none" strike="noStrike" kern="1200" cap="none" spc="0" normalizeH="0" baseline="0" noProof="0" dirty="0">
                <a:ln>
                  <a:noFill/>
                </a:ln>
                <a:solidFill>
                  <a:srgbClr val="E8E8E8"/>
                </a:solidFill>
                <a:effectLst/>
                <a:uLnTx/>
                <a:uFillTx/>
                <a:latin typeface="Century Gothic" panose="020B0502020202020204" pitchFamily="34" charset="0"/>
                <a:ea typeface="MS Mincho" panose="02020609040205080304" pitchFamily="49" charset="-128"/>
                <a:cs typeface="Times New Roman" panose="02020603050405020304" pitchFamily="18" charset="0"/>
              </a:rPr>
              <a:t>, </a:t>
            </a:r>
            <a:r>
              <a:rPr kumimoji="0" lang="en-US" sz="1100" b="0"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t>Results WA Senior Performance Advisor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a:ln>
                  <a:noFill/>
                </a:ln>
                <a:solidFill>
                  <a:srgbClr val="F2C696"/>
                </a:solidFill>
                <a:effectLst/>
                <a:uLnTx/>
                <a:uFillTx/>
                <a:latin typeface="Century Gothic" panose="020B0502020202020204" pitchFamily="34" charset="0"/>
                <a:ea typeface="MS Mincho" panose="02020609040205080304" pitchFamily="49" charset="-128"/>
                <a:cs typeface="Times New Roman" panose="02020603050405020304" pitchFamily="18" charset="0"/>
                <a:hlinkClick r:id="rId7">
                  <a:extLst>
                    <a:ext uri="{A12FA001-AC4F-418D-AE19-62706E023703}">
                      <ahyp:hlinkClr xmlns:ahyp="http://schemas.microsoft.com/office/drawing/2018/hyperlinkcolor" val="tx"/>
                    </a:ext>
                  </a:extLst>
                </a:hlinkClick>
              </a:rPr>
              <a:t>Theresa Dew</a:t>
            </a:r>
            <a:r>
              <a:rPr kumimoji="0" lang="en-US" sz="1100" b="0" i="0" u="none" strike="noStrike" kern="1200" cap="none" spc="0" normalizeH="0" baseline="0" noProof="0" dirty="0">
                <a:ln>
                  <a:noFill/>
                </a:ln>
                <a:solidFill>
                  <a:srgbClr val="E8E8E8"/>
                </a:solidFill>
                <a:effectLst/>
                <a:uLnTx/>
                <a:uFillTx/>
                <a:latin typeface="Century Gothic" panose="020B0502020202020204" pitchFamily="34" charset="0"/>
                <a:ea typeface="MS Mincho" panose="02020609040205080304" pitchFamily="49" charset="-128"/>
                <a:cs typeface="Times New Roman" panose="02020603050405020304" pitchFamily="18" charset="0"/>
              </a:rPr>
              <a:t>, </a:t>
            </a:r>
            <a:r>
              <a:rPr kumimoji="0" lang="en-US" sz="1100" b="0"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t>Results WA Senior Performance Advisor</a:t>
            </a:r>
          </a:p>
        </p:txBody>
      </p:sp>
      <p:grpSp>
        <p:nvGrpSpPr>
          <p:cNvPr id="31" name="Group 30">
            <a:extLst>
              <a:ext uri="{FF2B5EF4-FFF2-40B4-BE49-F238E27FC236}">
                <a16:creationId xmlns:a16="http://schemas.microsoft.com/office/drawing/2014/main" id="{D005C018-87C0-63A0-2229-D8ADE7643F9E}"/>
              </a:ext>
              <a:ext uri="{C183D7F6-B498-43B3-948B-1728B52AA6E4}">
                <adec:decorative xmlns:adec="http://schemas.microsoft.com/office/drawing/2017/decorative" val="1"/>
              </a:ext>
            </a:extLst>
          </p:cNvPr>
          <p:cNvGrpSpPr/>
          <p:nvPr/>
        </p:nvGrpSpPr>
        <p:grpSpPr>
          <a:xfrm>
            <a:off x="-19050" y="5133304"/>
            <a:ext cx="81339" cy="3308251"/>
            <a:chOff x="3756025" y="3200718"/>
            <a:chExt cx="260350" cy="3656965"/>
          </a:xfrm>
          <a:solidFill>
            <a:srgbClr val="EE520C"/>
          </a:solidFill>
        </p:grpSpPr>
        <p:sp>
          <p:nvSpPr>
            <p:cNvPr id="6" name="Rectangle 5">
              <a:extLst>
                <a:ext uri="{FF2B5EF4-FFF2-40B4-BE49-F238E27FC236}">
                  <a16:creationId xmlns:a16="http://schemas.microsoft.com/office/drawing/2014/main" id="{95BE8E08-222F-DD16-5928-8EC6C59E6A55}"/>
                </a:ext>
              </a:extLst>
            </p:cNvPr>
            <p:cNvSpPr>
              <a:spLocks noChangeArrowheads="1"/>
            </p:cNvSpPr>
            <p:nvPr/>
          </p:nvSpPr>
          <p:spPr bwMode="auto">
            <a:xfrm>
              <a:off x="3756025" y="678910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 name="Rectangle 6">
              <a:extLst>
                <a:ext uri="{FF2B5EF4-FFF2-40B4-BE49-F238E27FC236}">
                  <a16:creationId xmlns:a16="http://schemas.microsoft.com/office/drawing/2014/main" id="{6C841C6B-56C5-6F5D-670F-F589D58FA0FE}"/>
                </a:ext>
              </a:extLst>
            </p:cNvPr>
            <p:cNvSpPr>
              <a:spLocks noChangeArrowheads="1"/>
            </p:cNvSpPr>
            <p:nvPr/>
          </p:nvSpPr>
          <p:spPr bwMode="auto">
            <a:xfrm>
              <a:off x="3756025" y="6639878"/>
              <a:ext cx="260350" cy="6477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8" name="Rectangle 7">
              <a:extLst>
                <a:ext uri="{FF2B5EF4-FFF2-40B4-BE49-F238E27FC236}">
                  <a16:creationId xmlns:a16="http://schemas.microsoft.com/office/drawing/2014/main" id="{1ACBF407-8B8D-781F-8926-E81A6BFCF8D1}"/>
                </a:ext>
              </a:extLst>
            </p:cNvPr>
            <p:cNvSpPr>
              <a:spLocks noChangeArrowheads="1"/>
            </p:cNvSpPr>
            <p:nvPr/>
          </p:nvSpPr>
          <p:spPr bwMode="auto">
            <a:xfrm>
              <a:off x="3756025" y="648747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9" name="Rectangle 8">
              <a:extLst>
                <a:ext uri="{FF2B5EF4-FFF2-40B4-BE49-F238E27FC236}">
                  <a16:creationId xmlns:a16="http://schemas.microsoft.com/office/drawing/2014/main" id="{3EBA8372-6B32-0132-4114-0371B0293529}"/>
                </a:ext>
              </a:extLst>
            </p:cNvPr>
            <p:cNvSpPr>
              <a:spLocks noChangeArrowheads="1"/>
            </p:cNvSpPr>
            <p:nvPr/>
          </p:nvSpPr>
          <p:spPr bwMode="auto">
            <a:xfrm>
              <a:off x="3756025" y="633825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0" name="Rectangle 9">
              <a:extLst>
                <a:ext uri="{FF2B5EF4-FFF2-40B4-BE49-F238E27FC236}">
                  <a16:creationId xmlns:a16="http://schemas.microsoft.com/office/drawing/2014/main" id="{7026AD52-85CD-315C-1DE3-76D085AD9E65}"/>
                </a:ext>
              </a:extLst>
            </p:cNvPr>
            <p:cNvSpPr>
              <a:spLocks noChangeArrowheads="1"/>
            </p:cNvSpPr>
            <p:nvPr/>
          </p:nvSpPr>
          <p:spPr bwMode="auto">
            <a:xfrm>
              <a:off x="3756025" y="618902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1" name="Rectangle 10">
              <a:extLst>
                <a:ext uri="{FF2B5EF4-FFF2-40B4-BE49-F238E27FC236}">
                  <a16:creationId xmlns:a16="http://schemas.microsoft.com/office/drawing/2014/main" id="{FEC9A956-4EC7-BDEA-2B63-D2BC229C1CCA}"/>
                </a:ext>
              </a:extLst>
            </p:cNvPr>
            <p:cNvSpPr>
              <a:spLocks noChangeArrowheads="1"/>
            </p:cNvSpPr>
            <p:nvPr/>
          </p:nvSpPr>
          <p:spPr bwMode="auto">
            <a:xfrm>
              <a:off x="3756025" y="604107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2" name="Rectangle 11">
              <a:extLst>
                <a:ext uri="{FF2B5EF4-FFF2-40B4-BE49-F238E27FC236}">
                  <a16:creationId xmlns:a16="http://schemas.microsoft.com/office/drawing/2014/main" id="{79CB8F34-9F83-80F5-5C48-2267E7DB85A3}"/>
                </a:ext>
              </a:extLst>
            </p:cNvPr>
            <p:cNvSpPr>
              <a:spLocks noChangeArrowheads="1"/>
            </p:cNvSpPr>
            <p:nvPr/>
          </p:nvSpPr>
          <p:spPr bwMode="auto">
            <a:xfrm>
              <a:off x="3756025" y="589184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3" name="Rectangle 12">
              <a:extLst>
                <a:ext uri="{FF2B5EF4-FFF2-40B4-BE49-F238E27FC236}">
                  <a16:creationId xmlns:a16="http://schemas.microsoft.com/office/drawing/2014/main" id="{2E4770B6-6E07-17C5-712D-62E77C607EC7}"/>
                </a:ext>
              </a:extLst>
            </p:cNvPr>
            <p:cNvSpPr>
              <a:spLocks noChangeArrowheads="1"/>
            </p:cNvSpPr>
            <p:nvPr/>
          </p:nvSpPr>
          <p:spPr bwMode="auto">
            <a:xfrm>
              <a:off x="3756025" y="574008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4" name="Rectangle 13">
              <a:extLst>
                <a:ext uri="{FF2B5EF4-FFF2-40B4-BE49-F238E27FC236}">
                  <a16:creationId xmlns:a16="http://schemas.microsoft.com/office/drawing/2014/main" id="{75CFF943-900C-D359-51BD-BF1CA3552FE6}"/>
                </a:ext>
              </a:extLst>
            </p:cNvPr>
            <p:cNvSpPr>
              <a:spLocks noChangeArrowheads="1"/>
            </p:cNvSpPr>
            <p:nvPr/>
          </p:nvSpPr>
          <p:spPr bwMode="auto">
            <a:xfrm>
              <a:off x="3756025" y="559085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5" name="Rectangle 14">
              <a:extLst>
                <a:ext uri="{FF2B5EF4-FFF2-40B4-BE49-F238E27FC236}">
                  <a16:creationId xmlns:a16="http://schemas.microsoft.com/office/drawing/2014/main" id="{16DB90E7-A96A-CF63-86EC-89A3EEA2640B}"/>
                </a:ext>
              </a:extLst>
            </p:cNvPr>
            <p:cNvSpPr>
              <a:spLocks noChangeArrowheads="1"/>
            </p:cNvSpPr>
            <p:nvPr/>
          </p:nvSpPr>
          <p:spPr bwMode="auto">
            <a:xfrm>
              <a:off x="3756025" y="544163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6" name="Rectangle 15">
              <a:extLst>
                <a:ext uri="{FF2B5EF4-FFF2-40B4-BE49-F238E27FC236}">
                  <a16:creationId xmlns:a16="http://schemas.microsoft.com/office/drawing/2014/main" id="{B5DC4D60-0A8E-1481-90B4-C48047D66197}"/>
                </a:ext>
              </a:extLst>
            </p:cNvPr>
            <p:cNvSpPr>
              <a:spLocks noChangeArrowheads="1"/>
            </p:cNvSpPr>
            <p:nvPr/>
          </p:nvSpPr>
          <p:spPr bwMode="auto">
            <a:xfrm>
              <a:off x="3756025" y="529367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7" name="Rectangle 16">
              <a:extLst>
                <a:ext uri="{FF2B5EF4-FFF2-40B4-BE49-F238E27FC236}">
                  <a16:creationId xmlns:a16="http://schemas.microsoft.com/office/drawing/2014/main" id="{2B5A22CA-FDD6-E693-BB3F-7A18A6677EF4}"/>
                </a:ext>
              </a:extLst>
            </p:cNvPr>
            <p:cNvSpPr>
              <a:spLocks noChangeArrowheads="1"/>
            </p:cNvSpPr>
            <p:nvPr/>
          </p:nvSpPr>
          <p:spPr bwMode="auto">
            <a:xfrm>
              <a:off x="3756025" y="514445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8" name="Rectangle 17">
              <a:extLst>
                <a:ext uri="{FF2B5EF4-FFF2-40B4-BE49-F238E27FC236}">
                  <a16:creationId xmlns:a16="http://schemas.microsoft.com/office/drawing/2014/main" id="{CD7CF701-D39C-D38B-F83B-AB101813D36A}"/>
                </a:ext>
              </a:extLst>
            </p:cNvPr>
            <p:cNvSpPr>
              <a:spLocks noChangeArrowheads="1"/>
            </p:cNvSpPr>
            <p:nvPr/>
          </p:nvSpPr>
          <p:spPr bwMode="auto">
            <a:xfrm>
              <a:off x="3756025" y="4996498"/>
              <a:ext cx="260350" cy="6477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9" name="Rectangle 18">
              <a:extLst>
                <a:ext uri="{FF2B5EF4-FFF2-40B4-BE49-F238E27FC236}">
                  <a16:creationId xmlns:a16="http://schemas.microsoft.com/office/drawing/2014/main" id="{36EECDBA-A38C-00A5-346C-28A19CFFF399}"/>
                </a:ext>
              </a:extLst>
            </p:cNvPr>
            <p:cNvSpPr>
              <a:spLocks noChangeArrowheads="1"/>
            </p:cNvSpPr>
            <p:nvPr/>
          </p:nvSpPr>
          <p:spPr bwMode="auto">
            <a:xfrm>
              <a:off x="3756025" y="484346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0" name="Rectangle 19">
              <a:extLst>
                <a:ext uri="{FF2B5EF4-FFF2-40B4-BE49-F238E27FC236}">
                  <a16:creationId xmlns:a16="http://schemas.microsoft.com/office/drawing/2014/main" id="{1FC5028F-738F-58F5-88EA-1A6E2EAC6FD5}"/>
                </a:ext>
              </a:extLst>
            </p:cNvPr>
            <p:cNvSpPr>
              <a:spLocks noChangeArrowheads="1"/>
            </p:cNvSpPr>
            <p:nvPr/>
          </p:nvSpPr>
          <p:spPr bwMode="auto">
            <a:xfrm>
              <a:off x="3756025" y="4695508"/>
              <a:ext cx="260350"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1" name="Rectangle 20">
              <a:extLst>
                <a:ext uri="{FF2B5EF4-FFF2-40B4-BE49-F238E27FC236}">
                  <a16:creationId xmlns:a16="http://schemas.microsoft.com/office/drawing/2014/main" id="{B554465E-FDB8-6A40-8DFE-A8156BDAFD52}"/>
                </a:ext>
              </a:extLst>
            </p:cNvPr>
            <p:cNvSpPr>
              <a:spLocks noChangeArrowheads="1"/>
            </p:cNvSpPr>
            <p:nvPr/>
          </p:nvSpPr>
          <p:spPr bwMode="auto">
            <a:xfrm>
              <a:off x="3756025" y="454628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2" name="Rectangle 21">
              <a:extLst>
                <a:ext uri="{FF2B5EF4-FFF2-40B4-BE49-F238E27FC236}">
                  <a16:creationId xmlns:a16="http://schemas.microsoft.com/office/drawing/2014/main" id="{B49780C0-2E46-923F-3E26-74B4060FD37C}"/>
                </a:ext>
              </a:extLst>
            </p:cNvPr>
            <p:cNvSpPr>
              <a:spLocks noChangeArrowheads="1"/>
            </p:cNvSpPr>
            <p:nvPr/>
          </p:nvSpPr>
          <p:spPr bwMode="auto">
            <a:xfrm>
              <a:off x="3756025" y="439705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3" name="Rectangle 22">
              <a:extLst>
                <a:ext uri="{FF2B5EF4-FFF2-40B4-BE49-F238E27FC236}">
                  <a16:creationId xmlns:a16="http://schemas.microsoft.com/office/drawing/2014/main" id="{B329CF97-E59F-9395-3585-66A8AFFBEB47}"/>
                </a:ext>
              </a:extLst>
            </p:cNvPr>
            <p:cNvSpPr>
              <a:spLocks noChangeArrowheads="1"/>
            </p:cNvSpPr>
            <p:nvPr/>
          </p:nvSpPr>
          <p:spPr bwMode="auto">
            <a:xfrm>
              <a:off x="3756025" y="4249103"/>
              <a:ext cx="260350"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4" name="Rectangle 23">
              <a:extLst>
                <a:ext uri="{FF2B5EF4-FFF2-40B4-BE49-F238E27FC236}">
                  <a16:creationId xmlns:a16="http://schemas.microsoft.com/office/drawing/2014/main" id="{716DFBBD-338B-E0F4-26D6-48D25A211E76}"/>
                </a:ext>
              </a:extLst>
            </p:cNvPr>
            <p:cNvSpPr>
              <a:spLocks noChangeArrowheads="1"/>
            </p:cNvSpPr>
            <p:nvPr/>
          </p:nvSpPr>
          <p:spPr bwMode="auto">
            <a:xfrm>
              <a:off x="3756025" y="409606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5" name="Rectangle 24">
              <a:extLst>
                <a:ext uri="{FF2B5EF4-FFF2-40B4-BE49-F238E27FC236}">
                  <a16:creationId xmlns:a16="http://schemas.microsoft.com/office/drawing/2014/main" id="{BC5F0901-4891-1F29-6159-5620DFDAAA5B}"/>
                </a:ext>
              </a:extLst>
            </p:cNvPr>
            <p:cNvSpPr>
              <a:spLocks noChangeArrowheads="1"/>
            </p:cNvSpPr>
            <p:nvPr/>
          </p:nvSpPr>
          <p:spPr bwMode="auto">
            <a:xfrm>
              <a:off x="3756025" y="3948113"/>
              <a:ext cx="260350"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6" name="Rectangle 25">
              <a:extLst>
                <a:ext uri="{FF2B5EF4-FFF2-40B4-BE49-F238E27FC236}">
                  <a16:creationId xmlns:a16="http://schemas.microsoft.com/office/drawing/2014/main" id="{90D21BF7-D9FD-A1FF-7109-618B0CCC143F}"/>
                </a:ext>
              </a:extLst>
            </p:cNvPr>
            <p:cNvSpPr>
              <a:spLocks noChangeArrowheads="1"/>
            </p:cNvSpPr>
            <p:nvPr/>
          </p:nvSpPr>
          <p:spPr bwMode="auto">
            <a:xfrm>
              <a:off x="3756025" y="379888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7" name="Rectangle 26">
              <a:extLst>
                <a:ext uri="{FF2B5EF4-FFF2-40B4-BE49-F238E27FC236}">
                  <a16:creationId xmlns:a16="http://schemas.microsoft.com/office/drawing/2014/main" id="{8303C754-F852-E374-3E33-4A949192C0A6}"/>
                </a:ext>
              </a:extLst>
            </p:cNvPr>
            <p:cNvSpPr>
              <a:spLocks noChangeArrowheads="1"/>
            </p:cNvSpPr>
            <p:nvPr/>
          </p:nvSpPr>
          <p:spPr bwMode="auto">
            <a:xfrm>
              <a:off x="3756025" y="364966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8" name="Rectangle 27">
              <a:extLst>
                <a:ext uri="{FF2B5EF4-FFF2-40B4-BE49-F238E27FC236}">
                  <a16:creationId xmlns:a16="http://schemas.microsoft.com/office/drawing/2014/main" id="{C6E75616-38F7-3493-205B-4DADEF5F8D85}"/>
                </a:ext>
              </a:extLst>
            </p:cNvPr>
            <p:cNvSpPr>
              <a:spLocks noChangeArrowheads="1"/>
            </p:cNvSpPr>
            <p:nvPr/>
          </p:nvSpPr>
          <p:spPr bwMode="auto">
            <a:xfrm>
              <a:off x="3756025" y="3501708"/>
              <a:ext cx="260350"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9" name="Rectangle 28">
              <a:extLst>
                <a:ext uri="{FF2B5EF4-FFF2-40B4-BE49-F238E27FC236}">
                  <a16:creationId xmlns:a16="http://schemas.microsoft.com/office/drawing/2014/main" id="{56DE1569-F406-9A90-BFB2-6849489362BC}"/>
                </a:ext>
              </a:extLst>
            </p:cNvPr>
            <p:cNvSpPr>
              <a:spLocks noChangeArrowheads="1"/>
            </p:cNvSpPr>
            <p:nvPr/>
          </p:nvSpPr>
          <p:spPr bwMode="auto">
            <a:xfrm>
              <a:off x="3756025" y="334803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0" name="Rectangle 29">
              <a:extLst>
                <a:ext uri="{FF2B5EF4-FFF2-40B4-BE49-F238E27FC236}">
                  <a16:creationId xmlns:a16="http://schemas.microsoft.com/office/drawing/2014/main" id="{62839C4D-70F7-54D7-1CE4-33041FDE27B3}"/>
                </a:ext>
              </a:extLst>
            </p:cNvPr>
            <p:cNvSpPr>
              <a:spLocks noChangeArrowheads="1"/>
            </p:cNvSpPr>
            <p:nvPr/>
          </p:nvSpPr>
          <p:spPr bwMode="auto">
            <a:xfrm>
              <a:off x="3756025" y="3200718"/>
              <a:ext cx="260350"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cxnSp>
        <p:nvCxnSpPr>
          <p:cNvPr id="36" name="Straight Connector 35">
            <a:extLst>
              <a:ext uri="{FF2B5EF4-FFF2-40B4-BE49-F238E27FC236}">
                <a16:creationId xmlns:a16="http://schemas.microsoft.com/office/drawing/2014/main" id="{A197BDB1-DB76-5AD3-DBB2-3AC84226F0B4}"/>
              </a:ext>
            </a:extLst>
          </p:cNvPr>
          <p:cNvCxnSpPr/>
          <p:nvPr/>
        </p:nvCxnSpPr>
        <p:spPr>
          <a:xfrm>
            <a:off x="4692471" y="4321401"/>
            <a:ext cx="2092138"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37" name="Straight Connector 36">
            <a:extLst>
              <a:ext uri="{FF2B5EF4-FFF2-40B4-BE49-F238E27FC236}">
                <a16:creationId xmlns:a16="http://schemas.microsoft.com/office/drawing/2014/main" id="{7DEF32C7-D5E9-1415-AC47-616D479651A0}"/>
              </a:ext>
            </a:extLst>
          </p:cNvPr>
          <p:cNvCxnSpPr/>
          <p:nvPr/>
        </p:nvCxnSpPr>
        <p:spPr>
          <a:xfrm>
            <a:off x="4692471" y="6853970"/>
            <a:ext cx="2092138" cy="0"/>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45" name="Rectangle 44">
            <a:extLst>
              <a:ext uri="{FF2B5EF4-FFF2-40B4-BE49-F238E27FC236}">
                <a16:creationId xmlns:a16="http://schemas.microsoft.com/office/drawing/2014/main" id="{51BC1F6F-6B23-8B8D-D323-5F4623827BBF}"/>
              </a:ext>
            </a:extLst>
          </p:cNvPr>
          <p:cNvSpPr>
            <a:spLocks noChangeArrowheads="1"/>
          </p:cNvSpPr>
          <p:nvPr/>
        </p:nvSpPr>
        <p:spPr bwMode="auto">
          <a:xfrm>
            <a:off x="279234" y="5279433"/>
            <a:ext cx="721783" cy="49183"/>
          </a:xfrm>
          <a:prstGeom prst="rect">
            <a:avLst/>
          </a:prstGeom>
          <a:solidFill>
            <a:srgbClr val="0070C0"/>
          </a:solidFill>
          <a:ln>
            <a:noFill/>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pic>
        <p:nvPicPr>
          <p:cNvPr id="47" name="Picture 46" descr="Coin-operated binoculars above Central Park Manhatten">
            <a:extLst>
              <a:ext uri="{FF2B5EF4-FFF2-40B4-BE49-F238E27FC236}">
                <a16:creationId xmlns:a16="http://schemas.microsoft.com/office/drawing/2014/main" id="{BF769D09-78E6-75BF-1DDB-8E9168EA852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79234" y="2128327"/>
            <a:ext cx="4267736" cy="2838211"/>
          </a:xfrm>
          <a:prstGeom prst="rect">
            <a:avLst/>
          </a:prstGeom>
        </p:spPr>
      </p:pic>
    </p:spTree>
    <p:extLst>
      <p:ext uri="{BB962C8B-B14F-4D97-AF65-F5344CB8AC3E}">
        <p14:creationId xmlns:p14="http://schemas.microsoft.com/office/powerpoint/2010/main" val="93924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2501C7E5-F465-2928-E9EA-6FEC05F56704}"/>
              </a:ext>
              <a:ext uri="{C183D7F6-B498-43B3-948B-1728B52AA6E4}">
                <adec:decorative xmlns:adec="http://schemas.microsoft.com/office/drawing/2017/decorative" val="1"/>
              </a:ext>
            </a:extLst>
          </p:cNvPr>
          <p:cNvGrpSpPr/>
          <p:nvPr/>
        </p:nvGrpSpPr>
        <p:grpSpPr>
          <a:xfrm>
            <a:off x="4250219" y="2586484"/>
            <a:ext cx="490027" cy="3018567"/>
            <a:chOff x="3755708" y="3239135"/>
            <a:chExt cx="260985" cy="3430270"/>
          </a:xfrm>
          <a:solidFill>
            <a:schemeClr val="bg2">
              <a:lumMod val="50000"/>
            </a:schemeClr>
          </a:solidFill>
        </p:grpSpPr>
        <p:sp>
          <p:nvSpPr>
            <p:cNvPr id="20" name="Rectangle 19">
              <a:extLst>
                <a:ext uri="{FF2B5EF4-FFF2-40B4-BE49-F238E27FC236}">
                  <a16:creationId xmlns:a16="http://schemas.microsoft.com/office/drawing/2014/main" id="{DB4C1F04-C350-1407-2B8D-34A29BEE0B4F}"/>
                </a:ext>
              </a:extLst>
            </p:cNvPr>
            <p:cNvSpPr>
              <a:spLocks noChangeArrowheads="1"/>
            </p:cNvSpPr>
            <p:nvPr/>
          </p:nvSpPr>
          <p:spPr bwMode="auto">
            <a:xfrm>
              <a:off x="3755708" y="660590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1" name="Rectangle 20">
              <a:extLst>
                <a:ext uri="{FF2B5EF4-FFF2-40B4-BE49-F238E27FC236}">
                  <a16:creationId xmlns:a16="http://schemas.microsoft.com/office/drawing/2014/main" id="{77D81C23-728E-0630-998C-6C70091CA25F}"/>
                </a:ext>
              </a:extLst>
            </p:cNvPr>
            <p:cNvSpPr>
              <a:spLocks noChangeArrowheads="1"/>
            </p:cNvSpPr>
            <p:nvPr/>
          </p:nvSpPr>
          <p:spPr bwMode="auto">
            <a:xfrm>
              <a:off x="3755708" y="64573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8" name="Rectangle 47">
              <a:extLst>
                <a:ext uri="{FF2B5EF4-FFF2-40B4-BE49-F238E27FC236}">
                  <a16:creationId xmlns:a16="http://schemas.microsoft.com/office/drawing/2014/main" id="{1CC76174-96F3-A546-4C29-BEA79F97FE8E}"/>
                </a:ext>
              </a:extLst>
            </p:cNvPr>
            <p:cNvSpPr>
              <a:spLocks noChangeArrowheads="1"/>
            </p:cNvSpPr>
            <p:nvPr/>
          </p:nvSpPr>
          <p:spPr bwMode="auto">
            <a:xfrm>
              <a:off x="3755708" y="631126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9" name="Rectangle 48">
              <a:extLst>
                <a:ext uri="{FF2B5EF4-FFF2-40B4-BE49-F238E27FC236}">
                  <a16:creationId xmlns:a16="http://schemas.microsoft.com/office/drawing/2014/main" id="{C0A39C84-71ED-CD8E-0D13-3917BA8B27FE}"/>
                </a:ext>
              </a:extLst>
            </p:cNvPr>
            <p:cNvSpPr>
              <a:spLocks noChangeArrowheads="1"/>
            </p:cNvSpPr>
            <p:nvPr/>
          </p:nvSpPr>
          <p:spPr bwMode="auto">
            <a:xfrm>
              <a:off x="3755708" y="61652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0" name="Rectangle 49">
              <a:extLst>
                <a:ext uri="{FF2B5EF4-FFF2-40B4-BE49-F238E27FC236}">
                  <a16:creationId xmlns:a16="http://schemas.microsoft.com/office/drawing/2014/main" id="{0DF206BE-615B-FDAA-7C16-B4DF9BB8BD93}"/>
                </a:ext>
              </a:extLst>
            </p:cNvPr>
            <p:cNvSpPr>
              <a:spLocks noChangeArrowheads="1"/>
            </p:cNvSpPr>
            <p:nvPr/>
          </p:nvSpPr>
          <p:spPr bwMode="auto">
            <a:xfrm>
              <a:off x="3755708" y="602043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1" name="Rectangle 50">
              <a:extLst>
                <a:ext uri="{FF2B5EF4-FFF2-40B4-BE49-F238E27FC236}">
                  <a16:creationId xmlns:a16="http://schemas.microsoft.com/office/drawing/2014/main" id="{DC08334A-2C5A-88A5-8471-1517D53BCCCF}"/>
                </a:ext>
              </a:extLst>
            </p:cNvPr>
            <p:cNvSpPr>
              <a:spLocks noChangeArrowheads="1"/>
            </p:cNvSpPr>
            <p:nvPr/>
          </p:nvSpPr>
          <p:spPr bwMode="auto">
            <a:xfrm>
              <a:off x="3755708" y="587438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4" name="Rectangle 53">
              <a:extLst>
                <a:ext uri="{FF2B5EF4-FFF2-40B4-BE49-F238E27FC236}">
                  <a16:creationId xmlns:a16="http://schemas.microsoft.com/office/drawing/2014/main" id="{280302E1-D7B7-B966-8B6E-E3C4125F4C97}"/>
                </a:ext>
              </a:extLst>
            </p:cNvPr>
            <p:cNvSpPr>
              <a:spLocks noChangeArrowheads="1"/>
            </p:cNvSpPr>
            <p:nvPr/>
          </p:nvSpPr>
          <p:spPr bwMode="auto">
            <a:xfrm>
              <a:off x="3755708" y="57257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5" name="Rectangle 54">
              <a:extLst>
                <a:ext uri="{FF2B5EF4-FFF2-40B4-BE49-F238E27FC236}">
                  <a16:creationId xmlns:a16="http://schemas.microsoft.com/office/drawing/2014/main" id="{4A19BCFA-5C0D-7538-6FB7-CB1E11C0E978}"/>
                </a:ext>
              </a:extLst>
            </p:cNvPr>
            <p:cNvSpPr>
              <a:spLocks noChangeArrowheads="1"/>
            </p:cNvSpPr>
            <p:nvPr/>
          </p:nvSpPr>
          <p:spPr bwMode="auto">
            <a:xfrm>
              <a:off x="3755708" y="557974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7" name="Rectangle 56">
              <a:extLst>
                <a:ext uri="{FF2B5EF4-FFF2-40B4-BE49-F238E27FC236}">
                  <a16:creationId xmlns:a16="http://schemas.microsoft.com/office/drawing/2014/main" id="{430563D1-8D9C-70DA-17F9-5A28B60FB817}"/>
                </a:ext>
              </a:extLst>
            </p:cNvPr>
            <p:cNvSpPr>
              <a:spLocks noChangeArrowheads="1"/>
            </p:cNvSpPr>
            <p:nvPr/>
          </p:nvSpPr>
          <p:spPr bwMode="auto">
            <a:xfrm>
              <a:off x="3755708" y="54336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8" name="Rectangle 57">
              <a:extLst>
                <a:ext uri="{FF2B5EF4-FFF2-40B4-BE49-F238E27FC236}">
                  <a16:creationId xmlns:a16="http://schemas.microsoft.com/office/drawing/2014/main" id="{9E998328-8C7F-CC89-E593-5A0BF96AF27B}"/>
                </a:ext>
              </a:extLst>
            </p:cNvPr>
            <p:cNvSpPr>
              <a:spLocks noChangeArrowheads="1"/>
            </p:cNvSpPr>
            <p:nvPr/>
          </p:nvSpPr>
          <p:spPr bwMode="auto">
            <a:xfrm>
              <a:off x="3755708" y="5288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0" name="Rectangle 59">
              <a:extLst>
                <a:ext uri="{FF2B5EF4-FFF2-40B4-BE49-F238E27FC236}">
                  <a16:creationId xmlns:a16="http://schemas.microsoft.com/office/drawing/2014/main" id="{6BC0068C-E77E-3303-A8D5-A276689BAC51}"/>
                </a:ext>
              </a:extLst>
            </p:cNvPr>
            <p:cNvSpPr>
              <a:spLocks noChangeArrowheads="1"/>
            </p:cNvSpPr>
            <p:nvPr/>
          </p:nvSpPr>
          <p:spPr bwMode="auto">
            <a:xfrm>
              <a:off x="3755708" y="514223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1" name="Rectangle 60">
              <a:extLst>
                <a:ext uri="{FF2B5EF4-FFF2-40B4-BE49-F238E27FC236}">
                  <a16:creationId xmlns:a16="http://schemas.microsoft.com/office/drawing/2014/main" id="{DFB55938-6D04-CDA7-90BA-5B74DC12A9BA}"/>
                </a:ext>
              </a:extLst>
            </p:cNvPr>
            <p:cNvSpPr>
              <a:spLocks noChangeArrowheads="1"/>
            </p:cNvSpPr>
            <p:nvPr/>
          </p:nvSpPr>
          <p:spPr bwMode="auto">
            <a:xfrm>
              <a:off x="3755708" y="499808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2" name="Rectangle 61">
              <a:extLst>
                <a:ext uri="{FF2B5EF4-FFF2-40B4-BE49-F238E27FC236}">
                  <a16:creationId xmlns:a16="http://schemas.microsoft.com/office/drawing/2014/main" id="{F832D0FA-272A-46BC-DE1B-E566B8C7B89D}"/>
                </a:ext>
              </a:extLst>
            </p:cNvPr>
            <p:cNvSpPr>
              <a:spLocks noChangeArrowheads="1"/>
            </p:cNvSpPr>
            <p:nvPr/>
          </p:nvSpPr>
          <p:spPr bwMode="auto">
            <a:xfrm>
              <a:off x="3755708" y="48475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4" name="Rectangle 63">
              <a:extLst>
                <a:ext uri="{FF2B5EF4-FFF2-40B4-BE49-F238E27FC236}">
                  <a16:creationId xmlns:a16="http://schemas.microsoft.com/office/drawing/2014/main" id="{85215DCC-8D97-5479-1782-2278929F4390}"/>
                </a:ext>
              </a:extLst>
            </p:cNvPr>
            <p:cNvSpPr>
              <a:spLocks noChangeArrowheads="1"/>
            </p:cNvSpPr>
            <p:nvPr/>
          </p:nvSpPr>
          <p:spPr bwMode="auto">
            <a:xfrm>
              <a:off x="3755708" y="47028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5" name="Rectangle 64">
              <a:extLst>
                <a:ext uri="{FF2B5EF4-FFF2-40B4-BE49-F238E27FC236}">
                  <a16:creationId xmlns:a16="http://schemas.microsoft.com/office/drawing/2014/main" id="{E61BE467-9A06-CCF3-E74D-4783FD434CBC}"/>
                </a:ext>
              </a:extLst>
            </p:cNvPr>
            <p:cNvSpPr>
              <a:spLocks noChangeArrowheads="1"/>
            </p:cNvSpPr>
            <p:nvPr/>
          </p:nvSpPr>
          <p:spPr bwMode="auto">
            <a:xfrm>
              <a:off x="3755708" y="455676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6" name="Rectangle 65">
              <a:extLst>
                <a:ext uri="{FF2B5EF4-FFF2-40B4-BE49-F238E27FC236}">
                  <a16:creationId xmlns:a16="http://schemas.microsoft.com/office/drawing/2014/main" id="{42708021-E91E-CE8E-DDFB-216C52CD347A}"/>
                </a:ext>
              </a:extLst>
            </p:cNvPr>
            <p:cNvSpPr>
              <a:spLocks noChangeArrowheads="1"/>
            </p:cNvSpPr>
            <p:nvPr/>
          </p:nvSpPr>
          <p:spPr bwMode="auto">
            <a:xfrm>
              <a:off x="3755708" y="441071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7" name="Rectangle 66">
              <a:extLst>
                <a:ext uri="{FF2B5EF4-FFF2-40B4-BE49-F238E27FC236}">
                  <a16:creationId xmlns:a16="http://schemas.microsoft.com/office/drawing/2014/main" id="{09609766-9E9F-F936-136B-BFB151552716}"/>
                </a:ext>
              </a:extLst>
            </p:cNvPr>
            <p:cNvSpPr>
              <a:spLocks noChangeArrowheads="1"/>
            </p:cNvSpPr>
            <p:nvPr/>
          </p:nvSpPr>
          <p:spPr bwMode="auto">
            <a:xfrm>
              <a:off x="3755708" y="426593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8" name="Rectangle 67">
              <a:extLst>
                <a:ext uri="{FF2B5EF4-FFF2-40B4-BE49-F238E27FC236}">
                  <a16:creationId xmlns:a16="http://schemas.microsoft.com/office/drawing/2014/main" id="{5F1E9D28-EB28-7B54-C592-E224D11E6652}"/>
                </a:ext>
              </a:extLst>
            </p:cNvPr>
            <p:cNvSpPr>
              <a:spLocks noChangeArrowheads="1"/>
            </p:cNvSpPr>
            <p:nvPr/>
          </p:nvSpPr>
          <p:spPr bwMode="auto">
            <a:xfrm>
              <a:off x="3755708" y="411607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0" name="Rectangle 69">
              <a:extLst>
                <a:ext uri="{FF2B5EF4-FFF2-40B4-BE49-F238E27FC236}">
                  <a16:creationId xmlns:a16="http://schemas.microsoft.com/office/drawing/2014/main" id="{08149B28-5C5C-7426-6B4D-3221E44EEAFD}"/>
                </a:ext>
              </a:extLst>
            </p:cNvPr>
            <p:cNvSpPr>
              <a:spLocks noChangeArrowheads="1"/>
            </p:cNvSpPr>
            <p:nvPr/>
          </p:nvSpPr>
          <p:spPr bwMode="auto">
            <a:xfrm>
              <a:off x="3755708" y="397129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1" name="Rectangle 70">
              <a:extLst>
                <a:ext uri="{FF2B5EF4-FFF2-40B4-BE49-F238E27FC236}">
                  <a16:creationId xmlns:a16="http://schemas.microsoft.com/office/drawing/2014/main" id="{64C5263A-5022-C14E-CEE5-6CF0A6A85BB0}"/>
                </a:ext>
              </a:extLst>
            </p:cNvPr>
            <p:cNvSpPr>
              <a:spLocks noChangeArrowheads="1"/>
            </p:cNvSpPr>
            <p:nvPr/>
          </p:nvSpPr>
          <p:spPr bwMode="auto">
            <a:xfrm>
              <a:off x="3755708" y="382524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2" name="Rectangle 71">
              <a:extLst>
                <a:ext uri="{FF2B5EF4-FFF2-40B4-BE49-F238E27FC236}">
                  <a16:creationId xmlns:a16="http://schemas.microsoft.com/office/drawing/2014/main" id="{951079B3-02CA-AF49-1604-E2F381D2856E}"/>
                </a:ext>
              </a:extLst>
            </p:cNvPr>
            <p:cNvSpPr>
              <a:spLocks noChangeArrowheads="1"/>
            </p:cNvSpPr>
            <p:nvPr/>
          </p:nvSpPr>
          <p:spPr bwMode="auto">
            <a:xfrm>
              <a:off x="3755708" y="36791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3" name="Rectangle 72">
              <a:extLst>
                <a:ext uri="{FF2B5EF4-FFF2-40B4-BE49-F238E27FC236}">
                  <a16:creationId xmlns:a16="http://schemas.microsoft.com/office/drawing/2014/main" id="{C1B86EC9-777D-0ACC-BE54-DD301BFD4F3B}"/>
                </a:ext>
              </a:extLst>
            </p:cNvPr>
            <p:cNvSpPr>
              <a:spLocks noChangeArrowheads="1"/>
            </p:cNvSpPr>
            <p:nvPr/>
          </p:nvSpPr>
          <p:spPr bwMode="auto">
            <a:xfrm>
              <a:off x="3755708" y="35344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4" name="Rectangle 73">
              <a:extLst>
                <a:ext uri="{FF2B5EF4-FFF2-40B4-BE49-F238E27FC236}">
                  <a16:creationId xmlns:a16="http://schemas.microsoft.com/office/drawing/2014/main" id="{7D306864-6BC2-86F9-5A31-D42ACC2ECACD}"/>
                </a:ext>
              </a:extLst>
            </p:cNvPr>
            <p:cNvSpPr>
              <a:spLocks noChangeArrowheads="1"/>
            </p:cNvSpPr>
            <p:nvPr/>
          </p:nvSpPr>
          <p:spPr bwMode="auto">
            <a:xfrm>
              <a:off x="3755708" y="3383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5" name="Rectangle 74">
              <a:extLst>
                <a:ext uri="{FF2B5EF4-FFF2-40B4-BE49-F238E27FC236}">
                  <a16:creationId xmlns:a16="http://schemas.microsoft.com/office/drawing/2014/main" id="{C0D7CE3B-DF30-32C8-DFE7-C7024F67089C}"/>
                </a:ext>
              </a:extLst>
            </p:cNvPr>
            <p:cNvSpPr>
              <a:spLocks noChangeArrowheads="1"/>
            </p:cNvSpPr>
            <p:nvPr/>
          </p:nvSpPr>
          <p:spPr bwMode="auto">
            <a:xfrm>
              <a:off x="3755708" y="3239135"/>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sp>
        <p:nvSpPr>
          <p:cNvPr id="4" name="Rectangle 3">
            <a:extLst>
              <a:ext uri="{FF2B5EF4-FFF2-40B4-BE49-F238E27FC236}">
                <a16:creationId xmlns:a16="http://schemas.microsoft.com/office/drawing/2014/main" id="{F5F8049D-5F8A-4570-8E88-708FC84D52CB}"/>
              </a:ext>
              <a:ext uri="{C183D7F6-B498-43B3-948B-1728B52AA6E4}">
                <adec:decorative xmlns:adec="http://schemas.microsoft.com/office/drawing/2017/decorative" val="0"/>
              </a:ext>
            </a:extLst>
          </p:cNvPr>
          <p:cNvSpPr/>
          <p:nvPr/>
        </p:nvSpPr>
        <p:spPr>
          <a:xfrm>
            <a:off x="0" y="255772"/>
            <a:ext cx="4282019" cy="50292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40341" rIns="242048" bIns="40341"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050" b="1" dirty="0">
              <a:solidFill>
                <a:prstClr val="black"/>
              </a:solidFill>
              <a:latin typeface="Century Gothic" panose="020B0502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br>
              <a:rPr kumimoji="0" lang="en-US" sz="105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br>
            <a:r>
              <a:rPr kumimoji="0" lang="en-US" sz="105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endParaRPr kumimoji="0" lang="en-US" sz="1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defTabSz="457200" rtl="0" eaLnBrk="1" fontAlgn="auto" latinLnBrk="0" hangingPunct="1">
              <a:lnSpc>
                <a:spcPct val="100000"/>
              </a:lnSpc>
              <a:spcBef>
                <a:spcPts val="0"/>
              </a:spcBef>
              <a:spcAft>
                <a:spcPts val="0"/>
              </a:spcAft>
              <a:buClrTx/>
              <a:buSzTx/>
              <a:buFontTx/>
              <a:buNone/>
              <a:tabLst/>
              <a:defRPr/>
            </a:pPr>
            <a:r>
              <a:rPr lang="en-US" sz="1236" b="1" dirty="0">
                <a:solidFill>
                  <a:srgbClr val="006666"/>
                </a:solidFill>
                <a:latin typeface="Century Gothic" panose="020B0502020202020204" pitchFamily="34" charset="0"/>
                <a:ea typeface="MS Mincho" panose="02020609040205080304" pitchFamily="49" charset="-128"/>
                <a:cs typeface="Times New Roman" panose="02020603050405020304" pitchFamily="18" charset="0"/>
              </a:rPr>
              <a:t>Issue No. 29 | Page 2</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400" b="1" dirty="0">
              <a:solidFill>
                <a:schemeClr val="tx1"/>
              </a:solidFill>
              <a:latin typeface="Century Gothic" panose="020B0502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i="0" dirty="0">
                <a:solidFill>
                  <a:schemeClr val="tx1"/>
                </a:solidFill>
                <a:effectLst/>
                <a:latin typeface="Century Gothic" panose="020B0502020202020204" pitchFamily="34" charset="0"/>
              </a:rPr>
              <a:t>Hoshin Kanri: Establishing Organizational Alignment At All Levels</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050" b="1" i="0" u="none" strike="noStrike" kern="1200" cap="none" spc="0" normalizeH="0" baseline="0" noProof="0" dirty="0">
              <a:ln>
                <a:noFill/>
              </a:ln>
              <a:solidFill>
                <a:prstClr val="black"/>
              </a:solidFill>
              <a:effectLst/>
              <a:uLnTx/>
              <a:uFillTx/>
              <a:latin typeface="Century Gothic" panose="020B0502020202020204" pitchFamily="34" charset="0"/>
            </a:endParaRPr>
          </a:p>
          <a:p>
            <a:pPr>
              <a:buNone/>
            </a:pPr>
            <a:r>
              <a:rPr lang="en-US" sz="1100" dirty="0">
                <a:solidFill>
                  <a:schemeClr val="tx1"/>
                </a:solidFill>
                <a:latin typeface="Century Gothic" panose="020B0502020202020204" pitchFamily="34" charset="0"/>
              </a:rPr>
              <a:t>At our recent meeting, </a:t>
            </a:r>
            <a:r>
              <a:rPr lang="en-US" sz="1100" b="1" dirty="0">
                <a:solidFill>
                  <a:schemeClr val="tx1"/>
                </a:solidFill>
                <a:latin typeface="Century Gothic" panose="020B0502020202020204" pitchFamily="34" charset="0"/>
              </a:rPr>
              <a:t>Ryan Zeng </a:t>
            </a:r>
            <a:r>
              <a:rPr lang="en-US" sz="1100" dirty="0">
                <a:solidFill>
                  <a:schemeClr val="tx1"/>
                </a:solidFill>
                <a:latin typeface="Century Gothic" panose="020B0502020202020204" pitchFamily="34" charset="0"/>
              </a:rPr>
              <a:t>with the Association of Manufacturing Excellence (AME) Seattle Consortium shared on Hoshin Kanri, a systematic approach for strategy alignment. Beginning with the understanding of their “true north”, deployment leaders help teams understand their current gaps, determine and prioritize the root cause(s) preventing them from reaching their target, and develop an action plan to address the most important causes. Once the plan is implemented, it’s important to continue validating the action plan and adjusting as necessary so you can continue to improve your system.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b="1" noProof="0" dirty="0">
              <a:solidFill>
                <a:schemeClr val="tx1"/>
              </a:solidFill>
              <a:latin typeface="Century Gothic" panose="020B0502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dirty="0">
                <a:ln>
                  <a:noFill/>
                </a:ln>
                <a:solidFill>
                  <a:schemeClr val="tx1"/>
                </a:solidFill>
                <a:effectLst/>
                <a:uLnTx/>
                <a:uFillTx/>
                <a:latin typeface="Century Gothic" panose="020B0502020202020204" pitchFamily="34" charset="0"/>
                <a:ea typeface="+mn-ea"/>
                <a:cs typeface="+mn-cs"/>
              </a:rPr>
              <a:t>Strategy Alignment Mental Model:</a:t>
            </a: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1100" i="0" u="none" strike="noStrike" kern="1200" cap="none" spc="0" normalizeH="0" baseline="0" dirty="0">
                <a:ln>
                  <a:noFill/>
                </a:ln>
                <a:solidFill>
                  <a:schemeClr val="tx1"/>
                </a:solidFill>
                <a:effectLst/>
                <a:uLnTx/>
                <a:uFillTx/>
                <a:latin typeface="Century Gothic" panose="020B0502020202020204" pitchFamily="34" charset="0"/>
                <a:ea typeface="+mn-ea"/>
                <a:cs typeface="+mn-cs"/>
              </a:rPr>
              <a:t>Define the gaps</a:t>
            </a: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lang="en-US" sz="1100" dirty="0">
                <a:solidFill>
                  <a:schemeClr val="tx1"/>
                </a:solidFill>
                <a:latin typeface="Century Gothic" panose="020B0502020202020204" pitchFamily="34" charset="0"/>
              </a:rPr>
              <a:t>Reflect what happened</a:t>
            </a: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1100" i="0" u="none" strike="noStrike" kern="1200" cap="none" spc="0" normalizeH="0" baseline="0" dirty="0">
                <a:ln>
                  <a:noFill/>
                </a:ln>
                <a:solidFill>
                  <a:schemeClr val="tx1"/>
                </a:solidFill>
                <a:effectLst/>
                <a:uLnTx/>
                <a:uFillTx/>
                <a:latin typeface="Century Gothic" panose="020B0502020202020204" pitchFamily="34" charset="0"/>
                <a:ea typeface="+mn-ea"/>
                <a:cs typeface="+mn-cs"/>
              </a:rPr>
              <a:t>Prioritize possible causes</a:t>
            </a: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lang="en-US" sz="1100" dirty="0">
                <a:solidFill>
                  <a:schemeClr val="tx1"/>
                </a:solidFill>
                <a:latin typeface="Century Gothic" panose="020B0502020202020204" pitchFamily="34" charset="0"/>
              </a:rPr>
              <a:t>Develop an action plan</a:t>
            </a: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1100" i="0" u="none" strike="noStrike" kern="1200" cap="none" spc="0" normalizeH="0" baseline="0" dirty="0">
                <a:ln>
                  <a:noFill/>
                </a:ln>
                <a:solidFill>
                  <a:schemeClr val="tx1"/>
                </a:solidFill>
                <a:effectLst/>
                <a:uLnTx/>
                <a:uFillTx/>
                <a:latin typeface="Century Gothic" panose="020B0502020202020204" pitchFamily="34" charset="0"/>
                <a:ea typeface="+mn-ea"/>
                <a:cs typeface="+mn-cs"/>
              </a:rPr>
              <a:t>Document unsolved issues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b="1" dirty="0">
              <a:solidFill>
                <a:schemeClr val="tx1"/>
              </a:solidFill>
              <a:latin typeface="Century Gothic" panose="020B0502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dirty="0">
                <a:ln>
                  <a:noFill/>
                </a:ln>
                <a:solidFill>
                  <a:schemeClr val="tx1"/>
                </a:solidFill>
                <a:effectLst/>
                <a:uLnTx/>
                <a:uFillTx/>
                <a:latin typeface="Century Gothic" panose="020B0502020202020204" pitchFamily="34" charset="0"/>
                <a:ea typeface="+mn-ea"/>
                <a:cs typeface="+mn-cs"/>
              </a:rPr>
              <a:t>Key Takeaways: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solidFill>
                  <a:schemeClr val="tx1"/>
                </a:solidFill>
                <a:latin typeface="Century Gothic" panose="020B0502020202020204" pitchFamily="34" charset="0"/>
              </a:rPr>
              <a:t>Get alignment on your organization’s true purpose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i="0" u="none" strike="noStrike" kern="1200" cap="none" spc="0" normalizeH="0" baseline="0" dirty="0">
                <a:ln>
                  <a:noFill/>
                </a:ln>
                <a:solidFill>
                  <a:schemeClr val="tx1"/>
                </a:solidFill>
                <a:effectLst/>
                <a:uLnTx/>
                <a:uFillTx/>
                <a:latin typeface="Century Gothic" panose="020B0502020202020204" pitchFamily="34" charset="0"/>
                <a:ea typeface="+mn-ea"/>
                <a:cs typeface="+mn-cs"/>
              </a:rPr>
              <a:t>Use a stra</a:t>
            </a:r>
            <a:r>
              <a:rPr lang="en-US" sz="1100" dirty="0">
                <a:solidFill>
                  <a:schemeClr val="tx1"/>
                </a:solidFill>
                <a:latin typeface="Century Gothic" panose="020B0502020202020204" pitchFamily="34" charset="0"/>
              </a:rPr>
              <a:t>tegy A3 to document the steps of your improvement</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solidFill>
                  <a:schemeClr val="tx1"/>
                </a:solidFill>
                <a:latin typeface="Century Gothic" panose="020B0502020202020204" pitchFamily="34" charset="0"/>
              </a:rPr>
              <a:t>Continue checking your progress and adjusting as needed</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050" i="0" u="none" strike="noStrike" kern="1200" cap="none" spc="0" normalizeH="0" baseline="0" noProof="0" dirty="0">
              <a:ln>
                <a:noFill/>
              </a:ln>
              <a:solidFill>
                <a:prstClr val="black">
                  <a:lumMod val="95000"/>
                  <a:lumOff val="5000"/>
                </a:prstClr>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lumMod val="95000"/>
                  <a:lumOff val="5000"/>
                </a:prstClr>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lumMod val="95000"/>
                  <a:lumOff val="5000"/>
                </a:prstClr>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lumMod val="95000"/>
                  <a:lumOff val="5000"/>
                </a:prstClr>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black"/>
              </a:solidFill>
              <a:effectLst/>
              <a:highlight>
                <a:srgbClr val="FFFF00"/>
              </a:highligh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black"/>
              </a:solidFill>
              <a:effectLst/>
              <a:highlight>
                <a:srgbClr val="FFFF00"/>
              </a:highlight>
              <a:uLnTx/>
              <a:uFillTx/>
              <a:latin typeface="Century Gothic" panose="020B0502020202020204" pitchFamily="34" charset="0"/>
              <a:ea typeface="Aptos" panose="020B0004020202020204" pitchFamily="34" charset="0"/>
              <a:cs typeface="Aptos" panose="020B00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solidFill>
              <a:effectLst/>
              <a:uLnTx/>
              <a:uFillTx/>
              <a:latin typeface="Century Gothic" panose="020B0502020202020204" pitchFamily="34" charset="0"/>
              <a:ea typeface="Aptos" panose="020B0004020202020204" pitchFamily="34" charset="0"/>
              <a:cs typeface="Aptos" panose="020B0004020202020204" pitchFamily="34" charset="0"/>
            </a:endParaRPr>
          </a:p>
        </p:txBody>
      </p:sp>
      <p:sp>
        <p:nvSpPr>
          <p:cNvPr id="59" name="TextBox 58">
            <a:extLst>
              <a:ext uri="{FF2B5EF4-FFF2-40B4-BE49-F238E27FC236}">
                <a16:creationId xmlns:a16="http://schemas.microsoft.com/office/drawing/2014/main" id="{0093E9C2-64E4-2FAC-7DF9-DCBD5C9E1340}"/>
              </a:ext>
            </a:extLst>
          </p:cNvPr>
          <p:cNvSpPr txBox="1"/>
          <p:nvPr/>
        </p:nvSpPr>
        <p:spPr>
          <a:xfrm>
            <a:off x="4816175" y="3647061"/>
            <a:ext cx="1962869" cy="969496"/>
          </a:xfrm>
          <a:prstGeom prst="rect">
            <a:avLst/>
          </a:prstGeom>
          <a:solidFill>
            <a:srgbClr val="D8DCD6"/>
          </a:solidFill>
          <a:ln w="60325">
            <a:solidFill>
              <a:schemeClr val="accent4">
                <a:lumMod val="50000"/>
              </a:schemeClr>
            </a:solidFill>
            <a:prstDash val="dashDot"/>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E2841"/>
                </a:solidFill>
                <a:effectLst/>
                <a:uLnTx/>
                <a:uFillTx/>
                <a:latin typeface="Cavolini" panose="03000502040302020204" pitchFamily="66" charset="0"/>
                <a:ea typeface="MS Mincho" panose="02020609040205080304" pitchFamily="49" charset="-128"/>
                <a:cs typeface="Cavolini" panose="03000502040302020204" pitchFamily="66" charset="0"/>
              </a:rPr>
              <a:t>Click the play button below to watch the </a:t>
            </a:r>
            <a:r>
              <a:rPr lang="en-US" sz="1100" b="1" dirty="0">
                <a:solidFill>
                  <a:srgbClr val="0E2841"/>
                </a:solidFill>
                <a:latin typeface="Cavolini" panose="03000502040302020204" pitchFamily="66" charset="0"/>
                <a:ea typeface="MS Mincho" panose="02020609040205080304" pitchFamily="49" charset="-128"/>
                <a:cs typeface="Cavolini" panose="03000502040302020204" pitchFamily="66" charset="0"/>
              </a:rPr>
              <a:t>May</a:t>
            </a:r>
            <a:r>
              <a:rPr kumimoji="0" lang="en-US" sz="1100" b="1" i="0" u="none" strike="noStrike" kern="1200" cap="none" spc="0" normalizeH="0" baseline="0" noProof="0" dirty="0">
                <a:ln>
                  <a:noFill/>
                </a:ln>
                <a:solidFill>
                  <a:srgbClr val="0E2841"/>
                </a:solidFill>
                <a:effectLst/>
                <a:uLnTx/>
                <a:uFillTx/>
                <a:latin typeface="Cavolini" panose="03000502040302020204" pitchFamily="66" charset="0"/>
                <a:ea typeface="MS Mincho" panose="02020609040205080304" pitchFamily="49" charset="-128"/>
                <a:cs typeface="Cavolini" panose="03000502040302020204" pitchFamily="66" charset="0"/>
              </a:rPr>
              <a:t> CoP presentation!</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6A7129"/>
              </a:solidFill>
              <a:effectLst/>
              <a:highlight>
                <a:srgbClr val="FFFF00"/>
              </a:highlight>
              <a:uLnTx/>
              <a:uFillTx/>
              <a:latin typeface="Cavolini" panose="03000502040302020204" pitchFamily="66" charset="0"/>
              <a:ea typeface="MS Mincho" panose="02020609040205080304" pitchFamily="49" charset="-128"/>
              <a:cs typeface="Cavolini" panose="03000502040302020204" pitchFamily="66"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6A7129"/>
              </a:solidFill>
              <a:effectLst/>
              <a:uLnTx/>
              <a:uFillTx/>
              <a:latin typeface="Cavolini" panose="03000502040302020204" pitchFamily="66" charset="0"/>
              <a:ea typeface="+mn-ea"/>
              <a:cs typeface="Cavolini" panose="03000502040302020204" pitchFamily="66" charset="0"/>
            </a:endParaRPr>
          </a:p>
        </p:txBody>
      </p:sp>
      <p:sp>
        <p:nvSpPr>
          <p:cNvPr id="56" name="Title 55">
            <a:extLst>
              <a:ext uri="{FF2B5EF4-FFF2-40B4-BE49-F238E27FC236}">
                <a16:creationId xmlns:a16="http://schemas.microsoft.com/office/drawing/2014/main" id="{0C080B67-F22C-4A7E-03C6-25F2E2A1BA4D}"/>
              </a:ext>
              <a:ext uri="{C183D7F6-B498-43B3-948B-1728B52AA6E4}">
                <adec:decorative xmlns:adec="http://schemas.microsoft.com/office/drawing/2017/decorative" val="1"/>
              </a:ext>
            </a:extLst>
          </p:cNvPr>
          <p:cNvSpPr>
            <a:spLocks noGrp="1"/>
          </p:cNvSpPr>
          <p:nvPr>
            <p:ph type="title"/>
          </p:nvPr>
        </p:nvSpPr>
        <p:spPr>
          <a:xfrm>
            <a:off x="471488" y="-1767417"/>
            <a:ext cx="5915025" cy="1767417"/>
          </a:xfrm>
        </p:spPr>
        <p:txBody>
          <a:bodyPr vert="horz" lIns="91440" tIns="45720" rIns="91440" bIns="45720" rtlCol="0" anchor="b">
            <a:normAutofit/>
          </a:bodyPr>
          <a:lstStyle/>
          <a:p>
            <a:r>
              <a:rPr lang="en-US" dirty="0"/>
              <a:t>The Blast Newsletter – Page 2</a:t>
            </a:r>
          </a:p>
        </p:txBody>
      </p:sp>
      <p:sp>
        <p:nvSpPr>
          <p:cNvPr id="69" name="TextBox 68">
            <a:extLst>
              <a:ext uri="{FF2B5EF4-FFF2-40B4-BE49-F238E27FC236}">
                <a16:creationId xmlns:a16="http://schemas.microsoft.com/office/drawing/2014/main" id="{76DCC1B1-10F2-2CE9-B119-80A515B78FA5}"/>
              </a:ext>
            </a:extLst>
          </p:cNvPr>
          <p:cNvSpPr txBox="1"/>
          <p:nvPr/>
        </p:nvSpPr>
        <p:spPr>
          <a:xfrm>
            <a:off x="-53781" y="5601012"/>
            <a:ext cx="2412172" cy="3363599"/>
          </a:xfrm>
          <a:prstGeom prst="rect">
            <a:avLst/>
          </a:prstGeom>
          <a:noFill/>
        </p:spPr>
        <p:txBody>
          <a:bodyPr wrap="square" tIns="242048" rtlCol="0">
            <a:spAutoFit/>
          </a:bodyPr>
          <a:lstStyle/>
          <a:p>
            <a:pPr marL="0" marR="0" lvl="0" indent="0" algn="l" defTabSz="457200" rtl="0" eaLnBrk="1" fontAlgn="auto" latinLnBrk="0" hangingPunct="1">
              <a:lnSpc>
                <a:spcPct val="100000"/>
              </a:lnSpc>
              <a:spcBef>
                <a:spcPts val="0"/>
              </a:spcBef>
              <a:spcAft>
                <a:spcPts val="1060"/>
              </a:spcAft>
              <a:buClrTx/>
              <a:buSzTx/>
              <a:buFontTx/>
              <a:buNone/>
              <a:tabLst/>
              <a:defRPr/>
            </a:pPr>
            <a:r>
              <a:rPr kumimoji="0" lang="en-US" sz="1588"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COMING UP NEXT</a:t>
            </a:r>
            <a:br>
              <a:rPr kumimoji="0" lang="en-US" sz="1200" b="0" i="1" u="none" strike="noStrike" kern="1200" cap="none" spc="0" normalizeH="0" baseline="0" noProof="0" dirty="0">
                <a:ln>
                  <a:noFill/>
                </a:ln>
                <a:solidFill>
                  <a:srgbClr val="808000"/>
                </a:solidFill>
                <a:effectLst/>
                <a:uLnTx/>
                <a:uFillTx/>
                <a:latin typeface="Century Gothic" panose="020B0502020202020204" pitchFamily="34" charset="0"/>
                <a:ea typeface="MS Mincho" panose="02020609040205080304" pitchFamily="49" charset="-128"/>
                <a:cs typeface="Times New Roman" panose="02020603050405020304" pitchFamily="18" charset="0"/>
              </a:rPr>
            </a:br>
            <a:endParaRPr kumimoji="0" lang="en-US" sz="1200" b="0" i="1" u="none" strike="noStrike" kern="1200" cap="none" spc="0" normalizeH="0" baseline="0" noProof="0" dirty="0">
              <a:ln>
                <a:noFill/>
              </a:ln>
              <a:solidFill>
                <a:srgbClr val="808000"/>
              </a:solidFill>
              <a:effectLst/>
              <a:highlight>
                <a:srgbClr val="FFFF00"/>
              </a:highlight>
              <a:uLnTx/>
              <a:uFillTx/>
              <a:latin typeface="Century Gothic" panose="020B0502020202020204" pitchFamily="34" charset="0"/>
              <a:ea typeface="MS Mincho" panose="02020609040205080304" pitchFamily="49" charset="-128"/>
              <a:cs typeface="Times New Roman" panose="02020603050405020304" pitchFamily="18"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lang="en-US" sz="1200" b="1" dirty="0">
                <a:solidFill>
                  <a:prstClr val="black"/>
                </a:solidFill>
                <a:latin typeface="Century Gothic" panose="020B0502020202020204" pitchFamily="34" charset="0"/>
                <a:ea typeface="MS Mincho" panose="02020609040205080304" pitchFamily="49" charset="-128"/>
                <a:cs typeface="Times New Roman" panose="02020603050405020304" pitchFamily="18" charset="0"/>
              </a:rPr>
              <a:t>June 17</a:t>
            </a:r>
            <a:r>
              <a:rPr lang="en-US" sz="1200" b="1" baseline="30000" dirty="0">
                <a:solidFill>
                  <a:prstClr val="black"/>
                </a:solidFill>
                <a:latin typeface="Century Gothic" panose="020B0502020202020204" pitchFamily="34" charset="0"/>
                <a:ea typeface="MS Mincho" panose="02020609040205080304" pitchFamily="49" charset="-128"/>
                <a:cs typeface="Times New Roman" panose="02020603050405020304" pitchFamily="18" charset="0"/>
              </a:rPr>
              <a:t>th</a:t>
            </a:r>
            <a:r>
              <a:rPr kumimoji="0" lang="en-US" sz="1200" b="1"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 2025</a:t>
            </a: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10:30 a.m. – 12:00 p.m.</a:t>
            </a: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hlinkClick r:id="rId2"/>
              </a:rPr>
              <a:t>Zoom Meeting</a:t>
            </a:r>
            <a:endPar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 </a:t>
            </a: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Topics:</a:t>
            </a:r>
            <a:endParaRPr kumimoji="0" lang="en-US" sz="13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lang="en-US" sz="1200" dirty="0">
                <a:solidFill>
                  <a:srgbClr val="434341"/>
                </a:solidFill>
                <a:latin typeface="Century Gothic" panose="020B0502020202020204" pitchFamily="34" charset="0"/>
              </a:rPr>
              <a:t>Thriving through Uncertainty</a:t>
            </a:r>
            <a:endParaRPr kumimoji="0" lang="en-US" sz="1200" b="0" i="0" u="none" strike="noStrike" kern="1200" cap="none" spc="0" normalizeH="0" baseline="0" noProof="0" dirty="0">
              <a:ln>
                <a:noFill/>
              </a:ln>
              <a:solidFill>
                <a:srgbClr val="434341"/>
              </a:solidFill>
              <a:effectLst/>
              <a:uLnTx/>
              <a:uFillTx/>
              <a:latin typeface="Century Gothic" panose="020B0502020202020204" pitchFamily="34" charset="0"/>
              <a:ea typeface="+mn-ea"/>
              <a:cs typeface="+mn-cs"/>
            </a:endParaRPr>
          </a:p>
          <a:p>
            <a:pPr marL="0" marR="40341" lvl="0" indent="0" algn="ctr" defTabSz="457200" rtl="0" eaLnBrk="1" fontAlgn="auto" latinLnBrk="0" hangingPunct="1">
              <a:lnSpc>
                <a:spcPct val="115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434341"/>
              </a:solidFill>
              <a:effectLst/>
              <a:uLnTx/>
              <a:uFillTx/>
              <a:latin typeface="Century Gothic" panose="020B0502020202020204" pitchFamily="34" charset="0"/>
              <a:ea typeface="+mn-ea"/>
              <a:cs typeface="+mn-cs"/>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lang="en-US" sz="1300" b="1" dirty="0">
                <a:solidFill>
                  <a:srgbClr val="434341"/>
                </a:solidFill>
                <a:latin typeface="Century Gothic" panose="020B0502020202020204" pitchFamily="34" charset="0"/>
              </a:rPr>
              <a:t>Presenter: </a:t>
            </a:r>
            <a:br>
              <a:rPr kumimoji="0" lang="en-US" sz="1050" b="0" i="0" u="none" strike="noStrike" kern="1200" cap="none" spc="0" normalizeH="0" baseline="0" noProof="0" dirty="0">
                <a:ln>
                  <a:noFill/>
                </a:ln>
                <a:solidFill>
                  <a:srgbClr val="434341"/>
                </a:solidFill>
                <a:effectLst/>
                <a:uLnTx/>
                <a:uFillTx/>
                <a:latin typeface="Century Gothic" panose="020B0502020202020204" pitchFamily="34" charset="0"/>
                <a:ea typeface="+mn-ea"/>
                <a:cs typeface="+mn-cs"/>
              </a:rPr>
            </a:br>
            <a:r>
              <a:rPr lang="en-US" sz="1200" b="0" dirty="0">
                <a:solidFill>
                  <a:srgbClr val="434341"/>
                </a:solidFill>
                <a:latin typeface="Century Gothic" panose="020B0502020202020204" pitchFamily="34" charset="0"/>
              </a:rPr>
              <a:t>Talia Mazzara, Results Washington</a:t>
            </a:r>
            <a:endParaRPr kumimoji="0" lang="en-US" sz="1200" i="0" u="none" strike="noStrike" kern="1200" cap="none" spc="0" normalizeH="0" baseline="0" noProof="0" dirty="0">
              <a:ln>
                <a:noFill/>
              </a:ln>
              <a:solidFill>
                <a:srgbClr val="434341"/>
              </a:solidFill>
              <a:effectLst/>
              <a:highlight>
                <a:srgbClr val="FFFF00"/>
              </a:highlight>
              <a:uLnTx/>
              <a:uFillTx/>
              <a:latin typeface="Century Gothic" panose="020B0502020202020204" pitchFamily="34"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434341"/>
              </a:solidFill>
              <a:effectLst/>
              <a:uLnTx/>
              <a:uFillTx/>
              <a:latin typeface="Century Gothic" panose="020B0502020202020204" pitchFamily="34" charset="0"/>
              <a:ea typeface="+mn-ea"/>
              <a:cs typeface="+mn-cs"/>
            </a:endParaRPr>
          </a:p>
          <a:p>
            <a:pPr marL="0" marR="40341" lvl="0" indent="0" algn="ctr" defTabSz="457200" rtl="0" eaLnBrk="1" fontAlgn="auto" latinLnBrk="0" hangingPunct="1">
              <a:lnSpc>
                <a:spcPct val="115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434341"/>
              </a:solidFill>
              <a:effectLst/>
              <a:highlight>
                <a:srgbClr val="FFFF00"/>
              </a:highlight>
              <a:uLnTx/>
              <a:uFillTx/>
              <a:latin typeface="Century Gothic" panose="020B0502020202020204" pitchFamily="34" charset="0"/>
              <a:ea typeface="+mn-ea"/>
              <a:cs typeface="+mn-cs"/>
            </a:endParaRPr>
          </a:p>
        </p:txBody>
      </p:sp>
      <p:sp>
        <p:nvSpPr>
          <p:cNvPr id="2" name="Rectangle 1">
            <a:extLst>
              <a:ext uri="{FF2B5EF4-FFF2-40B4-BE49-F238E27FC236}">
                <a16:creationId xmlns:a16="http://schemas.microsoft.com/office/drawing/2014/main" id="{A70B8FD8-7467-3317-DC9C-A762AE449254}"/>
              </a:ext>
              <a:ext uri="{C183D7F6-B498-43B3-948B-1728B52AA6E4}">
                <adec:decorative xmlns:adec="http://schemas.microsoft.com/office/drawing/2017/decorative" val="1"/>
              </a:ext>
            </a:extLst>
          </p:cNvPr>
          <p:cNvSpPr/>
          <p:nvPr/>
        </p:nvSpPr>
        <p:spPr>
          <a:xfrm>
            <a:off x="367896" y="6098352"/>
            <a:ext cx="546999" cy="6934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grpSp>
        <p:nvGrpSpPr>
          <p:cNvPr id="46" name="Group 45">
            <a:extLst>
              <a:ext uri="{FF2B5EF4-FFF2-40B4-BE49-F238E27FC236}">
                <a16:creationId xmlns:a16="http://schemas.microsoft.com/office/drawing/2014/main" id="{3479C812-3654-BA5D-FB96-885664F38808}"/>
              </a:ext>
              <a:ext uri="{C183D7F6-B498-43B3-948B-1728B52AA6E4}">
                <adec:decorative xmlns:adec="http://schemas.microsoft.com/office/drawing/2017/decorative" val="1"/>
              </a:ext>
            </a:extLst>
          </p:cNvPr>
          <p:cNvGrpSpPr/>
          <p:nvPr/>
        </p:nvGrpSpPr>
        <p:grpSpPr>
          <a:xfrm>
            <a:off x="6627719" y="5729517"/>
            <a:ext cx="230281" cy="3018567"/>
            <a:chOff x="3755708" y="3239135"/>
            <a:chExt cx="260985" cy="3430270"/>
          </a:xfrm>
          <a:solidFill>
            <a:srgbClr val="EE520C"/>
          </a:solidFill>
        </p:grpSpPr>
        <p:sp>
          <p:nvSpPr>
            <p:cNvPr id="22" name="Rectangle 21">
              <a:extLst>
                <a:ext uri="{FF2B5EF4-FFF2-40B4-BE49-F238E27FC236}">
                  <a16:creationId xmlns:a16="http://schemas.microsoft.com/office/drawing/2014/main" id="{2D348DC2-3EC8-C8DB-12CC-5BBBB33B2643}"/>
                </a:ext>
              </a:extLst>
            </p:cNvPr>
            <p:cNvSpPr>
              <a:spLocks noChangeArrowheads="1"/>
            </p:cNvSpPr>
            <p:nvPr/>
          </p:nvSpPr>
          <p:spPr bwMode="auto">
            <a:xfrm>
              <a:off x="3755708" y="660590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3" name="Rectangle 22">
              <a:extLst>
                <a:ext uri="{FF2B5EF4-FFF2-40B4-BE49-F238E27FC236}">
                  <a16:creationId xmlns:a16="http://schemas.microsoft.com/office/drawing/2014/main" id="{28C2C085-C8D6-A4A2-C7F6-704A1272274E}"/>
                </a:ext>
              </a:extLst>
            </p:cNvPr>
            <p:cNvSpPr>
              <a:spLocks noChangeArrowheads="1"/>
            </p:cNvSpPr>
            <p:nvPr/>
          </p:nvSpPr>
          <p:spPr bwMode="auto">
            <a:xfrm>
              <a:off x="3755708" y="64573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4" name="Rectangle 23">
              <a:extLst>
                <a:ext uri="{FF2B5EF4-FFF2-40B4-BE49-F238E27FC236}">
                  <a16:creationId xmlns:a16="http://schemas.microsoft.com/office/drawing/2014/main" id="{4E127BA6-B193-2D10-C293-0AB1319A608F}"/>
                </a:ext>
              </a:extLst>
            </p:cNvPr>
            <p:cNvSpPr>
              <a:spLocks noChangeArrowheads="1"/>
            </p:cNvSpPr>
            <p:nvPr/>
          </p:nvSpPr>
          <p:spPr bwMode="auto">
            <a:xfrm>
              <a:off x="3755708" y="631126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5" name="Rectangle 24">
              <a:extLst>
                <a:ext uri="{FF2B5EF4-FFF2-40B4-BE49-F238E27FC236}">
                  <a16:creationId xmlns:a16="http://schemas.microsoft.com/office/drawing/2014/main" id="{EA35CA1C-EC28-30E6-CC9E-458207F463CA}"/>
                </a:ext>
              </a:extLst>
            </p:cNvPr>
            <p:cNvSpPr>
              <a:spLocks noChangeArrowheads="1"/>
            </p:cNvSpPr>
            <p:nvPr/>
          </p:nvSpPr>
          <p:spPr bwMode="auto">
            <a:xfrm>
              <a:off x="3755708" y="61652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6" name="Rectangle 25">
              <a:extLst>
                <a:ext uri="{FF2B5EF4-FFF2-40B4-BE49-F238E27FC236}">
                  <a16:creationId xmlns:a16="http://schemas.microsoft.com/office/drawing/2014/main" id="{681538A5-1DA3-CD5A-BD1A-0FF6DF322D36}"/>
                </a:ext>
              </a:extLst>
            </p:cNvPr>
            <p:cNvSpPr>
              <a:spLocks noChangeArrowheads="1"/>
            </p:cNvSpPr>
            <p:nvPr/>
          </p:nvSpPr>
          <p:spPr bwMode="auto">
            <a:xfrm>
              <a:off x="3755708" y="602043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7" name="Rectangle 26">
              <a:extLst>
                <a:ext uri="{FF2B5EF4-FFF2-40B4-BE49-F238E27FC236}">
                  <a16:creationId xmlns:a16="http://schemas.microsoft.com/office/drawing/2014/main" id="{3BBE4195-E784-8799-3372-3C4D53C950C3}"/>
                </a:ext>
              </a:extLst>
            </p:cNvPr>
            <p:cNvSpPr>
              <a:spLocks noChangeArrowheads="1"/>
            </p:cNvSpPr>
            <p:nvPr/>
          </p:nvSpPr>
          <p:spPr bwMode="auto">
            <a:xfrm>
              <a:off x="3755708" y="587438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8" name="Rectangle 27">
              <a:extLst>
                <a:ext uri="{FF2B5EF4-FFF2-40B4-BE49-F238E27FC236}">
                  <a16:creationId xmlns:a16="http://schemas.microsoft.com/office/drawing/2014/main" id="{A55B2607-8E18-F65E-CBA0-2FAF331F325B}"/>
                </a:ext>
              </a:extLst>
            </p:cNvPr>
            <p:cNvSpPr>
              <a:spLocks noChangeArrowheads="1"/>
            </p:cNvSpPr>
            <p:nvPr/>
          </p:nvSpPr>
          <p:spPr bwMode="auto">
            <a:xfrm>
              <a:off x="3755708" y="57257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9" name="Rectangle 28">
              <a:extLst>
                <a:ext uri="{FF2B5EF4-FFF2-40B4-BE49-F238E27FC236}">
                  <a16:creationId xmlns:a16="http://schemas.microsoft.com/office/drawing/2014/main" id="{DACF63C6-3B20-3889-3495-7F21E10F7113}"/>
                </a:ext>
              </a:extLst>
            </p:cNvPr>
            <p:cNvSpPr>
              <a:spLocks noChangeArrowheads="1"/>
            </p:cNvSpPr>
            <p:nvPr/>
          </p:nvSpPr>
          <p:spPr bwMode="auto">
            <a:xfrm>
              <a:off x="3755708" y="557974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0" name="Rectangle 29">
              <a:extLst>
                <a:ext uri="{FF2B5EF4-FFF2-40B4-BE49-F238E27FC236}">
                  <a16:creationId xmlns:a16="http://schemas.microsoft.com/office/drawing/2014/main" id="{FA7C1BE3-7D57-BFD0-3E83-3D2FCACF3B00}"/>
                </a:ext>
              </a:extLst>
            </p:cNvPr>
            <p:cNvSpPr>
              <a:spLocks noChangeArrowheads="1"/>
            </p:cNvSpPr>
            <p:nvPr/>
          </p:nvSpPr>
          <p:spPr bwMode="auto">
            <a:xfrm>
              <a:off x="3755708" y="54336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1" name="Rectangle 30">
              <a:extLst>
                <a:ext uri="{FF2B5EF4-FFF2-40B4-BE49-F238E27FC236}">
                  <a16:creationId xmlns:a16="http://schemas.microsoft.com/office/drawing/2014/main" id="{DA643F35-4909-C37C-CD1C-B6716226FD19}"/>
                </a:ext>
              </a:extLst>
            </p:cNvPr>
            <p:cNvSpPr>
              <a:spLocks noChangeArrowheads="1"/>
            </p:cNvSpPr>
            <p:nvPr/>
          </p:nvSpPr>
          <p:spPr bwMode="auto">
            <a:xfrm>
              <a:off x="3755708" y="5288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2" name="Rectangle 31">
              <a:extLst>
                <a:ext uri="{FF2B5EF4-FFF2-40B4-BE49-F238E27FC236}">
                  <a16:creationId xmlns:a16="http://schemas.microsoft.com/office/drawing/2014/main" id="{48E4F85C-0BD1-2B4C-0328-CEF8FADB46C3}"/>
                </a:ext>
              </a:extLst>
            </p:cNvPr>
            <p:cNvSpPr>
              <a:spLocks noChangeArrowheads="1"/>
            </p:cNvSpPr>
            <p:nvPr/>
          </p:nvSpPr>
          <p:spPr bwMode="auto">
            <a:xfrm>
              <a:off x="3755708" y="514223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3" name="Rectangle 32">
              <a:extLst>
                <a:ext uri="{FF2B5EF4-FFF2-40B4-BE49-F238E27FC236}">
                  <a16:creationId xmlns:a16="http://schemas.microsoft.com/office/drawing/2014/main" id="{FCDEE4A0-A377-375A-BF98-CF1655AC64E9}"/>
                </a:ext>
              </a:extLst>
            </p:cNvPr>
            <p:cNvSpPr>
              <a:spLocks noChangeArrowheads="1"/>
            </p:cNvSpPr>
            <p:nvPr/>
          </p:nvSpPr>
          <p:spPr bwMode="auto">
            <a:xfrm>
              <a:off x="3755708" y="499808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4" name="Rectangle 33">
              <a:extLst>
                <a:ext uri="{FF2B5EF4-FFF2-40B4-BE49-F238E27FC236}">
                  <a16:creationId xmlns:a16="http://schemas.microsoft.com/office/drawing/2014/main" id="{C9DD4404-86B3-0650-59E7-736C0B62589D}"/>
                </a:ext>
              </a:extLst>
            </p:cNvPr>
            <p:cNvSpPr>
              <a:spLocks noChangeArrowheads="1"/>
            </p:cNvSpPr>
            <p:nvPr/>
          </p:nvSpPr>
          <p:spPr bwMode="auto">
            <a:xfrm>
              <a:off x="3755708" y="48475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5" name="Rectangle 34">
              <a:extLst>
                <a:ext uri="{FF2B5EF4-FFF2-40B4-BE49-F238E27FC236}">
                  <a16:creationId xmlns:a16="http://schemas.microsoft.com/office/drawing/2014/main" id="{9C697AF6-456D-D003-1138-A29323C5E351}"/>
                </a:ext>
              </a:extLst>
            </p:cNvPr>
            <p:cNvSpPr>
              <a:spLocks noChangeArrowheads="1"/>
            </p:cNvSpPr>
            <p:nvPr/>
          </p:nvSpPr>
          <p:spPr bwMode="auto">
            <a:xfrm>
              <a:off x="3755708" y="47028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6" name="Rectangle 35">
              <a:extLst>
                <a:ext uri="{FF2B5EF4-FFF2-40B4-BE49-F238E27FC236}">
                  <a16:creationId xmlns:a16="http://schemas.microsoft.com/office/drawing/2014/main" id="{9093E005-7A8C-FFE6-B486-395E2F9E5D48}"/>
                </a:ext>
              </a:extLst>
            </p:cNvPr>
            <p:cNvSpPr>
              <a:spLocks noChangeArrowheads="1"/>
            </p:cNvSpPr>
            <p:nvPr/>
          </p:nvSpPr>
          <p:spPr bwMode="auto">
            <a:xfrm>
              <a:off x="3755708" y="455676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7" name="Rectangle 36">
              <a:extLst>
                <a:ext uri="{FF2B5EF4-FFF2-40B4-BE49-F238E27FC236}">
                  <a16:creationId xmlns:a16="http://schemas.microsoft.com/office/drawing/2014/main" id="{EAC9B74E-098A-EA39-71B8-AF51357F58AC}"/>
                </a:ext>
              </a:extLst>
            </p:cNvPr>
            <p:cNvSpPr>
              <a:spLocks noChangeArrowheads="1"/>
            </p:cNvSpPr>
            <p:nvPr/>
          </p:nvSpPr>
          <p:spPr bwMode="auto">
            <a:xfrm>
              <a:off x="3755708" y="441071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8" name="Rectangle 37">
              <a:extLst>
                <a:ext uri="{FF2B5EF4-FFF2-40B4-BE49-F238E27FC236}">
                  <a16:creationId xmlns:a16="http://schemas.microsoft.com/office/drawing/2014/main" id="{4E9C54D3-5EC0-6719-A5B9-2BD9B0EA78A9}"/>
                </a:ext>
              </a:extLst>
            </p:cNvPr>
            <p:cNvSpPr>
              <a:spLocks noChangeArrowheads="1"/>
            </p:cNvSpPr>
            <p:nvPr/>
          </p:nvSpPr>
          <p:spPr bwMode="auto">
            <a:xfrm>
              <a:off x="3755708" y="426593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9" name="Rectangle 38">
              <a:extLst>
                <a:ext uri="{FF2B5EF4-FFF2-40B4-BE49-F238E27FC236}">
                  <a16:creationId xmlns:a16="http://schemas.microsoft.com/office/drawing/2014/main" id="{1B343784-5F07-FB40-5610-61A175EAA3F1}"/>
                </a:ext>
              </a:extLst>
            </p:cNvPr>
            <p:cNvSpPr>
              <a:spLocks noChangeArrowheads="1"/>
            </p:cNvSpPr>
            <p:nvPr/>
          </p:nvSpPr>
          <p:spPr bwMode="auto">
            <a:xfrm>
              <a:off x="3755708" y="411607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0" name="Rectangle 39">
              <a:extLst>
                <a:ext uri="{FF2B5EF4-FFF2-40B4-BE49-F238E27FC236}">
                  <a16:creationId xmlns:a16="http://schemas.microsoft.com/office/drawing/2014/main" id="{A5467E8B-84AE-BF5B-94B1-3B52FE08136A}"/>
                </a:ext>
              </a:extLst>
            </p:cNvPr>
            <p:cNvSpPr>
              <a:spLocks noChangeArrowheads="1"/>
            </p:cNvSpPr>
            <p:nvPr/>
          </p:nvSpPr>
          <p:spPr bwMode="auto">
            <a:xfrm>
              <a:off x="3755708" y="397129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1" name="Rectangle 40">
              <a:extLst>
                <a:ext uri="{FF2B5EF4-FFF2-40B4-BE49-F238E27FC236}">
                  <a16:creationId xmlns:a16="http://schemas.microsoft.com/office/drawing/2014/main" id="{A01AD45B-35E2-0F4B-10B9-91CA595D2B7B}"/>
                </a:ext>
              </a:extLst>
            </p:cNvPr>
            <p:cNvSpPr>
              <a:spLocks noChangeArrowheads="1"/>
            </p:cNvSpPr>
            <p:nvPr/>
          </p:nvSpPr>
          <p:spPr bwMode="auto">
            <a:xfrm>
              <a:off x="3755708" y="382524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2" name="Rectangle 41">
              <a:extLst>
                <a:ext uri="{FF2B5EF4-FFF2-40B4-BE49-F238E27FC236}">
                  <a16:creationId xmlns:a16="http://schemas.microsoft.com/office/drawing/2014/main" id="{18FA5014-CD63-B208-D4E7-4036C24C0607}"/>
                </a:ext>
              </a:extLst>
            </p:cNvPr>
            <p:cNvSpPr>
              <a:spLocks noChangeArrowheads="1"/>
            </p:cNvSpPr>
            <p:nvPr/>
          </p:nvSpPr>
          <p:spPr bwMode="auto">
            <a:xfrm>
              <a:off x="3755708" y="36791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3" name="Rectangle 42">
              <a:extLst>
                <a:ext uri="{FF2B5EF4-FFF2-40B4-BE49-F238E27FC236}">
                  <a16:creationId xmlns:a16="http://schemas.microsoft.com/office/drawing/2014/main" id="{0A692BAE-6A9E-3069-BBF2-48EAE49626E0}"/>
                </a:ext>
              </a:extLst>
            </p:cNvPr>
            <p:cNvSpPr>
              <a:spLocks noChangeArrowheads="1"/>
            </p:cNvSpPr>
            <p:nvPr/>
          </p:nvSpPr>
          <p:spPr bwMode="auto">
            <a:xfrm>
              <a:off x="3755708" y="35344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4" name="Rectangle 43">
              <a:extLst>
                <a:ext uri="{FF2B5EF4-FFF2-40B4-BE49-F238E27FC236}">
                  <a16:creationId xmlns:a16="http://schemas.microsoft.com/office/drawing/2014/main" id="{DE2949E9-D564-5F4F-A199-68F2A33DC5EA}"/>
                </a:ext>
              </a:extLst>
            </p:cNvPr>
            <p:cNvSpPr>
              <a:spLocks noChangeArrowheads="1"/>
            </p:cNvSpPr>
            <p:nvPr/>
          </p:nvSpPr>
          <p:spPr bwMode="auto">
            <a:xfrm>
              <a:off x="3755708" y="3383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5" name="Rectangle 44">
              <a:extLst>
                <a:ext uri="{FF2B5EF4-FFF2-40B4-BE49-F238E27FC236}">
                  <a16:creationId xmlns:a16="http://schemas.microsoft.com/office/drawing/2014/main" id="{E98BA64E-0EAF-D928-EDF8-7E996E6CD2ED}"/>
                </a:ext>
              </a:extLst>
            </p:cNvPr>
            <p:cNvSpPr>
              <a:spLocks noChangeArrowheads="1"/>
            </p:cNvSpPr>
            <p:nvPr/>
          </p:nvSpPr>
          <p:spPr bwMode="auto">
            <a:xfrm>
              <a:off x="3755708" y="3239135"/>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pic>
        <p:nvPicPr>
          <p:cNvPr id="53" name="Picture 52">
            <a:extLst>
              <a:ext uri="{FF2B5EF4-FFF2-40B4-BE49-F238E27FC236}">
                <a16:creationId xmlns:a16="http://schemas.microsoft.com/office/drawing/2014/main" id="{EAC68B54-8FDB-C2A9-45A1-57BA0E7BF655}"/>
              </a:ext>
              <a:ext uri="{C183D7F6-B498-43B3-948B-1728B52AA6E4}">
                <adec:decorative xmlns:adec="http://schemas.microsoft.com/office/drawing/2017/decorative" val="1"/>
              </a:ext>
            </a:extLst>
          </p:cNvPr>
          <p:cNvPicPr>
            <a:picLocks noChangeAspect="1"/>
          </p:cNvPicPr>
          <p:nvPr/>
        </p:nvPicPr>
        <p:blipFill>
          <a:blip r:embed="rId3">
            <a:duotone>
              <a:schemeClr val="accent1">
                <a:shade val="45000"/>
                <a:satMod val="135000"/>
              </a:schemeClr>
              <a:prstClr val="white"/>
            </a:duotone>
          </a:blip>
          <a:stretch>
            <a:fillRect/>
          </a:stretch>
        </p:blipFill>
        <p:spPr>
          <a:xfrm flipV="1">
            <a:off x="176704" y="6329045"/>
            <a:ext cx="240329" cy="240329"/>
          </a:xfrm>
          <a:prstGeom prst="rect">
            <a:avLst/>
          </a:prstGeom>
          <a:effectLst>
            <a:glow rad="127000">
              <a:schemeClr val="accent2">
                <a:lumMod val="20000"/>
                <a:lumOff val="80000"/>
              </a:schemeClr>
            </a:glow>
          </a:effectLst>
        </p:spPr>
      </p:pic>
      <p:pic>
        <p:nvPicPr>
          <p:cNvPr id="1026" name="Picture 2">
            <a:extLst>
              <a:ext uri="{FF2B5EF4-FFF2-40B4-BE49-F238E27FC236}">
                <a16:creationId xmlns:a16="http://schemas.microsoft.com/office/drawing/2014/main" id="{B0E99140-A896-5334-F0F2-6F4BE7906E61}"/>
              </a:ex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752163">
            <a:off x="5430321" y="4229696"/>
            <a:ext cx="200421" cy="200421"/>
          </a:xfrm>
          <a:prstGeom prst="rect">
            <a:avLst/>
          </a:prstGeom>
          <a:noFill/>
          <a:extLst>
            <a:ext uri="{909E8E84-426E-40DD-AFC4-6F175D3DCCD1}">
              <a14:hiddenFill xmlns:a14="http://schemas.microsoft.com/office/drawing/2010/main">
                <a:solidFill>
                  <a:srgbClr val="FFFFFF"/>
                </a:solidFill>
              </a14:hiddenFill>
            </a:ext>
          </a:extLst>
        </p:spPr>
      </p:pic>
      <p:sp>
        <p:nvSpPr>
          <p:cNvPr id="19" name="Action Button: Go Forward or Next 18">
            <a:hlinkClick r:id="rId5"/>
            <a:extLst>
              <a:ext uri="{FF2B5EF4-FFF2-40B4-BE49-F238E27FC236}">
                <a16:creationId xmlns:a16="http://schemas.microsoft.com/office/drawing/2014/main" id="{88333DE2-3569-C7B4-4C27-45CEB19E288B}"/>
              </a:ext>
              <a:ext uri="{C183D7F6-B498-43B3-948B-1728B52AA6E4}">
                <adec:decorative xmlns:adec="http://schemas.microsoft.com/office/drawing/2017/decorative" val="1"/>
              </a:ext>
            </a:extLst>
          </p:cNvPr>
          <p:cNvSpPr/>
          <p:nvPr/>
        </p:nvSpPr>
        <p:spPr>
          <a:xfrm>
            <a:off x="5732165" y="4257466"/>
            <a:ext cx="250759" cy="209738"/>
          </a:xfrm>
          <a:prstGeom prst="actionButtonForwardNext">
            <a:avLst/>
          </a:prstGeom>
          <a:solidFill>
            <a:srgbClr val="F8E1C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sp>
        <p:nvSpPr>
          <p:cNvPr id="52" name="Rectangle 51">
            <a:extLst>
              <a:ext uri="{FF2B5EF4-FFF2-40B4-BE49-F238E27FC236}">
                <a16:creationId xmlns:a16="http://schemas.microsoft.com/office/drawing/2014/main" id="{593C7CB6-AB65-1E61-52F7-0CDB94C4E295}"/>
              </a:ext>
            </a:extLst>
          </p:cNvPr>
          <p:cNvSpPr/>
          <p:nvPr/>
        </p:nvSpPr>
        <p:spPr>
          <a:xfrm>
            <a:off x="2358391" y="5265915"/>
            <a:ext cx="4322905" cy="3878086"/>
          </a:xfrm>
          <a:prstGeom prst="rect">
            <a:avLst/>
          </a:prstGeom>
          <a:solidFill>
            <a:schemeClr val="accent4">
              <a:lumMod val="50000"/>
            </a:schemeClr>
          </a:solidFill>
          <a:ln>
            <a:noFill/>
          </a:ln>
          <a:scene3d>
            <a:camera prst="orthographicFront"/>
            <a:lightRig rig="threePt" dir="t"/>
          </a:scene3d>
          <a:sp3d extrusionH="76200">
            <a:bevelB w="31750" h="88900"/>
            <a:extrusionClr>
              <a:srgbClr val="660066"/>
            </a:extrusion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242048" rIns="242048" bIns="242048" numCol="1" spcCol="0" rtlCol="0" fromWordArt="0" anchor="t" anchorCtr="0" forceAA="0" compatLnSpc="1">
            <a:prstTxWarp prst="textNoShape">
              <a:avLst/>
            </a:prstTxWarp>
            <a:noAutofit/>
          </a:bodyPr>
          <a:lstStyle/>
          <a:p>
            <a:pPr marR="0" lvl="0" algn="ctr" defTabSz="457200" rtl="0" eaLnBrk="1" fontAlgn="auto" latinLnBrk="0" hangingPunct="1">
              <a:lnSpc>
                <a:spcPct val="115000"/>
              </a:lnSpc>
              <a:spcBef>
                <a:spcPts val="1588"/>
              </a:spcBef>
              <a:spcAft>
                <a:spcPts val="884"/>
              </a:spcAft>
              <a:buClrTx/>
              <a:buSzTx/>
              <a:tabLst/>
              <a:defRPr/>
            </a:pPr>
            <a:r>
              <a:rPr lang="en-US" sz="1300" b="1" dirty="0">
                <a:solidFill>
                  <a:schemeClr val="bg1"/>
                </a:solidFill>
                <a:latin typeface="Cavolini" panose="03000502040302020204" pitchFamily="66" charset="0"/>
                <a:ea typeface="Ebrima" panose="02000000000000000000" pitchFamily="2" charset="0"/>
                <a:cs typeface="Cavolini" panose="03000502040302020204" pitchFamily="66" charset="0"/>
              </a:rPr>
              <a:t>Presenters needed for August, November and December!</a:t>
            </a:r>
          </a:p>
          <a:p>
            <a:pPr algn="ctr"/>
            <a:r>
              <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rPr>
              <a:t>Do you have a successful project or teaching on a continuous improvement methodology that could inspire and empower others? We’re looking for passionate individuals to present and share their knowledge with our community!</a:t>
            </a:r>
            <a:br>
              <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rPr>
            </a:br>
            <a:endPar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endParaRPr>
          </a:p>
          <a:p>
            <a:pPr algn="ctr"/>
            <a:r>
              <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rPr>
              <a:t>This is a fantastic opportunity to:</a:t>
            </a:r>
            <a:br>
              <a:rPr lang="en-US" sz="1050" b="1" dirty="0">
                <a:solidFill>
                  <a:schemeClr val="bg1"/>
                </a:solidFill>
                <a:latin typeface="Ebrima" panose="02000000000000000000" pitchFamily="2" charset="0"/>
                <a:ea typeface="Ebrima" panose="02000000000000000000" pitchFamily="2" charset="0"/>
                <a:cs typeface="Ebrima" panose="02000000000000000000" pitchFamily="2" charset="0"/>
              </a:rPr>
            </a:br>
            <a:br>
              <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rPr>
            </a:br>
            <a:r>
              <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rPr>
              <a:t>✅ Showcase your expertise and accomplishments.</a:t>
            </a:r>
            <a:br>
              <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rPr>
            </a:br>
            <a:r>
              <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rPr>
              <a:t>✅ Connect with like-minded professionals.</a:t>
            </a:r>
            <a:br>
              <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rPr>
            </a:br>
            <a:r>
              <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rPr>
              <a:t>✅ Contribute to our shared growth and success.</a:t>
            </a:r>
            <a:br>
              <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rPr>
            </a:br>
            <a:endPar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endParaRPr>
          </a:p>
          <a:p>
            <a:pPr algn="ctr"/>
            <a:r>
              <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rPr>
              <a:t>If you’re interested, please take a moment to fill out this </a:t>
            </a:r>
            <a:r>
              <a:rPr lang="en-US" sz="1050" dirty="0">
                <a:solidFill>
                  <a:schemeClr val="accent2">
                    <a:lumMod val="20000"/>
                    <a:lumOff val="80000"/>
                  </a:schemeClr>
                </a:solidFill>
                <a:latin typeface="Cavolini" panose="03000502040302020204" pitchFamily="66" charset="0"/>
                <a:ea typeface="Ebrima" panose="02000000000000000000" pitchFamily="2" charset="0"/>
                <a:cs typeface="Cavolini" panose="03000502040302020204" pitchFamily="66" charset="0"/>
                <a:hlinkClick r:id="rId6">
                  <a:extLst>
                    <a:ext uri="{A12FA001-AC4F-418D-AE19-62706E023703}">
                      <ahyp:hlinkClr xmlns:ahyp="http://schemas.microsoft.com/office/drawing/2018/hyperlinkcolor" val="tx"/>
                    </a:ext>
                  </a:extLst>
                </a:hlinkClick>
              </a:rPr>
              <a:t>form</a:t>
            </a:r>
            <a:r>
              <a:rPr lang="en-US" sz="1050" dirty="0">
                <a:solidFill>
                  <a:schemeClr val="accent2">
                    <a:lumMod val="20000"/>
                    <a:lumOff val="80000"/>
                  </a:schemeClr>
                </a:solidFill>
                <a:latin typeface="Cavolini" panose="03000502040302020204" pitchFamily="66" charset="0"/>
                <a:ea typeface="Ebrima" panose="02000000000000000000" pitchFamily="2" charset="0"/>
                <a:cs typeface="Cavolini" panose="03000502040302020204" pitchFamily="66" charset="0"/>
              </a:rPr>
              <a:t>,</a:t>
            </a:r>
            <a:r>
              <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rPr>
              <a:t> and we’ll be in touch!</a:t>
            </a:r>
            <a:br>
              <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rPr>
            </a:br>
            <a:endPar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endParaRPr>
          </a:p>
          <a:p>
            <a:pPr algn="ctr"/>
            <a:r>
              <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rPr>
              <a:t>Let’s learn and grow together by sharing what works. Your experience could be the key to someone else’s success! </a:t>
            </a:r>
          </a:p>
        </p:txBody>
      </p:sp>
      <p:pic>
        <p:nvPicPr>
          <p:cNvPr id="10" name="Graphic 9" descr="Megaphone with solid fill">
            <a:extLst>
              <a:ext uri="{FF2B5EF4-FFF2-40B4-BE49-F238E27FC236}">
                <a16:creationId xmlns:a16="http://schemas.microsoft.com/office/drawing/2014/main" id="{BBDB4563-EECD-2728-73E7-EF3F28AFC22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177409">
            <a:off x="5244022" y="5654273"/>
            <a:ext cx="406083" cy="406083"/>
          </a:xfrm>
          <a:prstGeom prst="rect">
            <a:avLst/>
          </a:prstGeom>
        </p:spPr>
      </p:pic>
      <p:pic>
        <p:nvPicPr>
          <p:cNvPr id="5" name="Picture 4">
            <a:extLst>
              <a:ext uri="{FF2B5EF4-FFF2-40B4-BE49-F238E27FC236}">
                <a16:creationId xmlns:a16="http://schemas.microsoft.com/office/drawing/2014/main" id="{A5BF3BCE-BC36-7B5F-7246-04D80FAC5CE2}"/>
              </a:ext>
            </a:extLst>
          </p:cNvPr>
          <p:cNvPicPr>
            <a:picLocks noChangeAspect="1"/>
          </p:cNvPicPr>
          <p:nvPr/>
        </p:nvPicPr>
        <p:blipFill>
          <a:blip r:embed="rId9"/>
          <a:stretch>
            <a:fillRect/>
          </a:stretch>
        </p:blipFill>
        <p:spPr>
          <a:xfrm>
            <a:off x="4291644" y="557304"/>
            <a:ext cx="2559805" cy="2608059"/>
          </a:xfrm>
          <a:prstGeom prst="rect">
            <a:avLst/>
          </a:prstGeom>
        </p:spPr>
      </p:pic>
    </p:spTree>
    <p:extLst>
      <p:ext uri="{BB962C8B-B14F-4D97-AF65-F5344CB8AC3E}">
        <p14:creationId xmlns:p14="http://schemas.microsoft.com/office/powerpoint/2010/main" val="1935586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6665FD10E6C74AAC5239F30B26F145" ma:contentTypeVersion="15" ma:contentTypeDescription="Create a new document." ma:contentTypeScope="" ma:versionID="cc14d0973f921aa5e9f4d4028867c68e">
  <xsd:schema xmlns:xsd="http://www.w3.org/2001/XMLSchema" xmlns:xs="http://www.w3.org/2001/XMLSchema" xmlns:p="http://schemas.microsoft.com/office/2006/metadata/properties" xmlns:ns2="d631ffd7-4b03-496e-b4fe-ca66fe5d27dc" xmlns:ns3="78dd9db3-f4e6-4da9-9cce-f8d90c483ccd" targetNamespace="http://schemas.microsoft.com/office/2006/metadata/properties" ma:root="true" ma:fieldsID="12d4c3717f84b5f5eceef9e1687a9197" ns2:_="" ns3:_="">
    <xsd:import namespace="d631ffd7-4b03-496e-b4fe-ca66fe5d27dc"/>
    <xsd:import namespace="78dd9db3-f4e6-4da9-9cce-f8d90c483cc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31ffd7-4b03-496e-b4fe-ca66fe5d27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360a6a1c-50a4-4ec0-87e3-f00760ffe76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8dd9db3-f4e6-4da9-9cce-f8d90c483ccd"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212dab55-54f0-4737-9608-c175c1458a9a}" ma:internalName="TaxCatchAll" ma:showField="CatchAllData" ma:web="78dd9db3-f4e6-4da9-9cce-f8d90c483cc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8dd9db3-f4e6-4da9-9cce-f8d90c483ccd" xsi:nil="true"/>
    <lcf76f155ced4ddcb4097134ff3c332f xmlns="d631ffd7-4b03-496e-b4fe-ca66fe5d27d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97C9FE2-2CD1-4C4E-B4CB-035DB906C1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31ffd7-4b03-496e-b4fe-ca66fe5d27dc"/>
    <ds:schemaRef ds:uri="78dd9db3-f4e6-4da9-9cce-f8d90c483c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1E46AE4-F9E9-4900-9D5F-DE5149A45593}">
  <ds:schemaRefs>
    <ds:schemaRef ds:uri="http://schemas.microsoft.com/sharepoint/v3/contenttype/forms"/>
  </ds:schemaRefs>
</ds:datastoreItem>
</file>

<file path=customXml/itemProps3.xml><?xml version="1.0" encoding="utf-8"?>
<ds:datastoreItem xmlns:ds="http://schemas.openxmlformats.org/officeDocument/2006/customXml" ds:itemID="{91C41217-87EA-47E1-8E14-13B98160F3D3}">
  <ds:schemaRefs>
    <ds:schemaRef ds:uri="http://purl.org/dc/elements/1.1/"/>
    <ds:schemaRef ds:uri="http://purl.org/dc/terms/"/>
    <ds:schemaRef ds:uri="http://schemas.microsoft.com/office/2006/documentManagement/types"/>
    <ds:schemaRef ds:uri="d631ffd7-4b03-496e-b4fe-ca66fe5d27dc"/>
    <ds:schemaRef ds:uri="http://purl.org/dc/dcmitype/"/>
    <ds:schemaRef ds:uri="http://www.w3.org/XML/1998/namespace"/>
    <ds:schemaRef ds:uri="http://schemas.openxmlformats.org/package/2006/metadata/core-properties"/>
    <ds:schemaRef ds:uri="http://schemas.microsoft.com/office/2006/metadata/properties"/>
    <ds:schemaRef ds:uri="78dd9db3-f4e6-4da9-9cce-f8d90c483cc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8631</TotalTime>
  <Words>686</Words>
  <Application>Microsoft Office PowerPoint</Application>
  <PresentationFormat>On-screen Show (4:3)</PresentationFormat>
  <Paragraphs>57</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Aptos</vt:lpstr>
      <vt:lpstr>Aptos Display</vt:lpstr>
      <vt:lpstr>Arial</vt:lpstr>
      <vt:lpstr>Cavolini</vt:lpstr>
      <vt:lpstr>Century Gothic</vt:lpstr>
      <vt:lpstr>Ebrima</vt:lpstr>
      <vt:lpstr>Office Theme</vt:lpstr>
      <vt:lpstr>The Blast Newsletter</vt:lpstr>
      <vt:lpstr>The Blast Newsletter – Page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Mazzara, Talia (Results)</dc:creator>
  <cp:lastModifiedBy>Cooper, John (Results)</cp:lastModifiedBy>
  <cp:revision>5</cp:revision>
  <dcterms:created xsi:type="dcterms:W3CDTF">2025-04-17T17:57:25Z</dcterms:created>
  <dcterms:modified xsi:type="dcterms:W3CDTF">2025-06-05T16:32:36Z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0x010100486665FD10E6C74AAC5239F30B26F145</vt:lpwstr>
  </property>
  <property fmtid="{D5CDD505-2E9C-101B-9397-08002B2CF9AE}" pid="3" name="MediaServiceImageTags">
    <vt:lpwstr/>
  </property>
</Properties>
</file>