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4E1C4"/>
    <a:srgbClr val="425060"/>
    <a:srgbClr val="666633"/>
    <a:srgbClr val="D6FA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0BA83F-969D-4C94-94CB-3C1F90C6F89F}" v="2" dt="2024-11-25T20:10:59.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44" d="100"/>
          <a:sy n="44" d="100"/>
        </p:scale>
        <p:origin x="214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9706DA-784E-401F-991E-595893DB438A}" type="datetimeFigureOut">
              <a:rPr lang="en-US" smtClean="0"/>
              <a:t>11/26/2024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9E9D9-EE60-4209-9D7A-43F81FDA8740}" type="slidenum">
              <a:rPr lang="en-US" smtClean="0"/>
              <a:t>‹#›</a:t>
            </a:fld>
            <a:endParaRPr lang="en-US"/>
          </a:p>
        </p:txBody>
      </p:sp>
    </p:spTree>
    <p:extLst>
      <p:ext uri="{BB962C8B-B14F-4D97-AF65-F5344CB8AC3E}">
        <p14:creationId xmlns:p14="http://schemas.microsoft.com/office/powerpoint/2010/main" val="416072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DF60F-07B3-43DE-B6D7-B89FCAB4B928}" type="slidenum">
              <a:rPr lang="en-US" smtClean="0"/>
              <a:t>1</a:t>
            </a:fld>
            <a:endParaRPr lang="en-US"/>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22C277-2F46-4EDA-B95F-D3142AF85666}"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236286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2C277-2F46-4EDA-B95F-D3142AF85666}"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424336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2C277-2F46-4EDA-B95F-D3142AF85666}"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41767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2C277-2F46-4EDA-B95F-D3142AF85666}"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311977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22C277-2F46-4EDA-B95F-D3142AF85666}"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78945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22C277-2F46-4EDA-B95F-D3142AF85666}"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105094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22C277-2F46-4EDA-B95F-D3142AF85666}" type="datetimeFigureOut">
              <a:rPr lang="en-US" smtClean="0"/>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172551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22C277-2F46-4EDA-B95F-D3142AF85666}" type="datetimeFigureOut">
              <a:rPr lang="en-US" smtClean="0"/>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406198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2C277-2F46-4EDA-B95F-D3142AF85666}" type="datetimeFigureOut">
              <a:rPr lang="en-US" smtClean="0"/>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1072984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22C277-2F46-4EDA-B95F-D3142AF85666}"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413592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22C277-2F46-4EDA-B95F-D3142AF85666}"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2E861-8542-4669-AEA2-E2AA2B2102DD}" type="slidenum">
              <a:rPr lang="en-US" smtClean="0"/>
              <a:t>‹#›</a:t>
            </a:fld>
            <a:endParaRPr lang="en-US"/>
          </a:p>
        </p:txBody>
      </p:sp>
    </p:spTree>
    <p:extLst>
      <p:ext uri="{BB962C8B-B14F-4D97-AF65-F5344CB8AC3E}">
        <p14:creationId xmlns:p14="http://schemas.microsoft.com/office/powerpoint/2010/main" val="176047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D322C277-2F46-4EDA-B95F-D3142AF85666}" type="datetimeFigureOut">
              <a:rPr lang="en-US" smtClean="0"/>
              <a:t>11/26/2024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0CB2E861-8542-4669-AEA2-E2AA2B2102DD}" type="slidenum">
              <a:rPr lang="en-US" smtClean="0"/>
              <a:t>‹#›</a:t>
            </a:fld>
            <a:endParaRPr lang="en-US"/>
          </a:p>
        </p:txBody>
      </p:sp>
    </p:spTree>
    <p:extLst>
      <p:ext uri="{BB962C8B-B14F-4D97-AF65-F5344CB8AC3E}">
        <p14:creationId xmlns:p14="http://schemas.microsoft.com/office/powerpoint/2010/main" val="2834474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hyperlink" Target="mailto:theresa.dew@gov.w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alia.mazzara@gov.wa.gov" TargetMode="External"/><Relationship Id="rId5" Type="http://schemas.openxmlformats.org/officeDocument/2006/relationships/hyperlink" Target="https://www.youtube.com/watch?v=Cjge3SiR5GU" TargetMode="External"/><Relationship Id="rId4" Type="http://schemas.openxmlformats.org/officeDocument/2006/relationships/hyperlink" Target="https://www.bellevuecollege.edu/admissions-aid/tuition-fees/state-employee-tuition-waiver/"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view.officeapps.live.com/op/view.aspx?src=https%3A%2F%2Fresults.wa.gov%2Fsites%2Fdefault%2Ffiles%2F11-20-24%2520LEAN%2520COP%2520%2528EQUITY%2529%2520PowerPoint%2520Light%2520and%2520Dark%2520mode.pptx&amp;wdOrigin=BROWSELINK" TargetMode="External"/><Relationship Id="rId3" Type="http://schemas.openxmlformats.org/officeDocument/2006/relationships/hyperlink" Target="https://us02web.zoom.us/j/81485638623" TargetMode="External"/><Relationship Id="rId7" Type="http://schemas.openxmlformats.org/officeDocument/2006/relationships/hyperlink" Target="https://www.youtube.com/watch?v=zHnWeoDYZj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view.officeapps.live.com/op/view.aspx?src=https%3A%2F%2Fresults.wa.gov%2Fsites%2Fdefault%2Ffiles%2FIntro%2520to%2520DIN_.pptx&amp;wdOrigin=BROWSELINK" TargetMode="External"/><Relationship Id="rId9" Type="http://schemas.openxmlformats.org/officeDocument/2006/relationships/hyperlink" Target="https://equity.wa.gov/external-checklist-powerpoint-accessibil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1C6194"/>
                </a:solidFill>
                <a:latin typeface="Century Gothic" panose="020B0502020202020204" pitchFamily="34" charset="0"/>
                <a:ea typeface="MS Mincho" panose="02020609040205080304" pitchFamily="49" charset="-128"/>
                <a:cs typeface="Times New Roman" panose="02020603050405020304" pitchFamily="18" charset="0"/>
              </a:rPr>
              <a:t>The blast</a:t>
            </a:r>
            <a:endParaRPr lang="en-US" sz="4853" b="1" cap="all"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endParaRP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LEAN AND CONTINUOUS IMPROVEMENT COMMUNITY OF PRACTICE</a:t>
            </a:r>
          </a:p>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23 | NOVEMBER 2024 </a:t>
            </a:r>
            <a:endParaRPr lang="en-US" sz="1236" b="1" dirty="0">
              <a:solidFill>
                <a:srgbClr val="2582C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28566" y="4961513"/>
            <a:ext cx="4117302" cy="3987506"/>
          </a:xfrm>
          <a:prstGeom prst="rect">
            <a:avLst/>
          </a:prstGeom>
          <a:noFill/>
        </p:spPr>
        <p:txBody>
          <a:bodyPr wrap="square" lIns="91440" tIns="45722" rIns="91440" bIns="45722" rtlCol="0" anchor="t">
            <a:spAutoFit/>
          </a:bodyPr>
          <a:lstStyle/>
          <a:p>
            <a:pPr algn="ctr"/>
            <a:r>
              <a:rPr lang="en-US" sz="1600" b="1" dirty="0"/>
              <a:t>Unlock Amazing Learning Opportunities</a:t>
            </a:r>
            <a:br>
              <a:rPr lang="en-US" sz="1600" b="1" dirty="0"/>
            </a:br>
            <a:br>
              <a:rPr lang="en-US" sz="1600" b="1" dirty="0"/>
            </a:br>
            <a:r>
              <a:rPr lang="en-US" sz="1300" dirty="0">
                <a:latin typeface="Century Gothic" panose="020B0502020202020204" pitchFamily="34" charset="0"/>
              </a:rPr>
              <a:t>Ar</a:t>
            </a:r>
            <a:r>
              <a:rPr lang="en-US" sz="1251" dirty="0">
                <a:latin typeface="Century Gothic" panose="020B0502020202020204" pitchFamily="34" charset="0"/>
              </a:rPr>
              <a:t>e you looking for an exciting learning opportunity? </a:t>
            </a:r>
            <a:br>
              <a:rPr lang="en-US" sz="1251" dirty="0">
                <a:latin typeface="Century Gothic" panose="020B0502020202020204" pitchFamily="34" charset="0"/>
              </a:rPr>
            </a:br>
            <a:br>
              <a:rPr lang="en-US" sz="1251" dirty="0">
                <a:latin typeface="Century Gothic" panose="020B0502020202020204" pitchFamily="34" charset="0"/>
              </a:rPr>
            </a:br>
            <a:r>
              <a:rPr lang="en-US" sz="1251" dirty="0">
                <a:latin typeface="Century Gothic" panose="020B0502020202020204" pitchFamily="34" charset="0"/>
              </a:rPr>
              <a:t>One of our community members and Lean Conference presenter, Eric </a:t>
            </a:r>
            <a:r>
              <a:rPr lang="en-US" sz="1251">
                <a:latin typeface="Century Gothic" panose="020B0502020202020204" pitchFamily="34" charset="0"/>
              </a:rPr>
              <a:t>Stewart with </a:t>
            </a:r>
            <a:r>
              <a:rPr lang="en-US" sz="1251" dirty="0">
                <a:latin typeface="Century Gothic" panose="020B0502020202020204" pitchFamily="34" charset="0"/>
              </a:rPr>
              <a:t>Bellevue College, has shared a fantastic course with us. He’s offering the </a:t>
            </a:r>
            <a:r>
              <a:rPr lang="en-US" sz="1251" i="1" dirty="0">
                <a:latin typeface="Century Gothic" panose="020B0502020202020204" pitchFamily="34" charset="0"/>
              </a:rPr>
              <a:t>"Usability and User-Centered Design"</a:t>
            </a:r>
            <a:r>
              <a:rPr lang="en-US" sz="1251" dirty="0">
                <a:latin typeface="Century Gothic" panose="020B0502020202020204" pitchFamily="34" charset="0"/>
              </a:rPr>
              <a:t> course, which covers essential topics like design thinking, innovations, building requirements, and agile methods.</a:t>
            </a:r>
          </a:p>
          <a:p>
            <a:pPr algn="ctr"/>
            <a:r>
              <a:rPr lang="en-US" sz="1251" dirty="0">
                <a:latin typeface="Century Gothic" panose="020B0502020202020204" pitchFamily="34" charset="0"/>
              </a:rPr>
              <a:t>Classes start on </a:t>
            </a:r>
            <a:r>
              <a:rPr lang="en-US" sz="1251" b="1" dirty="0">
                <a:latin typeface="Century Gothic" panose="020B0502020202020204" pitchFamily="34" charset="0"/>
              </a:rPr>
              <a:t>January 6th</a:t>
            </a:r>
            <a:r>
              <a:rPr lang="en-US" sz="1251" dirty="0">
                <a:latin typeface="Century Gothic" panose="020B0502020202020204" pitchFamily="34" charset="0"/>
              </a:rPr>
              <a:t> and run for </a:t>
            </a:r>
            <a:r>
              <a:rPr lang="en-US" sz="1251" b="1" dirty="0">
                <a:latin typeface="Century Gothic" panose="020B0502020202020204" pitchFamily="34" charset="0"/>
              </a:rPr>
              <a:t>11 weeks</a:t>
            </a:r>
            <a:r>
              <a:rPr lang="en-US" sz="1251" dirty="0">
                <a:latin typeface="Century Gothic" panose="020B0502020202020204" pitchFamily="34" charset="0"/>
              </a:rPr>
              <a:t>. Even better, Washington State employees can enroll in this course for just </a:t>
            </a:r>
            <a:r>
              <a:rPr lang="en-US" sz="1251" b="1" dirty="0">
                <a:latin typeface="Century Gothic" panose="020B0502020202020204" pitchFamily="34" charset="0"/>
              </a:rPr>
              <a:t>$5</a:t>
            </a:r>
            <a:r>
              <a:rPr lang="en-US" sz="1251" dirty="0">
                <a:latin typeface="Century Gothic" panose="020B0502020202020204" pitchFamily="34" charset="0"/>
              </a:rPr>
              <a:t> through a special tuition waiver program.</a:t>
            </a:r>
            <a:br>
              <a:rPr lang="en-US" sz="1251" dirty="0">
                <a:latin typeface="Century Gothic" panose="020B0502020202020204" pitchFamily="34" charset="0"/>
              </a:rPr>
            </a:br>
            <a:endParaRPr lang="en-US" sz="1251" dirty="0">
              <a:latin typeface="Century Gothic" panose="020B0502020202020204" pitchFamily="34" charset="0"/>
            </a:endParaRPr>
          </a:p>
          <a:p>
            <a:pPr algn="ctr"/>
            <a:r>
              <a:rPr lang="en-US" sz="1100" dirty="0">
                <a:latin typeface="Century Gothic" panose="020B0502020202020204" pitchFamily="34" charset="0"/>
              </a:rPr>
              <a:t>Don’t miss out on this amazing opportunity to expand your skills and knowledge. For more details, visit:</a:t>
            </a:r>
            <a:br>
              <a:rPr lang="en-US" sz="1100" dirty="0">
                <a:latin typeface="Century Gothic" panose="020B0502020202020204" pitchFamily="34" charset="0"/>
              </a:rPr>
            </a:br>
            <a:r>
              <a:rPr lang="en-US" sz="1100" dirty="0">
                <a:latin typeface="Century Gothic" panose="020B0502020202020204" pitchFamily="34" charset="0"/>
                <a:hlinkClick r:id="rId4"/>
              </a:rPr>
              <a:t>State Employee Tuition Waiver Program</a:t>
            </a:r>
            <a:endParaRPr lang="en-US" sz="1100" dirty="0">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371749" y="2202945"/>
            <a:ext cx="2486251" cy="6941055"/>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r>
              <a:rPr lang="en-US" sz="1200" b="1" dirty="0">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00" b="1" dirty="0">
                <a:latin typeface="Century Gothic" panose="020B0502020202020204" pitchFamily="34" charset="0"/>
                <a:ea typeface="MS Mincho" panose="02020609040205080304" pitchFamily="49" charset="-128"/>
                <a:cs typeface="Times New Roman" panose="02020603050405020304" pitchFamily="18" charset="0"/>
              </a:rPr>
            </a:br>
            <a:br>
              <a:rPr lang="en-US" sz="1240"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At our November CoP meeting, we were joined by </a:t>
            </a:r>
            <a:r>
              <a:rPr lang="en-US" sz="1100" b="1" dirty="0">
                <a:latin typeface="Century Gothic" panose="020B0502020202020204" pitchFamily="34" charset="0"/>
                <a:ea typeface="MS Mincho" panose="02020609040205080304" pitchFamily="49" charset="-128"/>
                <a:cs typeface="Times New Roman" panose="02020603050405020304" pitchFamily="18" charset="0"/>
              </a:rPr>
              <a:t>Sarah Norton </a:t>
            </a:r>
            <a:r>
              <a:rPr lang="en-US" sz="1100" dirty="0">
                <a:latin typeface="Century Gothic" panose="020B0502020202020204" pitchFamily="34" charset="0"/>
                <a:ea typeface="MS Mincho" panose="02020609040205080304" pitchFamily="49" charset="-128"/>
                <a:cs typeface="Times New Roman" panose="02020603050405020304" pitchFamily="18" charset="0"/>
              </a:rPr>
              <a:t>and </a:t>
            </a:r>
            <a:r>
              <a:rPr lang="en-US" sz="1100" b="1" dirty="0">
                <a:latin typeface="Century Gothic" panose="020B0502020202020204" pitchFamily="34" charset="0"/>
                <a:ea typeface="MS Mincho" panose="02020609040205080304" pitchFamily="49" charset="-128"/>
                <a:cs typeface="Times New Roman" panose="02020603050405020304" pitchFamily="18" charset="0"/>
              </a:rPr>
              <a:t>Jess Clayton </a:t>
            </a:r>
            <a:r>
              <a:rPr lang="en-US" sz="1100" dirty="0">
                <a:latin typeface="Century Gothic" panose="020B0502020202020204" pitchFamily="34" charset="0"/>
                <a:ea typeface="MS Mincho" panose="02020609040205080304" pitchFamily="49" charset="-128"/>
                <a:cs typeface="Times New Roman" panose="02020603050405020304" pitchFamily="18" charset="0"/>
              </a:rPr>
              <a:t>with the Disability Inclusion Network, who shared an overview of the business resource group. We also heard from </a:t>
            </a:r>
            <a:r>
              <a:rPr lang="en-US" sz="1100" b="1" dirty="0">
                <a:latin typeface="Century Gothic" panose="020B0502020202020204" pitchFamily="34" charset="0"/>
                <a:ea typeface="MS Mincho" panose="02020609040205080304" pitchFamily="49" charset="-128"/>
                <a:cs typeface="Times New Roman" panose="02020603050405020304" pitchFamily="18" charset="0"/>
              </a:rPr>
              <a:t>Vic Vong </a:t>
            </a:r>
            <a:r>
              <a:rPr lang="en-US" sz="1100" dirty="0">
                <a:latin typeface="Century Gothic" panose="020B0502020202020204" pitchFamily="34" charset="0"/>
                <a:ea typeface="MS Mincho" panose="02020609040205080304" pitchFamily="49" charset="-128"/>
                <a:cs typeface="Times New Roman" panose="02020603050405020304" pitchFamily="18" charset="0"/>
              </a:rPr>
              <a:t>with the Office of Equity, who presented on Digitally Accessible Presentations.</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100" dirty="0">
                <a:effectLst/>
                <a:latin typeface="Century Gothic" panose="020B0502020202020204" pitchFamily="34" charset="0"/>
                <a:ea typeface="Aptos" panose="020B0004020202020204" pitchFamily="34" charset="0"/>
                <a:cs typeface="Aptos" panose="020B0004020202020204" pitchFamily="34"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000" dirty="0">
                <a:latin typeface="Century Gothic" panose="020B0502020202020204" pitchFamily="34" charset="0"/>
                <a:ea typeface="MS Mincho" panose="02020609040205080304" pitchFamily="49" charset="-128"/>
                <a:cs typeface="Times New Roman" panose="02020603050405020304" pitchFamily="18" charset="0"/>
              </a:rPr>
            </a:br>
            <a:r>
              <a:rPr lang="en-US" sz="1200" b="1" dirty="0">
                <a:latin typeface="Century Gothic" panose="020B0502020202020204" pitchFamily="34" charset="0"/>
                <a:ea typeface="MS Mincho" panose="02020609040205080304" pitchFamily="49" charset="-128"/>
                <a:cs typeface="Times New Roman" panose="02020603050405020304" pitchFamily="18" charset="0"/>
              </a:rPr>
              <a:t>REFLECTIONS SERIES </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rPr>
              <a:t>Click </a:t>
            </a:r>
            <a:r>
              <a:rPr lang="en-US" sz="1100" dirty="0">
                <a:solidFill>
                  <a:srgbClr val="99FF33"/>
                </a:solidFill>
                <a:latin typeface="Century Gothic" panose="020B0502020202020204" pitchFamily="34" charset="0"/>
                <a:hlinkClick r:id="rId5">
                  <a:extLst>
                    <a:ext uri="{A12FA001-AC4F-418D-AE19-62706E023703}">
                      <ahyp:hlinkClr xmlns:ahyp="http://schemas.microsoft.com/office/drawing/2018/hyperlinkcolor" val="tx"/>
                    </a:ext>
                  </a:extLst>
                </a:hlinkClick>
              </a:rPr>
              <a:t>here</a:t>
            </a:r>
            <a:r>
              <a:rPr lang="en-US" sz="1100" dirty="0">
                <a:solidFill>
                  <a:srgbClr val="99FF33"/>
                </a:solidFill>
                <a:latin typeface="Century Gothic" panose="020B0502020202020204" pitchFamily="34" charset="0"/>
              </a:rPr>
              <a:t> </a:t>
            </a:r>
            <a:r>
              <a:rPr lang="en-US" sz="1100" dirty="0">
                <a:solidFill>
                  <a:schemeClr val="bg1"/>
                </a:solidFill>
                <a:latin typeface="Century Gothic" panose="020B0502020202020204" pitchFamily="34" charset="0"/>
              </a:rPr>
              <a:t>to watch our Reflections Series featuring </a:t>
            </a:r>
            <a:br>
              <a:rPr lang="en-US" sz="1100" dirty="0">
                <a:solidFill>
                  <a:schemeClr val="bg1"/>
                </a:solidFill>
                <a:latin typeface="Century Gothic" panose="020B0502020202020204" pitchFamily="34" charset="0"/>
              </a:rPr>
            </a:br>
            <a:r>
              <a:rPr lang="en-US" sz="1100" b="1" dirty="0">
                <a:solidFill>
                  <a:schemeClr val="bg1"/>
                </a:solidFill>
                <a:latin typeface="Century Gothic" panose="020B0502020202020204" pitchFamily="34" charset="0"/>
              </a:rPr>
              <a:t>Beth Adams</a:t>
            </a:r>
            <a:r>
              <a:rPr lang="en-US" sz="1100" dirty="0">
                <a:solidFill>
                  <a:schemeClr val="bg1"/>
                </a:solidFill>
                <a:latin typeface="Century Gothic" panose="020B0502020202020204" pitchFamily="34" charset="0"/>
              </a:rPr>
              <a:t>, as she speaks on Efficiency for Better Care.</a:t>
            </a:r>
          </a:p>
          <a:p>
            <a:pPr>
              <a:lnSpc>
                <a:spcPct val="115000"/>
              </a:lnSpc>
              <a:spcBef>
                <a:spcPts val="884"/>
              </a:spcBef>
              <a:spcAft>
                <a:spcPts val="533"/>
              </a:spcAft>
            </a:pPr>
            <a:br>
              <a:rPr lang="en-US" sz="1100" dirty="0">
                <a:latin typeface="Century Gothic" panose="020B0502020202020204" pitchFamily="34" charset="0"/>
                <a:ea typeface="MS Mincho" panose="02020609040205080304" pitchFamily="49" charset="-128"/>
                <a:cs typeface="Times New Roman" panose="02020603050405020304" pitchFamily="18" charset="0"/>
              </a:rPr>
            </a:br>
            <a:r>
              <a:rPr lang="en-US" sz="1200"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r>
              <a:rPr lang="en-US" sz="1100" b="1" u="sng" dirty="0">
                <a:solidFill>
                  <a:srgbClr val="99FF33"/>
                </a:solidFill>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Talia Mazzara</a:t>
            </a:r>
            <a:r>
              <a:rPr lang="en-US" sz="11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a:p>
            <a:r>
              <a:rPr lang="en-US" sz="1100" b="1" u="sng" dirty="0">
                <a:solidFill>
                  <a:srgbClr val="99FF33"/>
                </a:solidFill>
                <a:latin typeface="Century Gothic" panose="020B0502020202020204" pitchFamily="34" charset="0"/>
                <a:ea typeface="MS Mincho" panose="02020609040205080304" pitchFamily="49" charset="-128"/>
                <a:cs typeface="Times New Roman" panose="02020603050405020304" pitchFamily="18" charset="0"/>
                <a:hlinkClick r:id="rId7">
                  <a:extLst>
                    <a:ext uri="{A12FA001-AC4F-418D-AE19-62706E023703}">
                      <ahyp:hlinkClr xmlns:ahyp="http://schemas.microsoft.com/office/drawing/2018/hyperlinkcolor" val="tx"/>
                    </a:ext>
                  </a:extLst>
                </a:hlinkClick>
              </a:rPr>
              <a:t>Theresa Dew</a:t>
            </a:r>
            <a:r>
              <a:rPr lang="en-US" sz="11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p:txBody>
      </p:sp>
      <p:cxnSp>
        <p:nvCxnSpPr>
          <p:cNvPr id="62" name="Straight Connector 61">
            <a:extLst>
              <a:ext uri="{FF2B5EF4-FFF2-40B4-BE49-F238E27FC236}">
                <a16:creationId xmlns:a16="http://schemas.microsoft.com/office/drawing/2014/main" id="{BA8EE050-D37F-B9ED-90B7-9CC8D03674C2}"/>
              </a:ext>
              <a:ext uri="{C183D7F6-B498-43B3-948B-1728B52AA6E4}">
                <adec:decorative xmlns:adec="http://schemas.microsoft.com/office/drawing/2017/decorative" val="1"/>
              </a:ext>
            </a:extLst>
          </p:cNvPr>
          <p:cNvCxnSpPr>
            <a:cxnSpLocks/>
          </p:cNvCxnSpPr>
          <p:nvPr/>
        </p:nvCxnSpPr>
        <p:spPr>
          <a:xfrm>
            <a:off x="4582228" y="2296238"/>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82228" y="6857545"/>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114861" y="5259544"/>
            <a:ext cx="673550" cy="60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82228" y="5374605"/>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48B6696-4EDA-C325-230F-E00A9494B224}"/>
              </a:ext>
            </a:extLst>
          </p:cNvPr>
          <p:cNvSpPr txBox="1"/>
          <p:nvPr/>
        </p:nvSpPr>
        <p:spPr>
          <a:xfrm>
            <a:off x="1676400" y="3961884"/>
            <a:ext cx="3454400" cy="369332"/>
          </a:xfrm>
          <a:prstGeom prst="rect">
            <a:avLst/>
          </a:prstGeom>
          <a:noFill/>
        </p:spPr>
        <p:txBody>
          <a:bodyPr wrap="square">
            <a:spAutoFit/>
          </a:bodyPr>
          <a:lstStyle/>
          <a:p>
            <a:r>
              <a:rPr lang="en-US" dirty="0"/>
              <a:t> </a:t>
            </a:r>
          </a:p>
        </p:txBody>
      </p:sp>
      <p:pic>
        <p:nvPicPr>
          <p:cNvPr id="42" name="Picture 41">
            <a:extLst>
              <a:ext uri="{FF2B5EF4-FFF2-40B4-BE49-F238E27FC236}">
                <a16:creationId xmlns:a16="http://schemas.microsoft.com/office/drawing/2014/main" id="{C028C2D6-22CB-323C-AED8-5C1E75410A53}"/>
              </a:ext>
            </a:extLst>
          </p:cNvPr>
          <p:cNvPicPr>
            <a:picLocks noChangeAspect="1"/>
          </p:cNvPicPr>
          <p:nvPr/>
        </p:nvPicPr>
        <p:blipFill>
          <a:blip r:embed="rId8">
            <a:lum bright="70000" contrast="-70000"/>
          </a:blip>
          <a:stretch>
            <a:fillRect/>
          </a:stretch>
        </p:blipFill>
        <p:spPr>
          <a:xfrm>
            <a:off x="6145662" y="5206649"/>
            <a:ext cx="712337" cy="712337"/>
          </a:xfrm>
          <a:prstGeom prst="rect">
            <a:avLst/>
          </a:prstGeom>
        </p:spPr>
      </p:pic>
      <p:pic>
        <p:nvPicPr>
          <p:cNvPr id="44" name="Picture 43">
            <a:extLst>
              <a:ext uri="{FF2B5EF4-FFF2-40B4-BE49-F238E27FC236}">
                <a16:creationId xmlns:a16="http://schemas.microsoft.com/office/drawing/2014/main" id="{8E6D57F6-C272-A0D0-A515-6BDC342B6B9C}"/>
              </a:ext>
            </a:extLst>
          </p:cNvPr>
          <p:cNvPicPr>
            <a:picLocks noChangeAspect="1"/>
          </p:cNvPicPr>
          <p:nvPr/>
        </p:nvPicPr>
        <p:blipFill>
          <a:blip r:embed="rId9"/>
          <a:srcRect r="1474"/>
          <a:stretch/>
        </p:blipFill>
        <p:spPr>
          <a:xfrm>
            <a:off x="8675" y="2196167"/>
            <a:ext cx="4371748" cy="2788316"/>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0093E9C2-64E4-2FAC-7DF9-DCBD5C9E1340}"/>
              </a:ext>
            </a:extLst>
          </p:cNvPr>
          <p:cNvSpPr txBox="1"/>
          <p:nvPr/>
        </p:nvSpPr>
        <p:spPr>
          <a:xfrm>
            <a:off x="4772220" y="4006446"/>
            <a:ext cx="1962869" cy="969496"/>
          </a:xfrm>
          <a:prstGeom prst="rect">
            <a:avLst/>
          </a:prstGeom>
          <a:noFill/>
          <a:ln w="28575">
            <a:solidFill>
              <a:srgbClr val="CCCC00"/>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below to watch the Nov</a:t>
            </a:r>
            <a:r>
              <a:rPr lang="en-US" sz="1100" b="1" dirty="0">
                <a:solidFill>
                  <a:schemeClr val="tx2"/>
                </a:solidFill>
                <a:latin typeface="Cavolini" panose="03000502040302020204" pitchFamily="66" charset="0"/>
                <a:ea typeface="MS Mincho" panose="02020609040205080304" pitchFamily="49" charset="-128"/>
                <a:cs typeface="Cavolini" panose="03000502040302020204" pitchFamily="66" charset="0"/>
              </a:rPr>
              <a:t>ember</a:t>
            </a:r>
            <a:r>
              <a:rPr kumimoji="0" lang="en-US" sz="11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b="1" dirty="0">
              <a:solidFill>
                <a:srgbClr val="6A7129"/>
              </a:solidFill>
              <a:highlight>
                <a:srgbClr val="FFFF00"/>
              </a:highlight>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pic>
        <p:nvPicPr>
          <p:cNvPr id="55" name="Picture 54">
            <a:extLst>
              <a:ext uri="{FF2B5EF4-FFF2-40B4-BE49-F238E27FC236}">
                <a16:creationId xmlns:a16="http://schemas.microsoft.com/office/drawing/2014/main" id="{3BD7C985-51B9-C1E4-6908-6C5B9CD2881D}"/>
              </a:ext>
            </a:extLst>
          </p:cNvPr>
          <p:cNvPicPr>
            <a:picLocks noChangeAspect="1"/>
          </p:cNvPicPr>
          <p:nvPr/>
        </p:nvPicPr>
        <p:blipFill>
          <a:blip r:embed="rId2"/>
          <a:stretch>
            <a:fillRect/>
          </a:stretch>
        </p:blipFill>
        <p:spPr>
          <a:xfrm>
            <a:off x="4352518" y="415201"/>
            <a:ext cx="2505482" cy="3306879"/>
          </a:xfrm>
          <a:prstGeom prst="rect">
            <a:avLst/>
          </a:prstGeom>
        </p:spPr>
      </p:pic>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179465" y="68275"/>
            <a:ext cx="4036921" cy="282513"/>
          </a:xfrm>
          <a:prstGeom prst="rect">
            <a:avLst/>
          </a:prstGeom>
          <a:noFill/>
        </p:spPr>
        <p:txBody>
          <a:bodyPr wrap="square" lIns="242048" rtlCol="0">
            <a:spAutoFit/>
          </a:bodyPr>
          <a:lstStyle/>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2582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23 | NOV</a:t>
            </a: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EMBER</a:t>
            </a:r>
            <a:r>
              <a:rPr kumimoji="0" lang="en-US" sz="1236" b="1" i="0" u="none" strike="noStrike" kern="1200" cap="none" spc="0" normalizeH="0" baseline="0" noProof="0" dirty="0">
                <a:ln>
                  <a:noFill/>
                </a:ln>
                <a:solidFill>
                  <a:srgbClr val="2582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2024 </a:t>
            </a:r>
            <a:endParaRPr kumimoji="0" lang="en-US" sz="1236" b="1" i="0" u="none" strike="noStrike" kern="1200" cap="none" spc="0" normalizeH="0" baseline="0" noProof="0" dirty="0">
              <a:ln>
                <a:noFill/>
              </a:ln>
              <a:solidFill>
                <a:srgbClr val="2582C6"/>
              </a:solidFill>
              <a:effectLst/>
              <a:uLnTx/>
              <a:uFillTx/>
              <a:latin typeface="Aptos" panose="02110004020202020204"/>
              <a:ea typeface="+mn-ea"/>
              <a:cs typeface="+mn-cs"/>
            </a:endParaRPr>
          </a:p>
        </p:txBody>
      </p:sp>
      <p:sp>
        <p:nvSpPr>
          <p:cNvPr id="9" name="Rectangle 8">
            <a:extLst>
              <a:ext uri="{FF2B5EF4-FFF2-40B4-BE49-F238E27FC236}">
                <a16:creationId xmlns:a16="http://schemas.microsoft.com/office/drawing/2014/main" id="{2DBE48E4-E351-CE26-96A5-1DDC48E5AF49}"/>
              </a:ext>
              <a:ext uri="{C183D7F6-B498-43B3-948B-1728B52AA6E4}">
                <adec:decorative xmlns:adec="http://schemas.microsoft.com/office/drawing/2017/decorative" val="1"/>
              </a:ext>
            </a:extLst>
          </p:cNvPr>
          <p:cNvSpPr>
            <a:spLocks noChangeArrowheads="1"/>
          </p:cNvSpPr>
          <p:nvPr/>
        </p:nvSpPr>
        <p:spPr bwMode="auto">
          <a:xfrm>
            <a:off x="-1144" y="5076803"/>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D0C3A28E-05EF-B465-9779-BAA6CFF83BFC}"/>
              </a:ext>
              <a:ext uri="{C183D7F6-B498-43B3-948B-1728B52AA6E4}">
                <adec:decorative xmlns:adec="http://schemas.microsoft.com/office/drawing/2017/decorative" val="1"/>
              </a:ext>
            </a:extLst>
          </p:cNvPr>
          <p:cNvSpPr>
            <a:spLocks noChangeArrowheads="1"/>
          </p:cNvSpPr>
          <p:nvPr/>
        </p:nvSpPr>
        <p:spPr bwMode="auto">
          <a:xfrm>
            <a:off x="-1144" y="4948282"/>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CFCF992B-8245-4C28-705D-84E19C83D95A}"/>
              </a:ext>
              <a:ext uri="{C183D7F6-B498-43B3-948B-1728B52AA6E4}">
                <adec:decorative xmlns:adec="http://schemas.microsoft.com/office/drawing/2017/decorative" val="1"/>
              </a:ext>
            </a:extLst>
          </p:cNvPr>
          <p:cNvSpPr>
            <a:spLocks noChangeArrowheads="1"/>
          </p:cNvSpPr>
          <p:nvPr/>
        </p:nvSpPr>
        <p:spPr bwMode="auto">
          <a:xfrm>
            <a:off x="-1144" y="4819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E5C8B2C6-C970-69E1-36E2-10BEE1A6296D}"/>
              </a:ext>
              <a:ext uri="{C183D7F6-B498-43B3-948B-1728B52AA6E4}">
                <adec:decorative xmlns:adec="http://schemas.microsoft.com/office/drawing/2017/decorative" val="1"/>
              </a:ext>
            </a:extLst>
          </p:cNvPr>
          <p:cNvSpPr>
            <a:spLocks noChangeArrowheads="1"/>
          </p:cNvSpPr>
          <p:nvPr/>
        </p:nvSpPr>
        <p:spPr bwMode="auto">
          <a:xfrm>
            <a:off x="-1144" y="4692358"/>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5FA175E1-FE5F-957A-9224-6EB7CC5BC054}"/>
              </a:ext>
              <a:ext uri="{C183D7F6-B498-43B3-948B-1728B52AA6E4}">
                <adec:decorative xmlns:adec="http://schemas.microsoft.com/office/drawing/2017/decorative" val="1"/>
              </a:ext>
            </a:extLst>
          </p:cNvPr>
          <p:cNvSpPr>
            <a:spLocks noChangeArrowheads="1"/>
          </p:cNvSpPr>
          <p:nvPr/>
        </p:nvSpPr>
        <p:spPr bwMode="auto">
          <a:xfrm>
            <a:off x="-1144" y="4560484"/>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3BAD40F6-579B-FF3B-EE5C-DA6C3606150A}"/>
              </a:ext>
              <a:ext uri="{C183D7F6-B498-43B3-948B-1728B52AA6E4}">
                <adec:decorative xmlns:adec="http://schemas.microsoft.com/office/drawing/2017/decorative" val="1"/>
              </a:ext>
            </a:extLst>
          </p:cNvPr>
          <p:cNvSpPr>
            <a:spLocks noChangeArrowheads="1"/>
          </p:cNvSpPr>
          <p:nvPr/>
        </p:nvSpPr>
        <p:spPr bwMode="auto">
          <a:xfrm>
            <a:off x="-1144" y="4433080"/>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0046740D-9657-DD05-5193-E315F24C5012}"/>
              </a:ext>
              <a:ext uri="{C183D7F6-B498-43B3-948B-1728B52AA6E4}">
                <adec:decorative xmlns:adec="http://schemas.microsoft.com/office/drawing/2017/decorative" val="1"/>
              </a:ext>
            </a:extLst>
          </p:cNvPr>
          <p:cNvSpPr>
            <a:spLocks noChangeArrowheads="1"/>
          </p:cNvSpPr>
          <p:nvPr/>
        </p:nvSpPr>
        <p:spPr bwMode="auto">
          <a:xfrm>
            <a:off x="-1144" y="430455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0B70C563-DA1B-3BA7-4D31-97EE5FC72C53}"/>
              </a:ext>
              <a:ext uri="{C183D7F6-B498-43B3-948B-1728B52AA6E4}">
                <adec:decorative xmlns:adec="http://schemas.microsoft.com/office/drawing/2017/decorative" val="1"/>
              </a:ext>
            </a:extLst>
          </p:cNvPr>
          <p:cNvSpPr>
            <a:spLocks noChangeArrowheads="1"/>
          </p:cNvSpPr>
          <p:nvPr/>
        </p:nvSpPr>
        <p:spPr bwMode="auto">
          <a:xfrm>
            <a:off x="-13863" y="417636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8E3583B1-028C-EFD1-3DB9-4260D6A7E4A8}"/>
              </a:ext>
              <a:ext uri="{C183D7F6-B498-43B3-948B-1728B52AA6E4}">
                <adec:decorative xmlns:adec="http://schemas.microsoft.com/office/drawing/2017/decorative" val="1"/>
              </a:ext>
            </a:extLst>
          </p:cNvPr>
          <p:cNvSpPr>
            <a:spLocks noChangeArrowheads="1"/>
          </p:cNvSpPr>
          <p:nvPr/>
        </p:nvSpPr>
        <p:spPr bwMode="auto">
          <a:xfrm>
            <a:off x="-1144" y="4048635"/>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F869B604-24E1-566D-B1CA-BAC49E00F841}"/>
              </a:ext>
              <a:ext uri="{C183D7F6-B498-43B3-948B-1728B52AA6E4}">
                <adec:decorative xmlns:adec="http://schemas.microsoft.com/office/drawing/2017/decorative" val="1"/>
              </a:ext>
            </a:extLst>
          </p:cNvPr>
          <p:cNvSpPr>
            <a:spLocks noChangeArrowheads="1"/>
          </p:cNvSpPr>
          <p:nvPr/>
        </p:nvSpPr>
        <p:spPr bwMode="auto">
          <a:xfrm>
            <a:off x="-13863" y="388112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FD752D42-C68D-9BEF-1A74-BBD9B688C89B}"/>
              </a:ext>
              <a:ext uri="{C183D7F6-B498-43B3-948B-1728B52AA6E4}">
                <adec:decorative xmlns:adec="http://schemas.microsoft.com/office/drawing/2017/decorative" val="1"/>
              </a:ext>
            </a:extLst>
          </p:cNvPr>
          <p:cNvSpPr>
            <a:spLocks noChangeArrowheads="1"/>
          </p:cNvSpPr>
          <p:nvPr/>
        </p:nvSpPr>
        <p:spPr bwMode="auto">
          <a:xfrm>
            <a:off x="-1144" y="5203648"/>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02F9E27D-27E4-38F3-CAA5-3F26A9211452}"/>
              </a:ext>
            </a:extLst>
          </p:cNvPr>
          <p:cNvSpPr/>
          <p:nvPr/>
        </p:nvSpPr>
        <p:spPr>
          <a:xfrm>
            <a:off x="97114" y="3691247"/>
            <a:ext cx="4576848" cy="1581029"/>
          </a:xfrm>
          <a:prstGeom prst="rect">
            <a:avLst/>
          </a:prstGeom>
          <a:solidFill>
            <a:srgbClr val="425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80683" bIns="40341" numCol="1" spcCol="0" rtlCol="0" fromWordArt="0" anchor="ctr" anchorCtr="0" forceAA="0" compatLnSpc="1">
            <a:prstTxWarp prst="textNoShape">
              <a:avLst/>
            </a:prstTxWarp>
            <a:noAutofit/>
          </a:bodyPr>
          <a:lstStyle/>
          <a:p>
            <a:pPr marL="0" marR="0" algn="ctr"/>
            <a:endParaRPr lang="en-US" sz="1200" i="1" u="sng" dirty="0">
              <a:solidFill>
                <a:schemeClr val="bg1"/>
              </a:solidFill>
              <a:latin typeface="Segoe Script" panose="030B0504020000000003" pitchFamily="66" charset="0"/>
            </a:endParaRPr>
          </a:p>
          <a:p>
            <a:pPr marL="0" marR="0" algn="ctr"/>
            <a:endParaRPr lang="en-US" sz="1200" i="1" u="sng" dirty="0">
              <a:solidFill>
                <a:schemeClr val="bg1"/>
              </a:solidFill>
              <a:effectLst/>
              <a:latin typeface="Segoe Script" panose="030B0504020000000003" pitchFamily="66" charset="0"/>
            </a:endParaRPr>
          </a:p>
          <a:p>
            <a:pPr marL="0" marR="0" algn="ctr"/>
            <a:endParaRPr lang="en-US" sz="1200" i="1" u="sng" dirty="0">
              <a:solidFill>
                <a:schemeClr val="bg1"/>
              </a:solidFill>
              <a:latin typeface="Segoe Script" panose="030B0504020000000003" pitchFamily="66" charset="0"/>
            </a:endParaRPr>
          </a:p>
          <a:p>
            <a:pPr marL="0" marR="0" algn="ctr"/>
            <a:br>
              <a:rPr lang="en-US" sz="1400" dirty="0">
                <a:solidFill>
                  <a:srgbClr val="979797"/>
                </a:solidFill>
                <a:effectLst/>
                <a:latin typeface="Ink Free" panose="03080402000500000000" pitchFamily="66" charset="0"/>
              </a:rPr>
            </a:br>
            <a:br>
              <a:rPr lang="en-US" sz="1400" b="1" dirty="0">
                <a:solidFill>
                  <a:srgbClr val="979797"/>
                </a:solidFill>
                <a:effectLst/>
                <a:latin typeface="Ink Free" panose="03080402000500000000" pitchFamily="66" charset="0"/>
              </a:rPr>
            </a:br>
            <a:r>
              <a:rPr lang="en-US" sz="1500" b="1" dirty="0">
                <a:solidFill>
                  <a:schemeClr val="bg1"/>
                </a:solidFill>
                <a:effectLst/>
                <a:latin typeface="Ink Free" panose="03080402000500000000" pitchFamily="66" charset="0"/>
              </a:rPr>
              <a:t>“Accessible design is good design- It benefits people who don’t have disabilities as well as people who do. Accessibility is all about removing barriers and providing the benefits of technology for everyone..” </a:t>
            </a:r>
            <a:endParaRPr lang="en-US" sz="1500" dirty="0">
              <a:solidFill>
                <a:schemeClr val="bg1"/>
              </a:solidFill>
              <a:effectLst/>
              <a:latin typeface="Ink Free" panose="03080402000500000000" pitchFamily="66" charset="0"/>
            </a:endParaRPr>
          </a:p>
          <a:p>
            <a:pPr marL="0" marR="0"/>
            <a:r>
              <a:rPr lang="en-US" sz="1400" dirty="0">
                <a:effectLst/>
                <a:latin typeface="Calibri" panose="020F0502020204030204" pitchFamily="34" charset="0"/>
              </a:rPr>
              <a:t> </a:t>
            </a:r>
          </a:p>
          <a:p>
            <a:pPr marL="0" marR="0" algn="ctr"/>
            <a:r>
              <a:rPr lang="en-US" sz="1400" b="1" dirty="0">
                <a:solidFill>
                  <a:schemeClr val="bg1"/>
                </a:solidFill>
                <a:effectLst/>
                <a:latin typeface="Ink Free" panose="03080402000500000000" pitchFamily="66" charset="0"/>
              </a:rPr>
              <a:t>- </a:t>
            </a:r>
            <a:r>
              <a:rPr lang="en-US" sz="1400" dirty="0">
                <a:solidFill>
                  <a:schemeClr val="bg1"/>
                </a:solidFill>
                <a:effectLst/>
                <a:latin typeface="Ink Free" panose="03080402000500000000" pitchFamily="66" charset="0"/>
              </a:rPr>
              <a:t>Steve Ballmer</a:t>
            </a:r>
          </a:p>
          <a:p>
            <a:pPr algn="ctr"/>
            <a:endParaRPr lang="en-US" sz="1200" b="1" i="1" u="sng" dirty="0">
              <a:solidFill>
                <a:schemeClr val="bg1"/>
              </a:solidFill>
              <a:latin typeface="Segoe Script" panose="030B0504020000000003" pitchFamily="66" charset="0"/>
            </a:endParaRPr>
          </a:p>
          <a:p>
            <a:pPr marR="0"/>
            <a:endParaRPr lang="en-US" sz="1100" b="1" dirty="0">
              <a:solidFill>
                <a:schemeClr val="bg1"/>
              </a:solidFill>
              <a:latin typeface="Century Gothic" panose="020B0502020202020204" pitchFamily="34" charset="0"/>
            </a:endParaRPr>
          </a:p>
          <a:p>
            <a:pPr marL="171450" marR="0" indent="-171450">
              <a:buFont typeface="Arial" panose="020B0604020202020204" pitchFamily="34" charset="0"/>
              <a:buChar char="•"/>
            </a:pPr>
            <a:endParaRPr lang="en-US" sz="1000" dirty="0">
              <a:solidFill>
                <a:srgbClr val="99FF33"/>
              </a:solidFill>
              <a:effectLst/>
              <a:latin typeface="Segoe UI" panose="020B0502040204020203" pitchFamily="34" charset="0"/>
            </a:endParaRPr>
          </a:p>
          <a:p>
            <a:pPr marL="0" marR="0" algn="ctr"/>
            <a:endParaRPr lang="en-US" sz="1200" b="1" i="1" u="sng" dirty="0">
              <a:solidFill>
                <a:srgbClr val="000000"/>
              </a:solidFill>
              <a:latin typeface="Segoe U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i="0" u="none" strike="noStrike" kern="1200" cap="none" spc="0" normalizeH="0" baseline="0" noProof="0" dirty="0">
              <a:ln>
                <a:noFill/>
              </a:ln>
              <a:solidFill>
                <a:schemeClr val="bg1"/>
              </a:solidFill>
              <a:effectLst/>
              <a:uLnTx/>
              <a:uFillTx/>
              <a:latin typeface="Ink Free" panose="03080402000500000000" pitchFamily="66" charset="0"/>
              <a:cs typeface="Cavolini" panose="03000502040302020204" pitchFamily="66" charset="0"/>
            </a:endParaRPr>
          </a:p>
        </p:txBody>
      </p:sp>
      <p:sp>
        <p:nvSpPr>
          <p:cNvPr id="69" name="TextBox 68">
            <a:extLst>
              <a:ext uri="{FF2B5EF4-FFF2-40B4-BE49-F238E27FC236}">
                <a16:creationId xmlns:a16="http://schemas.microsoft.com/office/drawing/2014/main" id="{76DCC1B1-10F2-2CE9-B119-80A515B78FA5}"/>
              </a:ext>
            </a:extLst>
          </p:cNvPr>
          <p:cNvSpPr txBox="1"/>
          <p:nvPr/>
        </p:nvSpPr>
        <p:spPr>
          <a:xfrm>
            <a:off x="28717" y="5540829"/>
            <a:ext cx="2692194" cy="3390145"/>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rPr>
            </a:br>
            <a:endPar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December 17, 2024</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3"/>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i="0" dirty="0">
                <a:solidFill>
                  <a:srgbClr val="434341"/>
                </a:solidFill>
                <a:effectLst/>
                <a:latin typeface="Century Gothic" panose="020B0502020202020204" pitchFamily="34" charset="0"/>
              </a:rPr>
              <a:t>Redesigning Quality Indicators to Improve Treatment Outcomes and Job Satisfaction </a:t>
            </a:r>
          </a:p>
          <a:p>
            <a:pPr marL="0" marR="40341" lvl="0" indent="0" algn="ctr" defTabSz="457200" rtl="0" eaLnBrk="1" fontAlgn="auto" latinLnBrk="0" hangingPunct="1">
              <a:lnSpc>
                <a:spcPct val="115000"/>
              </a:lnSpc>
              <a:spcBef>
                <a:spcPts val="0"/>
              </a:spcBef>
              <a:spcAft>
                <a:spcPts val="0"/>
              </a:spcAft>
              <a:buClrTx/>
              <a:buSzTx/>
              <a:buFontTx/>
              <a:buNone/>
              <a:tabLst/>
              <a:defRPr/>
            </a:pPr>
            <a:b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lang="en-US" sz="1200" b="1" i="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Rain Carei</a:t>
            </a:r>
            <a:r>
              <a:rPr kumimoji="0" lang="en-US" sz="1200" b="0"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Department of Corrections</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A7270782-FCF8-4328-5F96-AF7653D3E5BC}"/>
              </a:ext>
              <a:ext uri="{C183D7F6-B498-43B3-948B-1728B52AA6E4}">
                <adec:decorative xmlns:adec="http://schemas.microsoft.com/office/drawing/2017/decorative" val="1"/>
              </a:ext>
            </a:extLst>
          </p:cNvPr>
          <p:cNvSpPr>
            <a:spLocks noChangeArrowheads="1"/>
          </p:cNvSpPr>
          <p:nvPr/>
        </p:nvSpPr>
        <p:spPr bwMode="auto">
          <a:xfrm>
            <a:off x="-13863" y="5378613"/>
            <a:ext cx="4558552" cy="55879"/>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490897" y="6045655"/>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1D6295"/>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52" name="Rectangle 51">
            <a:extLst>
              <a:ext uri="{FF2B5EF4-FFF2-40B4-BE49-F238E27FC236}">
                <a16:creationId xmlns:a16="http://schemas.microsoft.com/office/drawing/2014/main" id="{593C7CB6-AB65-1E61-52F7-0CDB94C4E295}"/>
              </a:ext>
            </a:extLst>
          </p:cNvPr>
          <p:cNvSpPr/>
          <p:nvPr/>
        </p:nvSpPr>
        <p:spPr>
          <a:xfrm>
            <a:off x="2819170" y="5260307"/>
            <a:ext cx="3895802" cy="3883691"/>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algn="ctr">
              <a:lnSpc>
                <a:spcPct val="115000"/>
              </a:lnSpc>
              <a:spcBef>
                <a:spcPts val="1588"/>
              </a:spcBef>
              <a:spcAft>
                <a:spcPts val="884"/>
              </a:spcAft>
              <a:defRPr/>
            </a:pPr>
            <a:r>
              <a:rPr kumimoji="0" lang="en-US" sz="1400" b="1" i="0" u="none" strike="noStrike" kern="1200" cap="none" spc="0" normalizeH="0" baseline="0" noProof="0" dirty="0">
                <a:ln>
                  <a:noFill/>
                </a:ln>
                <a:solidFill>
                  <a:schemeClr val="bg1"/>
                </a:solidFill>
                <a:effectLst/>
                <a:uLnTx/>
                <a:uFillTx/>
                <a:latin typeface="Century Gothic" panose="020B0502020202020204" pitchFamily="34" charset="0"/>
                <a:ea typeface="Aptos" panose="020B0004020202020204" pitchFamily="34" charset="0"/>
                <a:cs typeface="Aptos" panose="020B0004020202020204" pitchFamily="34" charset="0"/>
              </a:rPr>
              <a:t>The Disability Inclusion Network</a:t>
            </a:r>
            <a:br>
              <a:rPr kumimoji="0" lang="en-US" sz="1400" b="1" i="0" u="none" strike="noStrike" kern="1200" cap="none" spc="0" normalizeH="0" baseline="0" noProof="0" dirty="0">
                <a:ln>
                  <a:noFill/>
                </a:ln>
                <a:solidFill>
                  <a:schemeClr val="bg1"/>
                </a:solidFill>
                <a:effectLst/>
                <a:uLnTx/>
                <a:uFillTx/>
                <a:latin typeface="Century Gothic" panose="020B0502020202020204" pitchFamily="34" charset="0"/>
                <a:ea typeface="Aptos" panose="020B0004020202020204" pitchFamily="34" charset="0"/>
                <a:cs typeface="Aptos" panose="020B0004020202020204" pitchFamily="34" charset="0"/>
              </a:rPr>
            </a:br>
            <a:br>
              <a:rPr kumimoji="0" lang="en-US" sz="1100" b="1" i="0" u="none" strike="noStrike" kern="1200" cap="none" spc="0" normalizeH="0" baseline="0" noProof="0" dirty="0">
                <a:ln>
                  <a:noFill/>
                </a:ln>
                <a:solidFill>
                  <a:schemeClr val="bg1"/>
                </a:solidFill>
                <a:uLnTx/>
                <a:uFillTx/>
                <a:latin typeface="Segoe UI" panose="020B0502040204020203" pitchFamily="34" charset="0"/>
              </a:rPr>
            </a:br>
            <a:r>
              <a:rPr lang="en-US" sz="1100" dirty="0">
                <a:solidFill>
                  <a:schemeClr val="bg1"/>
                </a:solidFill>
                <a:latin typeface="Century Gothic" panose="020B0502020202020204" pitchFamily="34" charset="0"/>
                <a:ea typeface="Aptos" panose="020B0004020202020204" pitchFamily="34" charset="0"/>
                <a:cs typeface="Aptos" panose="020B0004020202020204" pitchFamily="34" charset="0"/>
              </a:rPr>
              <a:t>Sarah Norton and Jess Clayton represented the Disability Inclusion Network (DIN), a vital business resource group dedicated to supporting individuals with disabilities, who make up 5% of our state’s workforce. They outlined DIN’s mission of providing education, advocacy, and agency consultation to promote accessibility and inclusive policies. During their presentation, they discussed various subcommittees, the resources and guides available to members, and the engaging events featuring guest speakers that DIN hosts. Their efforts not only empower individuals but also enhance overall organizational performance by fostering a diverse and inclusive workplace. </a:t>
            </a:r>
            <a:br>
              <a:rPr lang="en-US" sz="1100" dirty="0">
                <a:solidFill>
                  <a:schemeClr val="bg1"/>
                </a:solidFill>
                <a:latin typeface="Century Gothic" panose="020B0502020202020204" pitchFamily="34" charset="0"/>
                <a:ea typeface="Aptos" panose="020B0004020202020204" pitchFamily="34" charset="0"/>
                <a:cs typeface="Aptos" panose="020B0004020202020204" pitchFamily="34" charset="0"/>
              </a:rPr>
            </a:b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Aptos" panose="020B0004020202020204" pitchFamily="34" charset="0"/>
                <a:cs typeface="Aptos" panose="020B0004020202020204" pitchFamily="34" charset="0"/>
              </a:rPr>
              <a:t>See their presentation </a:t>
            </a:r>
            <a:r>
              <a:rPr kumimoji="0" lang="en-US" sz="1100" b="0" i="0" u="none" strike="noStrike" kern="1200" cap="none" spc="0" normalizeH="0" baseline="0" noProof="0" dirty="0">
                <a:ln>
                  <a:noFill/>
                </a:ln>
                <a:solidFill>
                  <a:schemeClr val="accent1">
                    <a:lumMod val="40000"/>
                    <a:lumOff val="60000"/>
                  </a:schemeClr>
                </a:solidFill>
                <a:effectLst/>
                <a:uLnTx/>
                <a:uFillTx/>
                <a:latin typeface="Century Gothic" panose="020B0502020202020204" pitchFamily="34" charset="0"/>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here</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Aptos" panose="020B0004020202020204" pitchFamily="34" charset="0"/>
                <a:cs typeface="Aptos" panose="020B0004020202020204" pitchFamily="34" charset="0"/>
              </a:rPr>
              <a:t>!</a:t>
            </a:r>
          </a:p>
          <a:p>
            <a:pPr marL="0" marR="0" lvl="0" indent="0" algn="l" defTabSz="457200" rtl="0" eaLnBrk="1" fontAlgn="auto" latinLnBrk="0" hangingPunct="1">
              <a:lnSpc>
                <a:spcPct val="115000"/>
              </a:lnSpc>
              <a:spcBef>
                <a:spcPts val="1588"/>
              </a:spcBef>
              <a:spcAft>
                <a:spcPts val="884"/>
              </a:spcAft>
              <a:buClrTx/>
              <a:buSzTx/>
              <a:buFontTx/>
              <a:buNone/>
              <a:tabLst/>
              <a:defRPr/>
            </a:pPr>
            <a:br>
              <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rPr>
            </a:br>
            <a:br>
              <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rPr>
            </a:br>
            <a:endPar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endParaRPr>
          </a:p>
          <a:p>
            <a:pPr marL="0" marR="0" lvl="0" indent="0" algn="l" defTabSz="457200" rtl="0" eaLnBrk="1" fontAlgn="auto" latinLnBrk="0" hangingPunct="1">
              <a:lnSpc>
                <a:spcPct val="115000"/>
              </a:lnSpc>
              <a:spcBef>
                <a:spcPts val="1588"/>
              </a:spcBef>
              <a:spcAft>
                <a:spcPts val="884"/>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endParaRPr>
          </a:p>
        </p:txBody>
      </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5">
            <a:duotone>
              <a:schemeClr val="accent3">
                <a:shade val="45000"/>
                <a:satMod val="135000"/>
              </a:schemeClr>
              <a:prstClr val="white"/>
            </a:duotone>
          </a:blip>
          <a:stretch>
            <a:fillRect/>
          </a:stretch>
        </p:blipFill>
        <p:spPr>
          <a:xfrm flipV="1">
            <a:off x="159811" y="5781314"/>
            <a:ext cx="240329" cy="240329"/>
          </a:xfrm>
          <a:prstGeom prst="rect">
            <a:avLst/>
          </a:prstGeom>
        </p:spPr>
      </p:pic>
      <p:pic>
        <p:nvPicPr>
          <p:cNvPr id="1026" name="Picture 2" descr="Backhand index pointing right">
            <a:extLst>
              <a:ext uri="{FF2B5EF4-FFF2-40B4-BE49-F238E27FC236}">
                <a16:creationId xmlns:a16="http://schemas.microsoft.com/office/drawing/2014/main" id="{B0E99140-A896-5334-F0F2-6F4BE7906E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751760">
            <a:off x="5263043" y="4604652"/>
            <a:ext cx="305217" cy="305217"/>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descr="Icon of a play button with recording linked to the icon for viewing.">
            <a:hlinkClick r:id="rId7"/>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699171" y="4656972"/>
            <a:ext cx="250759" cy="209738"/>
          </a:xfrm>
          <a:prstGeom prst="actionButtonForwardNext">
            <a:avLst/>
          </a:prstGeom>
          <a:solidFill>
            <a:schemeClr val="accent5">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61" name="TextBox 60">
            <a:extLst>
              <a:ext uri="{FF2B5EF4-FFF2-40B4-BE49-F238E27FC236}">
                <a16:creationId xmlns:a16="http://schemas.microsoft.com/office/drawing/2014/main" id="{9D042C3A-F65C-E24B-FCAF-9B5EB36E84F6}"/>
              </a:ext>
            </a:extLst>
          </p:cNvPr>
          <p:cNvSpPr txBox="1"/>
          <p:nvPr/>
        </p:nvSpPr>
        <p:spPr>
          <a:xfrm>
            <a:off x="5797429" y="4226085"/>
            <a:ext cx="1275155" cy="430887"/>
          </a:xfrm>
          <a:prstGeom prst="rect">
            <a:avLst/>
          </a:prstGeom>
          <a:noFill/>
        </p:spPr>
        <p:txBody>
          <a:bodyPr wrap="square">
            <a:spAutoFit/>
          </a:bodyPr>
          <a:lstStyle/>
          <a:p>
            <a:pPr algn="ctr"/>
            <a:endParaRPr lang="en-US" sz="1100" dirty="0"/>
          </a:p>
          <a:p>
            <a:pPr algn="ctr"/>
            <a:endParaRPr lang="en-US" sz="1100" dirty="0"/>
          </a:p>
        </p:txBody>
      </p:sp>
      <p:sp>
        <p:nvSpPr>
          <p:cNvPr id="4" name="Rectangle 3">
            <a:extLst>
              <a:ext uri="{FF2B5EF4-FFF2-40B4-BE49-F238E27FC236}">
                <a16:creationId xmlns:a16="http://schemas.microsoft.com/office/drawing/2014/main" id="{F5F8049D-5F8A-4570-8E88-708FC84D52CB}"/>
              </a:ext>
            </a:extLst>
          </p:cNvPr>
          <p:cNvSpPr/>
          <p:nvPr/>
        </p:nvSpPr>
        <p:spPr>
          <a:xfrm>
            <a:off x="-14709" y="415201"/>
            <a:ext cx="4366378" cy="3285443"/>
          </a:xfrm>
          <a:prstGeom prst="rect">
            <a:avLst/>
          </a:prstGeom>
          <a:solidFill>
            <a:srgbClr val="F4E1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lvl="0" algn="ctr" defTabSz="457200"/>
            <a:r>
              <a:rPr kumimoji="0" lang="en-US" sz="1400" b="1"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Digitally Accessible Presentations</a:t>
            </a:r>
          </a:p>
          <a:p>
            <a:pPr lvl="0" algn="ctr" defTabSz="457200"/>
            <a:endParaRPr lang="en-US" sz="1200" dirty="0">
              <a:solidFill>
                <a:srgbClr val="3C4043"/>
              </a:solidFill>
              <a:latin typeface="Century Gothic" panose="020B0502020202020204" pitchFamily="34" charset="0"/>
              <a:ea typeface="Aptos" panose="020B0004020202020204" pitchFamily="34" charset="0"/>
              <a:cs typeface="Aptos" panose="020B0004020202020204" pitchFamily="34" charset="0"/>
            </a:endParaRPr>
          </a:p>
          <a:p>
            <a:pPr algn="ctr"/>
            <a:r>
              <a:rPr kumimoji="0" lang="en-US" sz="11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This month, we had the opportunity to hear a presentation by </a:t>
            </a:r>
            <a:r>
              <a:rPr kumimoji="0" lang="en-US" sz="1100" b="1"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Vic Vong </a:t>
            </a:r>
            <a:r>
              <a:rPr kumimoji="0" lang="en-US" sz="11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from the Office of Equity, where they emphasized the critical importance of creating </a:t>
            </a:r>
            <a:r>
              <a:rPr kumimoji="0" lang="en-US" sz="1100" b="0" i="0" u="none" strike="noStrike" kern="1200" cap="none" spc="0" normalizeH="0" baseline="0" noProof="0" dirty="0">
                <a:ln>
                  <a:noFill/>
                </a:ln>
                <a:solidFill>
                  <a:schemeClr val="accent4">
                    <a:lumMod val="75000"/>
                  </a:schemeClr>
                </a:solidFill>
                <a:effectLst/>
                <a:uLnTx/>
                <a:uFillTx/>
                <a:latin typeface="Century Gothic" panose="020B0502020202020204" pitchFamily="34" charset="0"/>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digitally accessible presentations</a:t>
            </a:r>
            <a:r>
              <a:rPr kumimoji="0" lang="en-US" sz="11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 Vic highlighted the need for intentionality in our slide creation process, urging us to consider the diverse audience who will receive the information. They provided valuable insights into several key aspects of accessibility, including the significance of effective color contrast, the proper use of alt text for images, and the importance of maintaining a logical reading order. Through practical tools and examples, Vic equipped us with the knowledge to ensure our presentations are inclusive and considerate of all recipients</a:t>
            </a:r>
            <a: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a:t>
            </a:r>
            <a:b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br>
            <a:r>
              <a:rPr lang="en-US" sz="1100" b="1" dirty="0">
                <a:solidFill>
                  <a:schemeClr val="tx1"/>
                </a:solidFill>
                <a:effectLst/>
                <a:latin typeface="Century Gothic" panose="020B0502020202020204" pitchFamily="34" charset="0"/>
              </a:rPr>
              <a:t>EQUITY’s Accessibility Checklist:  </a:t>
            </a:r>
            <a:r>
              <a:rPr lang="en-US" sz="1100" b="0" i="0" u="sng" strike="noStrike" dirty="0">
                <a:solidFill>
                  <a:schemeClr val="accent4">
                    <a:lumMod val="75000"/>
                  </a:schemeClr>
                </a:solidFill>
                <a:effectLst/>
                <a:latin typeface="Century Gothic" panose="020B0502020202020204" pitchFamily="34" charset="0"/>
                <a:hlinkClick r:id="rId9">
                  <a:extLst>
                    <a:ext uri="{A12FA001-AC4F-418D-AE19-62706E023703}">
                      <ahyp:hlinkClr xmlns:ahyp="http://schemas.microsoft.com/office/drawing/2018/hyperlinkcolor" val="tx"/>
                    </a:ext>
                  </a:extLst>
                </a:hlinkClick>
              </a:rPr>
              <a:t>External Checklist for PowerPoint Accessibility | Office of Equity</a:t>
            </a:r>
            <a:r>
              <a:rPr lang="en-US" sz="1100" b="0" i="0" dirty="0">
                <a:solidFill>
                  <a:schemeClr val="accent4">
                    <a:lumMod val="75000"/>
                  </a:schemeClr>
                </a:solidFill>
                <a:effectLst/>
                <a:latin typeface="Century Gothic" panose="020B0502020202020204" pitchFamily="34" charset="0"/>
              </a:rPr>
              <a:t> </a:t>
            </a:r>
            <a:endParaRPr lang="en-US" sz="1100" b="0" i="0" dirty="0">
              <a:solidFill>
                <a:schemeClr val="accent4">
                  <a:lumMod val="75000"/>
                </a:schemeClr>
              </a:solidFill>
              <a:latin typeface="Century Gothic" panose="020B0502020202020204" pitchFamily="34" charset="0"/>
            </a:endParaRPr>
          </a:p>
          <a:p>
            <a:pPr lvl="0" algn="ctr" defTabSz="457200"/>
            <a:endPar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5988</TotalTime>
  <Words>647</Words>
  <Application>Microsoft Office PowerPoint</Application>
  <PresentationFormat>On-screen Show (4:3)</PresentationFormat>
  <Paragraphs>39</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Aptos Display</vt:lpstr>
      <vt:lpstr>Arial</vt:lpstr>
      <vt:lpstr>Calibri</vt:lpstr>
      <vt:lpstr>Cavolini</vt:lpstr>
      <vt:lpstr>Century Gothic</vt:lpstr>
      <vt:lpstr>Ink Free</vt:lpstr>
      <vt:lpstr>Segoe Script</vt:lpstr>
      <vt:lpstr>Segoe UI</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2</cp:revision>
  <dcterms:created xsi:type="dcterms:W3CDTF">2024-11-21T18:40:06Z</dcterms:created>
  <dcterms:modified xsi:type="dcterms:W3CDTF">2024-11-26T19:14:07Z</dcterms:modified>
</cp:coreProperties>
</file>