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30"/>
  </p:notesMasterIdLst>
  <p:sldIdLst>
    <p:sldId id="351" r:id="rId5"/>
    <p:sldId id="422" r:id="rId6"/>
    <p:sldId id="423" r:id="rId7"/>
    <p:sldId id="429" r:id="rId8"/>
    <p:sldId id="424" r:id="rId9"/>
    <p:sldId id="427" r:id="rId10"/>
    <p:sldId id="428" r:id="rId11"/>
    <p:sldId id="431" r:id="rId12"/>
    <p:sldId id="433" r:id="rId13"/>
    <p:sldId id="432" r:id="rId14"/>
    <p:sldId id="434" r:id="rId15"/>
    <p:sldId id="435" r:id="rId16"/>
    <p:sldId id="436" r:id="rId17"/>
    <p:sldId id="439" r:id="rId18"/>
    <p:sldId id="438" r:id="rId19"/>
    <p:sldId id="440" r:id="rId20"/>
    <p:sldId id="441" r:id="rId21"/>
    <p:sldId id="442" r:id="rId22"/>
    <p:sldId id="444" r:id="rId23"/>
    <p:sldId id="443" r:id="rId24"/>
    <p:sldId id="446" r:id="rId25"/>
    <p:sldId id="447" r:id="rId26"/>
    <p:sldId id="448" r:id="rId27"/>
    <p:sldId id="445" r:id="rId28"/>
    <p:sldId id="381" r:id="rId29"/>
  </p:sldIdLst>
  <p:sldSz cx="12192000" cy="6858000"/>
  <p:notesSz cx="6858000" cy="9144000"/>
  <p:embeddedFontLst>
    <p:embeddedFont>
      <p:font typeface="Abril Fatface" panose="020B0604020202020204" charset="0"/>
      <p:regular r:id="rId31"/>
      <p:italic r:id="rId32"/>
    </p:embeddedFon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Black" panose="02000000000000000000" pitchFamily="2" charset="0"/>
      <p:regular r:id="rId41"/>
      <p:bold r:id="rId42"/>
      <p:italic r:id="rId43"/>
      <p:boldItalic r:id="rId44"/>
    </p:embeddedFont>
    <p:embeddedFont>
      <p:font typeface="Roboto Condensed" panose="02000000000000000000" pitchFamily="2" charset="0"/>
      <p:regular r:id="rId45"/>
      <p:bold r:id="rId46"/>
      <p:italic r:id="rId47"/>
      <p:boldItalic r:id="rId48"/>
    </p:embeddedFont>
    <p:embeddedFont>
      <p:font typeface="Roboto Light" panose="020B060402020202020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Jeremy (COM)" initials="WJ(" lastIdx="1" clrIdx="0">
    <p:extLst>
      <p:ext uri="{19B8F6BF-5375-455C-9EA6-DF929625EA0E}">
        <p15:presenceInfo xmlns:p15="http://schemas.microsoft.com/office/powerpoint/2012/main" userId="S-1-5-21-3259981362-1198918190-2026780590-13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63BC7B"/>
    <a:srgbClr val="5EC28B"/>
    <a:srgbClr val="14D442"/>
    <a:srgbClr val="00BCE8"/>
    <a:srgbClr val="EFEFEF"/>
    <a:srgbClr val="92D050"/>
    <a:srgbClr val="996600"/>
    <a:srgbClr val="E2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793E0-7C81-4C2B-8BCC-3CF5AAA5C54F}" v="73" dt="2024-02-12T21:03:37.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58" autoAdjust="0"/>
    <p:restoredTop sz="86460" autoAdjust="0"/>
  </p:normalViewPr>
  <p:slideViewPr>
    <p:cSldViewPr snapToGrid="0">
      <p:cViewPr varScale="1">
        <p:scale>
          <a:sx n="90" d="100"/>
          <a:sy n="90" d="100"/>
        </p:scale>
        <p:origin x="629" y="58"/>
      </p:cViewPr>
      <p:guideLst/>
    </p:cSldViewPr>
  </p:slideViewPr>
  <p:outlineViewPr>
    <p:cViewPr>
      <p:scale>
        <a:sx n="33" d="100"/>
        <a:sy n="33" d="100"/>
      </p:scale>
      <p:origin x="0" y="-36692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A778A-B9A7-4754-909E-436C913B223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A376380-C60B-4654-9F60-9A974958D2B4}">
      <dgm:prSet phldrT="[Text]" custT="1"/>
      <dgm:spPr/>
      <dgm:t>
        <a:bodyPr/>
        <a:lstStyle/>
        <a:p>
          <a:r>
            <a:rPr lang="en-US" sz="1400" dirty="0"/>
            <a:t>Define</a:t>
          </a:r>
        </a:p>
      </dgm:t>
    </dgm:pt>
    <dgm:pt modelId="{317B2B75-29D5-4507-830F-69B209B85EE8}" type="parTrans" cxnId="{07480A6D-CE6A-4697-AE3E-4F970A7A6727}">
      <dgm:prSet/>
      <dgm:spPr/>
      <dgm:t>
        <a:bodyPr/>
        <a:lstStyle/>
        <a:p>
          <a:endParaRPr lang="en-US"/>
        </a:p>
      </dgm:t>
    </dgm:pt>
    <dgm:pt modelId="{10494A13-15E9-41D6-88A6-E35807F7D45E}" type="sibTrans" cxnId="{07480A6D-CE6A-4697-AE3E-4F970A7A6727}">
      <dgm:prSet/>
      <dgm:spPr/>
      <dgm:t>
        <a:bodyPr/>
        <a:lstStyle/>
        <a:p>
          <a:endParaRPr lang="en-US"/>
        </a:p>
      </dgm:t>
    </dgm:pt>
    <dgm:pt modelId="{736BF4B1-C545-4A37-8F1F-B05DEACAED11}">
      <dgm:prSet phldrT="[Text]" custT="1"/>
      <dgm:spPr/>
      <dgm:t>
        <a:bodyPr/>
        <a:lstStyle/>
        <a:p>
          <a:r>
            <a:rPr lang="en-US" sz="1400" dirty="0"/>
            <a:t>Measure</a:t>
          </a:r>
        </a:p>
      </dgm:t>
    </dgm:pt>
    <dgm:pt modelId="{7FE41748-749C-4455-A0E4-1341EA528DC0}" type="parTrans" cxnId="{C4545097-40D4-411A-8E1F-9B266E7BF9B1}">
      <dgm:prSet/>
      <dgm:spPr/>
      <dgm:t>
        <a:bodyPr/>
        <a:lstStyle/>
        <a:p>
          <a:endParaRPr lang="en-US"/>
        </a:p>
      </dgm:t>
    </dgm:pt>
    <dgm:pt modelId="{3001D4D7-0933-4FCD-B595-A52D0E1BEAF1}" type="sibTrans" cxnId="{C4545097-40D4-411A-8E1F-9B266E7BF9B1}">
      <dgm:prSet/>
      <dgm:spPr/>
      <dgm:t>
        <a:bodyPr/>
        <a:lstStyle/>
        <a:p>
          <a:endParaRPr lang="en-US"/>
        </a:p>
      </dgm:t>
    </dgm:pt>
    <dgm:pt modelId="{1D156D07-0249-4AE2-A478-A42EA8D41A7E}">
      <dgm:prSet phldrT="[Text]" custT="1"/>
      <dgm:spPr/>
      <dgm:t>
        <a:bodyPr/>
        <a:lstStyle/>
        <a:p>
          <a:r>
            <a:rPr lang="en-US" sz="1400" dirty="0"/>
            <a:t>Analyze</a:t>
          </a:r>
        </a:p>
      </dgm:t>
    </dgm:pt>
    <dgm:pt modelId="{2A133576-127E-476A-98D5-41EEE5845E50}" type="parTrans" cxnId="{EA2B44FE-04F0-4CAA-9E7E-A8797FEB1C17}">
      <dgm:prSet/>
      <dgm:spPr/>
      <dgm:t>
        <a:bodyPr/>
        <a:lstStyle/>
        <a:p>
          <a:endParaRPr lang="en-US"/>
        </a:p>
      </dgm:t>
    </dgm:pt>
    <dgm:pt modelId="{591660CF-A31A-483E-80B8-7435A60B53FB}" type="sibTrans" cxnId="{EA2B44FE-04F0-4CAA-9E7E-A8797FEB1C17}">
      <dgm:prSet/>
      <dgm:spPr/>
      <dgm:t>
        <a:bodyPr/>
        <a:lstStyle/>
        <a:p>
          <a:endParaRPr lang="en-US"/>
        </a:p>
      </dgm:t>
    </dgm:pt>
    <dgm:pt modelId="{8AE00E33-E4EB-4EC4-897F-8CA1623DA852}">
      <dgm:prSet phldrT="[Text]" custT="1"/>
      <dgm:spPr/>
      <dgm:t>
        <a:bodyPr/>
        <a:lstStyle/>
        <a:p>
          <a:r>
            <a:rPr lang="en-US" sz="1400" dirty="0"/>
            <a:t>Design</a:t>
          </a:r>
        </a:p>
      </dgm:t>
    </dgm:pt>
    <dgm:pt modelId="{AB4566BA-5C0B-4C32-8B55-1C4884E215FB}" type="parTrans" cxnId="{3976416D-F70C-4AA5-B9B6-D2C82F8A87A0}">
      <dgm:prSet/>
      <dgm:spPr/>
      <dgm:t>
        <a:bodyPr/>
        <a:lstStyle/>
        <a:p>
          <a:endParaRPr lang="en-US"/>
        </a:p>
      </dgm:t>
    </dgm:pt>
    <dgm:pt modelId="{B99082F5-30F2-4A77-A5BA-FDC64D47B70D}" type="sibTrans" cxnId="{3976416D-F70C-4AA5-B9B6-D2C82F8A87A0}">
      <dgm:prSet/>
      <dgm:spPr/>
      <dgm:t>
        <a:bodyPr/>
        <a:lstStyle/>
        <a:p>
          <a:endParaRPr lang="en-US"/>
        </a:p>
      </dgm:t>
    </dgm:pt>
    <dgm:pt modelId="{6E300824-4AE2-489B-9144-572ADE13F85D}">
      <dgm:prSet phldrT="[Text]" custT="1"/>
      <dgm:spPr/>
      <dgm:t>
        <a:bodyPr/>
        <a:lstStyle/>
        <a:p>
          <a:r>
            <a:rPr lang="en-US" sz="1600" dirty="0"/>
            <a:t>Verify</a:t>
          </a:r>
        </a:p>
      </dgm:t>
    </dgm:pt>
    <dgm:pt modelId="{C30C2E6B-36B7-4C78-BBC6-BD2B70056728}" type="parTrans" cxnId="{65FB2287-DCB2-4D98-ADD8-B6B78B4F616D}">
      <dgm:prSet/>
      <dgm:spPr/>
      <dgm:t>
        <a:bodyPr/>
        <a:lstStyle/>
        <a:p>
          <a:endParaRPr lang="en-US"/>
        </a:p>
      </dgm:t>
    </dgm:pt>
    <dgm:pt modelId="{3EA23F03-85A0-4E81-8E1A-2E85DD830741}" type="sibTrans" cxnId="{65FB2287-DCB2-4D98-ADD8-B6B78B4F616D}">
      <dgm:prSet/>
      <dgm:spPr/>
      <dgm:t>
        <a:bodyPr/>
        <a:lstStyle/>
        <a:p>
          <a:endParaRPr lang="en-US"/>
        </a:p>
      </dgm:t>
    </dgm:pt>
    <dgm:pt modelId="{EA1160A3-5A7D-4039-A98F-3C28CF554E78}" type="pres">
      <dgm:prSet presAssocID="{FF1A778A-B9A7-4754-909E-436C913B2234}" presName="cycle" presStyleCnt="0">
        <dgm:presLayoutVars>
          <dgm:dir/>
          <dgm:resizeHandles val="exact"/>
        </dgm:presLayoutVars>
      </dgm:prSet>
      <dgm:spPr/>
    </dgm:pt>
    <dgm:pt modelId="{FCF321F7-A191-4354-AFCC-AC6878A43748}" type="pres">
      <dgm:prSet presAssocID="{5A376380-C60B-4654-9F60-9A974958D2B4}" presName="dummy" presStyleCnt="0"/>
      <dgm:spPr/>
    </dgm:pt>
    <dgm:pt modelId="{F8DD18DE-DD25-4076-B510-0EC61BC71772}" type="pres">
      <dgm:prSet presAssocID="{5A376380-C60B-4654-9F60-9A974958D2B4}" presName="node" presStyleLbl="revTx" presStyleIdx="0" presStyleCnt="5">
        <dgm:presLayoutVars>
          <dgm:bulletEnabled val="1"/>
        </dgm:presLayoutVars>
      </dgm:prSet>
      <dgm:spPr/>
    </dgm:pt>
    <dgm:pt modelId="{98115025-8431-4ED5-8883-01D50AFEE2FB}" type="pres">
      <dgm:prSet presAssocID="{10494A13-15E9-41D6-88A6-E35807F7D45E}" presName="sibTrans" presStyleLbl="node1" presStyleIdx="0" presStyleCnt="5"/>
      <dgm:spPr/>
    </dgm:pt>
    <dgm:pt modelId="{CFF35315-158F-44ED-AB66-166606EEF485}" type="pres">
      <dgm:prSet presAssocID="{736BF4B1-C545-4A37-8F1F-B05DEACAED11}" presName="dummy" presStyleCnt="0"/>
      <dgm:spPr/>
    </dgm:pt>
    <dgm:pt modelId="{2D686F85-338B-4EC0-8B45-974A613373E0}" type="pres">
      <dgm:prSet presAssocID="{736BF4B1-C545-4A37-8F1F-B05DEACAED11}" presName="node" presStyleLbl="revTx" presStyleIdx="1" presStyleCnt="5" custScaleX="155935">
        <dgm:presLayoutVars>
          <dgm:bulletEnabled val="1"/>
        </dgm:presLayoutVars>
      </dgm:prSet>
      <dgm:spPr/>
    </dgm:pt>
    <dgm:pt modelId="{C6B295EE-0E4F-4FCD-BB83-4D2E8CFE0302}" type="pres">
      <dgm:prSet presAssocID="{3001D4D7-0933-4FCD-B595-A52D0E1BEAF1}" presName="sibTrans" presStyleLbl="node1" presStyleIdx="1" presStyleCnt="5"/>
      <dgm:spPr/>
    </dgm:pt>
    <dgm:pt modelId="{442A870B-656A-4838-BFDF-DB5728634FBB}" type="pres">
      <dgm:prSet presAssocID="{1D156D07-0249-4AE2-A478-A42EA8D41A7E}" presName="dummy" presStyleCnt="0"/>
      <dgm:spPr/>
    </dgm:pt>
    <dgm:pt modelId="{E874CC95-FD4B-4B80-9A40-C705D32C7662}" type="pres">
      <dgm:prSet presAssocID="{1D156D07-0249-4AE2-A478-A42EA8D41A7E}" presName="node" presStyleLbl="revTx" presStyleIdx="2" presStyleCnt="5" custScaleX="153147">
        <dgm:presLayoutVars>
          <dgm:bulletEnabled val="1"/>
        </dgm:presLayoutVars>
      </dgm:prSet>
      <dgm:spPr/>
    </dgm:pt>
    <dgm:pt modelId="{3A0EEE20-0E2E-48E6-8EA9-CE288492D39A}" type="pres">
      <dgm:prSet presAssocID="{591660CF-A31A-483E-80B8-7435A60B53FB}" presName="sibTrans" presStyleLbl="node1" presStyleIdx="2" presStyleCnt="5"/>
      <dgm:spPr/>
    </dgm:pt>
    <dgm:pt modelId="{22BBB967-5507-46D5-8B79-7D0372921F6A}" type="pres">
      <dgm:prSet presAssocID="{8AE00E33-E4EB-4EC4-897F-8CA1623DA852}" presName="dummy" presStyleCnt="0"/>
      <dgm:spPr/>
    </dgm:pt>
    <dgm:pt modelId="{0ADF34E3-494C-4108-B204-8B7B98EB1324}" type="pres">
      <dgm:prSet presAssocID="{8AE00E33-E4EB-4EC4-897F-8CA1623DA852}" presName="node" presStyleLbl="revTx" presStyleIdx="3" presStyleCnt="5">
        <dgm:presLayoutVars>
          <dgm:bulletEnabled val="1"/>
        </dgm:presLayoutVars>
      </dgm:prSet>
      <dgm:spPr/>
    </dgm:pt>
    <dgm:pt modelId="{B43112B0-E867-464F-B069-6BE7534EF7DF}" type="pres">
      <dgm:prSet presAssocID="{B99082F5-30F2-4A77-A5BA-FDC64D47B70D}" presName="sibTrans" presStyleLbl="node1" presStyleIdx="3" presStyleCnt="5"/>
      <dgm:spPr/>
    </dgm:pt>
    <dgm:pt modelId="{CE60ECBE-870E-45CD-AE65-289F2CC4821B}" type="pres">
      <dgm:prSet presAssocID="{6E300824-4AE2-489B-9144-572ADE13F85D}" presName="dummy" presStyleCnt="0"/>
      <dgm:spPr/>
    </dgm:pt>
    <dgm:pt modelId="{47DAECC5-2B03-4BA9-8707-06E53D0F01B2}" type="pres">
      <dgm:prSet presAssocID="{6E300824-4AE2-489B-9144-572ADE13F85D}" presName="node" presStyleLbl="revTx" presStyleIdx="4" presStyleCnt="5">
        <dgm:presLayoutVars>
          <dgm:bulletEnabled val="1"/>
        </dgm:presLayoutVars>
      </dgm:prSet>
      <dgm:spPr/>
    </dgm:pt>
    <dgm:pt modelId="{47795F06-1556-40A3-B84F-98376B1F3B46}" type="pres">
      <dgm:prSet presAssocID="{3EA23F03-85A0-4E81-8E1A-2E85DD830741}" presName="sibTrans" presStyleLbl="node1" presStyleIdx="4" presStyleCnt="5"/>
      <dgm:spPr/>
    </dgm:pt>
  </dgm:ptLst>
  <dgm:cxnLst>
    <dgm:cxn modelId="{CA1E540C-D584-4B1D-A1C0-FE1E42FBB4DA}" type="presOf" srcId="{3001D4D7-0933-4FCD-B595-A52D0E1BEAF1}" destId="{C6B295EE-0E4F-4FCD-BB83-4D2E8CFE0302}" srcOrd="0" destOrd="0" presId="urn:microsoft.com/office/officeart/2005/8/layout/cycle1"/>
    <dgm:cxn modelId="{E70B0220-B782-4F7C-A1F5-7DAA294492E7}" type="presOf" srcId="{736BF4B1-C545-4A37-8F1F-B05DEACAED11}" destId="{2D686F85-338B-4EC0-8B45-974A613373E0}" srcOrd="0" destOrd="0" presId="urn:microsoft.com/office/officeart/2005/8/layout/cycle1"/>
    <dgm:cxn modelId="{696B862F-7F1B-4056-A6EE-DB3958CD4EA0}" type="presOf" srcId="{5A376380-C60B-4654-9F60-9A974958D2B4}" destId="{F8DD18DE-DD25-4076-B510-0EC61BC71772}" srcOrd="0" destOrd="0" presId="urn:microsoft.com/office/officeart/2005/8/layout/cycle1"/>
    <dgm:cxn modelId="{654DC06B-9DF0-4319-A805-1596BFA7BDB2}" type="presOf" srcId="{B99082F5-30F2-4A77-A5BA-FDC64D47B70D}" destId="{B43112B0-E867-464F-B069-6BE7534EF7DF}" srcOrd="0" destOrd="0" presId="urn:microsoft.com/office/officeart/2005/8/layout/cycle1"/>
    <dgm:cxn modelId="{07480A6D-CE6A-4697-AE3E-4F970A7A6727}" srcId="{FF1A778A-B9A7-4754-909E-436C913B2234}" destId="{5A376380-C60B-4654-9F60-9A974958D2B4}" srcOrd="0" destOrd="0" parTransId="{317B2B75-29D5-4507-830F-69B209B85EE8}" sibTransId="{10494A13-15E9-41D6-88A6-E35807F7D45E}"/>
    <dgm:cxn modelId="{3976416D-F70C-4AA5-B9B6-D2C82F8A87A0}" srcId="{FF1A778A-B9A7-4754-909E-436C913B2234}" destId="{8AE00E33-E4EB-4EC4-897F-8CA1623DA852}" srcOrd="3" destOrd="0" parTransId="{AB4566BA-5C0B-4C32-8B55-1C4884E215FB}" sibTransId="{B99082F5-30F2-4A77-A5BA-FDC64D47B70D}"/>
    <dgm:cxn modelId="{84BC5B55-70ED-473E-89CE-C9C4BAF3484D}" type="presOf" srcId="{FF1A778A-B9A7-4754-909E-436C913B2234}" destId="{EA1160A3-5A7D-4039-A98F-3C28CF554E78}" srcOrd="0" destOrd="0" presId="urn:microsoft.com/office/officeart/2005/8/layout/cycle1"/>
    <dgm:cxn modelId="{40A09D59-6C7C-409D-BD18-CDCD1FE4CBCD}" type="presOf" srcId="{3EA23F03-85A0-4E81-8E1A-2E85DD830741}" destId="{47795F06-1556-40A3-B84F-98376B1F3B46}" srcOrd="0" destOrd="0" presId="urn:microsoft.com/office/officeart/2005/8/layout/cycle1"/>
    <dgm:cxn modelId="{65FB2287-DCB2-4D98-ADD8-B6B78B4F616D}" srcId="{FF1A778A-B9A7-4754-909E-436C913B2234}" destId="{6E300824-4AE2-489B-9144-572ADE13F85D}" srcOrd="4" destOrd="0" parTransId="{C30C2E6B-36B7-4C78-BBC6-BD2B70056728}" sibTransId="{3EA23F03-85A0-4E81-8E1A-2E85DD830741}"/>
    <dgm:cxn modelId="{C4545097-40D4-411A-8E1F-9B266E7BF9B1}" srcId="{FF1A778A-B9A7-4754-909E-436C913B2234}" destId="{736BF4B1-C545-4A37-8F1F-B05DEACAED11}" srcOrd="1" destOrd="0" parTransId="{7FE41748-749C-4455-A0E4-1341EA528DC0}" sibTransId="{3001D4D7-0933-4FCD-B595-A52D0E1BEAF1}"/>
    <dgm:cxn modelId="{8DFDF5B7-6B05-483B-BD8E-41ECE5BE9979}" type="presOf" srcId="{10494A13-15E9-41D6-88A6-E35807F7D45E}" destId="{98115025-8431-4ED5-8883-01D50AFEE2FB}" srcOrd="0" destOrd="0" presId="urn:microsoft.com/office/officeart/2005/8/layout/cycle1"/>
    <dgm:cxn modelId="{F38D47BF-9981-445F-9496-2B19ACBD5977}" type="presOf" srcId="{1D156D07-0249-4AE2-A478-A42EA8D41A7E}" destId="{E874CC95-FD4B-4B80-9A40-C705D32C7662}" srcOrd="0" destOrd="0" presId="urn:microsoft.com/office/officeart/2005/8/layout/cycle1"/>
    <dgm:cxn modelId="{86B187D1-B5BB-4091-980F-4BA9B5AD6B60}" type="presOf" srcId="{8AE00E33-E4EB-4EC4-897F-8CA1623DA852}" destId="{0ADF34E3-494C-4108-B204-8B7B98EB1324}" srcOrd="0" destOrd="0" presId="urn:microsoft.com/office/officeart/2005/8/layout/cycle1"/>
    <dgm:cxn modelId="{7B7E86EA-DC17-46AE-9396-634FEE412912}" type="presOf" srcId="{591660CF-A31A-483E-80B8-7435A60B53FB}" destId="{3A0EEE20-0E2E-48E6-8EA9-CE288492D39A}" srcOrd="0" destOrd="0" presId="urn:microsoft.com/office/officeart/2005/8/layout/cycle1"/>
    <dgm:cxn modelId="{709865FC-E07B-48A5-8AF6-F274D50DAB97}" type="presOf" srcId="{6E300824-4AE2-489B-9144-572ADE13F85D}" destId="{47DAECC5-2B03-4BA9-8707-06E53D0F01B2}" srcOrd="0" destOrd="0" presId="urn:microsoft.com/office/officeart/2005/8/layout/cycle1"/>
    <dgm:cxn modelId="{EA2B44FE-04F0-4CAA-9E7E-A8797FEB1C17}" srcId="{FF1A778A-B9A7-4754-909E-436C913B2234}" destId="{1D156D07-0249-4AE2-A478-A42EA8D41A7E}" srcOrd="2" destOrd="0" parTransId="{2A133576-127E-476A-98D5-41EEE5845E50}" sibTransId="{591660CF-A31A-483E-80B8-7435A60B53FB}"/>
    <dgm:cxn modelId="{656EAF54-51EA-4E00-8169-75A94582116B}" type="presParOf" srcId="{EA1160A3-5A7D-4039-A98F-3C28CF554E78}" destId="{FCF321F7-A191-4354-AFCC-AC6878A43748}" srcOrd="0" destOrd="0" presId="urn:microsoft.com/office/officeart/2005/8/layout/cycle1"/>
    <dgm:cxn modelId="{DC35FBA0-F4FD-4A60-B5A9-B47F90D482BC}" type="presParOf" srcId="{EA1160A3-5A7D-4039-A98F-3C28CF554E78}" destId="{F8DD18DE-DD25-4076-B510-0EC61BC71772}" srcOrd="1" destOrd="0" presId="urn:microsoft.com/office/officeart/2005/8/layout/cycle1"/>
    <dgm:cxn modelId="{92AAF932-6AB2-4429-A436-658ACE6FD291}" type="presParOf" srcId="{EA1160A3-5A7D-4039-A98F-3C28CF554E78}" destId="{98115025-8431-4ED5-8883-01D50AFEE2FB}" srcOrd="2" destOrd="0" presId="urn:microsoft.com/office/officeart/2005/8/layout/cycle1"/>
    <dgm:cxn modelId="{CF30C422-D6BA-4547-9103-0B2000B7520F}" type="presParOf" srcId="{EA1160A3-5A7D-4039-A98F-3C28CF554E78}" destId="{CFF35315-158F-44ED-AB66-166606EEF485}" srcOrd="3" destOrd="0" presId="urn:microsoft.com/office/officeart/2005/8/layout/cycle1"/>
    <dgm:cxn modelId="{8195F1B6-4CFD-4A00-9BE7-EEDDAC1F2FA3}" type="presParOf" srcId="{EA1160A3-5A7D-4039-A98F-3C28CF554E78}" destId="{2D686F85-338B-4EC0-8B45-974A613373E0}" srcOrd="4" destOrd="0" presId="urn:microsoft.com/office/officeart/2005/8/layout/cycle1"/>
    <dgm:cxn modelId="{662C8EAE-C7AB-478A-B617-E6C29038684A}" type="presParOf" srcId="{EA1160A3-5A7D-4039-A98F-3C28CF554E78}" destId="{C6B295EE-0E4F-4FCD-BB83-4D2E8CFE0302}" srcOrd="5" destOrd="0" presId="urn:microsoft.com/office/officeart/2005/8/layout/cycle1"/>
    <dgm:cxn modelId="{C5E7329B-4E87-495A-913F-617C5803DD6E}" type="presParOf" srcId="{EA1160A3-5A7D-4039-A98F-3C28CF554E78}" destId="{442A870B-656A-4838-BFDF-DB5728634FBB}" srcOrd="6" destOrd="0" presId="urn:microsoft.com/office/officeart/2005/8/layout/cycle1"/>
    <dgm:cxn modelId="{AF508F4F-8DE4-4E34-A3E5-E41168EBF8EB}" type="presParOf" srcId="{EA1160A3-5A7D-4039-A98F-3C28CF554E78}" destId="{E874CC95-FD4B-4B80-9A40-C705D32C7662}" srcOrd="7" destOrd="0" presId="urn:microsoft.com/office/officeart/2005/8/layout/cycle1"/>
    <dgm:cxn modelId="{6B001A8A-BCB9-4C7C-8469-3B25EBB4F706}" type="presParOf" srcId="{EA1160A3-5A7D-4039-A98F-3C28CF554E78}" destId="{3A0EEE20-0E2E-48E6-8EA9-CE288492D39A}" srcOrd="8" destOrd="0" presId="urn:microsoft.com/office/officeart/2005/8/layout/cycle1"/>
    <dgm:cxn modelId="{BFB5439F-15C5-4960-A229-9435127445EE}" type="presParOf" srcId="{EA1160A3-5A7D-4039-A98F-3C28CF554E78}" destId="{22BBB967-5507-46D5-8B79-7D0372921F6A}" srcOrd="9" destOrd="0" presId="urn:microsoft.com/office/officeart/2005/8/layout/cycle1"/>
    <dgm:cxn modelId="{8ACB794C-C27C-437F-A456-8B0AA97071F3}" type="presParOf" srcId="{EA1160A3-5A7D-4039-A98F-3C28CF554E78}" destId="{0ADF34E3-494C-4108-B204-8B7B98EB1324}" srcOrd="10" destOrd="0" presId="urn:microsoft.com/office/officeart/2005/8/layout/cycle1"/>
    <dgm:cxn modelId="{C1BD0BD5-7D94-4E64-A479-5DC6C406664F}" type="presParOf" srcId="{EA1160A3-5A7D-4039-A98F-3C28CF554E78}" destId="{B43112B0-E867-464F-B069-6BE7534EF7DF}" srcOrd="11" destOrd="0" presId="urn:microsoft.com/office/officeart/2005/8/layout/cycle1"/>
    <dgm:cxn modelId="{6B85EDEA-708A-4A58-B60E-322905449BEA}" type="presParOf" srcId="{EA1160A3-5A7D-4039-A98F-3C28CF554E78}" destId="{CE60ECBE-870E-45CD-AE65-289F2CC4821B}" srcOrd="12" destOrd="0" presId="urn:microsoft.com/office/officeart/2005/8/layout/cycle1"/>
    <dgm:cxn modelId="{B092A8B9-D201-4C6E-BF0D-73606D0DA7CE}" type="presParOf" srcId="{EA1160A3-5A7D-4039-A98F-3C28CF554E78}" destId="{47DAECC5-2B03-4BA9-8707-06E53D0F01B2}" srcOrd="13" destOrd="0" presId="urn:microsoft.com/office/officeart/2005/8/layout/cycle1"/>
    <dgm:cxn modelId="{57E0F25B-CCE7-4149-B225-D18675B357EF}" type="presParOf" srcId="{EA1160A3-5A7D-4039-A98F-3C28CF554E78}" destId="{47795F06-1556-40A3-B84F-98376B1F3B4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D18DE-DD25-4076-B510-0EC61BC71772}">
      <dsp:nvSpPr>
        <dsp:cNvPr id="0" name=""/>
        <dsp:cNvSpPr/>
      </dsp:nvSpPr>
      <dsp:spPr>
        <a:xfrm>
          <a:off x="2168746" y="18324"/>
          <a:ext cx="621510" cy="62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Define</a:t>
          </a:r>
        </a:p>
      </dsp:txBody>
      <dsp:txXfrm>
        <a:off x="2168746" y="18324"/>
        <a:ext cx="621510" cy="621510"/>
      </dsp:txXfrm>
    </dsp:sp>
    <dsp:sp modelId="{98115025-8431-4ED5-8883-01D50AFEE2FB}">
      <dsp:nvSpPr>
        <dsp:cNvPr id="0" name=""/>
        <dsp:cNvSpPr/>
      </dsp:nvSpPr>
      <dsp:spPr>
        <a:xfrm>
          <a:off x="705340" y="177"/>
          <a:ext cx="2331970" cy="2331970"/>
        </a:xfrm>
        <a:prstGeom prst="circularArrow">
          <a:avLst>
            <a:gd name="adj1" fmla="val 5197"/>
            <a:gd name="adj2" fmla="val 335689"/>
            <a:gd name="adj3" fmla="val 21294154"/>
            <a:gd name="adj4" fmla="val 19765440"/>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86F85-338B-4EC0-8B45-974A613373E0}">
      <dsp:nvSpPr>
        <dsp:cNvPr id="0" name=""/>
        <dsp:cNvSpPr/>
      </dsp:nvSpPr>
      <dsp:spPr>
        <a:xfrm>
          <a:off x="2370799" y="1175144"/>
          <a:ext cx="969152" cy="62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Measure</a:t>
          </a:r>
        </a:p>
      </dsp:txBody>
      <dsp:txXfrm>
        <a:off x="2370799" y="1175144"/>
        <a:ext cx="969152" cy="621510"/>
      </dsp:txXfrm>
    </dsp:sp>
    <dsp:sp modelId="{C6B295EE-0E4F-4FCD-BB83-4D2E8CFE0302}">
      <dsp:nvSpPr>
        <dsp:cNvPr id="0" name=""/>
        <dsp:cNvSpPr/>
      </dsp:nvSpPr>
      <dsp:spPr>
        <a:xfrm>
          <a:off x="705340" y="177"/>
          <a:ext cx="2331970" cy="2331970"/>
        </a:xfrm>
        <a:prstGeom prst="circularArrow">
          <a:avLst>
            <a:gd name="adj1" fmla="val 5197"/>
            <a:gd name="adj2" fmla="val 335689"/>
            <a:gd name="adj3" fmla="val 3421255"/>
            <a:gd name="adj4" fmla="val 2252565"/>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4CC95-FD4B-4B80-9A40-C705D32C7662}">
      <dsp:nvSpPr>
        <dsp:cNvPr id="0" name=""/>
        <dsp:cNvSpPr/>
      </dsp:nvSpPr>
      <dsp:spPr>
        <a:xfrm>
          <a:off x="1395413" y="1890099"/>
          <a:ext cx="951824" cy="62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Analyze</a:t>
          </a:r>
        </a:p>
      </dsp:txBody>
      <dsp:txXfrm>
        <a:off x="1395413" y="1890099"/>
        <a:ext cx="951824" cy="621510"/>
      </dsp:txXfrm>
    </dsp:sp>
    <dsp:sp modelId="{3A0EEE20-0E2E-48E6-8EA9-CE288492D39A}">
      <dsp:nvSpPr>
        <dsp:cNvPr id="0" name=""/>
        <dsp:cNvSpPr/>
      </dsp:nvSpPr>
      <dsp:spPr>
        <a:xfrm>
          <a:off x="705340" y="177"/>
          <a:ext cx="2331970" cy="2331970"/>
        </a:xfrm>
        <a:prstGeom prst="circularArrow">
          <a:avLst>
            <a:gd name="adj1" fmla="val 5197"/>
            <a:gd name="adj2" fmla="val 335689"/>
            <a:gd name="adj3" fmla="val 8211746"/>
            <a:gd name="adj4" fmla="val 7043056"/>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F34E3-494C-4108-B204-8B7B98EB1324}">
      <dsp:nvSpPr>
        <dsp:cNvPr id="0" name=""/>
        <dsp:cNvSpPr/>
      </dsp:nvSpPr>
      <dsp:spPr>
        <a:xfrm>
          <a:off x="576520" y="1175144"/>
          <a:ext cx="621510" cy="62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Design</a:t>
          </a:r>
        </a:p>
      </dsp:txBody>
      <dsp:txXfrm>
        <a:off x="576520" y="1175144"/>
        <a:ext cx="621510" cy="621510"/>
      </dsp:txXfrm>
    </dsp:sp>
    <dsp:sp modelId="{B43112B0-E867-464F-B069-6BE7534EF7DF}">
      <dsp:nvSpPr>
        <dsp:cNvPr id="0" name=""/>
        <dsp:cNvSpPr/>
      </dsp:nvSpPr>
      <dsp:spPr>
        <a:xfrm>
          <a:off x="705340" y="177"/>
          <a:ext cx="2331970" cy="2331970"/>
        </a:xfrm>
        <a:prstGeom prst="circularArrow">
          <a:avLst>
            <a:gd name="adj1" fmla="val 5197"/>
            <a:gd name="adj2" fmla="val 335689"/>
            <a:gd name="adj3" fmla="val 12298871"/>
            <a:gd name="adj4" fmla="val 10770157"/>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AECC5-2B03-4BA9-8707-06E53D0F01B2}">
      <dsp:nvSpPr>
        <dsp:cNvPr id="0" name=""/>
        <dsp:cNvSpPr/>
      </dsp:nvSpPr>
      <dsp:spPr>
        <a:xfrm>
          <a:off x="952394" y="18324"/>
          <a:ext cx="621510" cy="62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Verify</a:t>
          </a:r>
        </a:p>
      </dsp:txBody>
      <dsp:txXfrm>
        <a:off x="952394" y="18324"/>
        <a:ext cx="621510" cy="621510"/>
      </dsp:txXfrm>
    </dsp:sp>
    <dsp:sp modelId="{47795F06-1556-40A3-B84F-98376B1F3B46}">
      <dsp:nvSpPr>
        <dsp:cNvPr id="0" name=""/>
        <dsp:cNvSpPr/>
      </dsp:nvSpPr>
      <dsp:spPr>
        <a:xfrm>
          <a:off x="705340" y="177"/>
          <a:ext cx="2331970" cy="2331970"/>
        </a:xfrm>
        <a:prstGeom prst="circularArrow">
          <a:avLst>
            <a:gd name="adj1" fmla="val 5197"/>
            <a:gd name="adj2" fmla="val 335689"/>
            <a:gd name="adj3" fmla="val 16866629"/>
            <a:gd name="adj4" fmla="val 15197682"/>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94F49-F1AA-459E-86B6-239B1D59F421}"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07D7A-19BA-4597-81A4-4703751C58E4}" type="slidenum">
              <a:rPr lang="en-US" smtClean="0"/>
              <a:t>‹#›</a:t>
            </a:fld>
            <a:endParaRPr lang="en-US"/>
          </a:p>
        </p:txBody>
      </p:sp>
    </p:spTree>
    <p:extLst>
      <p:ext uri="{BB962C8B-B14F-4D97-AF65-F5344CB8AC3E}">
        <p14:creationId xmlns:p14="http://schemas.microsoft.com/office/powerpoint/2010/main" val="4268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on using LEAN Define,</a:t>
            </a:r>
            <a:r>
              <a:rPr lang="en-US" baseline="0" dirty="0"/>
              <a:t> Measure, Analyze, Design, and Validate approach to conduct Equity Analyses and Project Implementation. This presentation provides examples from recent work done in collaboration with the Building Community Facilities program. Nothing in this presentation should be confused as mandatory practices in Equity Analyses as there is no perfect way to conduct equity analysis. Each equity analysis should be conducted in close coordination with the people who are affected by the program outcomes and done according to all federal and state laws that apply. In addition the tools discussed within this project are still in draft and not finalized or considered a final product.</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a:t>
            </a:fld>
            <a:endParaRPr lang="en-US"/>
          </a:p>
        </p:txBody>
      </p:sp>
    </p:spTree>
    <p:extLst>
      <p:ext uri="{BB962C8B-B14F-4D97-AF65-F5344CB8AC3E}">
        <p14:creationId xmlns:p14="http://schemas.microsoft.com/office/powerpoint/2010/main" val="342865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a screen shot of a Project Charter. Project Charters are a critical first step in identifying who is sponsoring the project, who is leading the project, what the business need is, what the scope of the project is and what deliverables are expected from the work. Additional parts of a project charter can include high level risks, assumptions and dependencies, high level milestones, and identification of costs including software, infrastructure and staffing, and an identification of additional team members, stakeholders and communities who should be involved in the project.</a:t>
            </a:r>
          </a:p>
          <a:p>
            <a:endParaRPr lang="en-US" baseline="0" dirty="0"/>
          </a:p>
          <a:p>
            <a:r>
              <a:rPr lang="en-US" baseline="0" dirty="0"/>
              <a:t>One tip to developing your project charter is to apply the approach you are primarily using. In this case it is DMADV. If I had put this in, the project charter would have been even more clear.</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10</a:t>
            </a:fld>
            <a:endParaRPr lang="en-US"/>
          </a:p>
        </p:txBody>
      </p:sp>
    </p:spTree>
    <p:extLst>
      <p:ext uri="{BB962C8B-B14F-4D97-AF65-F5344CB8AC3E}">
        <p14:creationId xmlns:p14="http://schemas.microsoft.com/office/powerpoint/2010/main" val="383791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significant area that should always be covered in government projects is to better understand what laws may be in effect as part of your project. These can be found during the Define period. At the time of the BCF Tool project, RCW 43.63A.125 established the program; RCW 70.02 established the use of Environmental Justice as a framework for analysis and RCW 43.03.220 was just coming into effect by requiring compensation of class one groups. EO 22-4 established PEAR groups which were not implemented at the time of this work, but for any future equity work this RCW is in place.</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11</a:t>
            </a:fld>
            <a:endParaRPr lang="en-US"/>
          </a:p>
        </p:txBody>
      </p:sp>
    </p:spTree>
    <p:extLst>
      <p:ext uri="{BB962C8B-B14F-4D97-AF65-F5344CB8AC3E}">
        <p14:creationId xmlns:p14="http://schemas.microsoft.com/office/powerpoint/2010/main" val="300014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equity frameworks to choose from and it depends on many factors one which you should use. Some of these are Environmental Justice, the GARE Racial Equity Toolkit, Targeted Universalism, Data Equity Framework, and recent HEAL Team publications. The Office of Equity also has some approaches within their PEAR teams depending on what agency you work at.</a:t>
            </a:r>
          </a:p>
          <a:p>
            <a:endParaRPr lang="en-US" baseline="0" dirty="0"/>
          </a:p>
          <a:p>
            <a:r>
              <a:rPr lang="en-US" baseline="0" dirty="0"/>
              <a:t>You can pair some of these frameworks with design frameworks, like Human Centered Design, Design Thinking, User Centered Design, and Lean X. In my case I chose LEAN DMADV because I was most familiar with it and it is the least restrictive to integrating additional methods and approaches.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12</a:t>
            </a:fld>
            <a:endParaRPr lang="en-US"/>
          </a:p>
        </p:txBody>
      </p:sp>
    </p:spTree>
    <p:extLst>
      <p:ext uri="{BB962C8B-B14F-4D97-AF65-F5344CB8AC3E}">
        <p14:creationId xmlns:p14="http://schemas.microsoft.com/office/powerpoint/2010/main" val="15498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a:t>
            </a:r>
            <a:r>
              <a:rPr lang="en-US" baseline="0" dirty="0"/>
              <a:t>g that often gets missed is understanding what data is needed  and what data is already available. By identifying what is needed and what is available, you can reduce the number of things you’re asking from communities or organizations. This reduces the workload on communities significantly.</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13</a:t>
            </a:fld>
            <a:endParaRPr lang="en-US"/>
          </a:p>
        </p:txBody>
      </p:sp>
    </p:spTree>
    <p:extLst>
      <p:ext uri="{BB962C8B-B14F-4D97-AF65-F5344CB8AC3E}">
        <p14:creationId xmlns:p14="http://schemas.microsoft.com/office/powerpoint/2010/main" val="123774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collecting data and receiving data, it’s important to look</a:t>
            </a:r>
            <a:r>
              <a:rPr lang="en-US" baseline="0" dirty="0"/>
              <a:t> carefully at the data. Consider how the information will be collected. Do you assume that if they gave you the data then you have the right to use it? If so, that could be problematic. It is always better to have written informed consent that addresses how the data will be collected, used and what decisions will be made as a result of the data. The best written informed consent also creates a method for survey respondents to have ownership of their data and be notified if there is a public records request or an internal request has been made to use the data for purposes other than what it was originally intended for.</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14</a:t>
            </a:fld>
            <a:endParaRPr lang="en-US"/>
          </a:p>
        </p:txBody>
      </p:sp>
    </p:spTree>
    <p:extLst>
      <p:ext uri="{BB962C8B-B14F-4D97-AF65-F5344CB8AC3E}">
        <p14:creationId xmlns:p14="http://schemas.microsoft.com/office/powerpoint/2010/main" val="326131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Quantitative data is a part of</a:t>
            </a:r>
            <a:r>
              <a:rPr lang="en-US" baseline="0" dirty="0"/>
              <a:t> the DMADV approach as well, it tends to be less than in the DMAIC structure because you do not have an established process, service or procedure, so you don’t have data to collect from the thing you’re building. However, establishing what it will collect is important.</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15</a:t>
            </a:fld>
            <a:endParaRPr lang="en-US"/>
          </a:p>
        </p:txBody>
      </p:sp>
    </p:spTree>
    <p:extLst>
      <p:ext uri="{BB962C8B-B14F-4D97-AF65-F5344CB8AC3E}">
        <p14:creationId xmlns:p14="http://schemas.microsoft.com/office/powerpoint/2010/main" val="426977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a:t>
            </a:r>
            <a:r>
              <a:rPr lang="en-US" baseline="0" dirty="0"/>
              <a:t> data is really important because it speaks the voice of the customer and can influence the analysis significantly. Regardless of the project management style you adopt, customer/community input has the best chance of success at the earliest stages of project planning and research.</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16</a:t>
            </a:fld>
            <a:endParaRPr lang="en-US"/>
          </a:p>
        </p:txBody>
      </p:sp>
    </p:spTree>
    <p:extLst>
      <p:ext uri="{BB962C8B-B14F-4D97-AF65-F5344CB8AC3E}">
        <p14:creationId xmlns:p14="http://schemas.microsoft.com/office/powerpoint/2010/main" val="136449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your measures you should establish</a:t>
            </a:r>
            <a:r>
              <a:rPr lang="en-US" baseline="0" dirty="0"/>
              <a:t> how you will receive feedback and give updates from and to customers, communities and stakeholders. Holding a singular open meeting, even if it is recorded is not as equitable as we may think. Consider scheduling and attendance challenges and how traditional organizational structures favor people who are more extroverted than people who are more introverted. By sharing information in advance and creating virtual spaces where participants can ideate on their own ahead of time, they can think and contribute more deeply to the need. Additional considerations should be made like translation services and payment for expertise. At the time of the BCF project, there were no funds for translation or for paying individuals for their expertise, but it was noted for future iterations.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17</a:t>
            </a:fld>
            <a:endParaRPr lang="en-US"/>
          </a:p>
        </p:txBody>
      </p:sp>
    </p:spTree>
    <p:extLst>
      <p:ext uri="{BB962C8B-B14F-4D97-AF65-F5344CB8AC3E}">
        <p14:creationId xmlns:p14="http://schemas.microsoft.com/office/powerpoint/2010/main" val="86448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slide shows a screenshot of a custom Privacy Impact Assessment &amp; Mitigation Tool. This tool was developed according to Washington Privacy Impact Assessment standards. Most PIAs are written, take a long time to write and are best used for when significant detail and review is needed. However, all of the perceived data being collected fell under category 1, publicly available data. While that would usually not require further analysis this tool was developed to address concerns that if used in combination with other publicly available data could lead to harmful outcomes. For example most Domestic Violence Nonprofits do not list their physical address on their website or in Secretary of State Registration. However, the project team took additional steps to ensure that domestic violence nonprofits information is protected by scrubbing the data before putting it into the prototype tool.</a:t>
            </a:r>
          </a:p>
          <a:p>
            <a:endParaRPr lang="en-US" baseline="0" dirty="0"/>
          </a:p>
          <a:p>
            <a:r>
              <a:rPr lang="en-US" baseline="0" dirty="0"/>
              <a:t>The snapshot of the tool shows the risks identified by staff and communities as the first step and assigning a weighted score for severity or risk on a scale of 1 to 5. A 5 is the highest level or risk while a 1 is the lowest. A score of 0 means there is no risk and no need to add it to the model. The second step is to assign an individual likelihood of risk for each data field collected. The likelihood of </a:t>
            </a:r>
            <a:r>
              <a:rPr lang="en-US" baseline="0" dirty="0" err="1"/>
              <a:t>occurance</a:t>
            </a:r>
            <a:r>
              <a:rPr lang="en-US" baseline="0" dirty="0"/>
              <a:t> in this model is 1 to 3. 1 means relatively low likelihood, 2 is likely, and 3 is very likely to occur. This second step is the most time consuming and should be discussed with communities and staff, especially those who work in data governance or public disclosure.  Once the second step is completed the overall Likelihood and Risk Assessments are auto calculated. The third step is to </a:t>
            </a:r>
            <a:r>
              <a:rPr lang="en-US" baseline="0" dirty="0" err="1"/>
              <a:t>liste</a:t>
            </a:r>
            <a:r>
              <a:rPr lang="en-US" baseline="0" dirty="0"/>
              <a:t> out the mitigation techniques for each risk as they relate to the data fields collected as a whole. Some common mitigation techniques are conducting a data biography and validate with customers or stakeholders, collect and save the data behind a firewall, restrict access using permissions, and allow survey respondents to opt-out of specific data to be collected. Accepting the risk is also a possibility.  The amount of the reduction of the risk is often subjective and negotiated between your data project team and community. Using research about specific use cases or precedence of risk is always encouraged.  Estimating these reductions will automatically calculate after mitigation risk levels and the bar chart will show easy comparisons between original risk scores and risk scores after mitigation.</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18</a:t>
            </a:fld>
            <a:endParaRPr lang="en-US"/>
          </a:p>
        </p:txBody>
      </p:sp>
    </p:spTree>
    <p:extLst>
      <p:ext uri="{BB962C8B-B14F-4D97-AF65-F5344CB8AC3E}">
        <p14:creationId xmlns:p14="http://schemas.microsoft.com/office/powerpoint/2010/main" val="82787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a:t>
            </a:r>
            <a:r>
              <a:rPr lang="en-US" baseline="0" dirty="0"/>
              <a:t> are easily mistaken as being the easiest format to collect information. Surveys often lead to confirmation bias and miss important nuanced information that communities have to share that would be easier to understand in listening sessions, workshops, interviews or other more engaging types of information collection. That said, there is a limited and very focused space for surveys when doing analysis and it requires significant time and money to do correctly. Because most agencies and programs lack significant funding, generalizing information to a larger population should be done only by experts in the fields of statistical analysis.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19</a:t>
            </a:fld>
            <a:endParaRPr lang="en-US"/>
          </a:p>
        </p:txBody>
      </p:sp>
    </p:spTree>
    <p:extLst>
      <p:ext uri="{BB962C8B-B14F-4D97-AF65-F5344CB8AC3E}">
        <p14:creationId xmlns:p14="http://schemas.microsoft.com/office/powerpoint/2010/main" val="25991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in LEAN you’ll often hear</a:t>
            </a:r>
            <a:r>
              <a:rPr lang="en-US" baseline="0" dirty="0"/>
              <a:t> the term “Voice of the Customer” who is the customer? Who are we serving? Who is being impacted? In Equity work you’ll often hear who are we centering? Which communities are most impacted by the programs or legislation? In my work the voice of the customer are the people who are most impacted by the programs or legislation, which tends to be Black, Indigenous, People of Color and the many intersections of people who have been historically and currently underserved by government. LEAN and Equity are complimentary as long as the voice of the customer is aligned with who is most impacted by the work being done.</a:t>
            </a:r>
            <a:endParaRPr lang="en-US" dirty="0"/>
          </a:p>
          <a:p>
            <a:endParaRPr lang="en-US" dirty="0"/>
          </a:p>
          <a:p>
            <a:r>
              <a:rPr lang="en-US" dirty="0"/>
              <a:t>The</a:t>
            </a:r>
            <a:r>
              <a:rPr lang="en-US" baseline="0" dirty="0"/>
              <a:t> Building Community Fund reached out to me to conduct an equity analysis and process improvement. Recent studies that were sponsored by program staff showed a need to step up engagement with Black, Indigenous, People of Color Led organizations, By and For Led organizations and Tribal governments. The overarching goal was to expand the number of organizations applying for the BCF grant program. However, in order to achieve this information, key questions needed to be answered. Who and where are these organizations across Washington State? What are their barriers to apply? And, Create new tools and environments to build meaningful relationships with organizations so they can decide whether to apply or not.</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2</a:t>
            </a:fld>
            <a:endParaRPr lang="en-US"/>
          </a:p>
        </p:txBody>
      </p:sp>
    </p:spTree>
    <p:extLst>
      <p:ext uri="{BB962C8B-B14F-4D97-AF65-F5344CB8AC3E}">
        <p14:creationId xmlns:p14="http://schemas.microsoft.com/office/powerpoint/2010/main" val="22043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Geospatial</a:t>
            </a:r>
            <a:r>
              <a:rPr lang="en-US" baseline="0" dirty="0"/>
              <a:t> Equity Analysis is relatively new and has its roots in Environmental Justice and Dr. Bullard’s methodology. There are many different types of geospatial equity analyses. This is one example. The screenshot on this slide shows the greater Vancouver, Washington area with the Environmental Health Disparities Map layer that colors in census tracts based on the Health Disparities index. The higher the index the darker shade of brown the census tract gets. The higher index indicates that these census tracts require more investments to address the socio-economic and environmental disparities experience by people in the census tract. The bright white-purplish dots are another layer that show existing capital grants that have been awarded in recent years by the BCF program. The purple dots show organizations that have a high probability of being By and For Organizations. The yellow pluses show additional organizations that are operating in the greater Vancouver area.  When communities and staff look at this map it is possible to have a more in-depth conversation about who to reach out to and let them know that BCF funding is available. 73% of workshop attendees did not know that BCF funding was even available. This information allows the BCF team to market the program in areas where there are higher levels of health, environmental and social disparities. Note, that this is not used to make decisions about who receives awards or how much money gets awarded. The purpose of this tool is to identify areas where there are high health disparities index ratings with no to few BCF grant awards.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20</a:t>
            </a:fld>
            <a:endParaRPr lang="en-US"/>
          </a:p>
        </p:txBody>
      </p:sp>
    </p:spTree>
    <p:extLst>
      <p:ext uri="{BB962C8B-B14F-4D97-AF65-F5344CB8AC3E}">
        <p14:creationId xmlns:p14="http://schemas.microsoft.com/office/powerpoint/2010/main" val="392964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design principles that can be followed and you would likely not be wrong to pick any framework and run with it. However, a framework that does not center those who are impacted by the program the most neither achieves the intended outcomes or creates for efficient processes. Operationalizing principles is difficult and require staff in particular to model the behavior even under stressful conditions. You cannot simply pick a framework and then stick to those principles either, it has to be checked with the people you are working with and the communities being served, or organizations providing services. It was not enough to adopt the Environmental Justice Principles to achieve the results of the BCF project. Accountability of staff, Respect for Communities and Tribes and </a:t>
            </a:r>
            <a:r>
              <a:rPr lang="en-US" baseline="0" dirty="0" err="1"/>
              <a:t>Transparancy</a:t>
            </a:r>
            <a:r>
              <a:rPr lang="en-US" baseline="0" dirty="0"/>
              <a:t> in information, communication and decision making also had to occur. </a:t>
            </a:r>
          </a:p>
          <a:p>
            <a:endParaRPr lang="en-US" baseline="0" dirty="0"/>
          </a:p>
          <a:p>
            <a:r>
              <a:rPr lang="en-US" baseline="0" dirty="0"/>
              <a:t>Respect looked like making phone calls to Community Organization leaders and introducing myself, listening to their concerns even if it was not my focus, and owning my mistakes, like if information wasn’t being released in a timely manner or if someone was accidentally left off of an invitation for a workshop. Respect also looks like learning to stop when Community leaders tell you to stop. In the case of the BCF Outreach, certain activities that were looked as positive by staff were not implemented because communities had concerns about how the data might be misused. Creating spaces where communities had transparency into how staff will use the data created greater trust and respect for Commerce staff.</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21</a:t>
            </a:fld>
            <a:endParaRPr lang="en-US"/>
          </a:p>
        </p:txBody>
      </p:sp>
    </p:spTree>
    <p:extLst>
      <p:ext uri="{BB962C8B-B14F-4D97-AF65-F5344CB8AC3E}">
        <p14:creationId xmlns:p14="http://schemas.microsoft.com/office/powerpoint/2010/main" val="4158182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a:t>
            </a:r>
            <a:r>
              <a:rPr lang="en-US" baseline="0" dirty="0"/>
              <a:t> Universalism is an incredible strategic and analytical tool. In the case of the BCF Equity Tool, it was not fully realized due to challenges around data. That said, applying a Targeted Universalist approach to programs is a great tool to merge with DMADV or DMAIC LEAN approaches.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22</a:t>
            </a:fld>
            <a:endParaRPr lang="en-US"/>
          </a:p>
        </p:txBody>
      </p:sp>
    </p:spTree>
    <p:extLst>
      <p:ext uri="{BB962C8B-B14F-4D97-AF65-F5344CB8AC3E}">
        <p14:creationId xmlns:p14="http://schemas.microsoft.com/office/powerpoint/2010/main" val="285539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layers are the operationalization of the</a:t>
            </a:r>
            <a:r>
              <a:rPr lang="en-US" baseline="0" dirty="0"/>
              <a:t> first principle from Environmental Justice. By including multiple layers in the prototype tool it allows for intersectional analysis to address disproportionate environmental and health impacts by prioritizing impacted populations, equitably distributing outreach and benefits and eliminating harm. The layers used in the BCF Outreach Prototype tool are: Past BCF Grant Address data, Organization demographic data, organization staffing size data, a custom Secretary of State Registered Organizations table that uses community developed method of identifying potential By and For Organizations , American Community Survey Demographics, Health Disparities Map, New Market Tax Credit Data, a Base Map that includes cities, topography, roads and reservations and a legislative, county and zip code boundaries.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23</a:t>
            </a:fld>
            <a:endParaRPr lang="en-US"/>
          </a:p>
        </p:txBody>
      </p:sp>
    </p:spTree>
    <p:extLst>
      <p:ext uri="{BB962C8B-B14F-4D97-AF65-F5344CB8AC3E}">
        <p14:creationId xmlns:p14="http://schemas.microsoft.com/office/powerpoint/2010/main" val="2926719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strengths,</a:t>
            </a:r>
            <a:r>
              <a:rPr lang="en-US" baseline="0" dirty="0"/>
              <a:t> weaknesses and Opportunities &amp; Threats Analysis was conducted to analyze both the tool prototype and the underlying data structure. This slide represents summarize findings. The main strength of the tool prototype is that staff can now see where organizations may exist across Washington. This made outreach and in-person visits more viable by specifying which areas of the state needed more BCF outreach presence. The weaknesses of the prototype tool were that the data was imperfect and that there is no staff or budget to maintain or build the dataset. Those following Agile methods might be thinking this why the tool should have never been pursued in the first place, but Commerce is often seen as an incubator for innovation. The opportunities were numerous. Two of the main opportunities were that for the first time BCF had a clearer understanding of organizations that exist throughout the state. The Secretary of State’s registration list is very large, in excess of 90,000, so to identify 38,000 as potentially eligible with 1,200 of them being possibly By and For Organizations is a significant finding. One of the use cases identified by community based organization leaders was that the tool could be very useful in networking locally to share resources and address complex problems in a more strategic way. That being said, Community Based Organizations voiced considerable concern around the use of the tool by program staff. Use of the prototype tool was clearly established by workshop participants that the prototype tool should only be used for strategizing outreach and not used for deciding grant awards.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24</a:t>
            </a:fld>
            <a:endParaRPr lang="en-US"/>
          </a:p>
        </p:txBody>
      </p:sp>
    </p:spTree>
    <p:extLst>
      <p:ext uri="{BB962C8B-B14F-4D97-AF65-F5344CB8AC3E}">
        <p14:creationId xmlns:p14="http://schemas.microsoft.com/office/powerpoint/2010/main" val="205637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was performed by</a:t>
            </a:r>
            <a:r>
              <a:rPr lang="en-US" baseline="0" dirty="0"/>
              <a:t> Jeremy Walker when working as the Senior Project Management Analyst as an MA4 in the Local Government Division Research and Development Services Unit. Since this projects completion, Jeremy has taken a new position as an MA 5 Equity Analyst in the Office of Equity and Belonging. To reach Jeremy about this presentation or data equity type questions please email equityandbelonging@commerce.wa.gov.</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25</a:t>
            </a:fld>
            <a:endParaRPr lang="en-US"/>
          </a:p>
        </p:txBody>
      </p:sp>
    </p:spTree>
    <p:extLst>
      <p:ext uri="{BB962C8B-B14F-4D97-AF65-F5344CB8AC3E}">
        <p14:creationId xmlns:p14="http://schemas.microsoft.com/office/powerpoint/2010/main" val="391919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the success of the project. At the end of the project, 38,000 organizations were identified as possible organizations that can apply for BCF funding. 1,200 of these organizations were possibly By and For Led organizations. The project also designed a multi-layered prototype outreach tool that allowed staff to filter by different priority areas to see where staff could plan in-person and virtual community engagements about the program. The map of Washington is lit up in highlight yellow showing the richness of opportunities and opportunities that exist with organizations across the state!</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3</a:t>
            </a:fld>
            <a:endParaRPr lang="en-US"/>
          </a:p>
        </p:txBody>
      </p:sp>
    </p:spTree>
    <p:extLst>
      <p:ext uri="{BB962C8B-B14F-4D97-AF65-F5344CB8AC3E}">
        <p14:creationId xmlns:p14="http://schemas.microsoft.com/office/powerpoint/2010/main" val="24809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DMADV? DMADV is a LEAN approach. D stands for Define. Define the purpose and goals that include high level voice of the customer. M stands for Measure, detailed understanding of customers’ critical to quality deliverables, data sets, frameworks and methodologies for analysis. A stands for Analysis. The LEAN approach requires you to internally apply multiple approaches and methodologies of analysis to discern which approach/methodology is the best one that fulfills customer’s required deliverables. D stands for Design. Design is not an individual only process, it is co-creative in nature and should be done with the customers most impacted by the product or services. V stands for Verify, does the new process or tool meet the customers’ critical to quality deliverables? Analyze new incoming data and make adjustments to verify that the process or tool meets the customers’ critical to quality deliverables.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4</a:t>
            </a:fld>
            <a:endParaRPr lang="en-US"/>
          </a:p>
        </p:txBody>
      </p:sp>
    </p:spTree>
    <p:extLst>
      <p:ext uri="{BB962C8B-B14F-4D97-AF65-F5344CB8AC3E}">
        <p14:creationId xmlns:p14="http://schemas.microsoft.com/office/powerpoint/2010/main" val="191443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have heard of DMAIC, which is different from DMADV.</a:t>
            </a:r>
            <a:r>
              <a:rPr lang="en-US" baseline="0" dirty="0"/>
              <a:t> Author Surbhi, a LEAN practitioner established 9 differences between DMAIC and DMADV.</a:t>
            </a:r>
          </a:p>
          <a:p>
            <a:pPr marL="228600" indent="-228600">
              <a:buAutoNum type="arabicPeriod"/>
            </a:pPr>
            <a:r>
              <a:rPr lang="en-US" baseline="0" dirty="0"/>
              <a:t>Meaning: DMAIC is meant to improve existing processes while DMADV is used to design new processes.</a:t>
            </a:r>
          </a:p>
          <a:p>
            <a:pPr marL="228600" indent="-228600">
              <a:buAutoNum type="arabicPeriod"/>
            </a:pPr>
            <a:r>
              <a:rPr lang="en-US" baseline="0" dirty="0"/>
              <a:t>Type of Process: DMAIC is a reactive process which relies on past outcomes and DMADV is a proactive process that looks towards creating new possibilities.</a:t>
            </a:r>
          </a:p>
          <a:p>
            <a:pPr marL="228600" indent="-228600">
              <a:buAutoNum type="arabicPeriod"/>
            </a:pPr>
            <a:r>
              <a:rPr lang="en-US" baseline="0" dirty="0"/>
              <a:t>Focus: DMAIC is meant to focus on processes while DMADV is better at co-creating with customers or communities.</a:t>
            </a:r>
          </a:p>
          <a:p>
            <a:pPr marL="228600" indent="-228600">
              <a:buAutoNum type="arabicPeriod"/>
            </a:pPr>
            <a:r>
              <a:rPr lang="en-US" baseline="0" dirty="0"/>
              <a:t>Team Size: DMAIC teams are often small, 1 to 7 people. DMADV teams can be very large because you have a lot of customers and communities.</a:t>
            </a:r>
          </a:p>
          <a:p>
            <a:pPr marL="228600" indent="-228600">
              <a:buAutoNum type="arabicPeriod"/>
            </a:pPr>
            <a:r>
              <a:rPr lang="en-US" baseline="0" dirty="0"/>
              <a:t>Approach: DMAIC’s approach is to correct a process by controlling outcomes. DMADV is an approach to prevent good intentions turn into bad outcomes.</a:t>
            </a:r>
          </a:p>
          <a:p>
            <a:pPr marL="228600" indent="-228600">
              <a:buAutoNum type="arabicPeriod"/>
            </a:pPr>
            <a:r>
              <a:rPr lang="en-US" baseline="0" dirty="0"/>
              <a:t>Tools Used: DMAIC relies more on statistical and quantitative tools. DMADV relies more on qualitative tools that collect voice of the customers.</a:t>
            </a:r>
          </a:p>
          <a:p>
            <a:pPr marL="228600" indent="-228600">
              <a:buAutoNum type="arabicPeriod"/>
            </a:pPr>
            <a:r>
              <a:rPr lang="en-US" baseline="0" dirty="0"/>
              <a:t>Implemented when: DMAIC is implemented when small changes are needed to an existing process. DMADV is used when big changes are needed to design new products or services.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5</a:t>
            </a:fld>
            <a:endParaRPr lang="en-US"/>
          </a:p>
        </p:txBody>
      </p:sp>
    </p:spTree>
    <p:extLst>
      <p:ext uri="{BB962C8B-B14F-4D97-AF65-F5344CB8AC3E}">
        <p14:creationId xmlns:p14="http://schemas.microsoft.com/office/powerpoint/2010/main" val="154197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diagram that shows the decision making process of when to use DMAIC or DMADV. There</a:t>
            </a:r>
            <a:r>
              <a:rPr lang="en-US" baseline="0" dirty="0"/>
              <a:t> are essentially two questions that you should ask yourself. Does the process or product already exist and is the evolutionary improvement needed? If the process or product doesn’t exist and a big change is needed, then use DMADV. Otherwise, DMAIC will work for you most of the time. Both DMAIC and DMADV processes during project close out will bring you back to defining goals. </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6</a:t>
            </a:fld>
            <a:endParaRPr lang="en-US"/>
          </a:p>
        </p:txBody>
      </p:sp>
    </p:spTree>
    <p:extLst>
      <p:ext uri="{BB962C8B-B14F-4D97-AF65-F5344CB8AC3E}">
        <p14:creationId xmlns:p14="http://schemas.microsoft.com/office/powerpoint/2010/main" val="336448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shows a picture of a Kanban Board. Each column header has an acronym level of DMADV, below each column header are a list of activities.</a:t>
            </a:r>
          </a:p>
          <a:p>
            <a:endParaRPr lang="en-US" baseline="0" dirty="0"/>
          </a:p>
          <a:p>
            <a:r>
              <a:rPr lang="en-US" baseline="0" dirty="0"/>
              <a:t>The define column lists: Project Charter Scope &amp; Logic Model, HEAL Act Law, Environmental Justice Framework; How should Equity Analysis be done? Collect Data Ethically? Who should be included in this work? Communities, BIPOC Led Organizations, By and For Led organizations, white led </a:t>
            </a:r>
            <a:r>
              <a:rPr lang="en-US" baseline="0" dirty="0" err="1"/>
              <a:t>organizatons</a:t>
            </a:r>
            <a:r>
              <a:rPr lang="en-US" baseline="0" dirty="0"/>
              <a:t>, tribal governments. In order to answer these questions two data workshops were held that went through the detailed data collection of facility types, data collection principles, organization identification, and indicators of successful outreach by these different customers and communities. The define column also included defining geographical boundaries using Washington State ESRI GIS map, the Health Disparities Map from the Department of Health, and the New Market Tax Credit Map which was currently in use by the BCF program.</a:t>
            </a:r>
          </a:p>
          <a:p>
            <a:endParaRPr lang="en-US" baseline="0" dirty="0"/>
          </a:p>
          <a:p>
            <a:r>
              <a:rPr lang="en-US" baseline="0" dirty="0"/>
              <a:t>The Measure column includes the use of the GARE Racial Equity Toolkit, the Data Equity Toolkit from We All Count, a Quantitative Privacy Impact Assessment &amp; Mitigation tool, Collection of Publicly available data like ACS Data, NMTC Map and Health Disparities Map. In addition to these toolkits and frameworks, a demographic and geographic survey was issued to recent BCF applicants and known By and For organizations across Commerce. Those organizations who </a:t>
            </a:r>
            <a:r>
              <a:rPr lang="en-US" baseline="0" dirty="0" err="1"/>
              <a:t>RSVPd</a:t>
            </a:r>
            <a:r>
              <a:rPr lang="en-US" baseline="0" dirty="0"/>
              <a:t> for workshops were called and thanked for signing up. This allowed for greater trust and conversation to occur during the project.</a:t>
            </a:r>
          </a:p>
          <a:p>
            <a:endParaRPr lang="en-US" baseline="0" dirty="0"/>
          </a:p>
          <a:p>
            <a:r>
              <a:rPr lang="en-US" baseline="0" dirty="0"/>
              <a:t>The Analyze column included assessments of the data included in the measurement column. A workshop was held with surveyed organizations to conduct a strengths, weaknesses, opportunities and threats (SWOT) analysis of the existing data and report. This primarily covered the mapping of the data which is the first iteration of how the BCF Outreach tool might look like and the privacy impact assessment &amp; mitigation tool. The SWOT Analysis was used to adjust the BCF Tool and the privacy impact assessment and mitigation tool so that information could be collected more securely while protecting privacy and collecting information in an equitable way.</a:t>
            </a:r>
          </a:p>
          <a:p>
            <a:endParaRPr lang="en-US" baseline="0" dirty="0"/>
          </a:p>
          <a:p>
            <a:r>
              <a:rPr lang="en-US" baseline="0" dirty="0"/>
              <a:t>The design column includes applying multiple toolkits, methodologies and frameworks including Human Centered Design, GARE Racial Equity Toolkit, and Targeted Universalism. This is the operationalization of multiple analyses. You might note that this may sound like the Analyze step, however it is important to understand that analysis could not be done without applying the principles and questions under each of these frameworks and methods, which meant the design of the tool had to occur first. These different approaches resulted in the development of a formula that could be used to identify possible By and For Organizations from the publicly available Secretary of State organization registration data.</a:t>
            </a:r>
          </a:p>
          <a:p>
            <a:endParaRPr lang="en-US" baseline="0" dirty="0"/>
          </a:p>
          <a:p>
            <a:r>
              <a:rPr lang="en-US" baseline="0" dirty="0"/>
              <a:t>The Validate column includes many efforts to validate that the formula and process up to this point meet different communities and organizations needs. This included 338 confirmation calls with workshop stakeholders over the course of the project and reporting out in written and oral presentations to workshop attendees what the BCF tool prototype looked like.</a:t>
            </a:r>
          </a:p>
          <a:p>
            <a:endParaRPr lang="en-US" baseline="0" dirty="0"/>
          </a:p>
          <a:p>
            <a:r>
              <a:rPr lang="en-US" baseline="0" dirty="0"/>
              <a:t>It is not incorrect to believe that many of the activities listed under each of the DMADV columns is a project of itself. You would not be incorrect. However, this work was conducted by me, a Senior Project Manager with assistance from my team and additional staff who were pre-identified in the project charter under step 1. Most of the methods and frameworks were not known or assured to be used. Using DMADV and a Kanban project management approach allowed me to simplify the complexity of the project, center communities and share power with communities on how the Commerce program can engage with communities.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7</a:t>
            </a:fld>
            <a:endParaRPr lang="en-US"/>
          </a:p>
        </p:txBody>
      </p:sp>
    </p:spTree>
    <p:extLst>
      <p:ext uri="{BB962C8B-B14F-4D97-AF65-F5344CB8AC3E}">
        <p14:creationId xmlns:p14="http://schemas.microsoft.com/office/powerpoint/2010/main" val="83528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talks about who and where is being impacted. Remember, it’s important to know who the voice of the customer is. It’s likely that there</a:t>
            </a:r>
            <a:r>
              <a:rPr lang="en-US" baseline="0" dirty="0"/>
              <a:t> are more customers or communities. That’s ok. By identifying as many voices of the customer you can plan for more diverse and inclusive approaches to collecting the information you need to design the service or product. In the BCF Tool Project, the goal was to increase engagement with all organizations who are pursuing non-housing capital projects with an emphasis on increasing the number of Black, Indigenous, People of Color led organizations and By and For led organizations within Washington’s distressed communities.</a:t>
            </a:r>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8</a:t>
            </a:fld>
            <a:endParaRPr lang="en-US"/>
          </a:p>
        </p:txBody>
      </p:sp>
    </p:spTree>
    <p:extLst>
      <p:ext uri="{BB962C8B-B14F-4D97-AF65-F5344CB8AC3E}">
        <p14:creationId xmlns:p14="http://schemas.microsoft.com/office/powerpoint/2010/main" val="76923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defines By and For Led Organizations as follows: “A by-and-for organization is an organization that is part of the unique community where leadership and staff belong to the same community they serve and promote and preserve community member’s identities, traditions, and values. By-and-for organizations build trust, advocate, respond, and solve problems specific to community members. By-and-for organizations have roots in their respective communities as change agents, mitigating systems of community service, investing, and working with community members to improve their quality of life.”</a:t>
            </a:r>
          </a:p>
          <a:p>
            <a:endParaRPr lang="en-US" dirty="0"/>
          </a:p>
          <a:p>
            <a:r>
              <a:rPr lang="en-US" dirty="0"/>
              <a:t>It is important to note that the By and For led organization definition</a:t>
            </a:r>
            <a:r>
              <a:rPr lang="en-US" baseline="0" dirty="0"/>
              <a:t> is evolving. This is the definition that was used at the time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57807D7A-19BA-4597-81A4-4703751C58E4}" type="slidenum">
              <a:rPr lang="en-US" smtClean="0"/>
              <a:t>9</a:t>
            </a:fld>
            <a:endParaRPr lang="en-US"/>
          </a:p>
        </p:txBody>
      </p:sp>
    </p:spTree>
    <p:extLst>
      <p:ext uri="{BB962C8B-B14F-4D97-AF65-F5344CB8AC3E}">
        <p14:creationId xmlns:p14="http://schemas.microsoft.com/office/powerpoint/2010/main" val="3464756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XX/XX/2019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a:t>Presentation title goes here</a:t>
            </a:r>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a:t>Click to add subtitle (28)</a:t>
            </a:r>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a:t>Type a thank you message here</a:t>
            </a:r>
          </a:p>
        </p:txBody>
      </p:sp>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a:solidFill>
                  <a:srgbClr val="000000"/>
                </a:solidFill>
              </a:rPr>
              <a:t>www.commerce.wa.gov</a:t>
            </a: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a:t>XXX.XXX.XXXX</a:t>
            </a:r>
          </a:p>
        </p:txBody>
      </p:sp>
      <p:sp>
        <p:nvSpPr>
          <p:cNvPr id="2" name="TextBox 1"/>
          <p:cNvSpPr txBox="1"/>
          <p:nvPr userDrawn="1"/>
        </p:nvSpPr>
        <p:spPr>
          <a:xfrm>
            <a:off x="831850" y="539177"/>
            <a:ext cx="5839883" cy="1015663"/>
          </a:xfrm>
          <a:prstGeom prst="rect">
            <a:avLst/>
          </a:prstGeom>
          <a:noFill/>
        </p:spPr>
        <p:txBody>
          <a:bodyPr wrap="square" rtlCol="0">
            <a:spAutoFit/>
          </a:bodyPr>
          <a:lstStyle/>
          <a:p>
            <a:r>
              <a:rPr lang="en-US" sz="6000" dirty="0">
                <a:solidFill>
                  <a:schemeClr val="bg1"/>
                </a:solidFill>
                <a:latin typeface="Abril Fatface" panose="02000503000000020003" pitchFamily="2" charset="0"/>
              </a:rPr>
              <a:t>Thank you!</a:t>
            </a:r>
          </a:p>
        </p:txBody>
      </p:sp>
    </p:spTree>
    <p:extLst>
      <p:ext uri="{BB962C8B-B14F-4D97-AF65-F5344CB8AC3E}">
        <p14:creationId xmlns:p14="http://schemas.microsoft.com/office/powerpoint/2010/main" val="548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49454" y="2470903"/>
            <a:ext cx="1322250" cy="546833"/>
          </a:xfrm>
          <a:prstGeom prst="rect">
            <a:avLst/>
          </a:prstGeom>
        </p:spPr>
      </p:pic>
      <p:sp>
        <p:nvSpPr>
          <p:cNvPr id="8" name="TextBox 7"/>
          <p:cNvSpPr txBox="1"/>
          <p:nvPr userDrawn="1"/>
        </p:nvSpPr>
        <p:spPr>
          <a:xfrm>
            <a:off x="6528178"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Crime Victims &amp; Public Safety </a:t>
            </a:r>
          </a:p>
        </p:txBody>
      </p:sp>
      <p:sp>
        <p:nvSpPr>
          <p:cNvPr id="10" name="TextBox 9"/>
          <p:cNvSpPr txBox="1"/>
          <p:nvPr userDrawn="1"/>
        </p:nvSpPr>
        <p:spPr>
          <a:xfrm>
            <a:off x="6499077" y="3171099"/>
            <a:ext cx="2246086"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Business Assistance</a:t>
            </a:r>
          </a:p>
        </p:txBody>
      </p:sp>
      <p:sp>
        <p:nvSpPr>
          <p:cNvPr id="11" name="TextBox 10"/>
          <p:cNvSpPr txBox="1"/>
          <p:nvPr userDrawn="1"/>
        </p:nvSpPr>
        <p:spPr>
          <a:xfrm>
            <a:off x="1245974" y="5344934"/>
            <a:ext cx="1329211"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Planning</a:t>
            </a:r>
          </a:p>
        </p:txBody>
      </p:sp>
      <p:sp>
        <p:nvSpPr>
          <p:cNvPr id="12" name="TextBox 11"/>
          <p:cNvSpPr txBox="1"/>
          <p:nvPr userDrawn="1"/>
        </p:nvSpPr>
        <p:spPr>
          <a:xfrm>
            <a:off x="3697669" y="3171099"/>
            <a:ext cx="2177199"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Infrastructure</a:t>
            </a:r>
          </a:p>
        </p:txBody>
      </p:sp>
      <p:sp>
        <p:nvSpPr>
          <p:cNvPr id="13" name="TextBox 12"/>
          <p:cNvSpPr txBox="1"/>
          <p:nvPr userDrawn="1"/>
        </p:nvSpPr>
        <p:spPr>
          <a:xfrm>
            <a:off x="3271920" y="5344934"/>
            <a:ext cx="2820003" cy="369332"/>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Facilities</a:t>
            </a:r>
          </a:p>
        </p:txBody>
      </p:sp>
      <p:sp>
        <p:nvSpPr>
          <p:cNvPr id="14" name="TextBox 13"/>
          <p:cNvSpPr txBox="1"/>
          <p:nvPr userDrawn="1"/>
        </p:nvSpPr>
        <p:spPr>
          <a:xfrm>
            <a:off x="905823" y="3171099"/>
            <a:ext cx="1960793" cy="646331"/>
          </a:xfrm>
          <a:prstGeom prst="rect">
            <a:avLst/>
          </a:prstGeom>
          <a:noFill/>
        </p:spPr>
        <p:txBody>
          <a:bodyPr wrap="non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Housing</a:t>
            </a:r>
          </a:p>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homelessness</a:t>
            </a:r>
          </a:p>
        </p:txBody>
      </p:sp>
      <p:sp>
        <p:nvSpPr>
          <p:cNvPr id="15" name="TextBox 14"/>
          <p:cNvSpPr txBox="1"/>
          <p:nvPr userDrawn="1"/>
        </p:nvSpPr>
        <p:spPr>
          <a:xfrm>
            <a:off x="9652082" y="3171099"/>
            <a:ext cx="1058303" cy="369332"/>
          </a:xfrm>
          <a:prstGeom prst="rect">
            <a:avLst/>
          </a:prstGeom>
          <a:noFill/>
        </p:spPr>
        <p:txBody>
          <a:bodyPr wrap="none" rtlCol="0">
            <a:spAutoFit/>
          </a:bodyPr>
          <a:lstStyle/>
          <a:p>
            <a:pPr algn="ctr"/>
            <a:r>
              <a:rPr lang="en-US" sz="1800" b="1" cap="all" baseline="0" dirty="0">
                <a:solidFill>
                  <a:srgbClr val="5C5C5C"/>
                </a:solidFill>
                <a:latin typeface="Roboto Black" panose="02000000000000000000" pitchFamily="2" charset="0"/>
                <a:ea typeface="Roboto Light" panose="02000000000000000000" pitchFamily="2" charset="0"/>
              </a:rPr>
              <a:t>ENERGY</a:t>
            </a:r>
          </a:p>
        </p:txBody>
      </p:sp>
      <p:sp>
        <p:nvSpPr>
          <p:cNvPr id="16" name="TextBox 15"/>
          <p:cNvSpPr txBox="1"/>
          <p:nvPr userDrawn="1"/>
        </p:nvSpPr>
        <p:spPr>
          <a:xfrm>
            <a:off x="9121747"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a:solidFill>
                  <a:srgbClr val="5C5C5C"/>
                </a:solidFill>
                <a:latin typeface="Roboto Black" panose="02000000000000000000" pitchFamily="2" charset="0"/>
                <a:ea typeface="Roboto Light" panose="02000000000000000000" pitchFamily="2" charset="0"/>
                <a:cs typeface="+mn-cs"/>
              </a:rPr>
              <a:t>Community Services</a:t>
            </a:r>
          </a:p>
        </p:txBody>
      </p:sp>
      <p:pic>
        <p:nvPicPr>
          <p:cNvPr id="17" name="Picture 16"/>
          <p:cNvPicPr>
            <a:picLocks noChangeAspect="1"/>
          </p:cNvPicPr>
          <p:nvPr userDrawn="1"/>
        </p:nvPicPr>
        <p:blipFill>
          <a:blip r:embed="rId3"/>
          <a:stretch>
            <a:fillRect/>
          </a:stretch>
        </p:blipFill>
        <p:spPr>
          <a:xfrm>
            <a:off x="1458857" y="4199824"/>
            <a:ext cx="1161000" cy="945700"/>
          </a:xfrm>
          <a:prstGeom prst="rect">
            <a:avLst/>
          </a:prstGeom>
        </p:spPr>
      </p:pic>
      <p:pic>
        <p:nvPicPr>
          <p:cNvPr id="18" name="Picture 17"/>
          <p:cNvPicPr>
            <a:picLocks noChangeAspect="1"/>
          </p:cNvPicPr>
          <p:nvPr userDrawn="1"/>
        </p:nvPicPr>
        <p:blipFill>
          <a:blip r:embed="rId4"/>
          <a:stretch>
            <a:fillRect/>
          </a:stretch>
        </p:blipFill>
        <p:spPr>
          <a:xfrm>
            <a:off x="3867660" y="4174091"/>
            <a:ext cx="1651200" cy="971433"/>
          </a:xfrm>
          <a:prstGeom prst="rect">
            <a:avLst/>
          </a:prstGeom>
        </p:spPr>
      </p:pic>
      <p:pic>
        <p:nvPicPr>
          <p:cNvPr id="19" name="Picture 18"/>
          <p:cNvPicPr>
            <a:picLocks noChangeAspect="1"/>
          </p:cNvPicPr>
          <p:nvPr userDrawn="1"/>
        </p:nvPicPr>
        <p:blipFill>
          <a:blip r:embed="rId5"/>
          <a:stretch>
            <a:fillRect/>
          </a:stretch>
        </p:blipFill>
        <p:spPr>
          <a:xfrm>
            <a:off x="7067420" y="1821136"/>
            <a:ext cx="1109400" cy="1196600"/>
          </a:xfrm>
          <a:prstGeom prst="rect">
            <a:avLst/>
          </a:prstGeom>
        </p:spPr>
      </p:pic>
      <p:pic>
        <p:nvPicPr>
          <p:cNvPr id="20" name="Picture 19"/>
          <p:cNvPicPr>
            <a:picLocks noChangeAspect="1"/>
          </p:cNvPicPr>
          <p:nvPr userDrawn="1"/>
        </p:nvPicPr>
        <p:blipFill>
          <a:blip r:embed="rId6"/>
          <a:stretch>
            <a:fillRect/>
          </a:stretch>
        </p:blipFill>
        <p:spPr>
          <a:xfrm>
            <a:off x="9823258" y="2039869"/>
            <a:ext cx="715950" cy="977867"/>
          </a:xfrm>
          <a:prstGeom prst="rect">
            <a:avLst/>
          </a:prstGeom>
        </p:spPr>
      </p:pic>
      <p:pic>
        <p:nvPicPr>
          <p:cNvPr id="21" name="Picture 20"/>
          <p:cNvPicPr>
            <a:picLocks noChangeAspect="1"/>
          </p:cNvPicPr>
          <p:nvPr userDrawn="1"/>
        </p:nvPicPr>
        <p:blipFill>
          <a:blip r:embed="rId7"/>
          <a:stretch>
            <a:fillRect/>
          </a:stretch>
        </p:blipFill>
        <p:spPr>
          <a:xfrm>
            <a:off x="7214585" y="4251291"/>
            <a:ext cx="844950" cy="894233"/>
          </a:xfrm>
          <a:prstGeom prst="rect">
            <a:avLst/>
          </a:prstGeom>
        </p:spPr>
      </p:pic>
      <p:pic>
        <p:nvPicPr>
          <p:cNvPr id="22" name="Picture 21"/>
          <p:cNvPicPr>
            <a:picLocks noChangeAspect="1"/>
          </p:cNvPicPr>
          <p:nvPr userDrawn="1"/>
        </p:nvPicPr>
        <p:blipFill>
          <a:blip r:embed="rId8"/>
          <a:stretch>
            <a:fillRect/>
          </a:stretch>
        </p:blipFill>
        <p:spPr>
          <a:xfrm>
            <a:off x="9591058" y="4141924"/>
            <a:ext cx="1180350" cy="1003600"/>
          </a:xfrm>
          <a:prstGeom prst="rect">
            <a:avLst/>
          </a:prstGeom>
        </p:spPr>
      </p:pic>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a:solidFill>
                  <a:schemeClr val="accent5"/>
                </a:solidFill>
                <a:latin typeface="Roboto Light" panose="02000000000000000000" pitchFamily="2" charset="0"/>
                <a:ea typeface="Roboto Light" panose="02000000000000000000" pitchFamily="2" charset="0"/>
              </a:rPr>
              <a:t>We strengthen</a:t>
            </a:r>
            <a:r>
              <a:rPr lang="en-US" sz="4400" baseline="0" dirty="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pic>
        <p:nvPicPr>
          <p:cNvPr id="4" name="Picture 3"/>
          <p:cNvPicPr>
            <a:picLocks noChangeAspect="1"/>
          </p:cNvPicPr>
          <p:nvPr userDrawn="1"/>
        </p:nvPicPr>
        <p:blipFill>
          <a:blip r:embed="rId9"/>
          <a:stretch>
            <a:fillRect/>
          </a:stretch>
        </p:blipFill>
        <p:spPr>
          <a:xfrm>
            <a:off x="4060187" y="2124089"/>
            <a:ext cx="1518750" cy="906667"/>
          </a:xfrm>
          <a:prstGeom prst="rect">
            <a:avLst/>
          </a:prstGeom>
        </p:spPr>
      </p:pic>
    </p:spTree>
    <p:extLst>
      <p:ext uri="{BB962C8B-B14F-4D97-AF65-F5344CB8AC3E}">
        <p14:creationId xmlns:p14="http://schemas.microsoft.com/office/powerpoint/2010/main" val="20834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a:t>Section title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a:t>Click to edit Master title style</a:t>
            </a:r>
          </a:p>
        </p:txBody>
      </p:sp>
      <p:sp>
        <p:nvSpPr>
          <p:cNvPr id="9"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a:t>Click to edit Master title style</a:t>
            </a:r>
          </a:p>
        </p:txBody>
      </p:sp>
      <p:sp>
        <p:nvSpPr>
          <p:cNvPr id="12" name="Content Placeholder 2"/>
          <p:cNvSpPr>
            <a:spLocks noGrp="1"/>
          </p:cNvSpPr>
          <p:nvPr>
            <p:ph sz="half" idx="1"/>
          </p:nvPr>
        </p:nvSpPr>
        <p:spPr>
          <a:xfrm>
            <a:off x="83820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447294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1"/>
          </p:nvPr>
        </p:nvSpPr>
        <p:spPr>
          <a:xfrm>
            <a:off x="8107680" y="1825625"/>
            <a:ext cx="324612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p:cNvSpPr>
            <a:spLocks noGrp="1"/>
          </p:cNvSpPr>
          <p:nvPr>
            <p:ph type="title"/>
          </p:nvPr>
        </p:nvSpPr>
        <p:spPr>
          <a:xfrm>
            <a:off x="838200" y="281940"/>
            <a:ext cx="10515600" cy="1218948"/>
          </a:xfrm>
        </p:spPr>
        <p:txBody>
          <a:bodyPr/>
          <a:lstStyle/>
          <a:p>
            <a:r>
              <a:rPr lang="en-US"/>
              <a:t>Click to edit Master title style</a:t>
            </a:r>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a:t>Click to edit Master title style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 (28)</a:t>
            </a:r>
          </a:p>
          <a:p>
            <a:pPr lvl="1"/>
            <a:r>
              <a:rPr lang="en-US" dirty="0"/>
              <a:t>Second level (24)</a:t>
            </a:r>
          </a:p>
          <a:p>
            <a:pPr lvl="2"/>
            <a:r>
              <a:rPr lang="en-US" dirty="0"/>
              <a:t>Third level (20)</a:t>
            </a:r>
          </a:p>
          <a:p>
            <a:pPr lvl="3"/>
            <a:r>
              <a:rPr lang="en-US" dirty="0"/>
              <a:t>Fourth level (18)</a:t>
            </a:r>
          </a:p>
          <a:p>
            <a:pPr lvl="4"/>
            <a:r>
              <a:rPr lang="en-US" dirty="0"/>
              <a:t>Fifth level (18)</a:t>
            </a:r>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a:solidFill>
                  <a:schemeClr val="bg1"/>
                </a:solidFill>
                <a:latin typeface="+mn-lt"/>
                <a:ea typeface="Roboto Condensed" panose="02000000000000000000" pitchFamily="2" charset="0"/>
              </a:rPr>
              <a:t>Washington</a:t>
            </a:r>
            <a:r>
              <a:rPr lang="en-US" sz="1200" b="1" cap="all" baseline="0" dirty="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app.leg.wa.gov/rcw/default.aspx?cite=43.63A.125" TargetMode="External"/><Relationship Id="rId7" Type="http://schemas.openxmlformats.org/officeDocument/2006/relationships/hyperlink" Target="https://governor.wa.gov/sites/default/files/exe_order/22-04%20-%20Implementing%20PEAR%20%28tmp%29.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equity.wa.gov/people/community-compensation-guidelines" TargetMode="External"/><Relationship Id="rId5" Type="http://schemas.openxmlformats.org/officeDocument/2006/relationships/hyperlink" Target="https://app.leg.wa.gov/rcw/default.aspx?cite=43.03.220" TargetMode="External"/><Relationship Id="rId4" Type="http://schemas.openxmlformats.org/officeDocument/2006/relationships/hyperlink" Target="https://app.leg.wa.gov/rcw/default.aspx?cite=70A.02&amp;full=tru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eb.stanford.edu/~mshanks/MichaelShanks/files/509554.pdf" TargetMode="External"/><Relationship Id="rId3" Type="http://schemas.openxmlformats.org/officeDocument/2006/relationships/hyperlink" Target="https://drrobertbullard.com/useful-links/" TargetMode="External"/><Relationship Id="rId7" Type="http://schemas.openxmlformats.org/officeDocument/2006/relationships/hyperlink" Target="https://online.hbs.edu/blog/post/what-is-human-centered-desig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acb.wa.gov/sites/default/files/public/documents/Washington%20State%20PEAR%20Plan%20%26%20Playbook%20v1.0.pdf" TargetMode="External"/><Relationship Id="rId11" Type="http://schemas.openxmlformats.org/officeDocument/2006/relationships/image" Target="../media/image27.png"/><Relationship Id="rId5" Type="http://schemas.openxmlformats.org/officeDocument/2006/relationships/hyperlink" Target="https://weallcount.com/the-data-process/" TargetMode="External"/><Relationship Id="rId10" Type="http://schemas.openxmlformats.org/officeDocument/2006/relationships/hyperlink" Target="https://www.interaction-design.org/literature/article/a-simple-introduction-to-lean-ux" TargetMode="External"/><Relationship Id="rId4" Type="http://schemas.openxmlformats.org/officeDocument/2006/relationships/hyperlink" Target="https://www.racialequityalliance.org/wp-content/uploads/2015/10/GARE-Racial_Equity_Toolkit.pdf" TargetMode="External"/><Relationship Id="rId9" Type="http://schemas.openxmlformats.org/officeDocument/2006/relationships/hyperlink" Target="https://www.interaction-design.org/literature/topics/user-centered-desig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acialequityalliance.org/wp-content/uploads/2015/10/GARE-Racial_Equity_Toolkit.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www.racialequityalliance.org/wp-content/uploads/2015/10/GARE-Racial_Equity_Toolkit.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keydifferences.com/difference-between-dmaic-and-dmadv.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https://keydifferences.com/difference-between-dmaic-and-dmadv.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DMADV</a:t>
            </a:r>
          </a:p>
        </p:txBody>
      </p:sp>
      <p:sp>
        <p:nvSpPr>
          <p:cNvPr id="6" name="Text Placeholder 5"/>
          <p:cNvSpPr>
            <a:spLocks noGrp="1"/>
          </p:cNvSpPr>
          <p:nvPr>
            <p:ph type="body" sz="quarter" idx="13"/>
          </p:nvPr>
        </p:nvSpPr>
        <p:spPr/>
        <p:txBody>
          <a:bodyPr/>
          <a:lstStyle/>
          <a:p>
            <a:r>
              <a:rPr lang="en-US" dirty="0"/>
              <a:t>Using LEAN DMADV in Equity Analyses and Project Implementation</a:t>
            </a:r>
          </a:p>
        </p:txBody>
      </p:sp>
      <p:sp>
        <p:nvSpPr>
          <p:cNvPr id="2" name="Text Placeholder 1"/>
          <p:cNvSpPr>
            <a:spLocks noGrp="1"/>
          </p:cNvSpPr>
          <p:nvPr>
            <p:ph type="body" sz="quarter" idx="10"/>
          </p:nvPr>
        </p:nvSpPr>
        <p:spPr/>
        <p:txBody>
          <a:bodyPr/>
          <a:lstStyle/>
          <a:p>
            <a:r>
              <a:rPr lang="en-US" dirty="0"/>
              <a:t>Jeremy Walker</a:t>
            </a:r>
          </a:p>
        </p:txBody>
      </p:sp>
      <p:sp>
        <p:nvSpPr>
          <p:cNvPr id="3" name="Text Placeholder 2"/>
          <p:cNvSpPr>
            <a:spLocks noGrp="1"/>
          </p:cNvSpPr>
          <p:nvPr>
            <p:ph type="body" sz="quarter" idx="11"/>
          </p:nvPr>
        </p:nvSpPr>
        <p:spPr/>
        <p:txBody>
          <a:bodyPr/>
          <a:lstStyle/>
          <a:p>
            <a:r>
              <a:rPr lang="en-US" dirty="0"/>
              <a:t>Equity Analyst, Office of Equity And Belonging at Commerce</a:t>
            </a:r>
          </a:p>
        </p:txBody>
      </p:sp>
      <p:sp>
        <p:nvSpPr>
          <p:cNvPr id="4" name="Text Placeholder 3"/>
          <p:cNvSpPr>
            <a:spLocks noGrp="1"/>
          </p:cNvSpPr>
          <p:nvPr>
            <p:ph type="body" sz="quarter" idx="12"/>
          </p:nvPr>
        </p:nvSpPr>
        <p:spPr/>
        <p:txBody>
          <a:bodyPr/>
          <a:lstStyle/>
          <a:p>
            <a:r>
              <a:rPr lang="en-US" dirty="0"/>
              <a:t>11/30/2023</a:t>
            </a:r>
          </a:p>
        </p:txBody>
      </p:sp>
    </p:spTree>
    <p:extLst>
      <p:ext uri="{BB962C8B-B14F-4D97-AF65-F5344CB8AC3E}">
        <p14:creationId xmlns:p14="http://schemas.microsoft.com/office/powerpoint/2010/main" val="26090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401753"/>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DEFINE</a:t>
            </a:r>
          </a:p>
          <a:p>
            <a:r>
              <a:rPr lang="en-US" sz="1100" dirty="0">
                <a:solidFill>
                  <a:schemeClr val="bg1"/>
                </a:solidFill>
              </a:rPr>
              <a:t>   Who and where is being impacted?</a:t>
            </a:r>
          </a:p>
          <a:p>
            <a:r>
              <a:rPr lang="en-US" sz="1100" dirty="0">
                <a:solidFill>
                  <a:schemeClr val="bg1"/>
                </a:solidFill>
              </a:rPr>
              <a:t>   </a:t>
            </a:r>
            <a:r>
              <a:rPr lang="en-US" sz="1100" dirty="0">
                <a:solidFill>
                  <a:srgbClr val="FFFF00"/>
                </a:solidFill>
              </a:rPr>
              <a:t>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SWOT Analysis of BCF Data Framework</a:t>
            </a:r>
          </a:p>
          <a:p>
            <a:endParaRPr lang="en-US" sz="1100" dirty="0">
              <a:solidFill>
                <a:schemeClr val="bg1"/>
              </a:solidFill>
            </a:endParaRP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p:txBody>
      </p:sp>
      <p:sp>
        <p:nvSpPr>
          <p:cNvPr id="2" name="Title 1">
            <a:extLst>
              <a:ext uri="{FF2B5EF4-FFF2-40B4-BE49-F238E27FC236}">
                <a16:creationId xmlns:a16="http://schemas.microsoft.com/office/drawing/2014/main" id="{35928C0C-186B-18AF-27F1-63DF208191FF}"/>
              </a:ext>
            </a:extLst>
          </p:cNvPr>
          <p:cNvSpPr>
            <a:spLocks noGrp="1"/>
          </p:cNvSpPr>
          <p:nvPr>
            <p:ph type="title"/>
          </p:nvPr>
        </p:nvSpPr>
        <p:spPr>
          <a:xfrm>
            <a:off x="10348111" y="466253"/>
            <a:ext cx="2112520" cy="1218948"/>
          </a:xfrm>
        </p:spPr>
        <p:txBody>
          <a:bodyPr>
            <a:normAutofit/>
          </a:bodyPr>
          <a:lstStyle/>
          <a:p>
            <a:r>
              <a:rPr lang="en-US" sz="4000" dirty="0"/>
              <a:t>Project </a:t>
            </a:r>
            <a:br>
              <a:rPr lang="en-US" sz="4000" dirty="0"/>
            </a:br>
            <a:r>
              <a:rPr lang="en-US" sz="4000" dirty="0"/>
              <a:t>Charter</a:t>
            </a:r>
          </a:p>
        </p:txBody>
      </p:sp>
      <p:pic>
        <p:nvPicPr>
          <p:cNvPr id="9" name="Picture 8" descr="This slide shows a screen shot of a Project Charter. "/>
          <p:cNvPicPr>
            <a:picLocks noChangeAspect="1"/>
          </p:cNvPicPr>
          <p:nvPr/>
        </p:nvPicPr>
        <p:blipFill>
          <a:blip r:embed="rId3"/>
          <a:stretch>
            <a:fillRect/>
          </a:stretch>
        </p:blipFill>
        <p:spPr>
          <a:xfrm>
            <a:off x="3347236" y="205023"/>
            <a:ext cx="7000875" cy="5981700"/>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398"/>
            <a:ext cx="2950720" cy="6401355"/>
          </a:xfrm>
          <a:prstGeom prst="rect">
            <a:avLst/>
          </a:prstGeom>
        </p:spPr>
      </p:pic>
    </p:spTree>
    <p:extLst>
      <p:ext uri="{BB962C8B-B14F-4D97-AF65-F5344CB8AC3E}">
        <p14:creationId xmlns:p14="http://schemas.microsoft.com/office/powerpoint/2010/main" val="162926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0720"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a:t>
            </a:r>
            <a:r>
              <a:rPr lang="en-US" sz="1100" dirty="0">
                <a:solidFill>
                  <a:srgbClr val="FFFF00"/>
                </a:solidFill>
              </a:rPr>
              <a:t>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endParaRPr lang="en-US" sz="1100" dirty="0">
              <a:solidFill>
                <a:schemeClr val="bg1"/>
              </a:solidFill>
            </a:endParaRP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2" name="Title 1">
            <a:extLst>
              <a:ext uri="{FF2B5EF4-FFF2-40B4-BE49-F238E27FC236}">
                <a16:creationId xmlns:a16="http://schemas.microsoft.com/office/drawing/2014/main" id="{F33D6A78-6BC4-7B9B-0D1F-531EEC079026}"/>
              </a:ext>
            </a:extLst>
          </p:cNvPr>
          <p:cNvSpPr>
            <a:spLocks noGrp="1"/>
          </p:cNvSpPr>
          <p:nvPr>
            <p:ph type="title"/>
          </p:nvPr>
        </p:nvSpPr>
        <p:spPr>
          <a:xfrm>
            <a:off x="3153889" y="173707"/>
            <a:ext cx="10515600" cy="1218948"/>
          </a:xfrm>
        </p:spPr>
        <p:txBody>
          <a:bodyPr/>
          <a:lstStyle/>
          <a:p>
            <a:r>
              <a:rPr lang="en-US" dirty="0"/>
              <a:t>RCW’s &amp; Executive</a:t>
            </a:r>
            <a:r>
              <a:rPr lang="en-US" baseline="0" dirty="0"/>
              <a:t> Orders</a:t>
            </a:r>
            <a:endParaRPr lang="en-US" dirty="0"/>
          </a:p>
        </p:txBody>
      </p:sp>
      <p:sp>
        <p:nvSpPr>
          <p:cNvPr id="5" name="Content Placeholder 3"/>
          <p:cNvSpPr>
            <a:spLocks noGrp="1"/>
          </p:cNvSpPr>
          <p:nvPr>
            <p:ph sz="half" idx="2"/>
          </p:nvPr>
        </p:nvSpPr>
        <p:spPr>
          <a:xfrm>
            <a:off x="3043503" y="2004820"/>
            <a:ext cx="8309542" cy="2684875"/>
          </a:xfrm>
        </p:spPr>
        <p:txBody>
          <a:bodyPr>
            <a:noAutofit/>
          </a:bodyPr>
          <a:lstStyle/>
          <a:p>
            <a:pPr marL="457200" indent="-457200">
              <a:buFont typeface="+mj-lt"/>
              <a:buAutoNum type="arabicPeriod"/>
            </a:pPr>
            <a:r>
              <a:rPr lang="en-US" sz="2400" dirty="0">
                <a:solidFill>
                  <a:schemeClr val="tx1"/>
                </a:solidFill>
                <a:hlinkClick r:id="rId3"/>
              </a:rPr>
              <a:t>RCW 43.63A.125 </a:t>
            </a:r>
            <a:r>
              <a:rPr lang="en-US" sz="2400" dirty="0">
                <a:solidFill>
                  <a:schemeClr val="tx1"/>
                </a:solidFill>
              </a:rPr>
              <a:t>– Building Community Facilities</a:t>
            </a:r>
          </a:p>
          <a:p>
            <a:pPr marL="457200" indent="-457200">
              <a:buFont typeface="+mj-lt"/>
              <a:buAutoNum type="arabicPeriod"/>
            </a:pPr>
            <a:r>
              <a:rPr lang="en-US" sz="2400" dirty="0">
                <a:solidFill>
                  <a:schemeClr val="tx1"/>
                </a:solidFill>
                <a:hlinkClick r:id="rId4"/>
              </a:rPr>
              <a:t>RCW 70.02 </a:t>
            </a:r>
            <a:r>
              <a:rPr lang="en-US" sz="2400" dirty="0">
                <a:solidFill>
                  <a:schemeClr val="tx1"/>
                </a:solidFill>
              </a:rPr>
              <a:t>– HEAL Act - Environmental Justice</a:t>
            </a:r>
          </a:p>
          <a:p>
            <a:pPr marL="457200" indent="-457200">
              <a:buFont typeface="+mj-lt"/>
              <a:buAutoNum type="arabicPeriod"/>
            </a:pPr>
            <a:r>
              <a:rPr lang="en-US" sz="2400" dirty="0">
                <a:solidFill>
                  <a:schemeClr val="tx1"/>
                </a:solidFill>
                <a:hlinkClick r:id="rId5"/>
              </a:rPr>
              <a:t>RCW 43.03.220</a:t>
            </a:r>
            <a:r>
              <a:rPr lang="en-US" sz="2400" dirty="0">
                <a:solidFill>
                  <a:schemeClr val="tx1"/>
                </a:solidFill>
              </a:rPr>
              <a:t> – </a:t>
            </a:r>
            <a:r>
              <a:rPr lang="en-US" sz="2400" b="1" dirty="0">
                <a:solidFill>
                  <a:schemeClr val="tx1"/>
                </a:solidFill>
              </a:rPr>
              <a:t>NEW</a:t>
            </a:r>
            <a:r>
              <a:rPr lang="en-US" sz="2400" dirty="0">
                <a:solidFill>
                  <a:schemeClr val="tx1"/>
                </a:solidFill>
              </a:rPr>
              <a:t> - Compensation of Class One Groups &amp; </a:t>
            </a:r>
            <a:r>
              <a:rPr lang="en-US" sz="2400" dirty="0">
                <a:solidFill>
                  <a:schemeClr val="tx1"/>
                </a:solidFill>
                <a:hlinkClick r:id="rId6"/>
              </a:rPr>
              <a:t>2SSB 5793</a:t>
            </a:r>
            <a:endParaRPr lang="en-US" sz="2400" dirty="0">
              <a:solidFill>
                <a:schemeClr val="tx1"/>
              </a:solidFill>
            </a:endParaRPr>
          </a:p>
          <a:p>
            <a:pPr marL="457200" indent="-457200">
              <a:buFont typeface="+mj-lt"/>
              <a:buAutoNum type="arabicPeriod"/>
            </a:pPr>
            <a:r>
              <a:rPr lang="en-US" sz="2400" dirty="0">
                <a:solidFill>
                  <a:schemeClr val="tx1"/>
                </a:solidFill>
                <a:hlinkClick r:id="rId7"/>
              </a:rPr>
              <a:t>EO 22-04 </a:t>
            </a:r>
            <a:r>
              <a:rPr lang="en-US" sz="2400" dirty="0">
                <a:solidFill>
                  <a:schemeClr val="tx1"/>
                </a:solidFill>
              </a:rPr>
              <a:t>– </a:t>
            </a:r>
            <a:r>
              <a:rPr lang="en-US" sz="2400" b="1" dirty="0">
                <a:solidFill>
                  <a:schemeClr val="tx1"/>
                </a:solidFill>
              </a:rPr>
              <a:t>NEW</a:t>
            </a:r>
            <a:r>
              <a:rPr lang="en-US" sz="2400" dirty="0">
                <a:solidFill>
                  <a:schemeClr val="tx1"/>
                </a:solidFill>
              </a:rPr>
              <a:t> – PEAR - Establishes Washington State Pro-Equity Anti-Racism (PEAR) Plan &amp; Playbook</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98" y="-5383"/>
            <a:ext cx="2950720" cy="6389162"/>
          </a:xfrm>
          <a:prstGeom prst="rect">
            <a:avLst/>
          </a:prstGeom>
        </p:spPr>
      </p:pic>
    </p:spTree>
    <p:extLst>
      <p:ext uri="{BB962C8B-B14F-4D97-AF65-F5344CB8AC3E}">
        <p14:creationId xmlns:p14="http://schemas.microsoft.com/office/powerpoint/2010/main" val="272567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08069"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a:t>
            </a:r>
            <a:r>
              <a:rPr lang="en-US" sz="1100" dirty="0">
                <a:solidFill>
                  <a:srgbClr val="FFFF00"/>
                </a:solidFill>
              </a:rPr>
              <a:t>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b="1" dirty="0">
                <a:solidFill>
                  <a:schemeClr val="bg1"/>
                </a:solidFill>
              </a:rPr>
              <a:t>   </a:t>
            </a:r>
            <a:r>
              <a:rPr lang="en-US" sz="1100" dirty="0">
                <a:solidFill>
                  <a:schemeClr val="bg1"/>
                </a:solidFill>
              </a:rPr>
              <a:t>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3" name="Title 2">
            <a:extLst>
              <a:ext uri="{FF2B5EF4-FFF2-40B4-BE49-F238E27FC236}">
                <a16:creationId xmlns:a16="http://schemas.microsoft.com/office/drawing/2014/main" id="{26E7C5D6-751F-BBF2-82BB-1ABF41269E87}"/>
              </a:ext>
            </a:extLst>
          </p:cNvPr>
          <p:cNvSpPr>
            <a:spLocks noGrp="1"/>
          </p:cNvSpPr>
          <p:nvPr>
            <p:ph type="title"/>
          </p:nvPr>
        </p:nvSpPr>
        <p:spPr>
          <a:xfrm>
            <a:off x="2908069" y="-554041"/>
            <a:ext cx="10515600" cy="1218948"/>
          </a:xfrm>
        </p:spPr>
        <p:txBody>
          <a:bodyPr>
            <a:normAutofit/>
          </a:bodyPr>
          <a:lstStyle/>
          <a:p>
            <a:r>
              <a:rPr lang="en-US" sz="4000" dirty="0"/>
              <a:t>Frameworks</a:t>
            </a:r>
          </a:p>
        </p:txBody>
      </p:sp>
      <p:sp>
        <p:nvSpPr>
          <p:cNvPr id="6" name="Text Placeholder 2"/>
          <p:cNvSpPr txBox="1">
            <a:spLocks/>
          </p:cNvSpPr>
          <p:nvPr/>
        </p:nvSpPr>
        <p:spPr>
          <a:xfrm>
            <a:off x="2908069" y="846781"/>
            <a:ext cx="4663440" cy="64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*Some* Equity Frameworks</a:t>
            </a:r>
          </a:p>
        </p:txBody>
      </p:sp>
      <p:sp>
        <p:nvSpPr>
          <p:cNvPr id="9" name="Content Placeholder 3"/>
          <p:cNvSpPr>
            <a:spLocks noGrp="1"/>
          </p:cNvSpPr>
          <p:nvPr>
            <p:ph sz="half" idx="2"/>
          </p:nvPr>
        </p:nvSpPr>
        <p:spPr>
          <a:xfrm>
            <a:off x="3157522" y="1236352"/>
            <a:ext cx="8309542" cy="2684875"/>
          </a:xfrm>
        </p:spPr>
        <p:txBody>
          <a:bodyPr>
            <a:noAutofit/>
          </a:bodyPr>
          <a:lstStyle/>
          <a:p>
            <a:r>
              <a:rPr lang="en-US" sz="2000" dirty="0">
                <a:solidFill>
                  <a:schemeClr val="tx1"/>
                </a:solidFill>
                <a:hlinkClick r:id="rId3"/>
              </a:rPr>
              <a:t>Environmental Justice</a:t>
            </a:r>
            <a:r>
              <a:rPr lang="en-US" sz="2000" dirty="0">
                <a:solidFill>
                  <a:schemeClr val="tx1"/>
                </a:solidFill>
              </a:rPr>
              <a:t> ~ 1983 Dr. Robert Bullard</a:t>
            </a:r>
            <a:endParaRPr lang="en-US" sz="2000" dirty="0">
              <a:solidFill>
                <a:schemeClr val="tx1"/>
              </a:solidFill>
              <a:hlinkClick r:id="rId4"/>
            </a:endParaRPr>
          </a:p>
          <a:p>
            <a:r>
              <a:rPr lang="en-US" sz="2000" dirty="0">
                <a:solidFill>
                  <a:schemeClr val="tx1"/>
                </a:solidFill>
                <a:hlinkClick r:id="rId4"/>
              </a:rPr>
              <a:t>GARE Racial Equity Toolkit</a:t>
            </a:r>
            <a:r>
              <a:rPr lang="en-US" sz="2000" dirty="0">
                <a:solidFill>
                  <a:schemeClr val="tx1"/>
                </a:solidFill>
              </a:rPr>
              <a:t> ~ 1991 </a:t>
            </a:r>
          </a:p>
          <a:p>
            <a:r>
              <a:rPr lang="en-US" sz="2000" dirty="0">
                <a:solidFill>
                  <a:schemeClr val="tx1"/>
                </a:solidFill>
              </a:rPr>
              <a:t>Targeted Universalism</a:t>
            </a:r>
          </a:p>
          <a:p>
            <a:r>
              <a:rPr lang="en-US" sz="2000" dirty="0">
                <a:solidFill>
                  <a:schemeClr val="tx1"/>
                </a:solidFill>
                <a:hlinkClick r:id="rId5"/>
              </a:rPr>
              <a:t>Data Equity Framework from We All Count</a:t>
            </a:r>
            <a:r>
              <a:rPr lang="en-US" sz="2000" dirty="0">
                <a:solidFill>
                  <a:schemeClr val="tx1"/>
                </a:solidFill>
              </a:rPr>
              <a:t>–2017 Dr. Heather Krause</a:t>
            </a:r>
          </a:p>
          <a:p>
            <a:r>
              <a:rPr lang="en-US" sz="2000" dirty="0">
                <a:solidFill>
                  <a:schemeClr val="tx1"/>
                </a:solidFill>
              </a:rPr>
              <a:t>State Agency HEAL Teams – </a:t>
            </a:r>
            <a:r>
              <a:rPr lang="en-US" sz="2000" b="1" dirty="0">
                <a:solidFill>
                  <a:schemeClr val="tx1"/>
                </a:solidFill>
              </a:rPr>
              <a:t>NEW</a:t>
            </a:r>
            <a:r>
              <a:rPr lang="en-US" sz="2000" dirty="0">
                <a:solidFill>
                  <a:schemeClr val="tx1"/>
                </a:solidFill>
              </a:rPr>
              <a:t>  ~ 2023</a:t>
            </a:r>
          </a:p>
          <a:p>
            <a:r>
              <a:rPr lang="en-US" sz="2000" dirty="0">
                <a:solidFill>
                  <a:schemeClr val="tx1"/>
                </a:solidFill>
                <a:hlinkClick r:id="rId6"/>
              </a:rPr>
              <a:t>PEAR</a:t>
            </a:r>
            <a:r>
              <a:rPr lang="en-US" sz="2000" dirty="0">
                <a:solidFill>
                  <a:schemeClr val="tx1"/>
                </a:solidFill>
              </a:rPr>
              <a:t> – </a:t>
            </a:r>
            <a:r>
              <a:rPr lang="en-US" sz="2000" b="1" dirty="0">
                <a:solidFill>
                  <a:schemeClr val="tx1"/>
                </a:solidFill>
              </a:rPr>
              <a:t>NEW</a:t>
            </a:r>
            <a:r>
              <a:rPr lang="en-US" sz="2000" dirty="0">
                <a:solidFill>
                  <a:schemeClr val="tx1"/>
                </a:solidFill>
              </a:rPr>
              <a:t> –Establishes Washington State Pro-Equity Anti-Racism (PEAR) Plan &amp; Playbook</a:t>
            </a:r>
          </a:p>
        </p:txBody>
      </p:sp>
      <p:sp>
        <p:nvSpPr>
          <p:cNvPr id="7" name="Text Placeholder 2"/>
          <p:cNvSpPr txBox="1">
            <a:spLocks/>
          </p:cNvSpPr>
          <p:nvPr/>
        </p:nvSpPr>
        <p:spPr>
          <a:xfrm>
            <a:off x="2929544" y="4310798"/>
            <a:ext cx="4663440" cy="64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*Some* Design Frameworks</a:t>
            </a:r>
          </a:p>
        </p:txBody>
      </p:sp>
      <p:sp>
        <p:nvSpPr>
          <p:cNvPr id="5" name="Content Placeholder 3"/>
          <p:cNvSpPr>
            <a:spLocks noGrp="1"/>
          </p:cNvSpPr>
          <p:nvPr>
            <p:ph sz="half" idx="2"/>
          </p:nvPr>
        </p:nvSpPr>
        <p:spPr>
          <a:xfrm>
            <a:off x="3157522" y="4712575"/>
            <a:ext cx="8309542" cy="2684875"/>
          </a:xfrm>
        </p:spPr>
        <p:txBody>
          <a:bodyPr>
            <a:noAutofit/>
          </a:bodyPr>
          <a:lstStyle/>
          <a:p>
            <a:r>
              <a:rPr lang="en-US" sz="2000" dirty="0">
                <a:solidFill>
                  <a:schemeClr val="tx1"/>
                </a:solidFill>
                <a:hlinkClick r:id="rId7"/>
              </a:rPr>
              <a:t>Human Centered Design </a:t>
            </a:r>
            <a:endParaRPr lang="en-US" sz="2000" dirty="0">
              <a:solidFill>
                <a:schemeClr val="tx1"/>
              </a:solidFill>
            </a:endParaRPr>
          </a:p>
          <a:p>
            <a:r>
              <a:rPr lang="en-US" sz="2000" dirty="0">
                <a:solidFill>
                  <a:schemeClr val="tx1"/>
                </a:solidFill>
                <a:hlinkClick r:id="rId8"/>
              </a:rPr>
              <a:t>Design Thinking</a:t>
            </a:r>
            <a:endParaRPr lang="en-US" sz="2000" dirty="0">
              <a:solidFill>
                <a:schemeClr val="tx1"/>
              </a:solidFill>
            </a:endParaRPr>
          </a:p>
          <a:p>
            <a:r>
              <a:rPr lang="en-US" sz="2000" dirty="0">
                <a:solidFill>
                  <a:schemeClr val="tx1"/>
                </a:solidFill>
                <a:hlinkClick r:id="rId9"/>
              </a:rPr>
              <a:t>User Centered Design</a:t>
            </a:r>
            <a:endParaRPr lang="en-US" sz="2000" dirty="0">
              <a:solidFill>
                <a:schemeClr val="tx1"/>
              </a:solidFill>
            </a:endParaRPr>
          </a:p>
          <a:p>
            <a:r>
              <a:rPr lang="en-US" sz="2000" dirty="0">
                <a:solidFill>
                  <a:schemeClr val="tx1"/>
                </a:solidFill>
                <a:hlinkClick r:id="rId10"/>
              </a:rPr>
              <a:t>Lean UX</a:t>
            </a:r>
            <a:endParaRPr lang="en-US" sz="2000" dirty="0">
              <a:solidFill>
                <a:schemeClr val="tx1"/>
              </a:solidFill>
            </a:endParaRPr>
          </a:p>
          <a:p>
            <a:endParaRPr lang="en-US" sz="2000" dirty="0">
              <a:solidFill>
                <a:schemeClr val="tx1"/>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98" y="0"/>
            <a:ext cx="2950720" cy="6389162"/>
          </a:xfrm>
          <a:prstGeom prst="rect">
            <a:avLst/>
          </a:prstGeom>
        </p:spPr>
      </p:pic>
    </p:spTree>
    <p:extLst>
      <p:ext uri="{BB962C8B-B14F-4D97-AF65-F5344CB8AC3E}">
        <p14:creationId xmlns:p14="http://schemas.microsoft.com/office/powerpoint/2010/main" val="401239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a:t>
            </a:r>
            <a:r>
              <a:rPr lang="en-US" sz="1100" dirty="0">
                <a:solidFill>
                  <a:srgbClr val="FFFF00"/>
                </a:solidFill>
              </a:rPr>
              <a:t>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endParaRPr lang="en-US" sz="1100" dirty="0">
              <a:solidFill>
                <a:schemeClr val="bg1"/>
              </a:solidFill>
            </a:endParaRPr>
          </a:p>
          <a:p>
            <a:endParaRPr lang="en-US" sz="1100" dirty="0">
              <a:solidFill>
                <a:schemeClr val="bg1"/>
              </a:solidFill>
            </a:endParaRP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p:txBody>
      </p:sp>
      <p:sp>
        <p:nvSpPr>
          <p:cNvPr id="3" name="Title 2">
            <a:extLst>
              <a:ext uri="{FF2B5EF4-FFF2-40B4-BE49-F238E27FC236}">
                <a16:creationId xmlns:a16="http://schemas.microsoft.com/office/drawing/2014/main" id="{723AC217-2EE9-4016-1AC4-FBD8B91F291A}"/>
              </a:ext>
            </a:extLst>
          </p:cNvPr>
          <p:cNvSpPr>
            <a:spLocks noGrp="1"/>
          </p:cNvSpPr>
          <p:nvPr>
            <p:ph type="title"/>
          </p:nvPr>
        </p:nvSpPr>
        <p:spPr>
          <a:xfrm>
            <a:off x="2963654" y="-27356"/>
            <a:ext cx="10515600" cy="1218948"/>
          </a:xfrm>
        </p:spPr>
        <p:txBody>
          <a:bodyPr/>
          <a:lstStyle/>
          <a:p>
            <a:r>
              <a:rPr lang="en-US" dirty="0"/>
              <a:t>Data</a:t>
            </a:r>
          </a:p>
        </p:txBody>
      </p:sp>
      <p:sp>
        <p:nvSpPr>
          <p:cNvPr id="6" name="Text Placeholder 2"/>
          <p:cNvSpPr txBox="1">
            <a:spLocks/>
          </p:cNvSpPr>
          <p:nvPr/>
        </p:nvSpPr>
        <p:spPr>
          <a:xfrm>
            <a:off x="3005122" y="1407145"/>
            <a:ext cx="4663440" cy="64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Data Needed</a:t>
            </a:r>
          </a:p>
        </p:txBody>
      </p:sp>
      <p:sp>
        <p:nvSpPr>
          <p:cNvPr id="9" name="Content Placeholder 3"/>
          <p:cNvSpPr>
            <a:spLocks noGrp="1"/>
          </p:cNvSpPr>
          <p:nvPr>
            <p:ph sz="half" idx="2"/>
          </p:nvPr>
        </p:nvSpPr>
        <p:spPr>
          <a:xfrm>
            <a:off x="3085094" y="1908929"/>
            <a:ext cx="8309542" cy="1502837"/>
          </a:xfrm>
        </p:spPr>
        <p:txBody>
          <a:bodyPr>
            <a:noAutofit/>
          </a:bodyPr>
          <a:lstStyle/>
          <a:p>
            <a:r>
              <a:rPr lang="en-US" sz="2000" dirty="0">
                <a:solidFill>
                  <a:schemeClr val="tx1"/>
                </a:solidFill>
              </a:rPr>
              <a:t>Nonprofits in Washington State with: </a:t>
            </a:r>
          </a:p>
          <a:p>
            <a:pPr lvl="1"/>
            <a:r>
              <a:rPr lang="en-US" sz="1600" dirty="0">
                <a:solidFill>
                  <a:schemeClr val="tx1"/>
                </a:solidFill>
              </a:rPr>
              <a:t>Physical Address where appropriate</a:t>
            </a:r>
          </a:p>
          <a:p>
            <a:pPr lvl="1"/>
            <a:r>
              <a:rPr lang="en-US" sz="1600" dirty="0">
                <a:solidFill>
                  <a:schemeClr val="tx1"/>
                </a:solidFill>
              </a:rPr>
              <a:t>Types of services offered</a:t>
            </a:r>
          </a:p>
          <a:p>
            <a:pPr lvl="1"/>
            <a:r>
              <a:rPr lang="en-US" sz="1600" dirty="0"/>
              <a:t>Services offered to </a:t>
            </a:r>
          </a:p>
          <a:p>
            <a:pPr lvl="1"/>
            <a:r>
              <a:rPr lang="en-US" sz="1600" dirty="0">
                <a:solidFill>
                  <a:schemeClr val="tx1"/>
                </a:solidFill>
              </a:rPr>
              <a:t>Staff Size </a:t>
            </a:r>
          </a:p>
          <a:p>
            <a:pPr lvl="1"/>
            <a:r>
              <a:rPr lang="en-US" sz="1600" dirty="0"/>
              <a:t>Do they self-identify as By and For?</a:t>
            </a:r>
            <a:endParaRPr lang="en-US" sz="1600" dirty="0">
              <a:solidFill>
                <a:schemeClr val="tx1"/>
              </a:solidFill>
              <a:hlinkClick r:id="rId3"/>
            </a:endParaRPr>
          </a:p>
        </p:txBody>
      </p:sp>
      <p:sp>
        <p:nvSpPr>
          <p:cNvPr id="11" name="Text Placeholder 2"/>
          <p:cNvSpPr txBox="1">
            <a:spLocks/>
          </p:cNvSpPr>
          <p:nvPr/>
        </p:nvSpPr>
        <p:spPr>
          <a:xfrm>
            <a:off x="3005122" y="3899446"/>
            <a:ext cx="4663440" cy="64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Data Available</a:t>
            </a:r>
          </a:p>
        </p:txBody>
      </p:sp>
      <p:sp>
        <p:nvSpPr>
          <p:cNvPr id="12" name="Content Placeholder 3"/>
          <p:cNvSpPr>
            <a:spLocks noGrp="1"/>
          </p:cNvSpPr>
          <p:nvPr>
            <p:ph sz="half" idx="2"/>
          </p:nvPr>
        </p:nvSpPr>
        <p:spPr>
          <a:xfrm>
            <a:off x="3085094" y="4330553"/>
            <a:ext cx="8309542" cy="680760"/>
          </a:xfrm>
        </p:spPr>
        <p:txBody>
          <a:bodyPr>
            <a:noAutofit/>
          </a:bodyPr>
          <a:lstStyle/>
          <a:p>
            <a:r>
              <a:rPr lang="en-US" sz="2000" dirty="0">
                <a:solidFill>
                  <a:schemeClr val="tx1"/>
                </a:solidFill>
              </a:rPr>
              <a:t>Secretary of State registration data with limited financial information.</a:t>
            </a:r>
          </a:p>
          <a:p>
            <a:pPr lvl="1"/>
            <a:r>
              <a:rPr lang="en-US" sz="1600" dirty="0"/>
              <a:t>Physical Address</a:t>
            </a:r>
          </a:p>
          <a:p>
            <a:pPr lvl="1"/>
            <a:r>
              <a:rPr lang="en-US" sz="1600" dirty="0">
                <a:solidFill>
                  <a:schemeClr val="tx1"/>
                </a:solidFill>
              </a:rPr>
              <a:t>Website</a:t>
            </a:r>
          </a:p>
          <a:p>
            <a:pPr lvl="1"/>
            <a:r>
              <a:rPr lang="en-US" sz="1600" dirty="0">
                <a:solidFill>
                  <a:schemeClr val="tx1"/>
                </a:solidFill>
              </a:rPr>
              <a:t>Email</a:t>
            </a:r>
          </a:p>
          <a:p>
            <a:pPr lvl="1"/>
            <a:r>
              <a:rPr lang="en-US" sz="1600" dirty="0"/>
              <a:t>Phone</a:t>
            </a:r>
            <a:r>
              <a:rPr lang="en-US" sz="1600" dirty="0">
                <a:solidFill>
                  <a:schemeClr val="tx1"/>
                </a:solidFill>
              </a:rPr>
              <a:t> </a:t>
            </a:r>
          </a:p>
          <a:p>
            <a:pPr lvl="1"/>
            <a:r>
              <a:rPr lang="en-US" sz="1600" dirty="0"/>
              <a:t>Financial Information</a:t>
            </a:r>
            <a:endParaRPr lang="en-US" sz="1600" dirty="0">
              <a:solidFill>
                <a:schemeClr val="tx1"/>
              </a:solidFill>
              <a:hlinkClick r:id="rId3"/>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636" y="-2798"/>
            <a:ext cx="2950720" cy="6389162"/>
          </a:xfrm>
          <a:prstGeom prst="rect">
            <a:avLst/>
          </a:prstGeom>
        </p:spPr>
      </p:pic>
    </p:spTree>
    <p:extLst>
      <p:ext uri="{BB962C8B-B14F-4D97-AF65-F5344CB8AC3E}">
        <p14:creationId xmlns:p14="http://schemas.microsoft.com/office/powerpoint/2010/main" val="82126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70975"/>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a:t>
            </a:r>
            <a:r>
              <a:rPr lang="en-US" sz="1100" dirty="0">
                <a:solidFill>
                  <a:srgbClr val="FFFF00"/>
                </a:solidFill>
              </a:rPr>
              <a:t>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1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p:txBody>
      </p:sp>
      <p:sp>
        <p:nvSpPr>
          <p:cNvPr id="2" name="Title 1">
            <a:extLst>
              <a:ext uri="{FF2B5EF4-FFF2-40B4-BE49-F238E27FC236}">
                <a16:creationId xmlns:a16="http://schemas.microsoft.com/office/drawing/2014/main" id="{C646DE71-FA7A-7CE7-24C6-8B6DAD8AD5EA}"/>
              </a:ext>
            </a:extLst>
          </p:cNvPr>
          <p:cNvSpPr>
            <a:spLocks noGrp="1"/>
          </p:cNvSpPr>
          <p:nvPr>
            <p:ph type="title"/>
          </p:nvPr>
        </p:nvSpPr>
        <p:spPr>
          <a:xfrm>
            <a:off x="2951018" y="-302132"/>
            <a:ext cx="10515600" cy="1218948"/>
          </a:xfrm>
        </p:spPr>
        <p:txBody>
          <a:bodyPr>
            <a:normAutofit/>
          </a:bodyPr>
          <a:lstStyle/>
          <a:p>
            <a:r>
              <a:rPr lang="en-US" sz="4000" dirty="0"/>
              <a:t>Data Scrutinized</a:t>
            </a:r>
          </a:p>
        </p:txBody>
      </p:sp>
      <p:sp>
        <p:nvSpPr>
          <p:cNvPr id="9" name="Content Placeholder 3"/>
          <p:cNvSpPr>
            <a:spLocks noGrp="1"/>
          </p:cNvSpPr>
          <p:nvPr>
            <p:ph sz="half" idx="2"/>
          </p:nvPr>
        </p:nvSpPr>
        <p:spPr>
          <a:xfrm>
            <a:off x="3049468" y="1218948"/>
            <a:ext cx="8309542" cy="4645065"/>
          </a:xfrm>
        </p:spPr>
        <p:txBody>
          <a:bodyPr>
            <a:noAutofit/>
          </a:bodyPr>
          <a:lstStyle/>
          <a:p>
            <a:r>
              <a:rPr lang="en-US" sz="2000" dirty="0">
                <a:solidFill>
                  <a:schemeClr val="tx1"/>
                </a:solidFill>
              </a:rPr>
              <a:t>Consider Informed Consent Communication for both quantitative and qualitative data</a:t>
            </a:r>
          </a:p>
          <a:p>
            <a:pPr lvl="1"/>
            <a:r>
              <a:rPr lang="en-US" sz="1600" dirty="0"/>
              <a:t>Is the information subject to public disclosure? </a:t>
            </a:r>
          </a:p>
          <a:p>
            <a:pPr lvl="1"/>
            <a:r>
              <a:rPr lang="en-US" sz="1600" dirty="0">
                <a:solidFill>
                  <a:schemeClr val="tx1"/>
                </a:solidFill>
              </a:rPr>
              <a:t>Is the information personally identifiable on its own, in combination with other data collected or if it is mapped and layered with public data?</a:t>
            </a:r>
          </a:p>
          <a:p>
            <a:r>
              <a:rPr lang="en-US" sz="2000" dirty="0">
                <a:solidFill>
                  <a:schemeClr val="tx1"/>
                </a:solidFill>
              </a:rPr>
              <a:t>How well does your data represent your population impacted by your program? Does it really capture all voices or simply those who already operate in government already?</a:t>
            </a:r>
          </a:p>
          <a:p>
            <a:r>
              <a:rPr lang="en-US" sz="2000" dirty="0">
                <a:solidFill>
                  <a:schemeClr val="tx1"/>
                </a:solidFill>
              </a:rPr>
              <a:t>How should data be collected in a cultural appropriate way?</a:t>
            </a:r>
          </a:p>
          <a:p>
            <a:pPr lvl="1"/>
            <a:r>
              <a:rPr lang="en-US" sz="1600" dirty="0">
                <a:solidFill>
                  <a:schemeClr val="tx1"/>
                </a:solidFill>
              </a:rPr>
              <a:t>Respectful – understand before being understood by facilitating workshops</a:t>
            </a:r>
          </a:p>
          <a:p>
            <a:pPr lvl="1"/>
            <a:r>
              <a:rPr lang="en-US" sz="1600" dirty="0"/>
              <a:t>Outreach &amp; Engagement – break out by social groups and pay people for their Lived Experience</a:t>
            </a:r>
            <a:endParaRPr lang="en-US" sz="1600" dirty="0">
              <a:solidFill>
                <a:schemeClr val="tx1"/>
              </a:solidFill>
            </a:endParaRPr>
          </a:p>
          <a:p>
            <a:pPr lvl="1"/>
            <a:r>
              <a:rPr lang="en-US" sz="1600" dirty="0"/>
              <a:t>Accountable – answer why the data must be collected and what decisions are being made using the data</a:t>
            </a:r>
          </a:p>
          <a:p>
            <a:pPr lvl="1"/>
            <a:r>
              <a:rPr lang="en-US" sz="1600" dirty="0"/>
              <a:t>Data collection is not free</a:t>
            </a:r>
          </a:p>
          <a:p>
            <a:pPr lvl="1"/>
            <a:r>
              <a:rPr lang="en-US" sz="1600" dirty="0"/>
              <a:t>Transparent – Backup findings with data, provide translations of reports, recordings and other materials.</a:t>
            </a:r>
          </a:p>
          <a:p>
            <a:pPr lvl="1"/>
            <a:endParaRPr lang="en-US" sz="1600" dirty="0"/>
          </a:p>
          <a:p>
            <a:pPr marL="457200" lvl="1" indent="0">
              <a:buNone/>
            </a:pPr>
            <a:endParaRPr lang="en-US" sz="1600" dirty="0"/>
          </a:p>
          <a:p>
            <a:pPr marL="457200" lvl="1" indent="0">
              <a:buNone/>
            </a:pPr>
            <a:endParaRPr lang="en-US" sz="1600" dirty="0"/>
          </a:p>
          <a:p>
            <a:pPr lvl="1"/>
            <a:endParaRPr lang="en-US" sz="1600" dirty="0">
              <a:solidFill>
                <a:schemeClr val="tx1"/>
              </a:solidFill>
              <a:hlinkClick r:id="rId3"/>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8" y="0"/>
            <a:ext cx="2950720" cy="6370872"/>
          </a:xfrm>
          <a:prstGeom prst="rect">
            <a:avLst/>
          </a:prstGeom>
        </p:spPr>
      </p:pic>
    </p:spTree>
    <p:extLst>
      <p:ext uri="{BB962C8B-B14F-4D97-AF65-F5344CB8AC3E}">
        <p14:creationId xmlns:p14="http://schemas.microsoft.com/office/powerpoint/2010/main" val="2934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rgbClr val="FFFF00"/>
                </a:solidFill>
              </a:rPr>
              <a:t>MEASURE</a:t>
            </a:r>
          </a:p>
          <a:p>
            <a:r>
              <a:rPr lang="en-US" sz="1100" dirty="0">
                <a:solidFill>
                  <a:schemeClr val="bg1"/>
                </a:solidFill>
              </a:rPr>
              <a:t> </a:t>
            </a:r>
            <a:r>
              <a:rPr lang="en-US" sz="1200" dirty="0">
                <a:solidFill>
                  <a:schemeClr val="bg1"/>
                </a:solidFill>
              </a:rPr>
              <a:t>  </a:t>
            </a:r>
            <a:r>
              <a:rPr lang="en-US" sz="1100" b="1" dirty="0">
                <a:solidFill>
                  <a:srgbClr val="FFFF00"/>
                </a:solidFill>
              </a:rPr>
              <a:t>Quantitative</a:t>
            </a: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2" name="Title 1">
            <a:extLst>
              <a:ext uri="{FF2B5EF4-FFF2-40B4-BE49-F238E27FC236}">
                <a16:creationId xmlns:a16="http://schemas.microsoft.com/office/drawing/2014/main" id="{D312C6F4-697B-C111-BFEF-4633FBB89418}"/>
              </a:ext>
            </a:extLst>
          </p:cNvPr>
          <p:cNvSpPr>
            <a:spLocks noGrp="1"/>
          </p:cNvSpPr>
          <p:nvPr>
            <p:ph type="title"/>
          </p:nvPr>
        </p:nvSpPr>
        <p:spPr>
          <a:xfrm>
            <a:off x="2951018" y="-39202"/>
            <a:ext cx="10515600" cy="1218948"/>
          </a:xfrm>
        </p:spPr>
        <p:txBody>
          <a:bodyPr>
            <a:normAutofit/>
          </a:bodyPr>
          <a:lstStyle/>
          <a:p>
            <a:r>
              <a:rPr lang="en-US" sz="4000" dirty="0"/>
              <a:t>Quantitative Surveying &amp; Data Analysis</a:t>
            </a:r>
          </a:p>
        </p:txBody>
      </p:sp>
      <p:sp>
        <p:nvSpPr>
          <p:cNvPr id="9" name="Content Placeholder 3"/>
          <p:cNvSpPr>
            <a:spLocks noGrp="1"/>
          </p:cNvSpPr>
          <p:nvPr>
            <p:ph sz="half" idx="2"/>
          </p:nvPr>
        </p:nvSpPr>
        <p:spPr>
          <a:xfrm>
            <a:off x="2951017" y="1563667"/>
            <a:ext cx="9090561" cy="3730665"/>
          </a:xfrm>
        </p:spPr>
        <p:txBody>
          <a:bodyPr>
            <a:noAutofit/>
          </a:bodyPr>
          <a:lstStyle/>
          <a:p>
            <a:r>
              <a:rPr lang="en-US" sz="2400" dirty="0">
                <a:solidFill>
                  <a:schemeClr val="tx1"/>
                </a:solidFill>
              </a:rPr>
              <a:t>Establish a Baseline</a:t>
            </a:r>
          </a:p>
          <a:p>
            <a:pPr lvl="1"/>
            <a:r>
              <a:rPr lang="en-US" sz="2000" dirty="0"/>
              <a:t>How many organizations currently work with the program? </a:t>
            </a:r>
            <a:r>
              <a:rPr lang="en-US" sz="2000" dirty="0">
                <a:solidFill>
                  <a:schemeClr val="tx1"/>
                </a:solidFill>
              </a:rPr>
              <a:t>How many organizations self-identify as By and For organizations?</a:t>
            </a:r>
          </a:p>
          <a:p>
            <a:pPr lvl="1"/>
            <a:r>
              <a:rPr lang="en-US" sz="2000" dirty="0"/>
              <a:t>How many of these organizations operate in areas of the state that the Legislature and/or the Health Disparities Map identify as high priority?</a:t>
            </a:r>
          </a:p>
          <a:p>
            <a:pPr lvl="1"/>
            <a:r>
              <a:rPr lang="en-US" sz="2000" dirty="0"/>
              <a:t>Each question assumes that this includes all organizations who applied.</a:t>
            </a:r>
            <a:br>
              <a:rPr lang="en-US" sz="2000" dirty="0"/>
            </a:br>
            <a:endParaRPr lang="en-US" sz="2000" dirty="0">
              <a:solidFill>
                <a:schemeClr val="tx1"/>
              </a:solidFill>
            </a:endParaRPr>
          </a:p>
          <a:p>
            <a:r>
              <a:rPr lang="en-US" sz="2400" dirty="0">
                <a:solidFill>
                  <a:schemeClr val="tx1"/>
                </a:solidFill>
              </a:rPr>
              <a:t>Identify Possibilities</a:t>
            </a:r>
          </a:p>
          <a:p>
            <a:pPr lvl="1"/>
            <a:r>
              <a:rPr lang="en-US" sz="2000" dirty="0"/>
              <a:t>How many organizations exist that could use this program?</a:t>
            </a:r>
          </a:p>
          <a:p>
            <a:pPr lvl="1"/>
            <a:r>
              <a:rPr lang="en-US" sz="2000" dirty="0">
                <a:solidFill>
                  <a:schemeClr val="tx1"/>
                </a:solidFill>
              </a:rPr>
              <a:t>How many organizations possibly identify as By and For organizations?</a:t>
            </a:r>
          </a:p>
          <a:p>
            <a:pPr lvl="1"/>
            <a:r>
              <a:rPr lang="en-US" sz="2000" dirty="0"/>
              <a:t>How many of these organizations operate in areas of the state that the Legislature and/or the Health Disparities Map identify as high priority?</a:t>
            </a:r>
          </a:p>
        </p:txBody>
      </p:sp>
    </p:spTree>
    <p:extLst>
      <p:ext uri="{BB962C8B-B14F-4D97-AF65-F5344CB8AC3E}">
        <p14:creationId xmlns:p14="http://schemas.microsoft.com/office/powerpoint/2010/main" val="2968320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rgbClr val="FFFF00"/>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b="1" dirty="0">
                <a:solidFill>
                  <a:srgbClr val="FFFF00"/>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3" name="Title 2">
            <a:extLst>
              <a:ext uri="{FF2B5EF4-FFF2-40B4-BE49-F238E27FC236}">
                <a16:creationId xmlns:a16="http://schemas.microsoft.com/office/drawing/2014/main" id="{7A4E200D-0F2E-BE70-10AE-8F957A0D063E}"/>
              </a:ext>
            </a:extLst>
          </p:cNvPr>
          <p:cNvSpPr>
            <a:spLocks noGrp="1"/>
          </p:cNvSpPr>
          <p:nvPr>
            <p:ph type="title"/>
          </p:nvPr>
        </p:nvSpPr>
        <p:spPr>
          <a:xfrm>
            <a:off x="2951018" y="-143221"/>
            <a:ext cx="10515600" cy="1218948"/>
          </a:xfrm>
        </p:spPr>
        <p:txBody>
          <a:bodyPr>
            <a:normAutofit/>
          </a:bodyPr>
          <a:lstStyle/>
          <a:p>
            <a:r>
              <a:rPr lang="en-US" sz="3800" dirty="0"/>
              <a:t>Qualitative</a:t>
            </a:r>
            <a:r>
              <a:rPr lang="en-US" sz="3800" baseline="0" dirty="0"/>
              <a:t> Workshops with organizations</a:t>
            </a:r>
            <a:endParaRPr lang="en-US" sz="3800" dirty="0"/>
          </a:p>
        </p:txBody>
      </p:sp>
      <p:sp>
        <p:nvSpPr>
          <p:cNvPr id="9" name="Content Placeholder 3"/>
          <p:cNvSpPr>
            <a:spLocks noGrp="1"/>
          </p:cNvSpPr>
          <p:nvPr>
            <p:ph sz="half" idx="2"/>
          </p:nvPr>
        </p:nvSpPr>
        <p:spPr>
          <a:xfrm>
            <a:off x="3068782" y="1402559"/>
            <a:ext cx="9122920" cy="3730665"/>
          </a:xfrm>
        </p:spPr>
        <p:txBody>
          <a:bodyPr>
            <a:noAutofit/>
          </a:bodyPr>
          <a:lstStyle/>
          <a:p>
            <a:endParaRPr lang="en-US" sz="2000" dirty="0">
              <a:solidFill>
                <a:schemeClr val="tx1"/>
              </a:solidFill>
            </a:endParaRPr>
          </a:p>
          <a:p>
            <a:r>
              <a:rPr lang="en-US" sz="2400" dirty="0">
                <a:solidFill>
                  <a:schemeClr val="tx1"/>
                </a:solidFill>
              </a:rPr>
              <a:t>Identify what goes well with the program from the perspective of</a:t>
            </a:r>
          </a:p>
          <a:p>
            <a:pPr lvl="1"/>
            <a:r>
              <a:rPr lang="en-US" sz="2000" dirty="0"/>
              <a:t>successful grant applicants</a:t>
            </a:r>
            <a:endParaRPr lang="en-US" sz="2000" dirty="0">
              <a:solidFill>
                <a:schemeClr val="tx1"/>
              </a:solidFill>
            </a:endParaRPr>
          </a:p>
          <a:p>
            <a:pPr lvl="1"/>
            <a:r>
              <a:rPr lang="en-US" sz="2000" dirty="0"/>
              <a:t>unsuccessful grant applicants</a:t>
            </a:r>
          </a:p>
          <a:p>
            <a:pPr lvl="1"/>
            <a:r>
              <a:rPr lang="en-US" sz="2000" dirty="0"/>
              <a:t>Grant staff</a:t>
            </a:r>
          </a:p>
          <a:p>
            <a:pPr marL="457200" lvl="1" indent="0">
              <a:buNone/>
            </a:pPr>
            <a:endParaRPr lang="en-US" sz="1600" dirty="0">
              <a:solidFill>
                <a:schemeClr val="tx1"/>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8" y="0"/>
            <a:ext cx="2950720" cy="6389162"/>
          </a:xfrm>
          <a:prstGeom prst="rect">
            <a:avLst/>
          </a:prstGeom>
        </p:spPr>
      </p:pic>
    </p:spTree>
    <p:extLst>
      <p:ext uri="{BB962C8B-B14F-4D97-AF65-F5344CB8AC3E}">
        <p14:creationId xmlns:p14="http://schemas.microsoft.com/office/powerpoint/2010/main" val="390083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rgbClr val="FFFF00"/>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rgbClr val="FFFFFF"/>
                </a:solidFill>
              </a:rPr>
              <a:t>Qualitative</a:t>
            </a:r>
          </a:p>
          <a:p>
            <a:r>
              <a:rPr lang="en-US" sz="1100" dirty="0">
                <a:solidFill>
                  <a:schemeClr val="bg1"/>
                </a:solidFill>
              </a:rPr>
              <a:t>   </a:t>
            </a:r>
            <a:r>
              <a:rPr lang="en-US" sz="1100" dirty="0">
                <a:solidFill>
                  <a:srgbClr val="FFFF00"/>
                </a:solidFill>
              </a:rPr>
              <a:t>Continuous Feedback Loop</a:t>
            </a:r>
          </a:p>
          <a:p>
            <a:endParaRPr lang="en-US" sz="11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p:txBody>
      </p:sp>
      <p:sp>
        <p:nvSpPr>
          <p:cNvPr id="3" name="Title 2">
            <a:extLst>
              <a:ext uri="{FF2B5EF4-FFF2-40B4-BE49-F238E27FC236}">
                <a16:creationId xmlns:a16="http://schemas.microsoft.com/office/drawing/2014/main" id="{6BFFD2D7-2026-B07A-8BA7-D234235A981F}"/>
              </a:ext>
            </a:extLst>
          </p:cNvPr>
          <p:cNvSpPr>
            <a:spLocks noGrp="1"/>
          </p:cNvSpPr>
          <p:nvPr>
            <p:ph type="title"/>
          </p:nvPr>
        </p:nvSpPr>
        <p:spPr>
          <a:xfrm>
            <a:off x="2950720" y="-143221"/>
            <a:ext cx="10515600" cy="1218948"/>
          </a:xfrm>
        </p:spPr>
        <p:txBody>
          <a:bodyPr/>
          <a:lstStyle/>
          <a:p>
            <a:r>
              <a:rPr lang="en-US" dirty="0"/>
              <a:t>Continuous Feedback Loops</a:t>
            </a:r>
          </a:p>
        </p:txBody>
      </p:sp>
      <p:sp>
        <p:nvSpPr>
          <p:cNvPr id="9" name="Content Placeholder 3"/>
          <p:cNvSpPr>
            <a:spLocks noGrp="1"/>
          </p:cNvSpPr>
          <p:nvPr>
            <p:ph sz="half" idx="2"/>
          </p:nvPr>
        </p:nvSpPr>
        <p:spPr>
          <a:xfrm>
            <a:off x="3103635" y="1327849"/>
            <a:ext cx="8309542" cy="3730665"/>
          </a:xfrm>
        </p:spPr>
        <p:txBody>
          <a:bodyPr>
            <a:noAutofit/>
          </a:bodyPr>
          <a:lstStyle/>
          <a:p>
            <a:r>
              <a:rPr lang="en-US" sz="2400" dirty="0">
                <a:solidFill>
                  <a:schemeClr val="tx1"/>
                </a:solidFill>
              </a:rPr>
              <a:t>Asynchronous Communication Spaces</a:t>
            </a:r>
          </a:p>
          <a:p>
            <a:pPr lvl="1"/>
            <a:r>
              <a:rPr lang="en-US" sz="2000" dirty="0"/>
              <a:t>Intrapersonal – email and phone calls</a:t>
            </a:r>
          </a:p>
          <a:p>
            <a:pPr lvl="1"/>
            <a:r>
              <a:rPr lang="en-US" sz="2000" dirty="0"/>
              <a:t>Virtual spaces</a:t>
            </a:r>
          </a:p>
          <a:p>
            <a:pPr marL="457200" lvl="1" indent="0">
              <a:buNone/>
            </a:pPr>
            <a:endParaRPr lang="en-US" sz="2000" dirty="0">
              <a:solidFill>
                <a:schemeClr val="tx1"/>
              </a:solidFill>
            </a:endParaRPr>
          </a:p>
          <a:p>
            <a:r>
              <a:rPr lang="en-US" sz="2400" dirty="0">
                <a:solidFill>
                  <a:schemeClr val="tx1"/>
                </a:solidFill>
              </a:rPr>
              <a:t>Scheduled opportunities for reporting out and receiving feedback</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2950720" cy="6389162"/>
          </a:xfrm>
          <a:prstGeom prst="rect">
            <a:avLst/>
          </a:prstGeom>
        </p:spPr>
      </p:pic>
    </p:spTree>
    <p:extLst>
      <p:ext uri="{BB962C8B-B14F-4D97-AF65-F5344CB8AC3E}">
        <p14:creationId xmlns:p14="http://schemas.microsoft.com/office/powerpoint/2010/main" val="140209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chemeClr val="bg1"/>
                </a:solidFill>
                <a:effectLst>
                  <a:outerShdw blurRad="38100" dist="38100" dir="2700000" algn="tl">
                    <a:srgbClr val="000000">
                      <a:alpha val="43137"/>
                    </a:srgbClr>
                  </a:outerShdw>
                </a:effectLst>
              </a:rPr>
              <a:t>   </a:t>
            </a:r>
            <a:r>
              <a:rPr lang="en-US" sz="1100" dirty="0">
                <a:solidFill>
                  <a:schemeClr val="bg1"/>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rgbClr val="FFFF00"/>
                </a:solidFill>
              </a:rPr>
              <a:t>ANALYZE</a:t>
            </a:r>
          </a:p>
          <a:p>
            <a:r>
              <a:rPr lang="en-US" sz="1200" dirty="0">
                <a:solidFill>
                  <a:schemeClr val="bg1"/>
                </a:solidFill>
              </a:rPr>
              <a:t>   </a:t>
            </a:r>
            <a:r>
              <a:rPr lang="en-US" sz="1100" dirty="0">
                <a:solidFill>
                  <a:srgbClr val="FFFF00"/>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p:txBody>
      </p:sp>
      <p:sp>
        <p:nvSpPr>
          <p:cNvPr id="2" name="Title 1">
            <a:extLst>
              <a:ext uri="{FF2B5EF4-FFF2-40B4-BE49-F238E27FC236}">
                <a16:creationId xmlns:a16="http://schemas.microsoft.com/office/drawing/2014/main" id="{A3CBA229-9976-DA58-72D8-191BCA008720}"/>
              </a:ext>
            </a:extLst>
          </p:cNvPr>
          <p:cNvSpPr>
            <a:spLocks noGrp="1"/>
          </p:cNvSpPr>
          <p:nvPr>
            <p:ph type="title"/>
          </p:nvPr>
        </p:nvSpPr>
        <p:spPr>
          <a:xfrm>
            <a:off x="2950720" y="0"/>
            <a:ext cx="10515600" cy="1218948"/>
          </a:xfrm>
        </p:spPr>
        <p:txBody>
          <a:bodyPr>
            <a:normAutofit/>
          </a:bodyPr>
          <a:lstStyle/>
          <a:p>
            <a:r>
              <a:rPr lang="en-US" sz="4000" dirty="0"/>
              <a:t>Privacy Impact Assessment &amp; Mitigation</a:t>
            </a:r>
          </a:p>
        </p:txBody>
      </p:sp>
      <p:pic>
        <p:nvPicPr>
          <p:cNvPr id="3" name="Content Placeholder 2" descr="The slide shows a screenshot of a custom Privacy Impact Assessment &amp; Mitigation Tool, comprised of a bar chart, performance chart, and information table."/>
          <p:cNvPicPr>
            <a:picLocks noGrp="1" noChangeAspect="1"/>
          </p:cNvPicPr>
          <p:nvPr>
            <p:ph sz="half" idx="2"/>
          </p:nvPr>
        </p:nvPicPr>
        <p:blipFill>
          <a:blip r:embed="rId3"/>
          <a:stretch>
            <a:fillRect/>
          </a:stretch>
        </p:blipFill>
        <p:spPr>
          <a:xfrm>
            <a:off x="2950720" y="1499855"/>
            <a:ext cx="9241280" cy="4271553"/>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277"/>
            <a:ext cx="2950720" cy="6389162"/>
          </a:xfrm>
          <a:prstGeom prst="rect">
            <a:avLst/>
          </a:prstGeom>
        </p:spPr>
      </p:pic>
    </p:spTree>
    <p:extLst>
      <p:ext uri="{BB962C8B-B14F-4D97-AF65-F5344CB8AC3E}">
        <p14:creationId xmlns:p14="http://schemas.microsoft.com/office/powerpoint/2010/main" val="214391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862546"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chemeClr val="bg1"/>
                </a:solidFill>
                <a:effectLst>
                  <a:outerShdw blurRad="38100" dist="38100" dir="2700000" algn="tl">
                    <a:srgbClr val="000000">
                      <a:alpha val="43137"/>
                    </a:srgbClr>
                  </a:outerShdw>
                </a:effectLst>
              </a:rPr>
              <a:t>   </a:t>
            </a:r>
            <a:r>
              <a:rPr lang="en-US" sz="1100" dirty="0">
                <a:solidFill>
                  <a:schemeClr val="bg1"/>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rgbClr val="FFFF00"/>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a:t>
            </a:r>
            <a:r>
              <a:rPr lang="en-US" sz="1100" dirty="0">
                <a:solidFill>
                  <a:srgbClr val="FFFF00"/>
                </a:solidFill>
              </a:rPr>
              <a:t>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3" name="Title 2">
            <a:extLst>
              <a:ext uri="{FF2B5EF4-FFF2-40B4-BE49-F238E27FC236}">
                <a16:creationId xmlns:a16="http://schemas.microsoft.com/office/drawing/2014/main" id="{70160FBA-F06C-AE62-C567-4522ED1412EB}"/>
              </a:ext>
            </a:extLst>
          </p:cNvPr>
          <p:cNvSpPr>
            <a:spLocks noGrp="1"/>
          </p:cNvSpPr>
          <p:nvPr>
            <p:ph type="title"/>
          </p:nvPr>
        </p:nvSpPr>
        <p:spPr>
          <a:xfrm>
            <a:off x="2979552" y="-281360"/>
            <a:ext cx="10515600" cy="1218948"/>
          </a:xfrm>
        </p:spPr>
        <p:txBody>
          <a:bodyPr>
            <a:normAutofit/>
          </a:bodyPr>
          <a:lstStyle/>
          <a:p>
            <a:r>
              <a:rPr lang="en-US" sz="4000" dirty="0"/>
              <a:t>Surveys</a:t>
            </a:r>
          </a:p>
        </p:txBody>
      </p:sp>
      <p:sp>
        <p:nvSpPr>
          <p:cNvPr id="7" name="Content Placeholder 3"/>
          <p:cNvSpPr>
            <a:spLocks noGrp="1"/>
          </p:cNvSpPr>
          <p:nvPr>
            <p:ph sz="half" idx="2"/>
          </p:nvPr>
        </p:nvSpPr>
        <p:spPr>
          <a:xfrm>
            <a:off x="3180097" y="1088319"/>
            <a:ext cx="8309542" cy="4625012"/>
          </a:xfrm>
        </p:spPr>
        <p:txBody>
          <a:bodyPr>
            <a:noAutofit/>
          </a:bodyPr>
          <a:lstStyle/>
          <a:p>
            <a:r>
              <a:rPr lang="en-US" sz="2000" dirty="0">
                <a:solidFill>
                  <a:schemeClr val="tx1"/>
                </a:solidFill>
              </a:rPr>
              <a:t>Avoid making surveys generalizable knowledge</a:t>
            </a:r>
          </a:p>
          <a:p>
            <a:pPr lvl="1"/>
            <a:r>
              <a:rPr lang="en-US" sz="1200" dirty="0"/>
              <a:t>Statistically significant and generalizable surveys are very expensive to run</a:t>
            </a:r>
          </a:p>
          <a:p>
            <a:r>
              <a:rPr lang="en-US" sz="2000" dirty="0">
                <a:solidFill>
                  <a:schemeClr val="tx1"/>
                </a:solidFill>
              </a:rPr>
              <a:t>Focus surveys on specific audiences and disaggregate demographics where possible, </a:t>
            </a:r>
          </a:p>
          <a:p>
            <a:pPr lvl="1"/>
            <a:r>
              <a:rPr lang="en-US" sz="1600" dirty="0">
                <a:solidFill>
                  <a:schemeClr val="tx1"/>
                </a:solidFill>
              </a:rPr>
              <a:t>especially as it relates to race and ethnicity. Additional demographics may apply.</a:t>
            </a:r>
          </a:p>
          <a:p>
            <a:r>
              <a:rPr lang="en-US" sz="2000" dirty="0">
                <a:solidFill>
                  <a:schemeClr val="tx1"/>
                </a:solidFill>
              </a:rPr>
              <a:t>Translate your survey </a:t>
            </a:r>
          </a:p>
          <a:p>
            <a:pPr lvl="1"/>
            <a:r>
              <a:rPr lang="en-US" sz="1600" dirty="0">
                <a:solidFill>
                  <a:schemeClr val="tx1"/>
                </a:solidFill>
              </a:rPr>
              <a:t>if at all possible into languages where your program is active or plans to be active.</a:t>
            </a:r>
          </a:p>
          <a:p>
            <a:pPr lvl="1"/>
            <a:r>
              <a:rPr lang="en-US" sz="1600" dirty="0"/>
              <a:t>Make sure to reverse translate documents back into English to ensure intent. It is best to have community members test translations before they go out.</a:t>
            </a:r>
            <a:endParaRPr lang="en-US" sz="1600" dirty="0">
              <a:solidFill>
                <a:schemeClr val="tx1"/>
              </a:solidFill>
            </a:endParaRPr>
          </a:p>
          <a:p>
            <a:r>
              <a:rPr lang="en-US" sz="2000" dirty="0">
                <a:solidFill>
                  <a:schemeClr val="tx1"/>
                </a:solidFill>
              </a:rPr>
              <a:t>Always include an informed consent question that states: </a:t>
            </a:r>
          </a:p>
          <a:p>
            <a:pPr lvl="1"/>
            <a:r>
              <a:rPr lang="en-US" sz="1600" dirty="0">
                <a:solidFill>
                  <a:schemeClr val="tx1"/>
                </a:solidFill>
              </a:rPr>
              <a:t>what information is being collected, </a:t>
            </a:r>
          </a:p>
          <a:p>
            <a:pPr lvl="1"/>
            <a:r>
              <a:rPr lang="en-US" sz="1600" dirty="0">
                <a:solidFill>
                  <a:schemeClr val="tx1"/>
                </a:solidFill>
              </a:rPr>
              <a:t>what it will be used for, </a:t>
            </a:r>
          </a:p>
          <a:p>
            <a:pPr lvl="1"/>
            <a:r>
              <a:rPr lang="en-US" sz="1600" dirty="0">
                <a:solidFill>
                  <a:schemeClr val="tx1"/>
                </a:solidFill>
              </a:rPr>
              <a:t>how decisions will be made and who will be making them by when</a:t>
            </a:r>
          </a:p>
          <a:p>
            <a:pPr lvl="1"/>
            <a:r>
              <a:rPr lang="en-US" sz="1600" dirty="0"/>
              <a:t>How long the data will be a public record</a:t>
            </a:r>
          </a:p>
          <a:p>
            <a:pPr lvl="1"/>
            <a:r>
              <a:rPr lang="en-US" sz="1600" dirty="0">
                <a:solidFill>
                  <a:schemeClr val="tx1"/>
                </a:solidFill>
              </a:rPr>
              <a:t>That the data is likely accessible by public records request</a:t>
            </a:r>
          </a:p>
          <a:p>
            <a:pPr lvl="1"/>
            <a:r>
              <a:rPr lang="en-US" sz="1600" dirty="0"/>
              <a:t>That respondents should not enter any information that may lead to harm or embarrassment of themselves or others, especially in open text questions.</a:t>
            </a:r>
          </a:p>
          <a:p>
            <a:pPr marL="457200" lvl="1" indent="0">
              <a:buNone/>
            </a:pPr>
            <a:endParaRPr lang="en-US" sz="160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16" y="-2798"/>
            <a:ext cx="2950720" cy="6389162"/>
          </a:xfrm>
          <a:prstGeom prst="rect">
            <a:avLst/>
          </a:prstGeom>
        </p:spPr>
      </p:pic>
    </p:spTree>
    <p:extLst>
      <p:ext uri="{BB962C8B-B14F-4D97-AF65-F5344CB8AC3E}">
        <p14:creationId xmlns:p14="http://schemas.microsoft.com/office/powerpoint/2010/main" val="3506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796639" y="-8894"/>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rgbClr val="FFFF00"/>
                </a:solidFill>
                <a:effectLst>
                  <a:outerShdw blurRad="38100" dist="38100" dir="2700000" algn="tl">
                    <a:srgbClr val="000000">
                      <a:alpha val="43137"/>
                    </a:srgbClr>
                  </a:outerShdw>
                </a:effectLst>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govern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2" name="Title 1">
            <a:extLst>
              <a:ext uri="{FF2B5EF4-FFF2-40B4-BE49-F238E27FC236}">
                <a16:creationId xmlns:a16="http://schemas.microsoft.com/office/drawing/2014/main" id="{4CAD2062-862D-3539-BE34-02B2DA50E5FD}"/>
              </a:ext>
            </a:extLst>
          </p:cNvPr>
          <p:cNvSpPr>
            <a:spLocks noGrp="1"/>
          </p:cNvSpPr>
          <p:nvPr>
            <p:ph type="title"/>
          </p:nvPr>
        </p:nvSpPr>
        <p:spPr>
          <a:xfrm>
            <a:off x="3153888" y="103724"/>
            <a:ext cx="10515600" cy="1218948"/>
          </a:xfrm>
        </p:spPr>
        <p:txBody>
          <a:bodyPr>
            <a:normAutofit/>
          </a:bodyPr>
          <a:lstStyle/>
          <a:p>
            <a:r>
              <a:rPr lang="en-US" sz="4000" dirty="0"/>
              <a:t>Intro</a:t>
            </a:r>
          </a:p>
        </p:txBody>
      </p:sp>
      <p:sp>
        <p:nvSpPr>
          <p:cNvPr id="6" name="Content Placeholder 2"/>
          <p:cNvSpPr>
            <a:spLocks noGrp="1"/>
          </p:cNvSpPr>
          <p:nvPr>
            <p:ph sz="half" idx="1"/>
          </p:nvPr>
        </p:nvSpPr>
        <p:spPr>
          <a:xfrm>
            <a:off x="3340729" y="1569072"/>
            <a:ext cx="8851271" cy="5984340"/>
          </a:xfrm>
        </p:spPr>
        <p:txBody>
          <a:bodyPr>
            <a:normAutofit/>
          </a:bodyPr>
          <a:lstStyle/>
          <a:p>
            <a:pPr marL="514350" indent="-514350">
              <a:buFont typeface="+mj-lt"/>
              <a:buAutoNum type="arabicPeriod"/>
            </a:pPr>
            <a:r>
              <a:rPr lang="en-US" sz="2400" dirty="0"/>
              <a:t>Step up engagement with </a:t>
            </a:r>
            <a:r>
              <a:rPr lang="en-US" sz="2400" b="1" dirty="0"/>
              <a:t>Black, Indigenous, People of Color (BIPOC) Led , By-and-For Led organizations and Tribal </a:t>
            </a:r>
            <a:r>
              <a:rPr lang="en-US" sz="2400" dirty="0"/>
              <a:t>Governments</a:t>
            </a:r>
          </a:p>
          <a:p>
            <a:pPr marL="514350" indent="-514350">
              <a:buFont typeface="+mj-lt"/>
              <a:buAutoNum type="arabicPeriod"/>
            </a:pPr>
            <a:r>
              <a:rPr lang="en-US" sz="2400" b="1" dirty="0"/>
              <a:t>Expand the overall number of organizations applying </a:t>
            </a:r>
            <a:r>
              <a:rPr lang="en-US" sz="2400" dirty="0"/>
              <a:t>for BCF grant program</a:t>
            </a:r>
            <a:r>
              <a:rPr lang="en-US" dirty="0"/>
              <a:t>.</a:t>
            </a:r>
          </a:p>
          <a:p>
            <a:pPr marL="0" indent="0">
              <a:buNone/>
            </a:pPr>
            <a:endParaRPr lang="en-US" dirty="0"/>
          </a:p>
          <a:p>
            <a:pPr lvl="1">
              <a:buFont typeface="Wingdings" panose="05000000000000000000" pitchFamily="2" charset="2"/>
              <a:buChar char="q"/>
            </a:pPr>
            <a:r>
              <a:rPr lang="en-US" sz="2000" dirty="0"/>
              <a:t>Who and where are these organizations across Washington State?</a:t>
            </a:r>
          </a:p>
          <a:p>
            <a:pPr marL="457200" lvl="1" indent="0">
              <a:buNone/>
            </a:pPr>
            <a:endParaRPr lang="en-US" sz="2000" dirty="0"/>
          </a:p>
          <a:p>
            <a:pPr lvl="1">
              <a:buFont typeface="Wingdings" panose="05000000000000000000" pitchFamily="2" charset="2"/>
              <a:buChar char="q"/>
            </a:pPr>
            <a:r>
              <a:rPr lang="en-US" sz="2000" dirty="0"/>
              <a:t>What are their barriers to applying? (Expand on existing research)</a:t>
            </a:r>
          </a:p>
          <a:p>
            <a:pPr marL="457200" lvl="1" indent="0">
              <a:buNone/>
            </a:pPr>
            <a:endParaRPr lang="en-US" sz="2000" dirty="0"/>
          </a:p>
          <a:p>
            <a:pPr lvl="1">
              <a:buFont typeface="Wingdings" panose="05000000000000000000" pitchFamily="2" charset="2"/>
              <a:buChar char="q"/>
            </a:pPr>
            <a:r>
              <a:rPr lang="en-US" sz="2000" dirty="0"/>
              <a:t>Create new tools and environments to build meaningful relationships with organizations so they can decide whether to apply or not.</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2956816" cy="6395258"/>
          </a:xfrm>
          <a:prstGeom prst="rect">
            <a:avLst/>
          </a:prstGeom>
        </p:spPr>
      </p:pic>
    </p:spTree>
    <p:extLst>
      <p:ext uri="{BB962C8B-B14F-4D97-AF65-F5344CB8AC3E}">
        <p14:creationId xmlns:p14="http://schemas.microsoft.com/office/powerpoint/2010/main" val="1687501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chemeClr val="bg1"/>
                </a:solidFill>
                <a:effectLst>
                  <a:outerShdw blurRad="38100" dist="38100" dir="2700000" algn="tl">
                    <a:srgbClr val="000000">
                      <a:alpha val="43137"/>
                    </a:srgbClr>
                  </a:outerShdw>
                </a:effectLst>
              </a:rPr>
              <a:t>   </a:t>
            </a:r>
            <a:r>
              <a:rPr lang="en-US" sz="1100" dirty="0">
                <a:solidFill>
                  <a:schemeClr val="bg1"/>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rgbClr val="FFFF00"/>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a:t>
            </a:r>
            <a:r>
              <a:rPr lang="en-US" sz="1100" dirty="0">
                <a:solidFill>
                  <a:srgbClr val="FFFF00"/>
                </a:solidFill>
              </a:rPr>
              <a:t>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2" name="Title 1">
            <a:extLst>
              <a:ext uri="{FF2B5EF4-FFF2-40B4-BE49-F238E27FC236}">
                <a16:creationId xmlns:a16="http://schemas.microsoft.com/office/drawing/2014/main" id="{023B846E-F3B0-AC58-FA70-1B91D5B9CA26}"/>
              </a:ext>
            </a:extLst>
          </p:cNvPr>
          <p:cNvSpPr>
            <a:spLocks noGrp="1"/>
          </p:cNvSpPr>
          <p:nvPr>
            <p:ph type="title"/>
          </p:nvPr>
        </p:nvSpPr>
        <p:spPr>
          <a:xfrm>
            <a:off x="3061855" y="-257616"/>
            <a:ext cx="10515600" cy="1218948"/>
          </a:xfrm>
        </p:spPr>
        <p:txBody>
          <a:bodyPr>
            <a:normAutofit/>
          </a:bodyPr>
          <a:lstStyle/>
          <a:p>
            <a:r>
              <a:rPr lang="en-US" sz="4000" dirty="0"/>
              <a:t>Geospatial Equity Analysis</a:t>
            </a:r>
          </a:p>
        </p:txBody>
      </p:sp>
      <p:pic>
        <p:nvPicPr>
          <p:cNvPr id="5" name="Picture 4" descr="Map showing the environmental health disparities in the greater Vancouver, Washington area."/>
          <p:cNvPicPr>
            <a:picLocks noChangeAspect="1"/>
          </p:cNvPicPr>
          <p:nvPr/>
        </p:nvPicPr>
        <p:blipFill>
          <a:blip r:embed="rId3"/>
          <a:stretch>
            <a:fillRect/>
          </a:stretch>
        </p:blipFill>
        <p:spPr>
          <a:xfrm>
            <a:off x="3485859" y="1474768"/>
            <a:ext cx="8171300" cy="3442209"/>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8" y="0"/>
            <a:ext cx="2950720" cy="6389162"/>
          </a:xfrm>
          <a:prstGeom prst="rect">
            <a:avLst/>
          </a:prstGeom>
        </p:spPr>
      </p:pic>
    </p:spTree>
    <p:extLst>
      <p:ext uri="{BB962C8B-B14F-4D97-AF65-F5344CB8AC3E}">
        <p14:creationId xmlns:p14="http://schemas.microsoft.com/office/powerpoint/2010/main" val="3904727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chemeClr val="bg1"/>
                </a:solidFill>
                <a:effectLst>
                  <a:outerShdw blurRad="38100" dist="38100" dir="2700000" algn="tl">
                    <a:srgbClr val="000000">
                      <a:alpha val="43137"/>
                    </a:srgbClr>
                  </a:outerShdw>
                </a:effectLst>
              </a:rPr>
              <a:t>   </a:t>
            </a:r>
            <a:r>
              <a:rPr lang="en-US" sz="1100" dirty="0">
                <a:solidFill>
                  <a:schemeClr val="bg1"/>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rgbClr val="FFFF00"/>
                </a:solidFill>
              </a:rPr>
              <a:t>DESIGN</a:t>
            </a:r>
          </a:p>
          <a:p>
            <a:r>
              <a:rPr lang="en-US" sz="1100" dirty="0">
                <a:solidFill>
                  <a:srgbClr val="FFFF00"/>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3" name="Title 2">
            <a:extLst>
              <a:ext uri="{FF2B5EF4-FFF2-40B4-BE49-F238E27FC236}">
                <a16:creationId xmlns:a16="http://schemas.microsoft.com/office/drawing/2014/main" id="{5633EBA8-5D59-F7F7-1A40-8EB263AE56E5}"/>
              </a:ext>
            </a:extLst>
          </p:cNvPr>
          <p:cNvSpPr>
            <a:spLocks noGrp="1"/>
          </p:cNvSpPr>
          <p:nvPr>
            <p:ph type="title"/>
          </p:nvPr>
        </p:nvSpPr>
        <p:spPr>
          <a:xfrm>
            <a:off x="2979552" y="-361252"/>
            <a:ext cx="10515600" cy="1218948"/>
          </a:xfrm>
        </p:spPr>
        <p:txBody>
          <a:bodyPr>
            <a:normAutofit/>
          </a:bodyPr>
          <a:lstStyle/>
          <a:p>
            <a:r>
              <a:rPr lang="en-US" sz="4000" dirty="0"/>
              <a:t>Design Principals</a:t>
            </a:r>
          </a:p>
        </p:txBody>
      </p:sp>
      <p:sp>
        <p:nvSpPr>
          <p:cNvPr id="7" name="Content Placeholder 3"/>
          <p:cNvSpPr>
            <a:spLocks noGrp="1"/>
          </p:cNvSpPr>
          <p:nvPr>
            <p:ph sz="half" idx="2"/>
          </p:nvPr>
        </p:nvSpPr>
        <p:spPr>
          <a:xfrm>
            <a:off x="3085094" y="937587"/>
            <a:ext cx="9092490" cy="5263187"/>
          </a:xfrm>
        </p:spPr>
        <p:txBody>
          <a:bodyPr>
            <a:noAutofit/>
          </a:bodyPr>
          <a:lstStyle/>
          <a:p>
            <a:r>
              <a:rPr lang="en-US" sz="2200" dirty="0">
                <a:solidFill>
                  <a:schemeClr val="tx1"/>
                </a:solidFill>
              </a:rPr>
              <a:t>Depends on the frameworks you choose</a:t>
            </a:r>
          </a:p>
          <a:p>
            <a:pPr lvl="1"/>
            <a:r>
              <a:rPr lang="en-US" sz="1600" dirty="0"/>
              <a:t>DMADV does not have specific design principles, but rather encourages experimentation</a:t>
            </a:r>
          </a:p>
          <a:p>
            <a:pPr marL="457200" lvl="1" indent="0">
              <a:buNone/>
            </a:pPr>
            <a:endParaRPr lang="en-US" sz="800" dirty="0"/>
          </a:p>
          <a:p>
            <a:r>
              <a:rPr lang="en-US" sz="2200" dirty="0">
                <a:solidFill>
                  <a:schemeClr val="tx1"/>
                </a:solidFill>
              </a:rPr>
              <a:t>Principles don’t mean much unless you build them with the communities you are trying to serve and you operationalize them.</a:t>
            </a:r>
          </a:p>
          <a:p>
            <a:r>
              <a:rPr lang="en-US" sz="2200" dirty="0">
                <a:solidFill>
                  <a:schemeClr val="tx1"/>
                </a:solidFill>
              </a:rPr>
              <a:t>Environmental Justice Principles</a:t>
            </a:r>
          </a:p>
          <a:p>
            <a:pPr lvl="1"/>
            <a:r>
              <a:rPr lang="en-US" sz="1600" dirty="0"/>
              <a:t>Use intersectional lenses to address disproportionate environmental and health impacts by prioritizing impacted populations, equitably distributing resources and benefits, and eliminating harm.</a:t>
            </a:r>
          </a:p>
          <a:p>
            <a:pPr lvl="1"/>
            <a:r>
              <a:rPr lang="en-US" sz="1600" dirty="0"/>
              <a:t>Focus on racial equity and recognition of ways in which systemic racism leads to disproportionate environmental impacts and health disparities in Black, Indigenous, and Communities of Color.</a:t>
            </a:r>
          </a:p>
          <a:p>
            <a:pPr lvl="1"/>
            <a:r>
              <a:rPr lang="en-US" sz="1600" dirty="0">
                <a:solidFill>
                  <a:schemeClr val="tx1"/>
                </a:solidFill>
              </a:rPr>
              <a:t>Meaningful engagement with impacted communities about the development of the tool</a:t>
            </a:r>
          </a:p>
          <a:p>
            <a:pPr lvl="1"/>
            <a:r>
              <a:rPr lang="en-US" sz="1600" dirty="0"/>
              <a:t>Self-determination is a core principle of tribal sovereignty</a:t>
            </a:r>
          </a:p>
          <a:p>
            <a:pPr lvl="1"/>
            <a:r>
              <a:rPr lang="en-US" sz="1600" dirty="0"/>
              <a:t>Operationalize these through Accountability of staff, Respect for Communities and Tribes, and Transparency in information, communication, and decision-making.</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16" y="5277"/>
            <a:ext cx="2950720" cy="6389162"/>
          </a:xfrm>
          <a:prstGeom prst="rect">
            <a:avLst/>
          </a:prstGeom>
        </p:spPr>
      </p:pic>
    </p:spTree>
    <p:extLst>
      <p:ext uri="{BB962C8B-B14F-4D97-AF65-F5344CB8AC3E}">
        <p14:creationId xmlns:p14="http://schemas.microsoft.com/office/powerpoint/2010/main" val="358554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chemeClr val="bg1"/>
                </a:solidFill>
                <a:effectLst>
                  <a:outerShdw blurRad="38100" dist="38100" dir="2700000" algn="tl">
                    <a:srgbClr val="000000">
                      <a:alpha val="43137"/>
                    </a:srgbClr>
                  </a:outerShdw>
                </a:effectLst>
              </a:rPr>
              <a:t>   </a:t>
            </a:r>
            <a:r>
              <a:rPr lang="en-US" sz="1100" dirty="0">
                <a:solidFill>
                  <a:schemeClr val="bg1"/>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rgbClr val="FFFF00"/>
                </a:solidFill>
              </a:rPr>
              <a:t>DESIGN</a:t>
            </a:r>
          </a:p>
          <a:p>
            <a:r>
              <a:rPr lang="en-US" sz="1100" dirty="0">
                <a:solidFill>
                  <a:srgbClr val="FFFF00"/>
                </a:solidFill>
              </a:rPr>
              <a:t>   </a:t>
            </a:r>
            <a:r>
              <a:rPr lang="en-US" sz="1100" dirty="0">
                <a:solidFill>
                  <a:schemeClr val="bg1"/>
                </a:solidFill>
              </a:rPr>
              <a:t>Key Principles</a:t>
            </a:r>
          </a:p>
          <a:p>
            <a:r>
              <a:rPr lang="en-US" sz="1100" dirty="0">
                <a:solidFill>
                  <a:schemeClr val="bg1"/>
                </a:solidFill>
              </a:rPr>
              <a:t>   </a:t>
            </a:r>
            <a:r>
              <a:rPr lang="en-US" sz="1100" dirty="0">
                <a:solidFill>
                  <a:srgbClr val="FFFF00"/>
                </a:solidFill>
              </a:rPr>
              <a:t>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3" name="Title 2">
            <a:extLst>
              <a:ext uri="{FF2B5EF4-FFF2-40B4-BE49-F238E27FC236}">
                <a16:creationId xmlns:a16="http://schemas.microsoft.com/office/drawing/2014/main" id="{25F19762-B5FA-95C4-758C-0C751139ACC2}"/>
              </a:ext>
            </a:extLst>
          </p:cNvPr>
          <p:cNvSpPr>
            <a:spLocks noGrp="1"/>
          </p:cNvSpPr>
          <p:nvPr>
            <p:ph type="title"/>
          </p:nvPr>
        </p:nvSpPr>
        <p:spPr>
          <a:xfrm>
            <a:off x="2951018" y="-277056"/>
            <a:ext cx="10515600" cy="1218948"/>
          </a:xfrm>
        </p:spPr>
        <p:txBody>
          <a:bodyPr>
            <a:normAutofit/>
          </a:bodyPr>
          <a:lstStyle/>
          <a:p>
            <a:r>
              <a:rPr lang="en-US" sz="4000" dirty="0"/>
              <a:t>Targeted Universalism</a:t>
            </a:r>
          </a:p>
        </p:txBody>
      </p:sp>
      <p:sp>
        <p:nvSpPr>
          <p:cNvPr id="7" name="Content Placeholder 3"/>
          <p:cNvSpPr>
            <a:spLocks noGrp="1"/>
          </p:cNvSpPr>
          <p:nvPr>
            <p:ph sz="half" idx="2"/>
          </p:nvPr>
        </p:nvSpPr>
        <p:spPr>
          <a:xfrm>
            <a:off x="3005446" y="1402818"/>
            <a:ext cx="8309542" cy="5263187"/>
          </a:xfrm>
        </p:spPr>
        <p:txBody>
          <a:bodyPr>
            <a:noAutofit/>
          </a:bodyPr>
          <a:lstStyle/>
          <a:p>
            <a:pPr marL="457200" indent="-457200">
              <a:buFont typeface="+mj-lt"/>
              <a:buAutoNum type="arabicPeriod"/>
            </a:pPr>
            <a:r>
              <a:rPr lang="en-US" sz="2000" dirty="0">
                <a:solidFill>
                  <a:schemeClr val="tx1"/>
                </a:solidFill>
              </a:rPr>
              <a:t>Establishes a universal goal </a:t>
            </a:r>
          </a:p>
          <a:p>
            <a:pPr lvl="1"/>
            <a:r>
              <a:rPr lang="en-US" sz="1800" dirty="0">
                <a:solidFill>
                  <a:schemeClr val="tx1"/>
                </a:solidFill>
              </a:rPr>
              <a:t>everyone is aware of BCF funding</a:t>
            </a:r>
          </a:p>
          <a:p>
            <a:pPr marL="457200" indent="-457200">
              <a:buFont typeface="+mj-lt"/>
              <a:buAutoNum type="arabicPeriod"/>
            </a:pPr>
            <a:r>
              <a:rPr lang="en-US" sz="2000" dirty="0">
                <a:solidFill>
                  <a:schemeClr val="tx1"/>
                </a:solidFill>
              </a:rPr>
              <a:t>Measure overall population </a:t>
            </a:r>
          </a:p>
          <a:p>
            <a:pPr lvl="1"/>
            <a:r>
              <a:rPr lang="en-US" sz="1800" dirty="0">
                <a:solidFill>
                  <a:schemeClr val="tx1"/>
                </a:solidFill>
              </a:rPr>
              <a:t>average awareness among all organizations</a:t>
            </a:r>
          </a:p>
          <a:p>
            <a:pPr marL="457200" indent="-457200">
              <a:buFont typeface="+mj-lt"/>
              <a:buAutoNum type="arabicPeriod"/>
            </a:pPr>
            <a:r>
              <a:rPr lang="en-US" sz="2000" dirty="0">
                <a:solidFill>
                  <a:schemeClr val="tx1"/>
                </a:solidFill>
              </a:rPr>
              <a:t>Measure each grouping of organizations – </a:t>
            </a:r>
          </a:p>
          <a:p>
            <a:pPr lvl="1"/>
            <a:r>
              <a:rPr lang="en-US" sz="1800" dirty="0">
                <a:solidFill>
                  <a:schemeClr val="tx1"/>
                </a:solidFill>
              </a:rPr>
              <a:t>what are By and For organizations awareness relative to the total population and the universal goal?</a:t>
            </a:r>
          </a:p>
          <a:p>
            <a:pPr marL="457200" indent="-457200">
              <a:buFont typeface="+mj-lt"/>
              <a:buAutoNum type="arabicPeriod"/>
            </a:pPr>
            <a:r>
              <a:rPr lang="en-US" sz="2000" dirty="0">
                <a:solidFill>
                  <a:schemeClr val="tx1"/>
                </a:solidFill>
              </a:rPr>
              <a:t>Understand group based factors </a:t>
            </a:r>
          </a:p>
          <a:p>
            <a:pPr lvl="1"/>
            <a:r>
              <a:rPr lang="en-US" sz="1800" dirty="0">
                <a:solidFill>
                  <a:schemeClr val="tx1"/>
                </a:solidFill>
              </a:rPr>
              <a:t>BCF workshops allowed staff to understand what specific barriers exist for By and For organizations compared to rural, urban and specific BIPOC Led organizations.</a:t>
            </a:r>
            <a:endParaRPr lang="en-US" sz="180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8" y="-2798"/>
            <a:ext cx="2950720" cy="6389162"/>
          </a:xfrm>
          <a:prstGeom prst="rect">
            <a:avLst/>
          </a:prstGeom>
        </p:spPr>
      </p:pic>
    </p:spTree>
    <p:extLst>
      <p:ext uri="{BB962C8B-B14F-4D97-AF65-F5344CB8AC3E}">
        <p14:creationId xmlns:p14="http://schemas.microsoft.com/office/powerpoint/2010/main" val="210091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chemeClr val="bg1"/>
                </a:solidFill>
                <a:effectLst>
                  <a:outerShdw blurRad="38100" dist="38100" dir="2700000" algn="tl">
                    <a:srgbClr val="000000">
                      <a:alpha val="43137"/>
                    </a:srgbClr>
                  </a:outerShdw>
                </a:effectLst>
              </a:rPr>
              <a:t>   </a:t>
            </a:r>
            <a:r>
              <a:rPr lang="en-US" sz="1100" dirty="0">
                <a:solidFill>
                  <a:schemeClr val="bg1"/>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rgbClr val="FFFF00"/>
                </a:solidFill>
              </a:rPr>
              <a:t>DESIGN</a:t>
            </a:r>
          </a:p>
          <a:p>
            <a:r>
              <a:rPr lang="en-US" sz="1100" dirty="0">
                <a:solidFill>
                  <a:srgbClr val="FFFF00"/>
                </a:solidFill>
              </a:rPr>
              <a:t>   </a:t>
            </a:r>
            <a:r>
              <a:rPr lang="en-US" sz="1100" dirty="0">
                <a:solidFill>
                  <a:schemeClr val="bg1"/>
                </a:solidFill>
              </a:rPr>
              <a:t>Key Principles</a:t>
            </a:r>
          </a:p>
          <a:p>
            <a:r>
              <a:rPr lang="en-US" sz="1100" dirty="0">
                <a:solidFill>
                  <a:schemeClr val="bg1"/>
                </a:solidFill>
              </a:rPr>
              <a:t>   Targeted Universalism</a:t>
            </a:r>
          </a:p>
          <a:p>
            <a:r>
              <a:rPr lang="en-US" sz="1100" dirty="0">
                <a:solidFill>
                  <a:schemeClr val="bg1"/>
                </a:solidFill>
              </a:rPr>
              <a:t>   </a:t>
            </a:r>
            <a:r>
              <a:rPr lang="en-US" sz="1100" dirty="0">
                <a:solidFill>
                  <a:srgbClr val="FFFF00"/>
                </a:solidFill>
              </a:rPr>
              <a:t>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2" name="Title 1">
            <a:extLst>
              <a:ext uri="{FF2B5EF4-FFF2-40B4-BE49-F238E27FC236}">
                <a16:creationId xmlns:a16="http://schemas.microsoft.com/office/drawing/2014/main" id="{7FEB1966-CE50-3E05-319D-0EE4D4261371}"/>
              </a:ext>
            </a:extLst>
          </p:cNvPr>
          <p:cNvSpPr>
            <a:spLocks noGrp="1"/>
          </p:cNvSpPr>
          <p:nvPr>
            <p:ph type="title"/>
          </p:nvPr>
        </p:nvSpPr>
        <p:spPr>
          <a:xfrm>
            <a:off x="2977772" y="-311826"/>
            <a:ext cx="10515600" cy="1218948"/>
          </a:xfrm>
        </p:spPr>
        <p:txBody>
          <a:bodyPr>
            <a:normAutofit/>
          </a:bodyPr>
          <a:lstStyle/>
          <a:p>
            <a:r>
              <a:rPr lang="en-US" sz="4000" dirty="0"/>
              <a:t>Map Layers</a:t>
            </a:r>
          </a:p>
        </p:txBody>
      </p:sp>
      <p:pic>
        <p:nvPicPr>
          <p:cNvPr id="3" name="Picture 2" descr="Image of multi-colored layers representing different outreach priorities the staff engages in."/>
          <p:cNvPicPr>
            <a:picLocks noChangeAspect="1"/>
          </p:cNvPicPr>
          <p:nvPr/>
        </p:nvPicPr>
        <p:blipFill rotWithShape="1">
          <a:blip r:embed="rId3"/>
          <a:srcRect l="38553" t="22452"/>
          <a:stretch/>
        </p:blipFill>
        <p:spPr>
          <a:xfrm>
            <a:off x="3905250" y="1145908"/>
            <a:ext cx="6932796" cy="4923499"/>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754" y="-2798"/>
            <a:ext cx="2950720" cy="6389162"/>
          </a:xfrm>
          <a:prstGeom prst="rect">
            <a:avLst/>
          </a:prstGeom>
        </p:spPr>
      </p:pic>
    </p:spTree>
    <p:extLst>
      <p:ext uri="{BB962C8B-B14F-4D97-AF65-F5344CB8AC3E}">
        <p14:creationId xmlns:p14="http://schemas.microsoft.com/office/powerpoint/2010/main" val="2405988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66675"/>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influence the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a:t>
            </a:r>
            <a:r>
              <a:rPr lang="en-US" sz="1200" dirty="0">
                <a:solidFill>
                  <a:schemeClr val="bg1"/>
                </a:solidFill>
              </a:rPr>
              <a:t>  </a:t>
            </a:r>
            <a:r>
              <a:rPr lang="en-US" sz="1100" dirty="0">
                <a:solidFill>
                  <a:schemeClr val="bg1"/>
                </a:solidFill>
              </a:rPr>
              <a:t>Quantitative</a:t>
            </a:r>
            <a:endParaRPr lang="en-US" sz="1100" b="1" dirty="0">
              <a:solidFill>
                <a:schemeClr val="bg1"/>
              </a:solidFill>
            </a:endParaRPr>
          </a:p>
          <a:p>
            <a:r>
              <a:rPr lang="en-US" sz="1100" b="1" dirty="0">
                <a:solidFill>
                  <a:schemeClr val="bg1"/>
                </a:solidFill>
                <a:effectLst>
                  <a:outerShdw blurRad="38100" dist="38100" dir="2700000" algn="tl">
                    <a:srgbClr val="000000">
                      <a:alpha val="43137"/>
                    </a:srgbClr>
                  </a:outerShdw>
                </a:effectLst>
              </a:rPr>
              <a:t>   </a:t>
            </a:r>
            <a:r>
              <a:rPr lang="en-US" sz="1100" dirty="0">
                <a:solidFill>
                  <a:schemeClr val="bg1"/>
                </a:solidFill>
              </a:rPr>
              <a:t>Qualitative</a:t>
            </a:r>
          </a:p>
          <a:p>
            <a:r>
              <a:rPr lang="en-US" sz="1100" dirty="0">
                <a:solidFill>
                  <a:schemeClr val="bg1"/>
                </a:solidFill>
              </a:rPr>
              <a:t>   Continuous Feedback Loop</a:t>
            </a:r>
          </a:p>
          <a:p>
            <a:endParaRPr lang="en-US" sz="11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rgbClr val="FFFF00"/>
                </a:solidFill>
              </a:rPr>
              <a:t>SWOT Analysis of Tool</a:t>
            </a:r>
          </a:p>
          <a:p>
            <a:endParaRPr lang="en-US" sz="1100" dirty="0">
              <a:solidFill>
                <a:schemeClr val="bg1"/>
              </a:solidFill>
            </a:endParaRPr>
          </a:p>
          <a:p>
            <a:endParaRPr lang="en-US" sz="1100" dirty="0">
              <a:solidFill>
                <a:schemeClr val="bg1"/>
              </a:solidFill>
            </a:endParaRPr>
          </a:p>
        </p:txBody>
      </p:sp>
      <p:sp>
        <p:nvSpPr>
          <p:cNvPr id="3" name="Title 2">
            <a:extLst>
              <a:ext uri="{FF2B5EF4-FFF2-40B4-BE49-F238E27FC236}">
                <a16:creationId xmlns:a16="http://schemas.microsoft.com/office/drawing/2014/main" id="{9229B8CE-A329-28BF-BA44-66F551883F09}"/>
              </a:ext>
            </a:extLst>
          </p:cNvPr>
          <p:cNvSpPr>
            <a:spLocks noGrp="1"/>
          </p:cNvSpPr>
          <p:nvPr>
            <p:ph type="title"/>
          </p:nvPr>
        </p:nvSpPr>
        <p:spPr>
          <a:xfrm>
            <a:off x="2920627" y="-21981"/>
            <a:ext cx="10515600" cy="1218948"/>
          </a:xfrm>
        </p:spPr>
        <p:txBody>
          <a:bodyPr>
            <a:normAutofit fontScale="90000"/>
          </a:bodyPr>
          <a:lstStyle/>
          <a:p>
            <a:r>
              <a:rPr lang="en-US" dirty="0"/>
              <a:t>Strengths, Weaknesses, Opportunities &amp; Threats Analysis</a:t>
            </a:r>
          </a:p>
        </p:txBody>
      </p:sp>
      <p:sp>
        <p:nvSpPr>
          <p:cNvPr id="2" name="Rectangle 1"/>
          <p:cNvSpPr/>
          <p:nvPr/>
        </p:nvSpPr>
        <p:spPr>
          <a:xfrm>
            <a:off x="3429000" y="1647825"/>
            <a:ext cx="1638300" cy="47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Strengths</a:t>
            </a:r>
          </a:p>
        </p:txBody>
      </p:sp>
      <p:sp>
        <p:nvSpPr>
          <p:cNvPr id="17" name="TextBox 16"/>
          <p:cNvSpPr txBox="1"/>
          <p:nvPr/>
        </p:nvSpPr>
        <p:spPr>
          <a:xfrm>
            <a:off x="3429000" y="2238375"/>
            <a:ext cx="3248025" cy="923330"/>
          </a:xfrm>
          <a:prstGeom prst="rect">
            <a:avLst/>
          </a:prstGeom>
          <a:noFill/>
        </p:spPr>
        <p:txBody>
          <a:bodyPr wrap="square" rtlCol="0">
            <a:spAutoFit/>
          </a:bodyPr>
          <a:lstStyle/>
          <a:p>
            <a:r>
              <a:rPr lang="en-US" dirty="0"/>
              <a:t>Staff can now see where organizations may exist across Washington</a:t>
            </a:r>
          </a:p>
        </p:txBody>
      </p:sp>
      <p:sp>
        <p:nvSpPr>
          <p:cNvPr id="7" name="Rectangle 6"/>
          <p:cNvSpPr/>
          <p:nvPr/>
        </p:nvSpPr>
        <p:spPr>
          <a:xfrm>
            <a:off x="8982075" y="1647825"/>
            <a:ext cx="1590675" cy="47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Weaknesses</a:t>
            </a:r>
          </a:p>
        </p:txBody>
      </p:sp>
      <p:sp>
        <p:nvSpPr>
          <p:cNvPr id="18" name="TextBox 17"/>
          <p:cNvSpPr txBox="1"/>
          <p:nvPr/>
        </p:nvSpPr>
        <p:spPr>
          <a:xfrm>
            <a:off x="6900863" y="2238375"/>
            <a:ext cx="3248025" cy="369332"/>
          </a:xfrm>
          <a:prstGeom prst="rect">
            <a:avLst/>
          </a:prstGeom>
          <a:noFill/>
        </p:spPr>
        <p:txBody>
          <a:bodyPr wrap="square" rtlCol="0">
            <a:spAutoFit/>
          </a:bodyPr>
          <a:lstStyle/>
          <a:p>
            <a:r>
              <a:rPr lang="en-US" dirty="0"/>
              <a:t>Data is imperfect</a:t>
            </a:r>
          </a:p>
        </p:txBody>
      </p:sp>
      <p:sp>
        <p:nvSpPr>
          <p:cNvPr id="22" name="TextBox 21"/>
          <p:cNvSpPr txBox="1"/>
          <p:nvPr/>
        </p:nvSpPr>
        <p:spPr>
          <a:xfrm>
            <a:off x="6900863" y="2597823"/>
            <a:ext cx="3248025" cy="646331"/>
          </a:xfrm>
          <a:prstGeom prst="rect">
            <a:avLst/>
          </a:prstGeom>
          <a:noFill/>
        </p:spPr>
        <p:txBody>
          <a:bodyPr wrap="square" rtlCol="0">
            <a:spAutoFit/>
          </a:bodyPr>
          <a:lstStyle/>
          <a:p>
            <a:r>
              <a:rPr lang="en-US" dirty="0"/>
              <a:t>No staff or budget to maintain or build dataset</a:t>
            </a:r>
          </a:p>
        </p:txBody>
      </p:sp>
      <p:sp>
        <p:nvSpPr>
          <p:cNvPr id="9" name="Rectangle 8"/>
          <p:cNvSpPr/>
          <p:nvPr/>
        </p:nvSpPr>
        <p:spPr>
          <a:xfrm>
            <a:off x="3429000" y="3590925"/>
            <a:ext cx="1590675" cy="47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sp>
        <p:nvSpPr>
          <p:cNvPr id="19" name="TextBox 18"/>
          <p:cNvSpPr txBox="1"/>
          <p:nvPr/>
        </p:nvSpPr>
        <p:spPr>
          <a:xfrm>
            <a:off x="3359890" y="4139145"/>
            <a:ext cx="3248025" cy="1477328"/>
          </a:xfrm>
          <a:prstGeom prst="rect">
            <a:avLst/>
          </a:prstGeom>
          <a:noFill/>
        </p:spPr>
        <p:txBody>
          <a:bodyPr wrap="square" rtlCol="0">
            <a:spAutoFit/>
          </a:bodyPr>
          <a:lstStyle/>
          <a:p>
            <a:r>
              <a:rPr lang="en-US" dirty="0"/>
              <a:t>Very real opportunity to increase the number of organizations, including By and For Organizations who are aware of BCF funding.</a:t>
            </a:r>
          </a:p>
        </p:txBody>
      </p:sp>
      <p:sp>
        <p:nvSpPr>
          <p:cNvPr id="21" name="TextBox 20"/>
          <p:cNvSpPr txBox="1"/>
          <p:nvPr/>
        </p:nvSpPr>
        <p:spPr>
          <a:xfrm>
            <a:off x="3359890" y="5554140"/>
            <a:ext cx="3248025" cy="923330"/>
          </a:xfrm>
          <a:prstGeom prst="rect">
            <a:avLst/>
          </a:prstGeom>
          <a:noFill/>
        </p:spPr>
        <p:txBody>
          <a:bodyPr wrap="square" rtlCol="0">
            <a:spAutoFit/>
          </a:bodyPr>
          <a:lstStyle/>
          <a:p>
            <a:r>
              <a:rPr lang="en-US" dirty="0"/>
              <a:t>Could provide organizations a way to network with each other!</a:t>
            </a:r>
          </a:p>
        </p:txBody>
      </p:sp>
      <p:sp>
        <p:nvSpPr>
          <p:cNvPr id="11" name="Rectangle 10"/>
          <p:cNvSpPr/>
          <p:nvPr/>
        </p:nvSpPr>
        <p:spPr>
          <a:xfrm>
            <a:off x="9077324" y="3590925"/>
            <a:ext cx="1590675" cy="4762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Threats</a:t>
            </a:r>
          </a:p>
        </p:txBody>
      </p:sp>
      <p:sp>
        <p:nvSpPr>
          <p:cNvPr id="20" name="TextBox 19"/>
          <p:cNvSpPr txBox="1"/>
          <p:nvPr/>
        </p:nvSpPr>
        <p:spPr>
          <a:xfrm>
            <a:off x="6936636" y="4128847"/>
            <a:ext cx="4417164" cy="646331"/>
          </a:xfrm>
          <a:prstGeom prst="rect">
            <a:avLst/>
          </a:prstGeom>
          <a:noFill/>
        </p:spPr>
        <p:txBody>
          <a:bodyPr wrap="square" rtlCol="0">
            <a:spAutoFit/>
          </a:bodyPr>
          <a:lstStyle/>
          <a:p>
            <a:r>
              <a:rPr lang="en-US" dirty="0"/>
              <a:t>Could be misused to drive decision making for who receives grants</a:t>
            </a:r>
          </a:p>
        </p:txBody>
      </p:sp>
      <p:cxnSp>
        <p:nvCxnSpPr>
          <p:cNvPr id="4" name="Straight Connector 3">
            <a:extLst>
              <a:ext uri="{C183D7F6-B498-43B3-948B-1728B52AA6E4}">
                <adec:decorative xmlns:adec="http://schemas.microsoft.com/office/drawing/2017/decorative" val="1"/>
              </a:ext>
            </a:extLst>
          </p:cNvPr>
          <p:cNvCxnSpPr/>
          <p:nvPr/>
        </p:nvCxnSpPr>
        <p:spPr>
          <a:xfrm>
            <a:off x="6772275" y="1466850"/>
            <a:ext cx="0" cy="4438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p:nvCxnSpPr>
        <p:spPr>
          <a:xfrm>
            <a:off x="3429000" y="3409950"/>
            <a:ext cx="7409046"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8" y="0"/>
            <a:ext cx="2950720" cy="6389162"/>
          </a:xfrm>
          <a:prstGeom prst="rect">
            <a:avLst/>
          </a:prstGeom>
        </p:spPr>
      </p:pic>
    </p:spTree>
    <p:extLst>
      <p:ext uri="{BB962C8B-B14F-4D97-AF65-F5344CB8AC3E}">
        <p14:creationId xmlns:p14="http://schemas.microsoft.com/office/powerpoint/2010/main" val="323477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Thank you for the opportunity to strengthen communities!</a:t>
            </a:r>
          </a:p>
        </p:txBody>
      </p:sp>
      <p:sp>
        <p:nvSpPr>
          <p:cNvPr id="2" name="Text Placeholder 1"/>
          <p:cNvSpPr>
            <a:spLocks noGrp="1"/>
          </p:cNvSpPr>
          <p:nvPr>
            <p:ph type="body" sz="quarter" idx="10"/>
          </p:nvPr>
        </p:nvSpPr>
        <p:spPr/>
        <p:txBody>
          <a:bodyPr/>
          <a:lstStyle/>
          <a:p>
            <a:r>
              <a:rPr lang="en-US" dirty="0"/>
              <a:t>Jeremy Walker</a:t>
            </a:r>
          </a:p>
        </p:txBody>
      </p:sp>
      <p:sp>
        <p:nvSpPr>
          <p:cNvPr id="3" name="Text Placeholder 2"/>
          <p:cNvSpPr>
            <a:spLocks noGrp="1"/>
          </p:cNvSpPr>
          <p:nvPr>
            <p:ph type="body" sz="quarter" idx="11"/>
          </p:nvPr>
        </p:nvSpPr>
        <p:spPr/>
        <p:txBody>
          <a:bodyPr/>
          <a:lstStyle/>
          <a:p>
            <a:r>
              <a:rPr lang="en-US" dirty="0"/>
              <a:t>Equity Analyst</a:t>
            </a:r>
          </a:p>
        </p:txBody>
      </p:sp>
      <p:sp>
        <p:nvSpPr>
          <p:cNvPr id="4" name="Text Placeholder 3"/>
          <p:cNvSpPr>
            <a:spLocks noGrp="1"/>
          </p:cNvSpPr>
          <p:nvPr>
            <p:ph type="body" sz="quarter" idx="12"/>
          </p:nvPr>
        </p:nvSpPr>
        <p:spPr/>
        <p:txBody>
          <a:bodyPr/>
          <a:lstStyle/>
          <a:p>
            <a:r>
              <a:rPr lang="en-US" dirty="0"/>
              <a:t>equityandbelonging@commerce.wa.gov</a:t>
            </a:r>
          </a:p>
        </p:txBody>
      </p:sp>
    </p:spTree>
    <p:extLst>
      <p:ext uri="{BB962C8B-B14F-4D97-AF65-F5344CB8AC3E}">
        <p14:creationId xmlns:p14="http://schemas.microsoft.com/office/powerpoint/2010/main" val="270541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8894"/>
            <a:ext cx="2956816" cy="6395258"/>
          </a:xfrm>
          <a:prstGeom prst="rect">
            <a:avLst/>
          </a:prstGeom>
        </p:spPr>
      </p:pic>
      <p:sp>
        <p:nvSpPr>
          <p:cNvPr id="15" name="TextBox 14">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govern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endParaRPr lang="en-US" sz="1100" dirty="0">
              <a:solidFill>
                <a:schemeClr val="bg1"/>
              </a:solidFill>
            </a:endParaRP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3" name="Title 2">
            <a:extLst>
              <a:ext uri="{FF2B5EF4-FFF2-40B4-BE49-F238E27FC236}">
                <a16:creationId xmlns:a16="http://schemas.microsoft.com/office/drawing/2014/main" id="{558D1D31-4A30-AB5A-EA5B-06AF7FD85CB8}"/>
              </a:ext>
            </a:extLst>
          </p:cNvPr>
          <p:cNvSpPr>
            <a:spLocks noGrp="1"/>
          </p:cNvSpPr>
          <p:nvPr>
            <p:ph type="title"/>
          </p:nvPr>
        </p:nvSpPr>
        <p:spPr>
          <a:xfrm>
            <a:off x="3008871" y="46266"/>
            <a:ext cx="9240982" cy="1218948"/>
          </a:xfrm>
        </p:spPr>
        <p:txBody>
          <a:bodyPr>
            <a:noAutofit/>
          </a:bodyPr>
          <a:lstStyle/>
          <a:p>
            <a:r>
              <a:rPr lang="en-US" sz="4000" dirty="0"/>
              <a:t>Successful Intersectional Lenses Design:</a:t>
            </a:r>
            <a:br>
              <a:rPr lang="en-US" sz="4000" dirty="0"/>
            </a:br>
            <a:r>
              <a:rPr lang="en-US" sz="4000" dirty="0"/>
              <a:t>BDF Outreach Tool</a:t>
            </a:r>
          </a:p>
        </p:txBody>
      </p:sp>
      <p:pic>
        <p:nvPicPr>
          <p:cNvPr id="13" name="Picture 12" descr="Image of a heat map showing the locations of organizations to include BIPOC and BFC grant organizations.  Also shows an image of multi-colored layers representing different outreach priorities the staff engages in."/>
          <p:cNvPicPr>
            <a:picLocks noChangeAspect="1"/>
          </p:cNvPicPr>
          <p:nvPr/>
        </p:nvPicPr>
        <p:blipFill rotWithShape="1">
          <a:blip r:embed="rId4"/>
          <a:srcRect l="-1" t="19795" r="-1715"/>
          <a:stretch/>
        </p:blipFill>
        <p:spPr>
          <a:xfrm>
            <a:off x="3252772" y="1425039"/>
            <a:ext cx="8753181" cy="3884818"/>
          </a:xfrm>
          <a:prstGeom prst="rect">
            <a:avLst/>
          </a:prstGeom>
        </p:spPr>
      </p:pic>
    </p:spTree>
    <p:extLst>
      <p:ext uri="{BB962C8B-B14F-4D97-AF65-F5344CB8AC3E}">
        <p14:creationId xmlns:p14="http://schemas.microsoft.com/office/powerpoint/2010/main" val="244898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DMADV</a:t>
            </a:r>
          </a:p>
          <a:p>
            <a:r>
              <a:rPr lang="en-US" sz="1100" b="1" dirty="0">
                <a:solidFill>
                  <a:srgbClr val="FFFF00"/>
                </a:solidFill>
              </a:rPr>
              <a:t>   </a:t>
            </a:r>
            <a:r>
              <a:rPr lang="en-US" sz="1100" dirty="0">
                <a:solidFill>
                  <a:srgbClr val="FFFF00"/>
                </a:solidFill>
                <a:effectLst>
                  <a:outerShdw blurRad="38100" dist="38100" dir="2700000" algn="tl">
                    <a:srgbClr val="000000">
                      <a:alpha val="43137"/>
                    </a:srgbClr>
                  </a:outerShdw>
                </a:effectLst>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govern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endParaRPr lang="en-US" sz="1100" dirty="0">
              <a:solidFill>
                <a:schemeClr val="bg1"/>
              </a:solidFill>
            </a:endParaRP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2" name="Title 1">
            <a:extLst>
              <a:ext uri="{FF2B5EF4-FFF2-40B4-BE49-F238E27FC236}">
                <a16:creationId xmlns:a16="http://schemas.microsoft.com/office/drawing/2014/main" id="{2F3981B0-32EF-908A-782C-853434CB9608}"/>
              </a:ext>
            </a:extLst>
          </p:cNvPr>
          <p:cNvSpPr>
            <a:spLocks noGrp="1"/>
          </p:cNvSpPr>
          <p:nvPr>
            <p:ph type="title"/>
          </p:nvPr>
        </p:nvSpPr>
        <p:spPr>
          <a:xfrm>
            <a:off x="2955220" y="-61590"/>
            <a:ext cx="10515600" cy="1218948"/>
          </a:xfrm>
        </p:spPr>
        <p:txBody>
          <a:bodyPr>
            <a:normAutofit/>
          </a:bodyPr>
          <a:lstStyle/>
          <a:p>
            <a:r>
              <a:rPr lang="en-US" sz="4000" dirty="0"/>
              <a:t>What is DMADV?</a:t>
            </a:r>
          </a:p>
        </p:txBody>
      </p:sp>
      <p:sp>
        <p:nvSpPr>
          <p:cNvPr id="10" name="Rectangle 9">
            <a:extLst>
              <a:ext uri="{C183D7F6-B498-43B3-948B-1728B52AA6E4}">
                <adec:decorative xmlns:adec="http://schemas.microsoft.com/office/drawing/2017/decorative" val="1"/>
              </a:ext>
            </a:extLst>
          </p:cNvPr>
          <p:cNvSpPr/>
          <p:nvPr/>
        </p:nvSpPr>
        <p:spPr>
          <a:xfrm>
            <a:off x="2944268" y="1446022"/>
            <a:ext cx="9240982" cy="418270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2943143" y="2518349"/>
            <a:ext cx="9240982" cy="4339651"/>
          </a:xfrm>
        </p:spPr>
        <p:txBody>
          <a:bodyPr/>
          <a:lstStyle/>
          <a:p>
            <a:pPr marL="0" indent="0">
              <a:buNone/>
            </a:pPr>
            <a:r>
              <a:rPr lang="en-US" sz="2400" b="1" dirty="0"/>
              <a:t>D</a:t>
            </a:r>
            <a:r>
              <a:rPr lang="en-US" sz="1800" dirty="0"/>
              <a:t>EFINE </a:t>
            </a:r>
            <a:r>
              <a:rPr lang="en-US" sz="1600" dirty="0">
                <a:solidFill>
                  <a:schemeClr val="tx1"/>
                </a:solidFill>
              </a:rPr>
              <a:t>purpose and goals that include high level </a:t>
            </a:r>
            <a:r>
              <a:rPr lang="en-US" sz="1600" b="1" dirty="0">
                <a:solidFill>
                  <a:schemeClr val="tx1"/>
                </a:solidFill>
              </a:rPr>
              <a:t>voice of the customer</a:t>
            </a:r>
            <a:r>
              <a:rPr lang="en-US" sz="1600" dirty="0">
                <a:solidFill>
                  <a:schemeClr val="tx1"/>
                </a:solidFill>
              </a:rPr>
              <a:t>.</a:t>
            </a:r>
          </a:p>
          <a:p>
            <a:pPr marL="0" indent="0">
              <a:buNone/>
            </a:pPr>
            <a:r>
              <a:rPr lang="en-US" sz="2400" b="1" dirty="0"/>
              <a:t>M</a:t>
            </a:r>
            <a:r>
              <a:rPr lang="en-US" sz="1800" dirty="0"/>
              <a:t>EASURE </a:t>
            </a:r>
            <a:r>
              <a:rPr lang="en-US" sz="1600" dirty="0">
                <a:solidFill>
                  <a:schemeClr val="tx1"/>
                </a:solidFill>
              </a:rPr>
              <a:t>detailed understanding of </a:t>
            </a:r>
            <a:r>
              <a:rPr lang="en-US" sz="1600" b="1" dirty="0">
                <a:solidFill>
                  <a:schemeClr val="tx1"/>
                </a:solidFill>
              </a:rPr>
              <a:t>customers’ critical to quality</a:t>
            </a:r>
            <a:r>
              <a:rPr lang="en-US" sz="1600" dirty="0">
                <a:solidFill>
                  <a:schemeClr val="tx1"/>
                </a:solidFill>
              </a:rPr>
              <a:t> deliverables, data sets, frameworks and methodologies for analysis.</a:t>
            </a:r>
          </a:p>
          <a:p>
            <a:pPr marL="0" indent="0">
              <a:buNone/>
            </a:pPr>
            <a:r>
              <a:rPr lang="en-US" sz="2400" b="1" dirty="0"/>
              <a:t>A</a:t>
            </a:r>
            <a:r>
              <a:rPr lang="en-US" sz="1800" dirty="0"/>
              <a:t>NALYSE </a:t>
            </a:r>
            <a:r>
              <a:rPr lang="en-US" sz="1600" dirty="0">
                <a:solidFill>
                  <a:schemeClr val="tx1"/>
                </a:solidFill>
              </a:rPr>
              <a:t>internally</a:t>
            </a:r>
            <a:r>
              <a:rPr lang="en-US" sz="1800" dirty="0"/>
              <a:t> </a:t>
            </a:r>
            <a:r>
              <a:rPr lang="en-US" sz="1600" dirty="0">
                <a:solidFill>
                  <a:schemeClr val="tx1"/>
                </a:solidFill>
              </a:rPr>
              <a:t>apply multiple approaches and methodologies of analysis to discern best one that fulfills customer’s required deliverables.</a:t>
            </a:r>
          </a:p>
          <a:p>
            <a:pPr marL="0" indent="0">
              <a:buNone/>
            </a:pPr>
            <a:r>
              <a:rPr lang="en-US" sz="2400" b="1" dirty="0"/>
              <a:t>D</a:t>
            </a:r>
            <a:r>
              <a:rPr lang="en-US" sz="1800" dirty="0"/>
              <a:t>ESIGN </a:t>
            </a:r>
            <a:r>
              <a:rPr lang="en-US" sz="1600" dirty="0">
                <a:solidFill>
                  <a:schemeClr val="tx1"/>
                </a:solidFill>
              </a:rPr>
              <a:t>co-create new process or tool with </a:t>
            </a:r>
            <a:r>
              <a:rPr lang="en-US" sz="1600" b="1" dirty="0">
                <a:solidFill>
                  <a:schemeClr val="tx1"/>
                </a:solidFill>
              </a:rPr>
              <a:t>customers</a:t>
            </a:r>
            <a:r>
              <a:rPr lang="en-US" sz="1600" dirty="0">
                <a:solidFill>
                  <a:schemeClr val="tx1"/>
                </a:solidFill>
              </a:rPr>
              <a:t> most impacted by it and staff administering process or too.</a:t>
            </a:r>
          </a:p>
          <a:p>
            <a:pPr marL="0" indent="0">
              <a:buNone/>
            </a:pPr>
            <a:r>
              <a:rPr lang="en-US" sz="2400" b="1" dirty="0"/>
              <a:t>V</a:t>
            </a:r>
            <a:r>
              <a:rPr lang="en-US" sz="1800" dirty="0"/>
              <a:t>ERIFY</a:t>
            </a:r>
            <a:r>
              <a:rPr lang="en-US" sz="2000" dirty="0"/>
              <a:t> </a:t>
            </a:r>
            <a:r>
              <a:rPr lang="en-US" sz="1600" dirty="0">
                <a:solidFill>
                  <a:schemeClr val="tx1"/>
                </a:solidFill>
              </a:rPr>
              <a:t>Does the new process or tool meet the </a:t>
            </a:r>
            <a:r>
              <a:rPr lang="en-US" sz="1600" b="1" dirty="0">
                <a:solidFill>
                  <a:schemeClr val="tx1"/>
                </a:solidFill>
              </a:rPr>
              <a:t>customers’ critical to quality deliverables</a:t>
            </a:r>
            <a:r>
              <a:rPr lang="en-US" sz="1600" dirty="0">
                <a:solidFill>
                  <a:schemeClr val="tx1"/>
                </a:solidFill>
              </a:rPr>
              <a:t>? Customers and staff administrators test process or tool. </a:t>
            </a:r>
            <a:endParaRPr lang="en-US" sz="1600" dirty="0"/>
          </a:p>
          <a:p>
            <a:pPr marL="0" indent="0">
              <a:buNone/>
            </a:pPr>
            <a:r>
              <a:rPr lang="en-US" sz="1600" dirty="0">
                <a:solidFill>
                  <a:schemeClr val="tx1"/>
                </a:solidFill>
              </a:rPr>
              <a:t>Analyze new data and adjust.</a:t>
            </a:r>
          </a:p>
        </p:txBody>
      </p:sp>
      <p:graphicFrame>
        <p:nvGraphicFramePr>
          <p:cNvPr id="7" name="Diagram 6" descr="Circular design with arrows showing the cycle of define, measure, analyze, design, and verify. "/>
          <p:cNvGraphicFramePr/>
          <p:nvPr>
            <p:extLst>
              <p:ext uri="{D42A27DB-BD31-4B8C-83A1-F6EECF244321}">
                <p14:modId xmlns:p14="http://schemas.microsoft.com/office/powerpoint/2010/main" val="1148498893"/>
              </p:ext>
            </p:extLst>
          </p:nvPr>
        </p:nvGraphicFramePr>
        <p:xfrm>
          <a:off x="8848318" y="104708"/>
          <a:ext cx="3916472" cy="2512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202" y="0"/>
            <a:ext cx="2950720" cy="6389162"/>
          </a:xfrm>
          <a:prstGeom prst="rect">
            <a:avLst/>
          </a:prstGeom>
        </p:spPr>
      </p:pic>
    </p:spTree>
    <p:extLst>
      <p:ext uri="{BB962C8B-B14F-4D97-AF65-F5344CB8AC3E}">
        <p14:creationId xmlns:p14="http://schemas.microsoft.com/office/powerpoint/2010/main" val="249426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FB39B51-9A46-8DF6-092A-FF3D28D75D07}"/>
              </a:ext>
            </a:extLst>
          </p:cNvPr>
          <p:cNvSpPr>
            <a:spLocks noGrp="1"/>
          </p:cNvSpPr>
          <p:nvPr>
            <p:ph type="title"/>
          </p:nvPr>
        </p:nvSpPr>
        <p:spPr>
          <a:xfrm>
            <a:off x="9516785" y="590315"/>
            <a:ext cx="10515600" cy="1218948"/>
          </a:xfrm>
        </p:spPr>
        <p:txBody>
          <a:bodyPr>
            <a:noAutofit/>
          </a:bodyPr>
          <a:lstStyle/>
          <a:p>
            <a:r>
              <a:rPr lang="en-US" sz="4000" dirty="0"/>
              <a:t>What’s </a:t>
            </a:r>
            <a:br>
              <a:rPr lang="en-US" sz="4000" dirty="0"/>
            </a:br>
            <a:r>
              <a:rPr lang="en-US" sz="4000" dirty="0"/>
              <a:t>the </a:t>
            </a:r>
            <a:br>
              <a:rPr lang="en-US" sz="4000" dirty="0"/>
            </a:br>
            <a:r>
              <a:rPr lang="en-US" sz="4000" dirty="0"/>
              <a:t>Difference?</a:t>
            </a:r>
          </a:p>
        </p:txBody>
      </p:sp>
      <p:pic>
        <p:nvPicPr>
          <p:cNvPr id="4" name="Picture 3" descr="Table listing the differences between DMAIC and DMADV, as well as the basis for comparison.&#10;"/>
          <p:cNvPicPr>
            <a:picLocks noChangeAspect="1"/>
          </p:cNvPicPr>
          <p:nvPr/>
        </p:nvPicPr>
        <p:blipFill>
          <a:blip r:embed="rId3"/>
          <a:stretch>
            <a:fillRect/>
          </a:stretch>
        </p:blipFill>
        <p:spPr>
          <a:xfrm>
            <a:off x="3416363" y="124060"/>
            <a:ext cx="6210300" cy="6143625"/>
          </a:xfrm>
          <a:prstGeom prst="rect">
            <a:avLst/>
          </a:prstGeom>
        </p:spPr>
      </p:pic>
      <p:sp>
        <p:nvSpPr>
          <p:cNvPr id="5" name="TextBox 4"/>
          <p:cNvSpPr txBox="1"/>
          <p:nvPr/>
        </p:nvSpPr>
        <p:spPr>
          <a:xfrm>
            <a:off x="9626663" y="5676523"/>
            <a:ext cx="2565337" cy="307777"/>
          </a:xfrm>
          <a:prstGeom prst="rect">
            <a:avLst/>
          </a:prstGeom>
          <a:noFill/>
        </p:spPr>
        <p:txBody>
          <a:bodyPr wrap="square" rtlCol="0">
            <a:spAutoFit/>
          </a:bodyPr>
          <a:lstStyle/>
          <a:p>
            <a:r>
              <a:rPr lang="en-US" sz="1400" dirty="0">
                <a:hlinkClick r:id="rId4"/>
              </a:rPr>
              <a:t>Credit: Surbhi S, March 2022</a:t>
            </a:r>
            <a:endParaRPr lang="en-US" sz="1400" dirty="0"/>
          </a:p>
        </p:txBody>
      </p:sp>
      <p:sp>
        <p:nvSpPr>
          <p:cNvPr id="12" name="TextBox 11">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a:t>
            </a:r>
            <a:r>
              <a:rPr lang="en-US" sz="1100" dirty="0">
                <a:solidFill>
                  <a:srgbClr val="FFFF00"/>
                </a:solidFill>
                <a:effectLst>
                  <a:outerShdw blurRad="38100" dist="38100" dir="2700000" algn="tl">
                    <a:srgbClr val="000000">
                      <a:alpha val="43137"/>
                    </a:srgbClr>
                  </a:outerShdw>
                </a:effectLst>
              </a:rPr>
              <a:t>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govern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8" y="-2798"/>
            <a:ext cx="2950720" cy="6389162"/>
          </a:xfrm>
          <a:prstGeom prst="rect">
            <a:avLst/>
          </a:prstGeom>
        </p:spPr>
      </p:pic>
    </p:spTree>
    <p:extLst>
      <p:ext uri="{BB962C8B-B14F-4D97-AF65-F5344CB8AC3E}">
        <p14:creationId xmlns:p14="http://schemas.microsoft.com/office/powerpoint/2010/main" val="294933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3984"/>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that shows the decision-making process of when to use DMAIC or DMADV. "/>
          <p:cNvPicPr>
            <a:picLocks noChangeAspect="1"/>
          </p:cNvPicPr>
          <p:nvPr/>
        </p:nvPicPr>
        <p:blipFill>
          <a:blip r:embed="rId3"/>
          <a:stretch>
            <a:fillRect/>
          </a:stretch>
        </p:blipFill>
        <p:spPr>
          <a:xfrm>
            <a:off x="2951018" y="44666"/>
            <a:ext cx="7709418" cy="5591175"/>
          </a:xfrm>
          <a:prstGeom prst="rect">
            <a:avLst/>
          </a:prstGeom>
        </p:spPr>
      </p:pic>
      <p:sp>
        <p:nvSpPr>
          <p:cNvPr id="3" name="Title 2">
            <a:extLst>
              <a:ext uri="{FF2B5EF4-FFF2-40B4-BE49-F238E27FC236}">
                <a16:creationId xmlns:a16="http://schemas.microsoft.com/office/drawing/2014/main" id="{10E0D020-A563-F376-19F9-BCB03095609A}"/>
              </a:ext>
            </a:extLst>
          </p:cNvPr>
          <p:cNvSpPr>
            <a:spLocks noGrp="1"/>
          </p:cNvSpPr>
          <p:nvPr>
            <p:ph type="title"/>
          </p:nvPr>
        </p:nvSpPr>
        <p:spPr>
          <a:xfrm>
            <a:off x="10291320" y="264226"/>
            <a:ext cx="1774372" cy="1218948"/>
          </a:xfrm>
        </p:spPr>
        <p:txBody>
          <a:bodyPr>
            <a:noAutofit/>
          </a:bodyPr>
          <a:lstStyle/>
          <a:p>
            <a:r>
              <a:rPr lang="en-US" sz="3200" dirty="0"/>
              <a:t>Decision </a:t>
            </a:r>
            <a:br>
              <a:rPr lang="en-US" sz="3200" dirty="0"/>
            </a:br>
            <a:r>
              <a:rPr lang="en-US" sz="3200" dirty="0"/>
              <a:t>making </a:t>
            </a:r>
            <a:br>
              <a:rPr lang="en-US" sz="3200" dirty="0"/>
            </a:br>
            <a:r>
              <a:rPr lang="en-US" sz="3200" dirty="0"/>
              <a:t>process</a:t>
            </a:r>
          </a:p>
        </p:txBody>
      </p:sp>
      <p:sp>
        <p:nvSpPr>
          <p:cNvPr id="5" name="TextBox 4"/>
          <p:cNvSpPr txBox="1"/>
          <p:nvPr/>
        </p:nvSpPr>
        <p:spPr>
          <a:xfrm>
            <a:off x="9626663" y="5676523"/>
            <a:ext cx="2565337" cy="307777"/>
          </a:xfrm>
          <a:prstGeom prst="rect">
            <a:avLst/>
          </a:prstGeom>
          <a:noFill/>
        </p:spPr>
        <p:txBody>
          <a:bodyPr wrap="square" rtlCol="0">
            <a:spAutoFit/>
          </a:bodyPr>
          <a:lstStyle/>
          <a:p>
            <a:r>
              <a:rPr lang="en-US" sz="1400" dirty="0">
                <a:hlinkClick r:id="rId4"/>
              </a:rPr>
              <a:t>Credit: Surbhi S, March 2022</a:t>
            </a:r>
            <a:endParaRPr lang="en-US" sz="1400" dirty="0"/>
          </a:p>
        </p:txBody>
      </p:sp>
      <p:sp>
        <p:nvSpPr>
          <p:cNvPr id="7" name="TextBox 6">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a:t>
            </a:r>
            <a:r>
              <a:rPr lang="en-US" sz="1100" dirty="0">
                <a:solidFill>
                  <a:srgbClr val="FFFF00"/>
                </a:solidFill>
                <a:effectLst>
                  <a:outerShdw blurRad="38100" dist="38100" dir="2700000" algn="tl">
                    <a:srgbClr val="000000">
                      <a:alpha val="43137"/>
                    </a:srgbClr>
                  </a:outerShdw>
                </a:effectLst>
              </a:rPr>
              <a:t>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govern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8" y="5277"/>
            <a:ext cx="2950720" cy="6389162"/>
          </a:xfrm>
          <a:prstGeom prst="rect">
            <a:avLst/>
          </a:prstGeom>
        </p:spPr>
      </p:pic>
    </p:spTree>
    <p:extLst>
      <p:ext uri="{BB962C8B-B14F-4D97-AF65-F5344CB8AC3E}">
        <p14:creationId xmlns:p14="http://schemas.microsoft.com/office/powerpoint/2010/main" val="9854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ED78338-B66E-C959-B591-5943951F99E3}"/>
              </a:ext>
            </a:extLst>
          </p:cNvPr>
          <p:cNvSpPr>
            <a:spLocks noGrp="1"/>
          </p:cNvSpPr>
          <p:nvPr>
            <p:ph type="title"/>
          </p:nvPr>
        </p:nvSpPr>
        <p:spPr>
          <a:xfrm>
            <a:off x="2974887" y="-476564"/>
            <a:ext cx="6343402" cy="1218948"/>
          </a:xfrm>
        </p:spPr>
        <p:txBody>
          <a:bodyPr>
            <a:normAutofit/>
          </a:bodyPr>
          <a:lstStyle/>
          <a:p>
            <a:r>
              <a:rPr lang="en-US" sz="4000" dirty="0"/>
              <a:t>DMADV as Kanban</a:t>
            </a:r>
          </a:p>
        </p:txBody>
      </p:sp>
      <p:pic>
        <p:nvPicPr>
          <p:cNvPr id="2" name="Picture 1" descr="This slide shows a picture of a Kanban Board. Each column header has an acronym level of DMADV, below each column header are a list of activities.&#10;"/>
          <p:cNvPicPr>
            <a:picLocks noChangeAspect="1"/>
          </p:cNvPicPr>
          <p:nvPr/>
        </p:nvPicPr>
        <p:blipFill>
          <a:blip r:embed="rId3"/>
          <a:stretch>
            <a:fillRect/>
          </a:stretch>
        </p:blipFill>
        <p:spPr>
          <a:xfrm>
            <a:off x="2951018" y="742384"/>
            <a:ext cx="9265149" cy="4906978"/>
          </a:xfrm>
          <a:prstGeom prst="rect">
            <a:avLst/>
          </a:prstGeom>
        </p:spPr>
      </p:pic>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a:t>
            </a:r>
            <a:r>
              <a:rPr lang="en-US" sz="1100" dirty="0">
                <a:solidFill>
                  <a:srgbClr val="FFFF00"/>
                </a:solidFill>
                <a:effectLst>
                  <a:outerShdw blurRad="38100" dist="38100" dir="2700000" algn="tl">
                    <a:srgbClr val="000000">
                      <a:alpha val="43137"/>
                    </a:srgbClr>
                  </a:outerShdw>
                </a:effectLst>
              </a:rPr>
              <a:t>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DEFINE</a:t>
            </a:r>
          </a:p>
          <a:p>
            <a:r>
              <a:rPr lang="en-US" sz="1100" dirty="0">
                <a:solidFill>
                  <a:schemeClr val="bg1"/>
                </a:solidFill>
              </a:rPr>
              <a:t>   Who and where is being impacted?</a:t>
            </a:r>
          </a:p>
          <a:p>
            <a:r>
              <a:rPr lang="en-US" sz="1100" dirty="0">
                <a:solidFill>
                  <a:schemeClr val="bg1"/>
                </a:solidFill>
              </a:rPr>
              <a:t>   Project Charter  </a:t>
            </a:r>
          </a:p>
          <a:p>
            <a:r>
              <a:rPr lang="en-US" sz="1100" dirty="0">
                <a:solidFill>
                  <a:schemeClr val="bg1"/>
                </a:solidFill>
              </a:rPr>
              <a:t>   Laws that govern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869" y="0"/>
            <a:ext cx="2950720" cy="6389162"/>
          </a:xfrm>
          <a:prstGeom prst="rect">
            <a:avLst/>
          </a:prstGeom>
        </p:spPr>
      </p:pic>
    </p:spTree>
    <p:extLst>
      <p:ext uri="{BB962C8B-B14F-4D97-AF65-F5344CB8AC3E}">
        <p14:creationId xmlns:p14="http://schemas.microsoft.com/office/powerpoint/2010/main" val="3801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3034146" y="-65255"/>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DEFINE</a:t>
            </a:r>
          </a:p>
          <a:p>
            <a:r>
              <a:rPr lang="en-US" sz="1100" dirty="0">
                <a:solidFill>
                  <a:schemeClr val="bg1"/>
                </a:solidFill>
              </a:rPr>
              <a:t>   </a:t>
            </a:r>
            <a:r>
              <a:rPr lang="en-US" sz="1100" dirty="0">
                <a:solidFill>
                  <a:srgbClr val="FFFF00"/>
                </a:solidFill>
              </a:rPr>
              <a:t>Who and where is being impacted?</a:t>
            </a:r>
          </a:p>
          <a:p>
            <a:r>
              <a:rPr lang="en-US" sz="1100" dirty="0">
                <a:solidFill>
                  <a:schemeClr val="bg1"/>
                </a:solidFill>
              </a:rPr>
              <a:t>   Project Charter  </a:t>
            </a:r>
          </a:p>
          <a:p>
            <a:r>
              <a:rPr lang="en-US" sz="1100" dirty="0">
                <a:solidFill>
                  <a:schemeClr val="bg1"/>
                </a:solidFill>
              </a:rPr>
              <a:t>   Laws that govern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2" name="Title 1">
            <a:extLst>
              <a:ext uri="{FF2B5EF4-FFF2-40B4-BE49-F238E27FC236}">
                <a16:creationId xmlns:a16="http://schemas.microsoft.com/office/drawing/2014/main" id="{3A1778E0-D761-6D84-2E5D-DCC5212261E0}"/>
              </a:ext>
            </a:extLst>
          </p:cNvPr>
          <p:cNvSpPr>
            <a:spLocks noGrp="1"/>
          </p:cNvSpPr>
          <p:nvPr>
            <p:ph type="title"/>
          </p:nvPr>
        </p:nvSpPr>
        <p:spPr>
          <a:xfrm>
            <a:off x="3034144" y="-77966"/>
            <a:ext cx="7968343" cy="1218948"/>
          </a:xfrm>
        </p:spPr>
        <p:txBody>
          <a:bodyPr>
            <a:normAutofit/>
          </a:bodyPr>
          <a:lstStyle/>
          <a:p>
            <a:r>
              <a:rPr lang="en-US" sz="4000" dirty="0"/>
              <a:t>Who and where is being impacted?</a:t>
            </a:r>
            <a:endParaRPr lang="en-US" sz="4000" dirty="0">
              <a:effectLst/>
            </a:endParaRPr>
          </a:p>
        </p:txBody>
      </p:sp>
      <p:sp>
        <p:nvSpPr>
          <p:cNvPr id="6" name="Content Placeholder 2"/>
          <p:cNvSpPr>
            <a:spLocks noGrp="1"/>
          </p:cNvSpPr>
          <p:nvPr>
            <p:ph sz="half" idx="1"/>
          </p:nvPr>
        </p:nvSpPr>
        <p:spPr>
          <a:xfrm>
            <a:off x="3340729" y="1548143"/>
            <a:ext cx="8851271" cy="2734146"/>
          </a:xfrm>
        </p:spPr>
        <p:txBody>
          <a:bodyPr>
            <a:normAutofit fontScale="92500" lnSpcReduction="20000"/>
          </a:bodyPr>
          <a:lstStyle/>
          <a:p>
            <a:endParaRPr lang="en-US" dirty="0"/>
          </a:p>
          <a:p>
            <a:pPr marL="514350" indent="-514350">
              <a:buFont typeface="+mj-lt"/>
              <a:buAutoNum type="arabicPeriod"/>
            </a:pPr>
            <a:r>
              <a:rPr lang="en-US" sz="2600" dirty="0">
                <a:solidFill>
                  <a:schemeClr val="bg1">
                    <a:lumMod val="50000"/>
                  </a:schemeClr>
                </a:solidFill>
              </a:rPr>
              <a:t>Step up engagement with Black, Indigenous, People of Color (BIPOC) Led , By-and-For Led organizations and Tribal Governments</a:t>
            </a:r>
          </a:p>
          <a:p>
            <a:pPr marL="514350" indent="-514350">
              <a:buFont typeface="+mj-lt"/>
              <a:buAutoNum type="arabicPeriod"/>
            </a:pPr>
            <a:r>
              <a:rPr lang="en-US" sz="2600" dirty="0">
                <a:solidFill>
                  <a:schemeClr val="bg1">
                    <a:lumMod val="50000"/>
                  </a:schemeClr>
                </a:solidFill>
              </a:rPr>
              <a:t>Expand the overall number of organizations applying for BCF grant program.</a:t>
            </a:r>
          </a:p>
          <a:p>
            <a:pPr marL="514350" indent="-514350">
              <a:buFont typeface="+mj-lt"/>
              <a:buAutoNum type="arabicPeriod"/>
            </a:pPr>
            <a:r>
              <a:rPr lang="en-US" sz="2600" dirty="0">
                <a:solidFill>
                  <a:schemeClr val="bg1">
                    <a:lumMod val="50000"/>
                  </a:schemeClr>
                </a:solidFill>
              </a:rPr>
              <a:t>Non-housing capital projects</a:t>
            </a:r>
          </a:p>
          <a:p>
            <a:pPr marL="514350" indent="-514350">
              <a:buFont typeface="+mj-lt"/>
              <a:buAutoNum type="arabicPeriod"/>
            </a:pPr>
            <a:r>
              <a:rPr lang="en-US" sz="2600" dirty="0">
                <a:solidFill>
                  <a:schemeClr val="bg1">
                    <a:lumMod val="50000"/>
                  </a:schemeClr>
                </a:solidFill>
              </a:rPr>
              <a:t>Across Washington in Distressed Communities</a:t>
            </a:r>
          </a:p>
          <a:p>
            <a:pPr marL="0" indent="0">
              <a:buNone/>
            </a:pPr>
            <a:endParaRPr lang="en-US"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6" y="-62670"/>
            <a:ext cx="2950720" cy="6389162"/>
          </a:xfrm>
          <a:prstGeom prst="rect">
            <a:avLst/>
          </a:prstGeom>
        </p:spPr>
      </p:pic>
    </p:spTree>
    <p:extLst>
      <p:ext uri="{BB962C8B-B14F-4D97-AF65-F5344CB8AC3E}">
        <p14:creationId xmlns:p14="http://schemas.microsoft.com/office/powerpoint/2010/main" val="315258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951018" y="0"/>
            <a:ext cx="9240982" cy="639174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C183D7F6-B498-43B3-948B-1728B52AA6E4}">
                <adec:decorative xmlns:adec="http://schemas.microsoft.com/office/drawing/2017/decorative" val="1"/>
              </a:ext>
            </a:extLst>
          </p:cNvPr>
          <p:cNvSpPr txBox="1"/>
          <p:nvPr/>
        </p:nvSpPr>
        <p:spPr>
          <a:xfrm>
            <a:off x="0" y="0"/>
            <a:ext cx="2951018" cy="6386364"/>
          </a:xfrm>
          <a:prstGeom prst="rect">
            <a:avLst/>
          </a:prstGeom>
          <a:solidFill>
            <a:schemeClr val="tx1"/>
          </a:solidFill>
        </p:spPr>
        <p:txBody>
          <a:bodyPr wrap="square" rtlCol="0">
            <a:spAutoFit/>
          </a:bodyPr>
          <a:lstStyle/>
          <a:p>
            <a:r>
              <a:rPr lang="en-US" sz="1200" b="1" dirty="0">
                <a:solidFill>
                  <a:schemeClr val="bg1"/>
                </a:solidFill>
              </a:rPr>
              <a:t>WHY – Voice of the Customer</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RESULTS</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chemeClr val="bg1"/>
                </a:solidFill>
              </a:rPr>
              <a:t>DMADV</a:t>
            </a:r>
          </a:p>
          <a:p>
            <a:r>
              <a:rPr lang="en-US" sz="1100" b="1" dirty="0">
                <a:solidFill>
                  <a:srgbClr val="FFFF00"/>
                </a:solidFill>
              </a:rPr>
              <a:t>   </a:t>
            </a:r>
            <a:r>
              <a:rPr lang="en-US" sz="1100" dirty="0">
                <a:solidFill>
                  <a:schemeClr val="bg1"/>
                </a:solidFill>
              </a:rPr>
              <a:t>What is DMADV?</a:t>
            </a:r>
          </a:p>
          <a:p>
            <a:r>
              <a:rPr lang="en-US" sz="1100" dirty="0">
                <a:solidFill>
                  <a:schemeClr val="bg1"/>
                </a:solidFill>
              </a:rPr>
              <a:t>   Comparison: DMADV or DMAIC</a:t>
            </a:r>
          </a:p>
          <a:p>
            <a:r>
              <a:rPr lang="en-US" sz="1100" dirty="0">
                <a:solidFill>
                  <a:schemeClr val="bg1"/>
                </a:solidFill>
              </a:rPr>
              <a:t>   When to use? DMADV or DMAIC</a:t>
            </a:r>
          </a:p>
          <a:p>
            <a:r>
              <a:rPr lang="en-US" sz="1100" dirty="0">
                <a:solidFill>
                  <a:schemeClr val="bg1"/>
                </a:solidFill>
              </a:rPr>
              <a:t>   DMADV as a Kanban</a:t>
            </a:r>
          </a:p>
          <a:p>
            <a:endParaRPr lang="en-US" sz="1200" b="1" dirty="0">
              <a:solidFill>
                <a:srgbClr val="FFFF00"/>
              </a:solidFill>
              <a:effectLst>
                <a:outerShdw blurRad="38100" dist="38100" dir="2700000" algn="tl">
                  <a:srgbClr val="000000">
                    <a:alpha val="43137"/>
                  </a:srgbClr>
                </a:outerShdw>
              </a:effectLst>
            </a:endParaRPr>
          </a:p>
          <a:p>
            <a:r>
              <a:rPr lang="en-US" sz="1200" b="1" dirty="0">
                <a:solidFill>
                  <a:srgbClr val="FFFF00"/>
                </a:solidFill>
              </a:rPr>
              <a:t>DEFINE</a:t>
            </a:r>
          </a:p>
          <a:p>
            <a:r>
              <a:rPr lang="en-US" sz="1100" dirty="0">
                <a:solidFill>
                  <a:schemeClr val="bg1"/>
                </a:solidFill>
              </a:rPr>
              <a:t>   </a:t>
            </a:r>
            <a:r>
              <a:rPr lang="en-US" sz="1100" dirty="0">
                <a:solidFill>
                  <a:srgbClr val="FFFF00"/>
                </a:solidFill>
              </a:rPr>
              <a:t>Who and where is being impacted?</a:t>
            </a:r>
          </a:p>
          <a:p>
            <a:r>
              <a:rPr lang="en-US" sz="1100" dirty="0">
                <a:solidFill>
                  <a:schemeClr val="bg1"/>
                </a:solidFill>
              </a:rPr>
              <a:t>   Project Charter  </a:t>
            </a:r>
          </a:p>
          <a:p>
            <a:r>
              <a:rPr lang="en-US" sz="1100" dirty="0">
                <a:solidFill>
                  <a:schemeClr val="bg1"/>
                </a:solidFill>
              </a:rPr>
              <a:t>   Laws that govern work</a:t>
            </a:r>
          </a:p>
          <a:p>
            <a:r>
              <a:rPr lang="en-US" sz="1100" dirty="0">
                <a:solidFill>
                  <a:schemeClr val="bg1"/>
                </a:solidFill>
              </a:rPr>
              <a:t>   Equity Frameworks</a:t>
            </a:r>
          </a:p>
          <a:p>
            <a:r>
              <a:rPr lang="en-US" sz="1100" dirty="0">
                <a:solidFill>
                  <a:schemeClr val="bg1"/>
                </a:solidFill>
              </a:rPr>
              <a:t>   Data Needed, Available, Scrutinized</a:t>
            </a:r>
          </a:p>
          <a:p>
            <a:r>
              <a:rPr lang="en-US" sz="1200" dirty="0">
                <a:solidFill>
                  <a:schemeClr val="bg1"/>
                </a:solidFill>
              </a:rPr>
              <a:t>           </a:t>
            </a:r>
          </a:p>
          <a:p>
            <a:r>
              <a:rPr lang="en-US" sz="1200" b="1" dirty="0">
                <a:solidFill>
                  <a:schemeClr val="bg1"/>
                </a:solidFill>
              </a:rPr>
              <a:t>MEASURE</a:t>
            </a:r>
          </a:p>
          <a:p>
            <a:r>
              <a:rPr lang="en-US" sz="1100" dirty="0">
                <a:solidFill>
                  <a:schemeClr val="bg1"/>
                </a:solidFill>
              </a:rPr>
              <a:t>   By and For Organization</a:t>
            </a:r>
            <a:endParaRPr lang="en-US" sz="1100" b="1" dirty="0">
              <a:solidFill>
                <a:schemeClr val="bg1"/>
              </a:solidFill>
            </a:endParaRPr>
          </a:p>
          <a:p>
            <a:r>
              <a:rPr lang="en-US" sz="1100" b="1" dirty="0">
                <a:solidFill>
                  <a:srgbClr val="FFFF00"/>
                </a:solidFill>
                <a:effectLst>
                  <a:outerShdw blurRad="38100" dist="38100" dir="2700000" algn="tl">
                    <a:srgbClr val="000000">
                      <a:alpha val="43137"/>
                    </a:srgbClr>
                  </a:outerShdw>
                </a:effectLst>
              </a:rPr>
              <a:t>   </a:t>
            </a:r>
            <a:r>
              <a:rPr lang="en-US" sz="1100" dirty="0">
                <a:solidFill>
                  <a:schemeClr val="bg1"/>
                </a:solidFill>
              </a:rPr>
              <a:t>Serves an area/communities in need</a:t>
            </a:r>
          </a:p>
          <a:p>
            <a:r>
              <a:rPr lang="en-US" sz="1100" dirty="0">
                <a:solidFill>
                  <a:schemeClr val="bg1"/>
                </a:solidFill>
              </a:rPr>
              <a:t>   Conversations/Type/Follow Up loop</a:t>
            </a:r>
          </a:p>
          <a:p>
            <a:endParaRPr lang="en-US" sz="1200" dirty="0">
              <a:solidFill>
                <a:schemeClr val="bg1"/>
              </a:solidFill>
            </a:endParaRPr>
          </a:p>
          <a:p>
            <a:r>
              <a:rPr lang="en-US" sz="1200" b="1" dirty="0">
                <a:solidFill>
                  <a:schemeClr val="bg1"/>
                </a:solidFill>
              </a:rPr>
              <a:t>ANALYZE</a:t>
            </a:r>
          </a:p>
          <a:p>
            <a:r>
              <a:rPr lang="en-US" sz="1200" dirty="0">
                <a:solidFill>
                  <a:schemeClr val="bg1"/>
                </a:solidFill>
              </a:rPr>
              <a:t>   </a:t>
            </a:r>
            <a:r>
              <a:rPr lang="en-US" sz="1100" dirty="0">
                <a:solidFill>
                  <a:schemeClr val="bg1"/>
                </a:solidFill>
              </a:rPr>
              <a:t>Privacy Impact Assessment &amp; Mitigation</a:t>
            </a:r>
          </a:p>
          <a:p>
            <a:r>
              <a:rPr lang="en-US" sz="1100" dirty="0">
                <a:solidFill>
                  <a:schemeClr val="bg1"/>
                </a:solidFill>
              </a:rPr>
              <a:t>   Survey</a:t>
            </a:r>
          </a:p>
          <a:p>
            <a:r>
              <a:rPr lang="en-US" sz="1100" dirty="0">
                <a:solidFill>
                  <a:schemeClr val="bg1"/>
                </a:solidFill>
              </a:rPr>
              <a:t>   Geospatial Equity Analysis</a:t>
            </a:r>
          </a:p>
          <a:p>
            <a:r>
              <a:rPr lang="en-US" sz="1100" dirty="0">
                <a:solidFill>
                  <a:schemeClr val="bg1"/>
                </a:solidFill>
              </a:rPr>
              <a:t>   </a:t>
            </a:r>
          </a:p>
          <a:p>
            <a:r>
              <a:rPr lang="en-US" sz="1200" b="1" dirty="0">
                <a:solidFill>
                  <a:schemeClr val="bg1"/>
                </a:solidFill>
              </a:rPr>
              <a:t>DESIGN</a:t>
            </a:r>
          </a:p>
          <a:p>
            <a:r>
              <a:rPr lang="en-US" sz="1100" dirty="0">
                <a:solidFill>
                  <a:schemeClr val="bg1"/>
                </a:solidFill>
              </a:rPr>
              <a:t>   Key Principles</a:t>
            </a:r>
          </a:p>
          <a:p>
            <a:r>
              <a:rPr lang="en-US" sz="1100" dirty="0">
                <a:solidFill>
                  <a:schemeClr val="bg1"/>
                </a:solidFill>
              </a:rPr>
              <a:t>   Targeted Universalism</a:t>
            </a:r>
          </a:p>
          <a:p>
            <a:r>
              <a:rPr lang="en-US" sz="1100" dirty="0">
                <a:solidFill>
                  <a:schemeClr val="bg1"/>
                </a:solidFill>
              </a:rPr>
              <a:t>   Map Layers</a:t>
            </a:r>
          </a:p>
          <a:p>
            <a:endParaRPr lang="en-US" sz="1100" dirty="0">
              <a:solidFill>
                <a:schemeClr val="bg1"/>
              </a:solidFill>
            </a:endParaRPr>
          </a:p>
          <a:p>
            <a:r>
              <a:rPr lang="en-US" sz="1100" b="1" dirty="0">
                <a:solidFill>
                  <a:schemeClr val="bg1"/>
                </a:solidFill>
              </a:rPr>
              <a:t>VALIDATE</a:t>
            </a:r>
          </a:p>
          <a:p>
            <a:r>
              <a:rPr lang="en-US" sz="1100" b="1" dirty="0">
                <a:solidFill>
                  <a:schemeClr val="bg1"/>
                </a:solidFill>
              </a:rPr>
              <a:t>   </a:t>
            </a:r>
            <a:r>
              <a:rPr lang="en-US" sz="1100" dirty="0">
                <a:solidFill>
                  <a:schemeClr val="bg1"/>
                </a:solidFill>
              </a:rPr>
              <a:t>SWOT Analysis of Tool</a:t>
            </a:r>
          </a:p>
          <a:p>
            <a:endParaRPr lang="en-US" sz="1100" dirty="0">
              <a:solidFill>
                <a:schemeClr val="bg1"/>
              </a:solidFill>
            </a:endParaRPr>
          </a:p>
          <a:p>
            <a:endParaRPr lang="en-US" sz="1100" dirty="0">
              <a:solidFill>
                <a:schemeClr val="bg1"/>
              </a:solidFill>
            </a:endParaRPr>
          </a:p>
        </p:txBody>
      </p:sp>
      <p:sp>
        <p:nvSpPr>
          <p:cNvPr id="2" name="Title 1">
            <a:extLst>
              <a:ext uri="{FF2B5EF4-FFF2-40B4-BE49-F238E27FC236}">
                <a16:creationId xmlns:a16="http://schemas.microsoft.com/office/drawing/2014/main" id="{E673E188-E88D-B181-4063-CA834E46B279}"/>
              </a:ext>
            </a:extLst>
          </p:cNvPr>
          <p:cNvSpPr>
            <a:spLocks noGrp="1"/>
          </p:cNvSpPr>
          <p:nvPr>
            <p:ph type="title"/>
          </p:nvPr>
        </p:nvSpPr>
        <p:spPr>
          <a:xfrm>
            <a:off x="3050419" y="-356259"/>
            <a:ext cx="5503332" cy="1218948"/>
          </a:xfrm>
        </p:spPr>
        <p:txBody>
          <a:bodyPr>
            <a:normAutofit/>
          </a:bodyPr>
          <a:lstStyle/>
          <a:p>
            <a:r>
              <a:rPr lang="en-US" sz="4000" dirty="0"/>
              <a:t>By-and-For Led</a:t>
            </a:r>
            <a:endParaRPr lang="en-US" sz="4000" dirty="0">
              <a:effectLst/>
            </a:endParaRPr>
          </a:p>
        </p:txBody>
      </p:sp>
      <p:sp>
        <p:nvSpPr>
          <p:cNvPr id="14" name="Content Placeholder 5"/>
          <p:cNvSpPr>
            <a:spLocks noGrp="1"/>
          </p:cNvSpPr>
          <p:nvPr>
            <p:ph sz="quarter" idx="4294967295"/>
          </p:nvPr>
        </p:nvSpPr>
        <p:spPr>
          <a:xfrm>
            <a:off x="2951018" y="1162847"/>
            <a:ext cx="9153465" cy="3164509"/>
          </a:xfrm>
          <a:prstGeom prst="rect">
            <a:avLst/>
          </a:prstGeom>
        </p:spPr>
        <p:txBody>
          <a:bodyPr>
            <a:normAutofit/>
          </a:bodyPr>
          <a:lstStyle/>
          <a:p>
            <a:pPr marL="0" indent="0">
              <a:buNone/>
            </a:pPr>
            <a:r>
              <a:rPr lang="en-US" sz="2400" i="1" dirty="0">
                <a:solidFill>
                  <a:schemeClr val="accent5">
                    <a:lumMod val="50000"/>
                  </a:schemeClr>
                </a:solidFill>
              </a:rPr>
              <a:t>“A by-and-for organization is an organization that is part of the unique community where leadership and staff belong to the same community they serve and promote and preserve community member’s identities, traditions, and values. By-and-for organizations build trust, advocate, respond, and solve problems specific to community members. By-and-for organizations have roots in their respective communities as change agents, mitigating systems of community service, investing, and working with community members to improve their quality of life.”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8" y="-2798"/>
            <a:ext cx="2950720" cy="6389162"/>
          </a:xfrm>
          <a:prstGeom prst="rect">
            <a:avLst/>
          </a:prstGeom>
        </p:spPr>
      </p:pic>
    </p:spTree>
    <p:extLst>
      <p:ext uri="{BB962C8B-B14F-4D97-AF65-F5344CB8AC3E}">
        <p14:creationId xmlns:p14="http://schemas.microsoft.com/office/powerpoint/2010/main" val="4108621905"/>
      </p:ext>
    </p:extLst>
  </p:cSld>
  <p:clrMapOvr>
    <a:masterClrMapping/>
  </p:clrMapOvr>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027810-F5CD-496B-B570-70AFDA500735}">
  <ds:schemaRef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schemas.microsoft.com/sharepoint/v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39FE0C8-C249-4AEF-AA78-43E5FA392CCE}">
  <ds:schemaRefs>
    <ds:schemaRef ds:uri="http://schemas.microsoft.com/sharepoint/v3/contenttype/forms"/>
  </ds:schemaRefs>
</ds:datastoreItem>
</file>

<file path=customXml/itemProps3.xml><?xml version="1.0" encoding="utf-8"?>
<ds:datastoreItem xmlns:ds="http://schemas.openxmlformats.org/officeDocument/2006/customXml" ds:itemID="{818CAFEA-327C-4A3B-B706-62B4E0142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141242</TotalTime>
  <Words>8079</Words>
  <Application>Microsoft Office PowerPoint</Application>
  <PresentationFormat>Widescreen</PresentationFormat>
  <Paragraphs>1026</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Abril Fatface</vt:lpstr>
      <vt:lpstr>Roboto Light</vt:lpstr>
      <vt:lpstr>Calibri</vt:lpstr>
      <vt:lpstr>Roboto</vt:lpstr>
      <vt:lpstr>Roboto Condensed</vt:lpstr>
      <vt:lpstr>Roboto Black</vt:lpstr>
      <vt:lpstr>Arial</vt:lpstr>
      <vt:lpstr>Wingdings</vt:lpstr>
      <vt:lpstr>Office Theme</vt:lpstr>
      <vt:lpstr>DMADV</vt:lpstr>
      <vt:lpstr>Intro</vt:lpstr>
      <vt:lpstr>Successful Intersectional Lenses Design: BDF Outreach Tool</vt:lpstr>
      <vt:lpstr>What is DMADV?</vt:lpstr>
      <vt:lpstr>What’s  the  Difference?</vt:lpstr>
      <vt:lpstr>Decision  making  process</vt:lpstr>
      <vt:lpstr>DMADV as Kanban</vt:lpstr>
      <vt:lpstr>Who and where is being impacted?</vt:lpstr>
      <vt:lpstr>By-and-For Led</vt:lpstr>
      <vt:lpstr>Project  Charter</vt:lpstr>
      <vt:lpstr>RCW’s &amp; Executive Orders</vt:lpstr>
      <vt:lpstr>Frameworks</vt:lpstr>
      <vt:lpstr>Data</vt:lpstr>
      <vt:lpstr>Data Scrutinized</vt:lpstr>
      <vt:lpstr>Quantitative Surveying &amp; Data Analysis</vt:lpstr>
      <vt:lpstr>Qualitative Workshops with organizations</vt:lpstr>
      <vt:lpstr>Continuous Feedback Loops</vt:lpstr>
      <vt:lpstr>Privacy Impact Assessment &amp; Mitigation</vt:lpstr>
      <vt:lpstr>Surveys</vt:lpstr>
      <vt:lpstr>Geospatial Equity Analysis</vt:lpstr>
      <vt:lpstr>Design Principals</vt:lpstr>
      <vt:lpstr>Targeted Universalism</vt:lpstr>
      <vt:lpstr>Map Layers</vt:lpstr>
      <vt:lpstr>Strengths, Weaknesses, Opportunities &amp; Threats Analysis</vt:lpstr>
      <vt:lpstr>Thank you for the opportunity to strengthen communities!</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Cooper, John (GOV)</cp:lastModifiedBy>
  <cp:revision>538</cp:revision>
  <dcterms:created xsi:type="dcterms:W3CDTF">2019-11-27T17:34:07Z</dcterms:created>
  <dcterms:modified xsi:type="dcterms:W3CDTF">2024-02-16T17:55:05Z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