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4"/>
  </p:sldMasterIdLst>
  <p:notesMasterIdLst>
    <p:notesMasterId r:id="rId21"/>
  </p:notesMasterIdLst>
  <p:sldIdLst>
    <p:sldId id="319" r:id="rId5"/>
    <p:sldId id="347" r:id="rId6"/>
    <p:sldId id="316" r:id="rId7"/>
    <p:sldId id="346" r:id="rId8"/>
    <p:sldId id="348" r:id="rId9"/>
    <p:sldId id="343" r:id="rId10"/>
    <p:sldId id="349" r:id="rId11"/>
    <p:sldId id="334" r:id="rId12"/>
    <p:sldId id="352" r:id="rId13"/>
    <p:sldId id="353" r:id="rId14"/>
    <p:sldId id="350" r:id="rId15"/>
    <p:sldId id="351" r:id="rId16"/>
    <p:sldId id="356" r:id="rId17"/>
    <p:sldId id="354" r:id="rId18"/>
    <p:sldId id="342" r:id="rId19"/>
    <p:sldId id="355"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A18959-DD2F-371D-1961-A5BDA9EEACED}" name="Dew, Theresa (Results)" initials="TD" userId="S::Theresa.Dew@gov.wa.gov::e53bf001-e9a5-4173-aeec-248681962d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A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04" autoAdjust="0"/>
    <p:restoredTop sz="64447" autoAdjust="0"/>
  </p:normalViewPr>
  <p:slideViewPr>
    <p:cSldViewPr snapToGrid="0">
      <p:cViewPr varScale="1">
        <p:scale>
          <a:sx n="63" d="100"/>
          <a:sy n="63" d="100"/>
        </p:scale>
        <p:origin x="1018" y="67"/>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4D82BF-D6FD-4946-B98D-821C8EF435F0}" type="doc">
      <dgm:prSet loTypeId="urn:microsoft.com/office/officeart/2005/8/layout/arrow2" loCatId="process" qsTypeId="urn:microsoft.com/office/officeart/2005/8/quickstyle/simple1" qsCatId="simple" csTypeId="urn:microsoft.com/office/officeart/2005/8/colors/accent4_2" csCatId="accent4" phldr="1"/>
      <dgm:spPr/>
      <dgm:t>
        <a:bodyPr/>
        <a:lstStyle/>
        <a:p>
          <a:endParaRPr lang="en-US"/>
        </a:p>
      </dgm:t>
    </dgm:pt>
    <dgm:pt modelId="{65B0AEA1-F1BA-499B-B862-59D3F7726625}">
      <dgm:prSet phldrT="[Text]" custT="1"/>
      <dgm:spPr/>
      <dgm:t>
        <a:bodyPr/>
        <a:lstStyle/>
        <a:p>
          <a:pPr algn="ctr">
            <a:buFont typeface="Arial" panose="020B0604020202020204" pitchFamily="34" charset="0"/>
            <a:buNone/>
          </a:pPr>
          <a:r>
            <a:rPr lang="en-US" sz="1000" b="1" i="1" dirty="0">
              <a:latin typeface="+mn-lt"/>
            </a:rPr>
            <a:t>1985-1993 </a:t>
          </a:r>
        </a:p>
        <a:p>
          <a:pPr algn="ctr">
            <a:buFont typeface="Arial" panose="020B0604020202020204" pitchFamily="34" charset="0"/>
            <a:buNone/>
          </a:pPr>
          <a:r>
            <a:rPr lang="en-US" sz="1000" b="1" i="1" dirty="0">
              <a:latin typeface="+mn-lt"/>
            </a:rPr>
            <a:t>Gov Booth Gardner</a:t>
          </a:r>
          <a:br>
            <a:rPr lang="en-US" sz="1000" b="1" i="1" dirty="0">
              <a:latin typeface="+mn-lt"/>
            </a:rPr>
          </a:br>
          <a:endParaRPr lang="en-US" sz="1000" b="1" i="1" dirty="0">
            <a:latin typeface="+mn-lt"/>
          </a:endParaRPr>
        </a:p>
        <a:p>
          <a:pPr algn="ctr">
            <a:buFont typeface="Arial" panose="020B0604020202020204" pitchFamily="34" charset="0"/>
            <a:buNone/>
          </a:pPr>
          <a:r>
            <a:rPr lang="en-US" sz="1000" b="1" dirty="0">
              <a:latin typeface="+mn-lt"/>
            </a:rPr>
            <a:t>Efficiency Commission Established</a:t>
          </a:r>
        </a:p>
        <a:p>
          <a:pPr algn="ctr">
            <a:buFont typeface="Arial" panose="020B0604020202020204" pitchFamily="34" charset="0"/>
            <a:buNone/>
          </a:pPr>
          <a:r>
            <a:rPr lang="en-US" sz="1000" b="0" dirty="0">
              <a:latin typeface="+mn-lt"/>
            </a:rPr>
            <a:t>Enacted budgeting system that tracked activities and performance with a focus on overall quality improvement</a:t>
          </a:r>
        </a:p>
        <a:p>
          <a:pPr algn="ctr">
            <a:buFont typeface="Arial" panose="020B0604020202020204" pitchFamily="34" charset="0"/>
            <a:buNone/>
          </a:pPr>
          <a:endParaRPr lang="en-US" sz="750" b="1" dirty="0">
            <a:latin typeface="+mn-lt"/>
          </a:endParaRPr>
        </a:p>
        <a:p>
          <a:pPr algn="ctr">
            <a:buFont typeface="Arial" panose="020B0604020202020204" pitchFamily="34" charset="0"/>
            <a:buNone/>
          </a:pPr>
          <a:r>
            <a:rPr lang="en-US" sz="750" b="1" dirty="0">
              <a:latin typeface="+mn-lt"/>
            </a:rPr>
            <a:t> </a:t>
          </a:r>
          <a:br>
            <a:rPr lang="en-US" sz="750" b="1" dirty="0">
              <a:latin typeface="+mn-lt"/>
            </a:rPr>
          </a:br>
          <a:endParaRPr lang="en-US" sz="750" dirty="0"/>
        </a:p>
      </dgm:t>
    </dgm:pt>
    <dgm:pt modelId="{CCA30DE8-264C-4CB8-9CCB-DF7DE46F8AE3}" type="parTrans" cxnId="{DFCE5611-14CB-4DA6-8AC8-D37193D87C70}">
      <dgm:prSet/>
      <dgm:spPr/>
      <dgm:t>
        <a:bodyPr/>
        <a:lstStyle/>
        <a:p>
          <a:endParaRPr lang="en-US"/>
        </a:p>
      </dgm:t>
    </dgm:pt>
    <dgm:pt modelId="{E310F8E2-00B5-4BE6-95C7-6D0A24A0B5F0}" type="sibTrans" cxnId="{DFCE5611-14CB-4DA6-8AC8-D37193D87C70}">
      <dgm:prSet/>
      <dgm:spPr/>
      <dgm:t>
        <a:bodyPr/>
        <a:lstStyle/>
        <a:p>
          <a:endParaRPr lang="en-US"/>
        </a:p>
      </dgm:t>
    </dgm:pt>
    <dgm:pt modelId="{599F7D3C-87D1-42AD-AC21-9E69C3589098}">
      <dgm:prSet custT="1"/>
      <dgm:spPr/>
      <dgm:t>
        <a:bodyPr/>
        <a:lstStyle/>
        <a:p>
          <a:pPr algn="ctr"/>
          <a:endParaRPr lang="en-US" sz="1000" b="1" dirty="0">
            <a:latin typeface="+mn-lt"/>
          </a:endParaRPr>
        </a:p>
        <a:p>
          <a:pPr algn="ctr"/>
          <a:r>
            <a:rPr lang="en-US" sz="1000" b="1" i="1" dirty="0">
              <a:latin typeface="+mn-lt"/>
            </a:rPr>
            <a:t>1997-2005</a:t>
          </a:r>
        </a:p>
        <a:p>
          <a:pPr algn="ctr"/>
          <a:r>
            <a:rPr lang="en-US" sz="1000" b="1" i="1" dirty="0">
              <a:latin typeface="+mn-lt"/>
            </a:rPr>
            <a:t>Gov  Gary Locke</a:t>
          </a:r>
          <a:br>
            <a:rPr lang="en-US" sz="1000" b="1" i="1" dirty="0">
              <a:latin typeface="+mn-lt"/>
            </a:rPr>
          </a:br>
          <a:endParaRPr lang="en-US" sz="1000" b="1" i="1" dirty="0">
            <a:latin typeface="+mn-lt"/>
          </a:endParaRPr>
        </a:p>
        <a:p>
          <a:pPr algn="ctr"/>
          <a:r>
            <a:rPr lang="en-US" sz="1000" b="0" dirty="0">
              <a:latin typeface="+mn-lt"/>
            </a:rPr>
            <a:t>Adopted a </a:t>
          </a:r>
          <a:r>
            <a:rPr lang="en-US" sz="1000" b="1" dirty="0">
              <a:latin typeface="+mn-lt"/>
            </a:rPr>
            <a:t>Balanced Score Card </a:t>
          </a:r>
          <a:r>
            <a:rPr lang="en-US" sz="1000" b="0" dirty="0">
              <a:latin typeface="+mn-lt"/>
            </a:rPr>
            <a:t>to measure progress</a:t>
          </a:r>
        </a:p>
        <a:p>
          <a:pPr algn="ctr"/>
          <a:r>
            <a:rPr lang="en-US" sz="1000" b="0" dirty="0">
              <a:latin typeface="+mn-lt"/>
            </a:rPr>
            <a:t>Implemented </a:t>
          </a:r>
          <a:r>
            <a:rPr lang="en-US" sz="1000" b="1" dirty="0">
              <a:latin typeface="+mn-lt"/>
            </a:rPr>
            <a:t>Priorities of Government </a:t>
          </a:r>
        </a:p>
        <a:p>
          <a:pPr algn="ctr"/>
          <a:r>
            <a:rPr lang="en-US" sz="1000" b="0" dirty="0">
              <a:latin typeface="+mn-lt"/>
            </a:rPr>
            <a:t>A results-based performance and budgeting approach</a:t>
          </a:r>
        </a:p>
        <a:p>
          <a:pPr algn="l"/>
          <a:r>
            <a:rPr lang="en-US" sz="500" b="1" dirty="0">
              <a:latin typeface="+mn-lt"/>
            </a:rPr>
            <a:t> </a:t>
          </a:r>
          <a:endParaRPr lang="en-US" sz="500" dirty="0">
            <a:latin typeface="+mn-lt"/>
          </a:endParaRPr>
        </a:p>
      </dgm:t>
    </dgm:pt>
    <dgm:pt modelId="{7A8D1719-BE07-4548-81DD-EB1D9545A909}" type="parTrans" cxnId="{C2764E7F-03ED-40D1-BDF1-794726DA3144}">
      <dgm:prSet/>
      <dgm:spPr/>
      <dgm:t>
        <a:bodyPr/>
        <a:lstStyle/>
        <a:p>
          <a:endParaRPr lang="en-US"/>
        </a:p>
      </dgm:t>
    </dgm:pt>
    <dgm:pt modelId="{AD357FC5-EAE2-469D-8557-1CD6887E853C}" type="sibTrans" cxnId="{C2764E7F-03ED-40D1-BDF1-794726DA3144}">
      <dgm:prSet/>
      <dgm:spPr/>
      <dgm:t>
        <a:bodyPr/>
        <a:lstStyle/>
        <a:p>
          <a:endParaRPr lang="en-US"/>
        </a:p>
      </dgm:t>
    </dgm:pt>
    <dgm:pt modelId="{5C30079A-DD7D-43A8-9468-DDC1A7014188}">
      <dgm:prSet custT="1"/>
      <dgm:spPr/>
      <dgm:t>
        <a:bodyPr/>
        <a:lstStyle/>
        <a:p>
          <a:pPr algn="ctr"/>
          <a:endParaRPr lang="en-US" sz="750" b="1" dirty="0">
            <a:latin typeface="+mn-lt"/>
          </a:endParaRPr>
        </a:p>
        <a:p>
          <a:pPr algn="ctr"/>
          <a:r>
            <a:rPr lang="en-US" sz="1000" b="1" i="1" dirty="0">
              <a:latin typeface="+mn-lt"/>
            </a:rPr>
            <a:t>1993-1997</a:t>
          </a:r>
        </a:p>
        <a:p>
          <a:pPr algn="ctr"/>
          <a:r>
            <a:rPr lang="en-US" sz="1000" b="1" i="1" dirty="0">
              <a:latin typeface="+mn-lt"/>
            </a:rPr>
            <a:t>Gov Mike Lowry</a:t>
          </a:r>
          <a:br>
            <a:rPr lang="en-US" sz="1000" b="1" i="1" dirty="0">
              <a:latin typeface="+mn-lt"/>
            </a:rPr>
          </a:br>
          <a:endParaRPr lang="en-US" sz="1000" b="1" i="1" dirty="0">
            <a:latin typeface="+mn-lt"/>
          </a:endParaRPr>
        </a:p>
        <a:p>
          <a:pPr algn="ctr"/>
          <a:r>
            <a:rPr lang="en-US" sz="1000" b="1" dirty="0">
              <a:latin typeface="+mn-lt"/>
            </a:rPr>
            <a:t>Washington Performance Partnership Council</a:t>
          </a:r>
        </a:p>
        <a:p>
          <a:pPr algn="ctr"/>
          <a:r>
            <a:rPr lang="en-US" sz="1000" b="0" dirty="0">
              <a:latin typeface="+mn-lt"/>
            </a:rPr>
            <a:t>Set statewide performance measures around customer service, cost-effectiveness, and productivity</a:t>
          </a:r>
        </a:p>
        <a:p>
          <a:pPr algn="ctr"/>
          <a:endParaRPr lang="en-US" sz="750" b="1" dirty="0">
            <a:latin typeface="+mn-lt"/>
          </a:endParaRPr>
        </a:p>
        <a:p>
          <a:pPr algn="ctr"/>
          <a:br>
            <a:rPr lang="en-US" sz="750" b="1" dirty="0">
              <a:latin typeface="+mn-lt"/>
            </a:rPr>
          </a:br>
          <a:br>
            <a:rPr lang="en-US" sz="750" b="1" dirty="0">
              <a:latin typeface="+mn-lt"/>
            </a:rPr>
          </a:br>
          <a:endParaRPr lang="en-US" sz="750" dirty="0">
            <a:latin typeface="+mn-lt"/>
          </a:endParaRPr>
        </a:p>
      </dgm:t>
    </dgm:pt>
    <dgm:pt modelId="{36DC850E-996E-4B29-9FCA-88916BD46C5B}" type="sibTrans" cxnId="{A6954F1F-6EE5-41F3-B58B-45A22DBB0E38}">
      <dgm:prSet/>
      <dgm:spPr/>
      <dgm:t>
        <a:bodyPr/>
        <a:lstStyle/>
        <a:p>
          <a:endParaRPr lang="en-US"/>
        </a:p>
      </dgm:t>
    </dgm:pt>
    <dgm:pt modelId="{9B303D98-2BF8-47C3-A653-91A1B0C5ABA9}" type="parTrans" cxnId="{A6954F1F-6EE5-41F3-B58B-45A22DBB0E38}">
      <dgm:prSet/>
      <dgm:spPr/>
      <dgm:t>
        <a:bodyPr/>
        <a:lstStyle/>
        <a:p>
          <a:endParaRPr lang="en-US"/>
        </a:p>
      </dgm:t>
    </dgm:pt>
    <dgm:pt modelId="{BB5EF430-C710-4B37-89A4-08F55E4AD2C2}">
      <dgm:prSet custT="1"/>
      <dgm:spPr/>
      <dgm:t>
        <a:bodyPr/>
        <a:lstStyle/>
        <a:p>
          <a:pPr algn="ctr"/>
          <a:r>
            <a:rPr lang="en-US" sz="1000" b="1" i="1" dirty="0">
              <a:latin typeface="+mn-lt"/>
            </a:rPr>
            <a:t>2005-2013</a:t>
          </a:r>
        </a:p>
        <a:p>
          <a:pPr algn="ctr"/>
          <a:r>
            <a:rPr lang="en-US" sz="1000" b="1" i="1" dirty="0">
              <a:latin typeface="+mn-lt"/>
            </a:rPr>
            <a:t>Gov Christine Gregoire</a:t>
          </a:r>
          <a:br>
            <a:rPr lang="en-US" sz="1000" b="1" i="1" dirty="0">
              <a:latin typeface="+mn-lt"/>
            </a:rPr>
          </a:br>
          <a:endParaRPr lang="en-US" sz="1000" b="1" dirty="0">
            <a:latin typeface="+mn-lt"/>
          </a:endParaRPr>
        </a:p>
        <a:p>
          <a:pPr algn="ctr"/>
          <a:r>
            <a:rPr lang="en-US" sz="1000" b="1" dirty="0">
              <a:latin typeface="+mn-lt"/>
            </a:rPr>
            <a:t>Established Governor’s Management, Accountability, and Performance (GMAP)</a:t>
          </a:r>
        </a:p>
        <a:p>
          <a:pPr algn="ctr"/>
          <a:r>
            <a:rPr lang="en-US" sz="1000" b="0" dirty="0">
              <a:latin typeface="+mn-lt"/>
            </a:rPr>
            <a:t>Data Management and Performance metrics were used while publishing public performance dashboards and holding public forums to discuss performance gaps and opportunities</a:t>
          </a:r>
        </a:p>
        <a:p>
          <a:pPr algn="ctr"/>
          <a:r>
            <a:rPr lang="en-US" sz="1000" b="0" dirty="0">
              <a:latin typeface="+mn-lt"/>
            </a:rPr>
            <a:t>Implemented the training and use of Lean tools and created the </a:t>
          </a:r>
          <a:r>
            <a:rPr lang="en-US" sz="1000" b="1" dirty="0">
              <a:latin typeface="+mn-lt"/>
            </a:rPr>
            <a:t>Lean Practitioner Path</a:t>
          </a:r>
        </a:p>
        <a:p>
          <a:pPr algn="l"/>
          <a:r>
            <a:rPr lang="en-US" sz="750" b="1" dirty="0">
              <a:latin typeface="+mn-lt"/>
            </a:rPr>
            <a:t> </a:t>
          </a:r>
          <a:endParaRPr lang="en-US" sz="750" dirty="0">
            <a:latin typeface="+mn-lt"/>
          </a:endParaRPr>
        </a:p>
      </dgm:t>
    </dgm:pt>
    <dgm:pt modelId="{8CC2EF43-DF8D-4E2A-A7D3-71D66A42BE66}" type="parTrans" cxnId="{D7113DF0-85D7-4397-BA7E-230A97705724}">
      <dgm:prSet/>
      <dgm:spPr/>
      <dgm:t>
        <a:bodyPr/>
        <a:lstStyle/>
        <a:p>
          <a:endParaRPr lang="en-US"/>
        </a:p>
      </dgm:t>
    </dgm:pt>
    <dgm:pt modelId="{561352B5-7DD2-4E10-ADFD-A94BE13B11B5}" type="sibTrans" cxnId="{D7113DF0-85D7-4397-BA7E-230A97705724}">
      <dgm:prSet/>
      <dgm:spPr/>
      <dgm:t>
        <a:bodyPr/>
        <a:lstStyle/>
        <a:p>
          <a:endParaRPr lang="en-US"/>
        </a:p>
      </dgm:t>
    </dgm:pt>
    <dgm:pt modelId="{A1CA29B0-DA81-4666-A779-38D1312F5E02}">
      <dgm:prSet/>
      <dgm:spPr/>
      <dgm:t>
        <a:bodyPr/>
        <a:lstStyle/>
        <a:p>
          <a:endParaRPr lang="en-US"/>
        </a:p>
      </dgm:t>
    </dgm:pt>
    <dgm:pt modelId="{2C658AB0-0356-4977-BB4B-19365D6AD0E6}" type="parTrans" cxnId="{AD977CF7-5E49-4730-A8AB-49C59E80A359}">
      <dgm:prSet/>
      <dgm:spPr/>
      <dgm:t>
        <a:bodyPr/>
        <a:lstStyle/>
        <a:p>
          <a:endParaRPr lang="en-US"/>
        </a:p>
      </dgm:t>
    </dgm:pt>
    <dgm:pt modelId="{653C2638-4BB4-4520-95A4-426A9BFC3D81}" type="sibTrans" cxnId="{AD977CF7-5E49-4730-A8AB-49C59E80A359}">
      <dgm:prSet/>
      <dgm:spPr/>
      <dgm:t>
        <a:bodyPr/>
        <a:lstStyle/>
        <a:p>
          <a:endParaRPr lang="en-US"/>
        </a:p>
      </dgm:t>
    </dgm:pt>
    <dgm:pt modelId="{C5488E3C-7316-4525-8294-FC9442297FF1}">
      <dgm:prSet/>
      <dgm:spPr/>
      <dgm:t>
        <a:bodyPr/>
        <a:lstStyle/>
        <a:p>
          <a:endParaRPr lang="en-US">
            <a:solidFill>
              <a:schemeClr val="tx1"/>
            </a:solidFill>
            <a:latin typeface="+mn-lt"/>
          </a:endParaRPr>
        </a:p>
      </dgm:t>
    </dgm:pt>
    <dgm:pt modelId="{3A1EA6EB-D100-4D1F-893C-5C7A93E7F38C}" type="parTrans" cxnId="{2EC152DB-AB4E-4876-8FB2-4241C3A5E331}">
      <dgm:prSet/>
      <dgm:spPr/>
      <dgm:t>
        <a:bodyPr/>
        <a:lstStyle/>
        <a:p>
          <a:endParaRPr lang="en-US"/>
        </a:p>
      </dgm:t>
    </dgm:pt>
    <dgm:pt modelId="{A286A096-558B-432D-96AA-7E19646211C0}" type="sibTrans" cxnId="{2EC152DB-AB4E-4876-8FB2-4241C3A5E331}">
      <dgm:prSet/>
      <dgm:spPr/>
      <dgm:t>
        <a:bodyPr/>
        <a:lstStyle/>
        <a:p>
          <a:endParaRPr lang="en-US"/>
        </a:p>
      </dgm:t>
    </dgm:pt>
    <dgm:pt modelId="{F1EF6291-19F8-467F-BF6B-246F14BBDDCD}">
      <dgm:prSet/>
      <dgm:spPr/>
      <dgm:t>
        <a:bodyPr/>
        <a:lstStyle/>
        <a:p>
          <a:endParaRPr lang="en-US">
            <a:solidFill>
              <a:schemeClr val="tx1"/>
            </a:solidFill>
            <a:latin typeface="+mn-lt"/>
          </a:endParaRPr>
        </a:p>
      </dgm:t>
    </dgm:pt>
    <dgm:pt modelId="{ACF4F4B0-4FE9-4323-AB23-55E34B9A1E43}" type="parTrans" cxnId="{415B8A29-58FF-4715-B07E-F219F5683E09}">
      <dgm:prSet/>
      <dgm:spPr/>
      <dgm:t>
        <a:bodyPr/>
        <a:lstStyle/>
        <a:p>
          <a:endParaRPr lang="en-US"/>
        </a:p>
      </dgm:t>
    </dgm:pt>
    <dgm:pt modelId="{EF84CB26-CF15-42E0-9EB3-781920867A89}" type="sibTrans" cxnId="{415B8A29-58FF-4715-B07E-F219F5683E09}">
      <dgm:prSet/>
      <dgm:spPr/>
      <dgm:t>
        <a:bodyPr/>
        <a:lstStyle/>
        <a:p>
          <a:endParaRPr lang="en-US"/>
        </a:p>
      </dgm:t>
    </dgm:pt>
    <dgm:pt modelId="{CA1DB6CA-811D-45EA-A873-EA2A0F82004C}">
      <dgm:prSet/>
      <dgm:spPr/>
      <dgm:t>
        <a:bodyPr/>
        <a:lstStyle/>
        <a:p>
          <a:endParaRPr lang="en-US">
            <a:solidFill>
              <a:schemeClr val="tx1"/>
            </a:solidFill>
            <a:latin typeface="+mn-lt"/>
          </a:endParaRPr>
        </a:p>
      </dgm:t>
    </dgm:pt>
    <dgm:pt modelId="{A37D8917-3E8B-42FD-B9F2-1407577D67B0}" type="parTrans" cxnId="{8CA41CFC-0C20-4583-BBAB-EE851350C21B}">
      <dgm:prSet/>
      <dgm:spPr/>
      <dgm:t>
        <a:bodyPr/>
        <a:lstStyle/>
        <a:p>
          <a:endParaRPr lang="en-US"/>
        </a:p>
      </dgm:t>
    </dgm:pt>
    <dgm:pt modelId="{5D704696-F4DA-4B1D-9D61-BBF98E7CB6AD}" type="sibTrans" cxnId="{8CA41CFC-0C20-4583-BBAB-EE851350C21B}">
      <dgm:prSet/>
      <dgm:spPr/>
      <dgm:t>
        <a:bodyPr/>
        <a:lstStyle/>
        <a:p>
          <a:endParaRPr lang="en-US"/>
        </a:p>
      </dgm:t>
    </dgm:pt>
    <dgm:pt modelId="{C162E858-18B4-4A01-8E1E-14567771B5B0}">
      <dgm:prSet/>
      <dgm:spPr/>
      <dgm:t>
        <a:bodyPr/>
        <a:lstStyle/>
        <a:p>
          <a:endParaRPr lang="en-US"/>
        </a:p>
      </dgm:t>
    </dgm:pt>
    <dgm:pt modelId="{6136E47F-64AB-4F93-90CA-E84B2D723241}" type="parTrans" cxnId="{6F936601-5410-4D7C-B085-ED57137FF3F5}">
      <dgm:prSet/>
      <dgm:spPr/>
      <dgm:t>
        <a:bodyPr/>
        <a:lstStyle/>
        <a:p>
          <a:endParaRPr lang="en-US"/>
        </a:p>
      </dgm:t>
    </dgm:pt>
    <dgm:pt modelId="{91C46757-2347-4BE3-9D9B-E53534432E9C}" type="sibTrans" cxnId="{6F936601-5410-4D7C-B085-ED57137FF3F5}">
      <dgm:prSet/>
      <dgm:spPr/>
      <dgm:t>
        <a:bodyPr/>
        <a:lstStyle/>
        <a:p>
          <a:endParaRPr lang="en-US"/>
        </a:p>
      </dgm:t>
    </dgm:pt>
    <dgm:pt modelId="{5CB92B6E-299C-4DCF-B527-7F90C1783B76}">
      <dgm:prSet/>
      <dgm:spPr/>
      <dgm:t>
        <a:bodyPr/>
        <a:lstStyle/>
        <a:p>
          <a:endParaRPr lang="en-US"/>
        </a:p>
      </dgm:t>
    </dgm:pt>
    <dgm:pt modelId="{A584B609-8E46-497B-A35A-49766A461A77}" type="parTrans" cxnId="{0AAB9F22-DA3C-485C-A867-96E0A76B04CA}">
      <dgm:prSet/>
      <dgm:spPr/>
      <dgm:t>
        <a:bodyPr/>
        <a:lstStyle/>
        <a:p>
          <a:endParaRPr lang="en-US"/>
        </a:p>
      </dgm:t>
    </dgm:pt>
    <dgm:pt modelId="{71E70C70-34B3-488D-AB57-4BD43C82A00B}" type="sibTrans" cxnId="{0AAB9F22-DA3C-485C-A867-96E0A76B04CA}">
      <dgm:prSet/>
      <dgm:spPr/>
      <dgm:t>
        <a:bodyPr/>
        <a:lstStyle/>
        <a:p>
          <a:endParaRPr lang="en-US"/>
        </a:p>
      </dgm:t>
    </dgm:pt>
    <dgm:pt modelId="{C6C34FAE-8A01-40FE-996A-1053EF59F338}">
      <dgm:prSet custT="1"/>
      <dgm:spPr/>
      <dgm:t>
        <a:bodyPr/>
        <a:lstStyle/>
        <a:p>
          <a:pPr algn="ctr"/>
          <a:endParaRPr lang="en-US" sz="1000" b="1" i="1" kern="1200" dirty="0"/>
        </a:p>
        <a:p>
          <a:pPr algn="ctr"/>
          <a:endParaRPr lang="en-US" sz="1000" b="1" i="1" kern="1200" dirty="0"/>
        </a:p>
        <a:p>
          <a:pPr algn="ctr"/>
          <a:r>
            <a:rPr lang="en-US" sz="1000" b="1" i="1" kern="1200" dirty="0"/>
            <a:t>2013- current </a:t>
          </a:r>
        </a:p>
        <a:p>
          <a:pPr algn="ctr"/>
          <a:r>
            <a:rPr lang="en-US" sz="1000" b="1" i="1" kern="1200" dirty="0"/>
            <a:t>Gov Jay Inslee</a:t>
          </a:r>
          <a:br>
            <a:rPr lang="en-US" sz="1000" b="1" i="1" kern="1200" dirty="0"/>
          </a:br>
          <a:endParaRPr lang="en-US" sz="1000" b="1" i="1" kern="1200" dirty="0"/>
        </a:p>
        <a:p>
          <a:pPr algn="ctr"/>
          <a:r>
            <a:rPr lang="en-US" sz="1000" b="1" kern="1200" dirty="0"/>
            <a:t>Launched Results Washington</a:t>
          </a:r>
        </a:p>
        <a:p>
          <a:pPr algn="ctr"/>
          <a:r>
            <a:rPr lang="en-US" sz="1000" b="0" kern="1200" dirty="0"/>
            <a:t>Built on past efforts of tracking progress, adjusting accordingly, and involving front-line employees in improvement work</a:t>
          </a:r>
        </a:p>
        <a:p>
          <a:pPr algn="ctr"/>
          <a:r>
            <a:rPr lang="en-US" sz="1000" b="1" kern="1200" dirty="0">
              <a:latin typeface="Calibri" panose="020F0502020204030204"/>
              <a:ea typeface="+mn-ea"/>
              <a:cs typeface="+mn-cs"/>
            </a:rPr>
            <a:t>Monthly Public Performance Reviews </a:t>
          </a:r>
          <a:r>
            <a:rPr lang="en-US" sz="1000" b="0" kern="1200" dirty="0">
              <a:latin typeface="Calibri" panose="020F0502020204030204"/>
              <a:ea typeface="+mn-ea"/>
              <a:cs typeface="+mn-cs"/>
            </a:rPr>
            <a:t>with Governor Inslee to discuss performance measures, improvements and opportunities to better serve the public</a:t>
          </a:r>
        </a:p>
        <a:p>
          <a:pPr algn="ctr"/>
          <a:r>
            <a:rPr lang="en-US" sz="1000" b="0" kern="1200" dirty="0">
              <a:latin typeface="Calibri" panose="020F0502020204030204"/>
              <a:ea typeface="+mn-ea"/>
              <a:cs typeface="+mn-cs"/>
            </a:rPr>
            <a:t>Focus is on including more voices at the table to ensure all perspectives and lived experiences are included</a:t>
          </a:r>
        </a:p>
      </dgm:t>
    </dgm:pt>
    <dgm:pt modelId="{4039FBFA-55D8-4449-9A9A-3EDD38730E38}" type="parTrans" cxnId="{82337727-2D91-446F-B335-4C599891C74B}">
      <dgm:prSet/>
      <dgm:spPr/>
      <dgm:t>
        <a:bodyPr/>
        <a:lstStyle/>
        <a:p>
          <a:endParaRPr lang="en-US"/>
        </a:p>
      </dgm:t>
    </dgm:pt>
    <dgm:pt modelId="{53D50848-4891-41C0-8662-8C6C0402E8BE}" type="sibTrans" cxnId="{82337727-2D91-446F-B335-4C599891C74B}">
      <dgm:prSet/>
      <dgm:spPr/>
      <dgm:t>
        <a:bodyPr/>
        <a:lstStyle/>
        <a:p>
          <a:endParaRPr lang="en-US"/>
        </a:p>
      </dgm:t>
    </dgm:pt>
    <dgm:pt modelId="{09372025-649F-46AE-9258-B1CE060CBE9D}">
      <dgm:prSet/>
      <dgm:spPr/>
      <dgm:t>
        <a:bodyPr/>
        <a:lstStyle/>
        <a:p>
          <a:endParaRPr lang="en-US"/>
        </a:p>
      </dgm:t>
    </dgm:pt>
    <dgm:pt modelId="{D133F355-ADD4-4AD5-82F0-FA78570A4324}" type="parTrans" cxnId="{F868C573-C90F-4F9E-B6EB-83F72FAA4005}">
      <dgm:prSet/>
      <dgm:spPr/>
      <dgm:t>
        <a:bodyPr/>
        <a:lstStyle/>
        <a:p>
          <a:endParaRPr lang="en-US"/>
        </a:p>
      </dgm:t>
    </dgm:pt>
    <dgm:pt modelId="{8CEB521C-9569-4D0B-B8BF-B3DC78B21224}" type="sibTrans" cxnId="{F868C573-C90F-4F9E-B6EB-83F72FAA4005}">
      <dgm:prSet/>
      <dgm:spPr/>
      <dgm:t>
        <a:bodyPr/>
        <a:lstStyle/>
        <a:p>
          <a:endParaRPr lang="en-US"/>
        </a:p>
      </dgm:t>
    </dgm:pt>
    <dgm:pt modelId="{AC68A109-4745-4B3A-BB8D-A7B904334EE4}">
      <dgm:prSet custT="1"/>
      <dgm:spPr/>
      <dgm:t>
        <a:bodyPr/>
        <a:lstStyle/>
        <a:p>
          <a:endParaRPr lang="en-US" sz="750"/>
        </a:p>
      </dgm:t>
    </dgm:pt>
    <dgm:pt modelId="{67F0CEB4-30FF-4152-BB44-15937A271BBB}" type="parTrans" cxnId="{3A1F3272-E80D-4C30-9A31-257EA1E10484}">
      <dgm:prSet/>
      <dgm:spPr/>
      <dgm:t>
        <a:bodyPr/>
        <a:lstStyle/>
        <a:p>
          <a:endParaRPr lang="en-US"/>
        </a:p>
      </dgm:t>
    </dgm:pt>
    <dgm:pt modelId="{B91767BD-0F6D-46F2-8EDB-5D5422AD385E}" type="sibTrans" cxnId="{3A1F3272-E80D-4C30-9A31-257EA1E10484}">
      <dgm:prSet/>
      <dgm:spPr/>
      <dgm:t>
        <a:bodyPr/>
        <a:lstStyle/>
        <a:p>
          <a:endParaRPr lang="en-US"/>
        </a:p>
      </dgm:t>
    </dgm:pt>
    <dgm:pt modelId="{0009C0BC-3FBD-4668-8585-1CB308222A76}">
      <dgm:prSet/>
      <dgm:spPr/>
      <dgm:t>
        <a:bodyPr/>
        <a:lstStyle/>
        <a:p>
          <a:endParaRPr lang="en-US"/>
        </a:p>
      </dgm:t>
    </dgm:pt>
    <dgm:pt modelId="{F0B38447-1809-4A54-BAD8-8CBE057DAF2D}" type="parTrans" cxnId="{03A09149-98F6-4BC5-990E-079ECAC72369}">
      <dgm:prSet/>
      <dgm:spPr/>
      <dgm:t>
        <a:bodyPr/>
        <a:lstStyle/>
        <a:p>
          <a:endParaRPr lang="en-US"/>
        </a:p>
      </dgm:t>
    </dgm:pt>
    <dgm:pt modelId="{E71A33B5-8AE8-4B1C-BE0B-0F1FFBAF8ACB}" type="sibTrans" cxnId="{03A09149-98F6-4BC5-990E-079ECAC72369}">
      <dgm:prSet/>
      <dgm:spPr/>
      <dgm:t>
        <a:bodyPr/>
        <a:lstStyle/>
        <a:p>
          <a:endParaRPr lang="en-US"/>
        </a:p>
      </dgm:t>
    </dgm:pt>
    <dgm:pt modelId="{D4B5C931-6248-4510-910D-41E4BB138A5E}" type="pres">
      <dgm:prSet presAssocID="{284D82BF-D6FD-4946-B98D-821C8EF435F0}" presName="arrowDiagram" presStyleCnt="0">
        <dgm:presLayoutVars>
          <dgm:chMax val="5"/>
          <dgm:dir/>
          <dgm:resizeHandles val="exact"/>
        </dgm:presLayoutVars>
      </dgm:prSet>
      <dgm:spPr/>
    </dgm:pt>
    <dgm:pt modelId="{A4D80E73-2FC6-4052-9EB3-E0AA252E544A}" type="pres">
      <dgm:prSet presAssocID="{284D82BF-D6FD-4946-B98D-821C8EF435F0}" presName="arrow" presStyleLbl="bgShp" presStyleIdx="0" presStyleCnt="1" custScaleY="112655" custLinFactNeighborY="-950"/>
      <dgm:spPr/>
    </dgm:pt>
    <dgm:pt modelId="{3449C4F2-68FF-4F4D-9A9D-0BBC2AF2220B}" type="pres">
      <dgm:prSet presAssocID="{284D82BF-D6FD-4946-B98D-821C8EF435F0}" presName="arrowDiagram5" presStyleCnt="0"/>
      <dgm:spPr/>
    </dgm:pt>
    <dgm:pt modelId="{3486BA38-A62E-4441-9436-B66D3A406FFF}" type="pres">
      <dgm:prSet presAssocID="{65B0AEA1-F1BA-499B-B862-59D3F7726625}" presName="bullet5a" presStyleLbl="node1" presStyleIdx="0" presStyleCnt="5" custScaleX="261146" custScaleY="259303" custLinFactX="55187" custLinFactNeighborX="100000" custLinFactNeighborY="-71528"/>
      <dgm:spPr>
        <a:blipFill rotWithShape="0">
          <a:blip xmlns:r="http://schemas.openxmlformats.org/officeDocument/2006/relationships" r:embed="rId1"/>
          <a:srcRect/>
          <a:stretch>
            <a:fillRect l="-9000" r="-9000"/>
          </a:stretch>
        </a:blipFill>
      </dgm:spPr>
    </dgm:pt>
    <dgm:pt modelId="{39B27C14-E9E2-4C13-BE23-BA57FB56EBC4}" type="pres">
      <dgm:prSet presAssocID="{65B0AEA1-F1BA-499B-B862-59D3F7726625}" presName="textBox5a" presStyleLbl="revTx" presStyleIdx="0" presStyleCnt="5" custScaleX="98676" custScaleY="124645" custLinFactNeighborX="26585" custLinFactNeighborY="-2029">
        <dgm:presLayoutVars>
          <dgm:bulletEnabled val="1"/>
        </dgm:presLayoutVars>
      </dgm:prSet>
      <dgm:spPr/>
    </dgm:pt>
    <dgm:pt modelId="{7E469E09-5D56-438A-ADA8-E062FA0B81F8}" type="pres">
      <dgm:prSet presAssocID="{5C30079A-DD7D-43A8-9468-DDC1A7014188}" presName="bullet5b" presStyleLbl="node1" presStyleIdx="1" presStyleCnt="5" custScaleX="202058" custScaleY="195185" custLinFactNeighborX="89090" custLinFactNeighborY="14318"/>
      <dgm:spPr>
        <a:blipFill rotWithShape="0">
          <a:blip xmlns:r="http://schemas.openxmlformats.org/officeDocument/2006/relationships" r:embed="rId2"/>
          <a:srcRect/>
          <a:stretch>
            <a:fillRect t="-11000" b="-11000"/>
          </a:stretch>
        </a:blipFill>
      </dgm:spPr>
    </dgm:pt>
    <dgm:pt modelId="{06A81DCA-277E-4CE9-9D4A-E1D158255554}" type="pres">
      <dgm:prSet presAssocID="{5C30079A-DD7D-43A8-9468-DDC1A7014188}" presName="textBox5b" presStyleLbl="revTx" presStyleIdx="1" presStyleCnt="5" custLinFactNeighborX="5705" custLinFactNeighborY="-1121">
        <dgm:presLayoutVars>
          <dgm:bulletEnabled val="1"/>
        </dgm:presLayoutVars>
      </dgm:prSet>
      <dgm:spPr/>
    </dgm:pt>
    <dgm:pt modelId="{F28F6918-8AD1-4269-BA65-B7BAE821CACE}" type="pres">
      <dgm:prSet presAssocID="{599F7D3C-87D1-42AD-AC21-9E69C3589098}" presName="bullet5c" presStyleLbl="node1" presStyleIdx="2" presStyleCnt="5" custScaleX="160585" custScaleY="163106" custLinFactNeighborX="8494" custLinFactNeighborY="31579"/>
      <dgm:spPr>
        <a:blipFill rotWithShape="0">
          <a:blip xmlns:r="http://schemas.openxmlformats.org/officeDocument/2006/relationships" r:embed="rId3"/>
          <a:srcRect/>
          <a:stretch>
            <a:fillRect t="-2000" b="-2000"/>
          </a:stretch>
        </a:blipFill>
      </dgm:spPr>
    </dgm:pt>
    <dgm:pt modelId="{D41C4950-9C0F-48EF-814E-1DA438924B8D}" type="pres">
      <dgm:prSet presAssocID="{599F7D3C-87D1-42AD-AC21-9E69C3589098}" presName="textBox5c" presStyleLbl="revTx" presStyleIdx="2" presStyleCnt="5" custScaleX="79135" custScaleY="83124" custLinFactNeighborX="-18151" custLinFactNeighborY="-2249">
        <dgm:presLayoutVars>
          <dgm:bulletEnabled val="1"/>
        </dgm:presLayoutVars>
      </dgm:prSet>
      <dgm:spPr/>
    </dgm:pt>
    <dgm:pt modelId="{5F28D2DE-8045-4ECA-A6C3-994AC83D82A6}" type="pres">
      <dgm:prSet presAssocID="{BB5EF430-C710-4B37-89A4-08F55E4AD2C2}" presName="bullet5d" presStyleLbl="node1" presStyleIdx="3" presStyleCnt="5" custScaleX="137196" custScaleY="132975" custLinFactNeighborX="-48822" custLinFactNeighborY="45563"/>
      <dgm:spPr>
        <a:blipFill rotWithShape="0">
          <a:blip xmlns:r="http://schemas.openxmlformats.org/officeDocument/2006/relationships" r:embed="rId4"/>
          <a:srcRect/>
          <a:stretch>
            <a:fillRect t="-6000" b="-6000"/>
          </a:stretch>
        </a:blipFill>
      </dgm:spPr>
    </dgm:pt>
    <dgm:pt modelId="{9331D303-4920-40EB-9101-943062FED103}" type="pres">
      <dgm:prSet presAssocID="{BB5EF430-C710-4B37-89A4-08F55E4AD2C2}" presName="textBox5d" presStyleLbl="revTx" presStyleIdx="3" presStyleCnt="5" custScaleX="95636" custScaleY="76688" custLinFactNeighborX="-37711" custLinFactNeighborY="2226">
        <dgm:presLayoutVars>
          <dgm:bulletEnabled val="1"/>
        </dgm:presLayoutVars>
      </dgm:prSet>
      <dgm:spPr/>
    </dgm:pt>
    <dgm:pt modelId="{BA2B95D0-E576-48BF-B300-1B91E24AB9DB}" type="pres">
      <dgm:prSet presAssocID="{C6C34FAE-8A01-40FE-996A-1053EF59F338}" presName="bullet5e" presStyleLbl="node1" presStyleIdx="4" presStyleCnt="5" custScaleX="124746" custScaleY="123496" custLinFactNeighborX="-70144" custLinFactNeighborY="31148"/>
      <dgm:spPr>
        <a:blipFill rotWithShape="0">
          <a:blip xmlns:r="http://schemas.openxmlformats.org/officeDocument/2006/relationships" r:embed="rId5"/>
          <a:srcRect/>
          <a:stretch>
            <a:fillRect l="-2000" r="-2000"/>
          </a:stretch>
        </a:blipFill>
      </dgm:spPr>
    </dgm:pt>
    <dgm:pt modelId="{4B57A39C-FEBB-406E-A838-B2ACA2C0510B}" type="pres">
      <dgm:prSet presAssocID="{C6C34FAE-8A01-40FE-996A-1053EF59F338}" presName="textBox5e" presStyleLbl="revTx" presStyleIdx="4" presStyleCnt="5" custScaleX="99930" custScaleY="95219" custLinFactNeighborX="-54378" custLinFactNeighborY="3421">
        <dgm:presLayoutVars>
          <dgm:bulletEnabled val="1"/>
        </dgm:presLayoutVars>
      </dgm:prSet>
      <dgm:spPr/>
    </dgm:pt>
  </dgm:ptLst>
  <dgm:cxnLst>
    <dgm:cxn modelId="{6F936601-5410-4D7C-B085-ED57137FF3F5}" srcId="{284D82BF-D6FD-4946-B98D-821C8EF435F0}" destId="{C162E858-18B4-4A01-8E1E-14567771B5B0}" srcOrd="11" destOrd="0" parTransId="{6136E47F-64AB-4F93-90CA-E84B2D723241}" sibTransId="{91C46757-2347-4BE3-9D9B-E53534432E9C}"/>
    <dgm:cxn modelId="{D09F6111-AACE-4049-95D9-56AD3E82DBD9}" type="presOf" srcId="{C6C34FAE-8A01-40FE-996A-1053EF59F338}" destId="{4B57A39C-FEBB-406E-A838-B2ACA2C0510B}" srcOrd="0" destOrd="0" presId="urn:microsoft.com/office/officeart/2005/8/layout/arrow2"/>
    <dgm:cxn modelId="{DFCE5611-14CB-4DA6-8AC8-D37193D87C70}" srcId="{284D82BF-D6FD-4946-B98D-821C8EF435F0}" destId="{65B0AEA1-F1BA-499B-B862-59D3F7726625}" srcOrd="0" destOrd="0" parTransId="{CCA30DE8-264C-4CB8-9CCB-DF7DE46F8AE3}" sibTransId="{E310F8E2-00B5-4BE6-95C7-6D0A24A0B5F0}"/>
    <dgm:cxn modelId="{A6954F1F-6EE5-41F3-B58B-45A22DBB0E38}" srcId="{284D82BF-D6FD-4946-B98D-821C8EF435F0}" destId="{5C30079A-DD7D-43A8-9468-DDC1A7014188}" srcOrd="1" destOrd="0" parTransId="{9B303D98-2BF8-47C3-A653-91A1B0C5ABA9}" sibTransId="{36DC850E-996E-4B29-9FCA-88916BD46C5B}"/>
    <dgm:cxn modelId="{0AAB9F22-DA3C-485C-A867-96E0A76B04CA}" srcId="{284D82BF-D6FD-4946-B98D-821C8EF435F0}" destId="{5CB92B6E-299C-4DCF-B527-7F90C1783B76}" srcOrd="12" destOrd="0" parTransId="{A584B609-8E46-497B-A35A-49766A461A77}" sibTransId="{71E70C70-34B3-488D-AB57-4BD43C82A00B}"/>
    <dgm:cxn modelId="{82337727-2D91-446F-B335-4C599891C74B}" srcId="{284D82BF-D6FD-4946-B98D-821C8EF435F0}" destId="{C6C34FAE-8A01-40FE-996A-1053EF59F338}" srcOrd="4" destOrd="0" parTransId="{4039FBFA-55D8-4449-9A9A-3EDD38730E38}" sibTransId="{53D50848-4891-41C0-8662-8C6C0402E8BE}"/>
    <dgm:cxn modelId="{415B8A29-58FF-4715-B07E-F219F5683E09}" srcId="{284D82BF-D6FD-4946-B98D-821C8EF435F0}" destId="{F1EF6291-19F8-467F-BF6B-246F14BBDDCD}" srcOrd="8" destOrd="0" parTransId="{ACF4F4B0-4FE9-4323-AB23-55E34B9A1E43}" sibTransId="{EF84CB26-CF15-42E0-9EB3-781920867A89}"/>
    <dgm:cxn modelId="{A3965C67-753F-475C-9BA6-9BC060D9C632}" type="presOf" srcId="{284D82BF-D6FD-4946-B98D-821C8EF435F0}" destId="{D4B5C931-6248-4510-910D-41E4BB138A5E}" srcOrd="0" destOrd="0" presId="urn:microsoft.com/office/officeart/2005/8/layout/arrow2"/>
    <dgm:cxn modelId="{03A09149-98F6-4BC5-990E-079ECAC72369}" srcId="{284D82BF-D6FD-4946-B98D-821C8EF435F0}" destId="{0009C0BC-3FBD-4668-8585-1CB308222A76}" srcOrd="13" destOrd="0" parTransId="{F0B38447-1809-4A54-BAD8-8CBE057DAF2D}" sibTransId="{E71A33B5-8AE8-4B1C-BE0B-0F1FFBAF8ACB}"/>
    <dgm:cxn modelId="{3A1F3272-E80D-4C30-9A31-257EA1E10484}" srcId="{284D82BF-D6FD-4946-B98D-821C8EF435F0}" destId="{AC68A109-4745-4B3A-BB8D-A7B904334EE4}" srcOrd="5" destOrd="0" parTransId="{67F0CEB4-30FF-4152-BB44-15937A271BBB}" sibTransId="{B91767BD-0F6D-46F2-8EDB-5D5422AD385E}"/>
    <dgm:cxn modelId="{F868C573-C90F-4F9E-B6EB-83F72FAA4005}" srcId="{284D82BF-D6FD-4946-B98D-821C8EF435F0}" destId="{09372025-649F-46AE-9258-B1CE060CBE9D}" srcOrd="6" destOrd="0" parTransId="{D133F355-ADD4-4AD5-82F0-FA78570A4324}" sibTransId="{8CEB521C-9569-4D0B-B8BF-B3DC78B21224}"/>
    <dgm:cxn modelId="{7906BD59-F4D9-4480-AC7A-A5F45C0D66A1}" type="presOf" srcId="{599F7D3C-87D1-42AD-AC21-9E69C3589098}" destId="{D41C4950-9C0F-48EF-814E-1DA438924B8D}" srcOrd="0" destOrd="0" presId="urn:microsoft.com/office/officeart/2005/8/layout/arrow2"/>
    <dgm:cxn modelId="{C2764E7F-03ED-40D1-BDF1-794726DA3144}" srcId="{284D82BF-D6FD-4946-B98D-821C8EF435F0}" destId="{599F7D3C-87D1-42AD-AC21-9E69C3589098}" srcOrd="2" destOrd="0" parTransId="{7A8D1719-BE07-4548-81DD-EB1D9545A909}" sibTransId="{AD357FC5-EAE2-469D-8557-1CD6887E853C}"/>
    <dgm:cxn modelId="{298FAA96-8414-4671-93E7-45F3C662DB53}" type="presOf" srcId="{BB5EF430-C710-4B37-89A4-08F55E4AD2C2}" destId="{9331D303-4920-40EB-9101-943062FED103}" srcOrd="0" destOrd="0" presId="urn:microsoft.com/office/officeart/2005/8/layout/arrow2"/>
    <dgm:cxn modelId="{2EC152DB-AB4E-4876-8FB2-4241C3A5E331}" srcId="{284D82BF-D6FD-4946-B98D-821C8EF435F0}" destId="{C5488E3C-7316-4525-8294-FC9442297FF1}" srcOrd="7" destOrd="0" parTransId="{3A1EA6EB-D100-4D1F-893C-5C7A93E7F38C}" sibTransId="{A286A096-558B-432D-96AA-7E19646211C0}"/>
    <dgm:cxn modelId="{1C5AAEDE-2582-4D2A-B62E-D6C9592CC3DD}" type="presOf" srcId="{5C30079A-DD7D-43A8-9468-DDC1A7014188}" destId="{06A81DCA-277E-4CE9-9D4A-E1D158255554}" srcOrd="0" destOrd="0" presId="urn:microsoft.com/office/officeart/2005/8/layout/arrow2"/>
    <dgm:cxn modelId="{E47780EF-3A07-4CAA-9A23-5F662B305D63}" type="presOf" srcId="{65B0AEA1-F1BA-499B-B862-59D3F7726625}" destId="{39B27C14-E9E2-4C13-BE23-BA57FB56EBC4}" srcOrd="0" destOrd="0" presId="urn:microsoft.com/office/officeart/2005/8/layout/arrow2"/>
    <dgm:cxn modelId="{D7113DF0-85D7-4397-BA7E-230A97705724}" srcId="{284D82BF-D6FD-4946-B98D-821C8EF435F0}" destId="{BB5EF430-C710-4B37-89A4-08F55E4AD2C2}" srcOrd="3" destOrd="0" parTransId="{8CC2EF43-DF8D-4E2A-A7D3-71D66A42BE66}" sibTransId="{561352B5-7DD2-4E10-ADFD-A94BE13B11B5}"/>
    <dgm:cxn modelId="{AD977CF7-5E49-4730-A8AB-49C59E80A359}" srcId="{284D82BF-D6FD-4946-B98D-821C8EF435F0}" destId="{A1CA29B0-DA81-4666-A779-38D1312F5E02}" srcOrd="10" destOrd="0" parTransId="{2C658AB0-0356-4977-BB4B-19365D6AD0E6}" sibTransId="{653C2638-4BB4-4520-95A4-426A9BFC3D81}"/>
    <dgm:cxn modelId="{8CA41CFC-0C20-4583-BBAB-EE851350C21B}" srcId="{284D82BF-D6FD-4946-B98D-821C8EF435F0}" destId="{CA1DB6CA-811D-45EA-A873-EA2A0F82004C}" srcOrd="9" destOrd="0" parTransId="{A37D8917-3E8B-42FD-B9F2-1407577D67B0}" sibTransId="{5D704696-F4DA-4B1D-9D61-BBF98E7CB6AD}"/>
    <dgm:cxn modelId="{AB10E2F2-13E8-42EC-B230-A9259A0D1ADE}" type="presParOf" srcId="{D4B5C931-6248-4510-910D-41E4BB138A5E}" destId="{A4D80E73-2FC6-4052-9EB3-E0AA252E544A}" srcOrd="0" destOrd="0" presId="urn:microsoft.com/office/officeart/2005/8/layout/arrow2"/>
    <dgm:cxn modelId="{EB2BCCB8-FD89-46C5-A01C-F6F20E667A48}" type="presParOf" srcId="{D4B5C931-6248-4510-910D-41E4BB138A5E}" destId="{3449C4F2-68FF-4F4D-9A9D-0BBC2AF2220B}" srcOrd="1" destOrd="0" presId="urn:microsoft.com/office/officeart/2005/8/layout/arrow2"/>
    <dgm:cxn modelId="{BDDEDECE-7936-4FC4-AED5-5164E7D2C5B9}" type="presParOf" srcId="{3449C4F2-68FF-4F4D-9A9D-0BBC2AF2220B}" destId="{3486BA38-A62E-4441-9436-B66D3A406FFF}" srcOrd="0" destOrd="0" presId="urn:microsoft.com/office/officeart/2005/8/layout/arrow2"/>
    <dgm:cxn modelId="{61E9A21A-A88B-43C1-88F0-FC352F862434}" type="presParOf" srcId="{3449C4F2-68FF-4F4D-9A9D-0BBC2AF2220B}" destId="{39B27C14-E9E2-4C13-BE23-BA57FB56EBC4}" srcOrd="1" destOrd="0" presId="urn:microsoft.com/office/officeart/2005/8/layout/arrow2"/>
    <dgm:cxn modelId="{A93A510A-837C-4098-97E3-B24646487AF4}" type="presParOf" srcId="{3449C4F2-68FF-4F4D-9A9D-0BBC2AF2220B}" destId="{7E469E09-5D56-438A-ADA8-E062FA0B81F8}" srcOrd="2" destOrd="0" presId="urn:microsoft.com/office/officeart/2005/8/layout/arrow2"/>
    <dgm:cxn modelId="{B184215D-30B1-43A2-A90C-9C98E359B83F}" type="presParOf" srcId="{3449C4F2-68FF-4F4D-9A9D-0BBC2AF2220B}" destId="{06A81DCA-277E-4CE9-9D4A-E1D158255554}" srcOrd="3" destOrd="0" presId="urn:microsoft.com/office/officeart/2005/8/layout/arrow2"/>
    <dgm:cxn modelId="{211F808E-EB95-48CD-98DB-173164DDCC36}" type="presParOf" srcId="{3449C4F2-68FF-4F4D-9A9D-0BBC2AF2220B}" destId="{F28F6918-8AD1-4269-BA65-B7BAE821CACE}" srcOrd="4" destOrd="0" presId="urn:microsoft.com/office/officeart/2005/8/layout/arrow2"/>
    <dgm:cxn modelId="{67B2CF61-40B5-4A2B-B54B-A38900DAF5B1}" type="presParOf" srcId="{3449C4F2-68FF-4F4D-9A9D-0BBC2AF2220B}" destId="{D41C4950-9C0F-48EF-814E-1DA438924B8D}" srcOrd="5" destOrd="0" presId="urn:microsoft.com/office/officeart/2005/8/layout/arrow2"/>
    <dgm:cxn modelId="{B20BFD0A-794B-4E5D-8AFB-7A49781F9159}" type="presParOf" srcId="{3449C4F2-68FF-4F4D-9A9D-0BBC2AF2220B}" destId="{5F28D2DE-8045-4ECA-A6C3-994AC83D82A6}" srcOrd="6" destOrd="0" presId="urn:microsoft.com/office/officeart/2005/8/layout/arrow2"/>
    <dgm:cxn modelId="{FA80EE53-6291-4F2E-B52E-19382A2665E4}" type="presParOf" srcId="{3449C4F2-68FF-4F4D-9A9D-0BBC2AF2220B}" destId="{9331D303-4920-40EB-9101-943062FED103}" srcOrd="7" destOrd="0" presId="urn:microsoft.com/office/officeart/2005/8/layout/arrow2"/>
    <dgm:cxn modelId="{AEB4D4A8-8AC4-4233-B1EF-A94951BD9C74}" type="presParOf" srcId="{3449C4F2-68FF-4F4D-9A9D-0BBC2AF2220B}" destId="{BA2B95D0-E576-48BF-B300-1B91E24AB9DB}" srcOrd="8" destOrd="0" presId="urn:microsoft.com/office/officeart/2005/8/layout/arrow2"/>
    <dgm:cxn modelId="{F5005B66-AC90-4158-A0F6-FC5E8B774DDA}" type="presParOf" srcId="{3449C4F2-68FF-4F4D-9A9D-0BBC2AF2220B}" destId="{4B57A39C-FEBB-406E-A838-B2ACA2C0510B}"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AFCBAD-A5E5-4DF1-A700-2F47DEA96BC5}"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DB297370-E141-4205-87C7-607A51BF3F7D}">
      <dgm:prSet phldrT="[Text]" custT="1"/>
      <dgm:spPr/>
      <dgm:t>
        <a:bodyPr/>
        <a:lstStyle/>
        <a:p>
          <a:r>
            <a:rPr lang="en-US" sz="2000" b="1" u="none" dirty="0"/>
            <a:t>Public Performance Reviews</a:t>
          </a:r>
        </a:p>
      </dgm:t>
    </dgm:pt>
    <dgm:pt modelId="{C54E203B-8356-494D-AE15-4201F410804F}" type="parTrans" cxnId="{E8E798DA-DB22-41DE-87FA-908A8530DAE9}">
      <dgm:prSet/>
      <dgm:spPr/>
      <dgm:t>
        <a:bodyPr/>
        <a:lstStyle/>
        <a:p>
          <a:endParaRPr lang="en-US"/>
        </a:p>
      </dgm:t>
    </dgm:pt>
    <dgm:pt modelId="{5B26F25B-66CF-4555-8841-D758A96AD5D2}" type="sibTrans" cxnId="{E8E798DA-DB22-41DE-87FA-908A8530DAE9}">
      <dgm:prSet/>
      <dgm:spPr/>
      <dgm:t>
        <a:bodyPr/>
        <a:lstStyle/>
        <a:p>
          <a:endParaRPr lang="en-US"/>
        </a:p>
      </dgm:t>
    </dgm:pt>
    <dgm:pt modelId="{AC38C3B9-61D4-4933-AAE5-1C3A89E98560}">
      <dgm:prSet phldrT="[Text]" custT="1"/>
      <dgm:spPr/>
      <dgm:t>
        <a:bodyPr/>
        <a:lstStyle/>
        <a:p>
          <a:r>
            <a:rPr lang="en-US" sz="2000" b="1" u="none" dirty="0"/>
            <a:t>Lean Transformation Conference</a:t>
          </a:r>
        </a:p>
      </dgm:t>
    </dgm:pt>
    <dgm:pt modelId="{3952EB98-A2E3-4649-A7CC-E92023EB6224}" type="parTrans" cxnId="{A0053F7B-CB7D-480C-B4C4-8C0833B4EFCB}">
      <dgm:prSet/>
      <dgm:spPr/>
      <dgm:t>
        <a:bodyPr/>
        <a:lstStyle/>
        <a:p>
          <a:endParaRPr lang="en-US"/>
        </a:p>
      </dgm:t>
    </dgm:pt>
    <dgm:pt modelId="{153F5ED1-5624-4925-8944-036BD962B2CB}" type="sibTrans" cxnId="{A0053F7B-CB7D-480C-B4C4-8C0833B4EFCB}">
      <dgm:prSet/>
      <dgm:spPr/>
      <dgm:t>
        <a:bodyPr/>
        <a:lstStyle/>
        <a:p>
          <a:endParaRPr lang="en-US"/>
        </a:p>
      </dgm:t>
    </dgm:pt>
    <dgm:pt modelId="{E059797C-C4B6-4BF2-96A4-F606E5D5983D}">
      <dgm:prSet phldrT="[Text]" custT="1"/>
      <dgm:spPr/>
      <dgm:t>
        <a:bodyPr/>
        <a:lstStyle/>
        <a:p>
          <a:r>
            <a:rPr lang="en-US" sz="2000" b="1" u="none" dirty="0"/>
            <a:t>Consultative Services</a:t>
          </a:r>
        </a:p>
      </dgm:t>
    </dgm:pt>
    <dgm:pt modelId="{E6BF2396-C0F3-4B70-9258-C7C6BF45F479}" type="parTrans" cxnId="{E597B35C-A6B8-4074-95A8-D47FBB2B84D4}">
      <dgm:prSet/>
      <dgm:spPr/>
      <dgm:t>
        <a:bodyPr/>
        <a:lstStyle/>
        <a:p>
          <a:endParaRPr lang="en-US"/>
        </a:p>
      </dgm:t>
    </dgm:pt>
    <dgm:pt modelId="{E741F102-2786-4A65-9DF3-065B0D70AD1A}" type="sibTrans" cxnId="{E597B35C-A6B8-4074-95A8-D47FBB2B84D4}">
      <dgm:prSet/>
      <dgm:spPr/>
      <dgm:t>
        <a:bodyPr/>
        <a:lstStyle/>
        <a:p>
          <a:endParaRPr lang="en-US"/>
        </a:p>
      </dgm:t>
    </dgm:pt>
    <dgm:pt modelId="{95FE6E56-3E0B-4976-9B02-4847D02334F3}">
      <dgm:prSet phldrT="[Text]" custT="1"/>
      <dgm:spPr/>
      <dgm:t>
        <a:bodyPr/>
        <a:lstStyle/>
        <a:p>
          <a:r>
            <a:rPr lang="en-US" sz="2000" b="1" u="none" dirty="0"/>
            <a:t>Results through Performance Management (RPM) System</a:t>
          </a:r>
        </a:p>
      </dgm:t>
    </dgm:pt>
    <dgm:pt modelId="{EBCBA12B-427E-4FDE-BC81-37105FB2888D}" type="parTrans" cxnId="{AFBF3911-16EE-45D5-8524-F55EF36C6BA3}">
      <dgm:prSet/>
      <dgm:spPr/>
      <dgm:t>
        <a:bodyPr/>
        <a:lstStyle/>
        <a:p>
          <a:endParaRPr lang="en-US"/>
        </a:p>
      </dgm:t>
    </dgm:pt>
    <dgm:pt modelId="{B8CB9ED0-2D4E-4CF7-8044-CB650C9AC108}" type="sibTrans" cxnId="{AFBF3911-16EE-45D5-8524-F55EF36C6BA3}">
      <dgm:prSet/>
      <dgm:spPr/>
      <dgm:t>
        <a:bodyPr/>
        <a:lstStyle/>
        <a:p>
          <a:endParaRPr lang="en-US"/>
        </a:p>
      </dgm:t>
    </dgm:pt>
    <dgm:pt modelId="{2514DF03-6B78-4653-9E02-C62887A4D950}">
      <dgm:prSet phldrT="[Text]" custT="1"/>
      <dgm:spPr/>
      <dgm:t>
        <a:bodyPr/>
        <a:lstStyle/>
        <a:p>
          <a:r>
            <a:rPr lang="en-US" sz="2000" b="1" u="none" dirty="0"/>
            <a:t>Lean and Continuous Improvement Community of Practice</a:t>
          </a:r>
        </a:p>
      </dgm:t>
    </dgm:pt>
    <dgm:pt modelId="{E726F3DE-FB98-4356-B1CF-D5DEB6B36934}" type="sibTrans" cxnId="{DC115B5B-548D-4521-A5A7-9D977E60CE1A}">
      <dgm:prSet/>
      <dgm:spPr/>
      <dgm:t>
        <a:bodyPr/>
        <a:lstStyle/>
        <a:p>
          <a:endParaRPr lang="en-US"/>
        </a:p>
      </dgm:t>
    </dgm:pt>
    <dgm:pt modelId="{9E734430-1E04-4BAC-96C9-CE157B66FA3F}" type="parTrans" cxnId="{DC115B5B-548D-4521-A5A7-9D977E60CE1A}">
      <dgm:prSet/>
      <dgm:spPr/>
      <dgm:t>
        <a:bodyPr/>
        <a:lstStyle/>
        <a:p>
          <a:endParaRPr lang="en-US"/>
        </a:p>
      </dgm:t>
    </dgm:pt>
    <dgm:pt modelId="{D497EB65-31F6-467E-9169-ED5C8ECB479C}">
      <dgm:prSet phldrT="[Text]" custT="1"/>
      <dgm:spPr/>
      <dgm:t>
        <a:bodyPr/>
        <a:lstStyle/>
        <a:p>
          <a:r>
            <a:rPr lang="en-US" sz="2000" b="1" u="none" dirty="0"/>
            <a:t>Performance Audit Liaison</a:t>
          </a:r>
          <a:endParaRPr lang="en-US" sz="2000" u="none" dirty="0"/>
        </a:p>
      </dgm:t>
    </dgm:pt>
    <dgm:pt modelId="{307FDCF1-C795-4527-8EA7-914A25460664}" type="parTrans" cxnId="{B2A96BC9-9521-497E-A7F0-85C1FEE1C1E2}">
      <dgm:prSet/>
      <dgm:spPr/>
      <dgm:t>
        <a:bodyPr/>
        <a:lstStyle/>
        <a:p>
          <a:endParaRPr lang="en-US"/>
        </a:p>
      </dgm:t>
    </dgm:pt>
    <dgm:pt modelId="{46B47603-51A8-4530-A91D-85F4EA74BE71}" type="sibTrans" cxnId="{B2A96BC9-9521-497E-A7F0-85C1FEE1C1E2}">
      <dgm:prSet/>
      <dgm:spPr/>
      <dgm:t>
        <a:bodyPr/>
        <a:lstStyle/>
        <a:p>
          <a:endParaRPr lang="en-US"/>
        </a:p>
      </dgm:t>
    </dgm:pt>
    <dgm:pt modelId="{48FA6369-B5B3-4432-89D8-CAAEECAEB7C3}" type="pres">
      <dgm:prSet presAssocID="{2FAFCBAD-A5E5-4DF1-A700-2F47DEA96BC5}" presName="diagram" presStyleCnt="0">
        <dgm:presLayoutVars>
          <dgm:dir/>
          <dgm:resizeHandles val="exact"/>
        </dgm:presLayoutVars>
      </dgm:prSet>
      <dgm:spPr/>
    </dgm:pt>
    <dgm:pt modelId="{E91DABA5-3DF7-4B55-9C5F-643FE4B3A2A2}" type="pres">
      <dgm:prSet presAssocID="{DB297370-E141-4205-87C7-607A51BF3F7D}" presName="node" presStyleLbl="node1" presStyleIdx="0" presStyleCnt="6">
        <dgm:presLayoutVars>
          <dgm:bulletEnabled val="1"/>
        </dgm:presLayoutVars>
      </dgm:prSet>
      <dgm:spPr/>
    </dgm:pt>
    <dgm:pt modelId="{9CAE7AEF-1487-45D4-862C-4F50CC099F25}" type="pres">
      <dgm:prSet presAssocID="{5B26F25B-66CF-4555-8841-D758A96AD5D2}" presName="sibTrans" presStyleCnt="0"/>
      <dgm:spPr/>
    </dgm:pt>
    <dgm:pt modelId="{34215AF7-D8AB-40B9-B46E-599298E0CA4B}" type="pres">
      <dgm:prSet presAssocID="{95FE6E56-3E0B-4976-9B02-4847D02334F3}" presName="node" presStyleLbl="node1" presStyleIdx="1" presStyleCnt="6">
        <dgm:presLayoutVars>
          <dgm:bulletEnabled val="1"/>
        </dgm:presLayoutVars>
      </dgm:prSet>
      <dgm:spPr/>
    </dgm:pt>
    <dgm:pt modelId="{DA85FA52-B69A-41CC-B34E-A06FB718AF57}" type="pres">
      <dgm:prSet presAssocID="{B8CB9ED0-2D4E-4CF7-8044-CB650C9AC108}" presName="sibTrans" presStyleCnt="0"/>
      <dgm:spPr/>
    </dgm:pt>
    <dgm:pt modelId="{17E6F26A-391D-40F8-9278-C2C18385C564}" type="pres">
      <dgm:prSet presAssocID="{D497EB65-31F6-467E-9169-ED5C8ECB479C}" presName="node" presStyleLbl="node1" presStyleIdx="2" presStyleCnt="6">
        <dgm:presLayoutVars>
          <dgm:bulletEnabled val="1"/>
        </dgm:presLayoutVars>
      </dgm:prSet>
      <dgm:spPr/>
    </dgm:pt>
    <dgm:pt modelId="{0256BDC9-495B-448C-91AF-C7EE89A54545}" type="pres">
      <dgm:prSet presAssocID="{46B47603-51A8-4530-A91D-85F4EA74BE71}" presName="sibTrans" presStyleCnt="0"/>
      <dgm:spPr/>
    </dgm:pt>
    <dgm:pt modelId="{4F8C9B20-5089-4421-99E5-4297C8FF18CC}" type="pres">
      <dgm:prSet presAssocID="{AC38C3B9-61D4-4933-AAE5-1C3A89E98560}" presName="node" presStyleLbl="node1" presStyleIdx="3" presStyleCnt="6">
        <dgm:presLayoutVars>
          <dgm:bulletEnabled val="1"/>
        </dgm:presLayoutVars>
      </dgm:prSet>
      <dgm:spPr/>
    </dgm:pt>
    <dgm:pt modelId="{09F8ED27-94E7-4FAA-8EBE-797A6E834898}" type="pres">
      <dgm:prSet presAssocID="{153F5ED1-5624-4925-8944-036BD962B2CB}" presName="sibTrans" presStyleCnt="0"/>
      <dgm:spPr/>
    </dgm:pt>
    <dgm:pt modelId="{DEC7D869-8BF1-4EE8-A87B-6CA790D91AD1}" type="pres">
      <dgm:prSet presAssocID="{2514DF03-6B78-4653-9E02-C62887A4D950}" presName="node" presStyleLbl="node1" presStyleIdx="4" presStyleCnt="6">
        <dgm:presLayoutVars>
          <dgm:bulletEnabled val="1"/>
        </dgm:presLayoutVars>
      </dgm:prSet>
      <dgm:spPr/>
    </dgm:pt>
    <dgm:pt modelId="{5B7CD0AC-3E1A-445A-95E1-431AD244F509}" type="pres">
      <dgm:prSet presAssocID="{E726F3DE-FB98-4356-B1CF-D5DEB6B36934}" presName="sibTrans" presStyleCnt="0"/>
      <dgm:spPr/>
    </dgm:pt>
    <dgm:pt modelId="{D56FD268-3E4B-48A3-A3EA-2374A4153F12}" type="pres">
      <dgm:prSet presAssocID="{E059797C-C4B6-4BF2-96A4-F606E5D5983D}" presName="node" presStyleLbl="node1" presStyleIdx="5" presStyleCnt="6">
        <dgm:presLayoutVars>
          <dgm:bulletEnabled val="1"/>
        </dgm:presLayoutVars>
      </dgm:prSet>
      <dgm:spPr/>
    </dgm:pt>
  </dgm:ptLst>
  <dgm:cxnLst>
    <dgm:cxn modelId="{DB0E6501-5A66-4662-A9C5-3523A6D04AEB}" type="presOf" srcId="{2514DF03-6B78-4653-9E02-C62887A4D950}" destId="{DEC7D869-8BF1-4EE8-A87B-6CA790D91AD1}" srcOrd="0" destOrd="0" presId="urn:microsoft.com/office/officeart/2005/8/layout/default"/>
    <dgm:cxn modelId="{9C89A705-97E7-4EFB-94D8-B81D26F1E66F}" type="presOf" srcId="{E059797C-C4B6-4BF2-96A4-F606E5D5983D}" destId="{D56FD268-3E4B-48A3-A3EA-2374A4153F12}" srcOrd="0" destOrd="0" presId="urn:microsoft.com/office/officeart/2005/8/layout/default"/>
    <dgm:cxn modelId="{AFBF3911-16EE-45D5-8524-F55EF36C6BA3}" srcId="{2FAFCBAD-A5E5-4DF1-A700-2F47DEA96BC5}" destId="{95FE6E56-3E0B-4976-9B02-4847D02334F3}" srcOrd="1" destOrd="0" parTransId="{EBCBA12B-427E-4FDE-BC81-37105FB2888D}" sibTransId="{B8CB9ED0-2D4E-4CF7-8044-CB650C9AC108}"/>
    <dgm:cxn modelId="{DC115B5B-548D-4521-A5A7-9D977E60CE1A}" srcId="{2FAFCBAD-A5E5-4DF1-A700-2F47DEA96BC5}" destId="{2514DF03-6B78-4653-9E02-C62887A4D950}" srcOrd="4" destOrd="0" parTransId="{9E734430-1E04-4BAC-96C9-CE157B66FA3F}" sibTransId="{E726F3DE-FB98-4356-B1CF-D5DEB6B36934}"/>
    <dgm:cxn modelId="{E597B35C-A6B8-4074-95A8-D47FBB2B84D4}" srcId="{2FAFCBAD-A5E5-4DF1-A700-2F47DEA96BC5}" destId="{E059797C-C4B6-4BF2-96A4-F606E5D5983D}" srcOrd="5" destOrd="0" parTransId="{E6BF2396-C0F3-4B70-9258-C7C6BF45F479}" sibTransId="{E741F102-2786-4A65-9DF3-065B0D70AD1A}"/>
    <dgm:cxn modelId="{A0053F7B-CB7D-480C-B4C4-8C0833B4EFCB}" srcId="{2FAFCBAD-A5E5-4DF1-A700-2F47DEA96BC5}" destId="{AC38C3B9-61D4-4933-AAE5-1C3A89E98560}" srcOrd="3" destOrd="0" parTransId="{3952EB98-A2E3-4649-A7CC-E92023EB6224}" sibTransId="{153F5ED1-5624-4925-8944-036BD962B2CB}"/>
    <dgm:cxn modelId="{3A46A48A-6CDE-4880-B03B-F8DAF5C314EE}" type="presOf" srcId="{95FE6E56-3E0B-4976-9B02-4847D02334F3}" destId="{34215AF7-D8AB-40B9-B46E-599298E0CA4B}" srcOrd="0" destOrd="0" presId="urn:microsoft.com/office/officeart/2005/8/layout/default"/>
    <dgm:cxn modelId="{124248C5-AAAF-4A29-8059-C9B22AB16378}" type="presOf" srcId="{2FAFCBAD-A5E5-4DF1-A700-2F47DEA96BC5}" destId="{48FA6369-B5B3-4432-89D8-CAAEECAEB7C3}" srcOrd="0" destOrd="0" presId="urn:microsoft.com/office/officeart/2005/8/layout/default"/>
    <dgm:cxn modelId="{B2A96BC9-9521-497E-A7F0-85C1FEE1C1E2}" srcId="{2FAFCBAD-A5E5-4DF1-A700-2F47DEA96BC5}" destId="{D497EB65-31F6-467E-9169-ED5C8ECB479C}" srcOrd="2" destOrd="0" parTransId="{307FDCF1-C795-4527-8EA7-914A25460664}" sibTransId="{46B47603-51A8-4530-A91D-85F4EA74BE71}"/>
    <dgm:cxn modelId="{CA4595CB-3036-41D2-8605-A494B567AC3E}" type="presOf" srcId="{AC38C3B9-61D4-4933-AAE5-1C3A89E98560}" destId="{4F8C9B20-5089-4421-99E5-4297C8FF18CC}" srcOrd="0" destOrd="0" presId="urn:microsoft.com/office/officeart/2005/8/layout/default"/>
    <dgm:cxn modelId="{E8E798DA-DB22-41DE-87FA-908A8530DAE9}" srcId="{2FAFCBAD-A5E5-4DF1-A700-2F47DEA96BC5}" destId="{DB297370-E141-4205-87C7-607A51BF3F7D}" srcOrd="0" destOrd="0" parTransId="{C54E203B-8356-494D-AE15-4201F410804F}" sibTransId="{5B26F25B-66CF-4555-8841-D758A96AD5D2}"/>
    <dgm:cxn modelId="{A204E2F5-19F2-4DEC-9F1C-9C99A01ABB84}" type="presOf" srcId="{DB297370-E141-4205-87C7-607A51BF3F7D}" destId="{E91DABA5-3DF7-4B55-9C5F-643FE4B3A2A2}" srcOrd="0" destOrd="0" presId="urn:microsoft.com/office/officeart/2005/8/layout/default"/>
    <dgm:cxn modelId="{F99E53FA-F32F-4DD8-AD15-C6A978EB8CEA}" type="presOf" srcId="{D497EB65-31F6-467E-9169-ED5C8ECB479C}" destId="{17E6F26A-391D-40F8-9278-C2C18385C564}" srcOrd="0" destOrd="0" presId="urn:microsoft.com/office/officeart/2005/8/layout/default"/>
    <dgm:cxn modelId="{950B55C3-1D2F-4275-945F-D110161C96DF}" type="presParOf" srcId="{48FA6369-B5B3-4432-89D8-CAAEECAEB7C3}" destId="{E91DABA5-3DF7-4B55-9C5F-643FE4B3A2A2}" srcOrd="0" destOrd="0" presId="urn:microsoft.com/office/officeart/2005/8/layout/default"/>
    <dgm:cxn modelId="{737B4409-17C7-494B-B1D9-A7AD066ED63D}" type="presParOf" srcId="{48FA6369-B5B3-4432-89D8-CAAEECAEB7C3}" destId="{9CAE7AEF-1487-45D4-862C-4F50CC099F25}" srcOrd="1" destOrd="0" presId="urn:microsoft.com/office/officeart/2005/8/layout/default"/>
    <dgm:cxn modelId="{A2134932-4BE2-412F-8F90-09E36FD0B17A}" type="presParOf" srcId="{48FA6369-B5B3-4432-89D8-CAAEECAEB7C3}" destId="{34215AF7-D8AB-40B9-B46E-599298E0CA4B}" srcOrd="2" destOrd="0" presId="urn:microsoft.com/office/officeart/2005/8/layout/default"/>
    <dgm:cxn modelId="{451A2E55-4A4F-4AC3-B5AD-7BB2CE6829DE}" type="presParOf" srcId="{48FA6369-B5B3-4432-89D8-CAAEECAEB7C3}" destId="{DA85FA52-B69A-41CC-B34E-A06FB718AF57}" srcOrd="3" destOrd="0" presId="urn:microsoft.com/office/officeart/2005/8/layout/default"/>
    <dgm:cxn modelId="{2F1396C6-1955-492F-AA29-918833CA9E40}" type="presParOf" srcId="{48FA6369-B5B3-4432-89D8-CAAEECAEB7C3}" destId="{17E6F26A-391D-40F8-9278-C2C18385C564}" srcOrd="4" destOrd="0" presId="urn:microsoft.com/office/officeart/2005/8/layout/default"/>
    <dgm:cxn modelId="{2E33A903-0BBA-40D1-9C45-912F8AB7388F}" type="presParOf" srcId="{48FA6369-B5B3-4432-89D8-CAAEECAEB7C3}" destId="{0256BDC9-495B-448C-91AF-C7EE89A54545}" srcOrd="5" destOrd="0" presId="urn:microsoft.com/office/officeart/2005/8/layout/default"/>
    <dgm:cxn modelId="{C3189EBA-178D-45E9-9236-C1C1FB7867D0}" type="presParOf" srcId="{48FA6369-B5B3-4432-89D8-CAAEECAEB7C3}" destId="{4F8C9B20-5089-4421-99E5-4297C8FF18CC}" srcOrd="6" destOrd="0" presId="urn:microsoft.com/office/officeart/2005/8/layout/default"/>
    <dgm:cxn modelId="{CA445D71-8B6E-4728-B0EA-6E3E0AB4BE61}" type="presParOf" srcId="{48FA6369-B5B3-4432-89D8-CAAEECAEB7C3}" destId="{09F8ED27-94E7-4FAA-8EBE-797A6E834898}" srcOrd="7" destOrd="0" presId="urn:microsoft.com/office/officeart/2005/8/layout/default"/>
    <dgm:cxn modelId="{A251D0FF-9829-420E-9CFE-54F55AECBA92}" type="presParOf" srcId="{48FA6369-B5B3-4432-89D8-CAAEECAEB7C3}" destId="{DEC7D869-8BF1-4EE8-A87B-6CA790D91AD1}" srcOrd="8" destOrd="0" presId="urn:microsoft.com/office/officeart/2005/8/layout/default"/>
    <dgm:cxn modelId="{CE29576A-FEC3-4269-B4C4-4A6DBCBA6621}" type="presParOf" srcId="{48FA6369-B5B3-4432-89D8-CAAEECAEB7C3}" destId="{5B7CD0AC-3E1A-445A-95E1-431AD244F509}" srcOrd="9" destOrd="0" presId="urn:microsoft.com/office/officeart/2005/8/layout/default"/>
    <dgm:cxn modelId="{8B9BB616-2DF8-4F2A-BBE2-B90B692382E1}" type="presParOf" srcId="{48FA6369-B5B3-4432-89D8-CAAEECAEB7C3}" destId="{D56FD268-3E4B-48A3-A3EA-2374A4153F1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2EC0FD-5C7A-48C5-903B-F0C91FB7A57A}" type="doc">
      <dgm:prSet loTypeId="urn:microsoft.com/office/officeart/2005/8/layout/radial1" loCatId="relationship" qsTypeId="urn:microsoft.com/office/officeart/2005/8/quickstyle/simple1" qsCatId="simple" csTypeId="urn:microsoft.com/office/officeart/2005/8/colors/accent4_2" csCatId="accent4" phldr="1"/>
      <dgm:spPr/>
      <dgm:t>
        <a:bodyPr/>
        <a:lstStyle/>
        <a:p>
          <a:endParaRPr lang="en-US"/>
        </a:p>
      </dgm:t>
    </dgm:pt>
    <dgm:pt modelId="{CDB56513-2EBC-4102-AEEA-C9255FB4608A}">
      <dgm:prSet phldrT="[Text]" custT="1"/>
      <dgm:spPr>
        <a:solidFill>
          <a:schemeClr val="accent4">
            <a:lumMod val="60000"/>
            <a:lumOff val="40000"/>
          </a:schemeClr>
        </a:solidFill>
        <a:ln>
          <a:solidFill>
            <a:schemeClr val="tx1"/>
          </a:solidFill>
        </a:ln>
      </dgm:spPr>
      <dgm:t>
        <a:bodyPr/>
        <a:lstStyle/>
        <a:p>
          <a:r>
            <a:rPr lang="en-US" sz="2400" b="1" dirty="0"/>
            <a:t>Continuous Improvement</a:t>
          </a:r>
        </a:p>
      </dgm:t>
    </dgm:pt>
    <dgm:pt modelId="{9C30DE84-5DED-4EDB-A3E5-6B1A0A3EA5AB}" type="parTrans" cxnId="{300A761A-7489-4476-909A-8D830B270AC2}">
      <dgm:prSet/>
      <dgm:spPr/>
      <dgm:t>
        <a:bodyPr/>
        <a:lstStyle/>
        <a:p>
          <a:endParaRPr lang="en-US"/>
        </a:p>
      </dgm:t>
    </dgm:pt>
    <dgm:pt modelId="{E7D8DD43-5137-4682-B2E9-10551EE6C0E7}" type="sibTrans" cxnId="{300A761A-7489-4476-909A-8D830B270AC2}">
      <dgm:prSet/>
      <dgm:spPr/>
      <dgm:t>
        <a:bodyPr/>
        <a:lstStyle/>
        <a:p>
          <a:endParaRPr lang="en-US"/>
        </a:p>
      </dgm:t>
    </dgm:pt>
    <dgm:pt modelId="{563772E0-9C6D-487B-9DC9-4EA978A06D7C}">
      <dgm:prSet phldrT="[Text]" custT="1"/>
      <dgm:spPr/>
      <dgm:t>
        <a:bodyPr/>
        <a:lstStyle/>
        <a:p>
          <a:r>
            <a:rPr lang="en-US" sz="1800" dirty="0"/>
            <a:t>Performance Management</a:t>
          </a:r>
        </a:p>
      </dgm:t>
    </dgm:pt>
    <dgm:pt modelId="{357B2F3C-0F5D-47CB-904B-90B1EB34A74C}" type="parTrans" cxnId="{AB809B42-BF6B-41A9-B2B4-05D13164852D}">
      <dgm:prSet/>
      <dgm:spPr/>
      <dgm:t>
        <a:bodyPr/>
        <a:lstStyle/>
        <a:p>
          <a:endParaRPr lang="en-US"/>
        </a:p>
      </dgm:t>
    </dgm:pt>
    <dgm:pt modelId="{AA9120D3-1924-4415-899A-B03F4CA4BE26}" type="sibTrans" cxnId="{AB809B42-BF6B-41A9-B2B4-05D13164852D}">
      <dgm:prSet/>
      <dgm:spPr/>
      <dgm:t>
        <a:bodyPr/>
        <a:lstStyle/>
        <a:p>
          <a:endParaRPr lang="en-US"/>
        </a:p>
      </dgm:t>
    </dgm:pt>
    <dgm:pt modelId="{D86DE88E-B45F-443A-B2E4-1438E90CFE71}">
      <dgm:prSet phldrT="[Text]" custT="1"/>
      <dgm:spPr/>
      <dgm:t>
        <a:bodyPr/>
        <a:lstStyle/>
        <a:p>
          <a:r>
            <a:rPr lang="en-US" sz="1800" dirty="0"/>
            <a:t>Strategic Planning</a:t>
          </a:r>
        </a:p>
      </dgm:t>
    </dgm:pt>
    <dgm:pt modelId="{8A7AFA00-030B-43AB-836B-ABB19CCE5845}" type="parTrans" cxnId="{5ECA1432-BFDD-4649-99CA-9AEFDCE06F78}">
      <dgm:prSet/>
      <dgm:spPr/>
      <dgm:t>
        <a:bodyPr/>
        <a:lstStyle/>
        <a:p>
          <a:endParaRPr lang="en-US"/>
        </a:p>
      </dgm:t>
    </dgm:pt>
    <dgm:pt modelId="{C1D9258C-C28F-42CE-AD80-0636EE8178B5}" type="sibTrans" cxnId="{5ECA1432-BFDD-4649-99CA-9AEFDCE06F78}">
      <dgm:prSet/>
      <dgm:spPr/>
      <dgm:t>
        <a:bodyPr/>
        <a:lstStyle/>
        <a:p>
          <a:endParaRPr lang="en-US"/>
        </a:p>
      </dgm:t>
    </dgm:pt>
    <dgm:pt modelId="{4FAD940B-CB8A-4404-BD74-AF093DB7AA9B}">
      <dgm:prSet phldrT="[Text]" custT="1"/>
      <dgm:spPr/>
      <dgm:t>
        <a:bodyPr/>
        <a:lstStyle/>
        <a:p>
          <a:r>
            <a:rPr lang="en-US" sz="1800" dirty="0"/>
            <a:t>Lean</a:t>
          </a:r>
        </a:p>
      </dgm:t>
    </dgm:pt>
    <dgm:pt modelId="{351EBA8C-7E84-4FB5-936E-98FC5E063482}" type="parTrans" cxnId="{607C8231-E734-4581-B9BC-A473D987B48A}">
      <dgm:prSet/>
      <dgm:spPr/>
      <dgm:t>
        <a:bodyPr/>
        <a:lstStyle/>
        <a:p>
          <a:endParaRPr lang="en-US"/>
        </a:p>
      </dgm:t>
    </dgm:pt>
    <dgm:pt modelId="{B9944C48-8F9A-4FA3-9648-D39E7E648388}" type="sibTrans" cxnId="{607C8231-E734-4581-B9BC-A473D987B48A}">
      <dgm:prSet/>
      <dgm:spPr/>
      <dgm:t>
        <a:bodyPr/>
        <a:lstStyle/>
        <a:p>
          <a:endParaRPr lang="en-US"/>
        </a:p>
      </dgm:t>
    </dgm:pt>
    <dgm:pt modelId="{7FF1FF3B-44D2-4D59-8C68-EEBB98EBAE00}">
      <dgm:prSet phldrT="[Text]" custT="1"/>
      <dgm:spPr/>
      <dgm:t>
        <a:bodyPr/>
        <a:lstStyle/>
        <a:p>
          <a:r>
            <a:rPr lang="en-US" sz="1800" dirty="0"/>
            <a:t>Training and Development</a:t>
          </a:r>
        </a:p>
      </dgm:t>
    </dgm:pt>
    <dgm:pt modelId="{476830DC-50C3-47FE-9D83-C1DA89351FD6}" type="parTrans" cxnId="{15084CD2-C8DF-4438-8F79-3E316A429A4E}">
      <dgm:prSet/>
      <dgm:spPr/>
      <dgm:t>
        <a:bodyPr/>
        <a:lstStyle/>
        <a:p>
          <a:endParaRPr lang="en-US"/>
        </a:p>
      </dgm:t>
    </dgm:pt>
    <dgm:pt modelId="{324C79BD-5EDA-468A-83DD-5702AB36BAE0}" type="sibTrans" cxnId="{15084CD2-C8DF-4438-8F79-3E316A429A4E}">
      <dgm:prSet/>
      <dgm:spPr/>
      <dgm:t>
        <a:bodyPr/>
        <a:lstStyle/>
        <a:p>
          <a:endParaRPr lang="en-US"/>
        </a:p>
      </dgm:t>
    </dgm:pt>
    <dgm:pt modelId="{84265BC4-CF2A-47A3-94CF-3DDEEAE63E39}" type="pres">
      <dgm:prSet presAssocID="{3A2EC0FD-5C7A-48C5-903B-F0C91FB7A57A}" presName="cycle" presStyleCnt="0">
        <dgm:presLayoutVars>
          <dgm:chMax val="1"/>
          <dgm:dir/>
          <dgm:animLvl val="ctr"/>
          <dgm:resizeHandles val="exact"/>
        </dgm:presLayoutVars>
      </dgm:prSet>
      <dgm:spPr/>
    </dgm:pt>
    <dgm:pt modelId="{906378B7-9027-4277-BC0A-BF23114236E3}" type="pres">
      <dgm:prSet presAssocID="{CDB56513-2EBC-4102-AEEA-C9255FB4608A}" presName="centerShape" presStyleLbl="node0" presStyleIdx="0" presStyleCnt="1" custScaleX="138211" custScaleY="131087"/>
      <dgm:spPr/>
    </dgm:pt>
    <dgm:pt modelId="{732AB4FE-6E7B-4DC5-BC52-A1B92B6A8372}" type="pres">
      <dgm:prSet presAssocID="{357B2F3C-0F5D-47CB-904B-90B1EB34A74C}" presName="Name9" presStyleLbl="parChTrans1D2" presStyleIdx="0" presStyleCnt="4"/>
      <dgm:spPr/>
    </dgm:pt>
    <dgm:pt modelId="{18190451-D96F-4CE5-BAD3-CE7343BAE485}" type="pres">
      <dgm:prSet presAssocID="{357B2F3C-0F5D-47CB-904B-90B1EB34A74C}" presName="connTx" presStyleLbl="parChTrans1D2" presStyleIdx="0" presStyleCnt="4"/>
      <dgm:spPr/>
    </dgm:pt>
    <dgm:pt modelId="{D120B979-6E8E-49B9-8C85-93EB508756C5}" type="pres">
      <dgm:prSet presAssocID="{563772E0-9C6D-487B-9DC9-4EA978A06D7C}" presName="node" presStyleLbl="node1" presStyleIdx="0" presStyleCnt="4">
        <dgm:presLayoutVars>
          <dgm:bulletEnabled val="1"/>
        </dgm:presLayoutVars>
      </dgm:prSet>
      <dgm:spPr/>
    </dgm:pt>
    <dgm:pt modelId="{19207C01-33EB-4F60-A707-E19FC0CCF9D9}" type="pres">
      <dgm:prSet presAssocID="{8A7AFA00-030B-43AB-836B-ABB19CCE5845}" presName="Name9" presStyleLbl="parChTrans1D2" presStyleIdx="1" presStyleCnt="4"/>
      <dgm:spPr/>
    </dgm:pt>
    <dgm:pt modelId="{134E4126-2BD0-4CEE-A84B-E0E92F178B3B}" type="pres">
      <dgm:prSet presAssocID="{8A7AFA00-030B-43AB-836B-ABB19CCE5845}" presName="connTx" presStyleLbl="parChTrans1D2" presStyleIdx="1" presStyleCnt="4"/>
      <dgm:spPr/>
    </dgm:pt>
    <dgm:pt modelId="{10A26556-88FF-49E9-B67F-D957DB05F06A}" type="pres">
      <dgm:prSet presAssocID="{D86DE88E-B45F-443A-B2E4-1438E90CFE71}" presName="node" presStyleLbl="node1" presStyleIdx="1" presStyleCnt="4">
        <dgm:presLayoutVars>
          <dgm:bulletEnabled val="1"/>
        </dgm:presLayoutVars>
      </dgm:prSet>
      <dgm:spPr/>
    </dgm:pt>
    <dgm:pt modelId="{73177BE5-781F-4490-8F2F-9600DA75379E}" type="pres">
      <dgm:prSet presAssocID="{351EBA8C-7E84-4FB5-936E-98FC5E063482}" presName="Name9" presStyleLbl="parChTrans1D2" presStyleIdx="2" presStyleCnt="4"/>
      <dgm:spPr/>
    </dgm:pt>
    <dgm:pt modelId="{F5C18690-3124-4F08-9EF5-327CC9DEAAEE}" type="pres">
      <dgm:prSet presAssocID="{351EBA8C-7E84-4FB5-936E-98FC5E063482}" presName="connTx" presStyleLbl="parChTrans1D2" presStyleIdx="2" presStyleCnt="4"/>
      <dgm:spPr/>
    </dgm:pt>
    <dgm:pt modelId="{ED04A9A6-7DA7-4B9C-8B96-A91EC4E3095E}" type="pres">
      <dgm:prSet presAssocID="{4FAD940B-CB8A-4404-BD74-AF093DB7AA9B}" presName="node" presStyleLbl="node1" presStyleIdx="2" presStyleCnt="4">
        <dgm:presLayoutVars>
          <dgm:bulletEnabled val="1"/>
        </dgm:presLayoutVars>
      </dgm:prSet>
      <dgm:spPr/>
    </dgm:pt>
    <dgm:pt modelId="{DBF87FAE-AEE3-4257-A779-C78A67C2F37B}" type="pres">
      <dgm:prSet presAssocID="{476830DC-50C3-47FE-9D83-C1DA89351FD6}" presName="Name9" presStyleLbl="parChTrans1D2" presStyleIdx="3" presStyleCnt="4"/>
      <dgm:spPr/>
    </dgm:pt>
    <dgm:pt modelId="{0CB014CC-C2AB-41B8-A4EF-47E3127C086E}" type="pres">
      <dgm:prSet presAssocID="{476830DC-50C3-47FE-9D83-C1DA89351FD6}" presName="connTx" presStyleLbl="parChTrans1D2" presStyleIdx="3" presStyleCnt="4"/>
      <dgm:spPr/>
    </dgm:pt>
    <dgm:pt modelId="{EEB55067-9120-4828-9624-B6B014DB18B4}" type="pres">
      <dgm:prSet presAssocID="{7FF1FF3B-44D2-4D59-8C68-EEBB98EBAE00}" presName="node" presStyleLbl="node1" presStyleIdx="3" presStyleCnt="4">
        <dgm:presLayoutVars>
          <dgm:bulletEnabled val="1"/>
        </dgm:presLayoutVars>
      </dgm:prSet>
      <dgm:spPr/>
    </dgm:pt>
  </dgm:ptLst>
  <dgm:cxnLst>
    <dgm:cxn modelId="{387A3100-B0DF-45F8-B09A-D538F71CA4BC}" type="presOf" srcId="{476830DC-50C3-47FE-9D83-C1DA89351FD6}" destId="{0CB014CC-C2AB-41B8-A4EF-47E3127C086E}" srcOrd="1" destOrd="0" presId="urn:microsoft.com/office/officeart/2005/8/layout/radial1"/>
    <dgm:cxn modelId="{1176DF01-06BB-4790-86AF-2268F0BA02EF}" type="presOf" srcId="{8A7AFA00-030B-43AB-836B-ABB19CCE5845}" destId="{19207C01-33EB-4F60-A707-E19FC0CCF9D9}" srcOrd="0" destOrd="0" presId="urn:microsoft.com/office/officeart/2005/8/layout/radial1"/>
    <dgm:cxn modelId="{A4536C05-7209-407C-8099-E66E1B3002A5}" type="presOf" srcId="{351EBA8C-7E84-4FB5-936E-98FC5E063482}" destId="{F5C18690-3124-4F08-9EF5-327CC9DEAAEE}" srcOrd="1" destOrd="0" presId="urn:microsoft.com/office/officeart/2005/8/layout/radial1"/>
    <dgm:cxn modelId="{300A761A-7489-4476-909A-8D830B270AC2}" srcId="{3A2EC0FD-5C7A-48C5-903B-F0C91FB7A57A}" destId="{CDB56513-2EBC-4102-AEEA-C9255FB4608A}" srcOrd="0" destOrd="0" parTransId="{9C30DE84-5DED-4EDB-A3E5-6B1A0A3EA5AB}" sibTransId="{E7D8DD43-5137-4682-B2E9-10551EE6C0E7}"/>
    <dgm:cxn modelId="{607C8231-E734-4581-B9BC-A473D987B48A}" srcId="{CDB56513-2EBC-4102-AEEA-C9255FB4608A}" destId="{4FAD940B-CB8A-4404-BD74-AF093DB7AA9B}" srcOrd="2" destOrd="0" parTransId="{351EBA8C-7E84-4FB5-936E-98FC5E063482}" sibTransId="{B9944C48-8F9A-4FA3-9648-D39E7E648388}"/>
    <dgm:cxn modelId="{5ECA1432-BFDD-4649-99CA-9AEFDCE06F78}" srcId="{CDB56513-2EBC-4102-AEEA-C9255FB4608A}" destId="{D86DE88E-B45F-443A-B2E4-1438E90CFE71}" srcOrd="1" destOrd="0" parTransId="{8A7AFA00-030B-43AB-836B-ABB19CCE5845}" sibTransId="{C1D9258C-C28F-42CE-AD80-0636EE8178B5}"/>
    <dgm:cxn modelId="{AB809B42-BF6B-41A9-B2B4-05D13164852D}" srcId="{CDB56513-2EBC-4102-AEEA-C9255FB4608A}" destId="{563772E0-9C6D-487B-9DC9-4EA978A06D7C}" srcOrd="0" destOrd="0" parTransId="{357B2F3C-0F5D-47CB-904B-90B1EB34A74C}" sibTransId="{AA9120D3-1924-4415-899A-B03F4CA4BE26}"/>
    <dgm:cxn modelId="{3A3C4C53-2937-46CC-8AF0-E01B24BFFEFD}" type="presOf" srcId="{3A2EC0FD-5C7A-48C5-903B-F0C91FB7A57A}" destId="{84265BC4-CF2A-47A3-94CF-3DDEEAE63E39}" srcOrd="0" destOrd="0" presId="urn:microsoft.com/office/officeart/2005/8/layout/radial1"/>
    <dgm:cxn modelId="{4DAA3777-25A0-45E6-B6C5-3FFF4F4BCE87}" type="presOf" srcId="{357B2F3C-0F5D-47CB-904B-90B1EB34A74C}" destId="{18190451-D96F-4CE5-BAD3-CE7343BAE485}" srcOrd="1" destOrd="0" presId="urn:microsoft.com/office/officeart/2005/8/layout/radial1"/>
    <dgm:cxn modelId="{A163B178-A4AC-4A54-B1DF-B3E350BB40B3}" type="presOf" srcId="{4FAD940B-CB8A-4404-BD74-AF093DB7AA9B}" destId="{ED04A9A6-7DA7-4B9C-8B96-A91EC4E3095E}" srcOrd="0" destOrd="0" presId="urn:microsoft.com/office/officeart/2005/8/layout/radial1"/>
    <dgm:cxn modelId="{6F75215A-FFBF-49AF-9292-19EE23E0AE95}" type="presOf" srcId="{D86DE88E-B45F-443A-B2E4-1438E90CFE71}" destId="{10A26556-88FF-49E9-B67F-D957DB05F06A}" srcOrd="0" destOrd="0" presId="urn:microsoft.com/office/officeart/2005/8/layout/radial1"/>
    <dgm:cxn modelId="{AED8107C-9C3A-4C3A-95EA-CFC014C6DE44}" type="presOf" srcId="{8A7AFA00-030B-43AB-836B-ABB19CCE5845}" destId="{134E4126-2BD0-4CEE-A84B-E0E92F178B3B}" srcOrd="1" destOrd="0" presId="urn:microsoft.com/office/officeart/2005/8/layout/radial1"/>
    <dgm:cxn modelId="{5A418194-56DA-4283-ADAC-4807629A2D1B}" type="presOf" srcId="{7FF1FF3B-44D2-4D59-8C68-EEBB98EBAE00}" destId="{EEB55067-9120-4828-9624-B6B014DB18B4}" srcOrd="0" destOrd="0" presId="urn:microsoft.com/office/officeart/2005/8/layout/radial1"/>
    <dgm:cxn modelId="{1F929D94-1643-4610-B9B4-3E1AE999951D}" type="presOf" srcId="{563772E0-9C6D-487B-9DC9-4EA978A06D7C}" destId="{D120B979-6E8E-49B9-8C85-93EB508756C5}" srcOrd="0" destOrd="0" presId="urn:microsoft.com/office/officeart/2005/8/layout/radial1"/>
    <dgm:cxn modelId="{8BAB3CA8-E88F-4D09-92D9-A1465F6DDC87}" type="presOf" srcId="{CDB56513-2EBC-4102-AEEA-C9255FB4608A}" destId="{906378B7-9027-4277-BC0A-BF23114236E3}" srcOrd="0" destOrd="0" presId="urn:microsoft.com/office/officeart/2005/8/layout/radial1"/>
    <dgm:cxn modelId="{21774CAE-3741-4AA8-9851-EBE968B75B63}" type="presOf" srcId="{351EBA8C-7E84-4FB5-936E-98FC5E063482}" destId="{73177BE5-781F-4490-8F2F-9600DA75379E}" srcOrd="0" destOrd="0" presId="urn:microsoft.com/office/officeart/2005/8/layout/radial1"/>
    <dgm:cxn modelId="{BC1046BF-4A89-4C54-B83B-FA298A81F66D}" type="presOf" srcId="{357B2F3C-0F5D-47CB-904B-90B1EB34A74C}" destId="{732AB4FE-6E7B-4DC5-BC52-A1B92B6A8372}" srcOrd="0" destOrd="0" presId="urn:microsoft.com/office/officeart/2005/8/layout/radial1"/>
    <dgm:cxn modelId="{15084CD2-C8DF-4438-8F79-3E316A429A4E}" srcId="{CDB56513-2EBC-4102-AEEA-C9255FB4608A}" destId="{7FF1FF3B-44D2-4D59-8C68-EEBB98EBAE00}" srcOrd="3" destOrd="0" parTransId="{476830DC-50C3-47FE-9D83-C1DA89351FD6}" sibTransId="{324C79BD-5EDA-468A-83DD-5702AB36BAE0}"/>
    <dgm:cxn modelId="{1388B4E3-8585-4F23-8494-DFF10A12AC59}" type="presOf" srcId="{476830DC-50C3-47FE-9D83-C1DA89351FD6}" destId="{DBF87FAE-AEE3-4257-A779-C78A67C2F37B}" srcOrd="0" destOrd="0" presId="urn:microsoft.com/office/officeart/2005/8/layout/radial1"/>
    <dgm:cxn modelId="{2C99B0AB-433B-4113-ACD7-65212FCA507C}" type="presParOf" srcId="{84265BC4-CF2A-47A3-94CF-3DDEEAE63E39}" destId="{906378B7-9027-4277-BC0A-BF23114236E3}" srcOrd="0" destOrd="0" presId="urn:microsoft.com/office/officeart/2005/8/layout/radial1"/>
    <dgm:cxn modelId="{5C14F366-2A9F-42F0-9FD3-D874297E29EC}" type="presParOf" srcId="{84265BC4-CF2A-47A3-94CF-3DDEEAE63E39}" destId="{732AB4FE-6E7B-4DC5-BC52-A1B92B6A8372}" srcOrd="1" destOrd="0" presId="urn:microsoft.com/office/officeart/2005/8/layout/radial1"/>
    <dgm:cxn modelId="{9BF534C0-73B6-4D3A-BB9E-0C72C5B3928C}" type="presParOf" srcId="{732AB4FE-6E7B-4DC5-BC52-A1B92B6A8372}" destId="{18190451-D96F-4CE5-BAD3-CE7343BAE485}" srcOrd="0" destOrd="0" presId="urn:microsoft.com/office/officeart/2005/8/layout/radial1"/>
    <dgm:cxn modelId="{BD9DF680-99F0-4867-8E18-B536BBC723D1}" type="presParOf" srcId="{84265BC4-CF2A-47A3-94CF-3DDEEAE63E39}" destId="{D120B979-6E8E-49B9-8C85-93EB508756C5}" srcOrd="2" destOrd="0" presId="urn:microsoft.com/office/officeart/2005/8/layout/radial1"/>
    <dgm:cxn modelId="{26D89501-1A41-485E-B773-0B0E85B0B0BA}" type="presParOf" srcId="{84265BC4-CF2A-47A3-94CF-3DDEEAE63E39}" destId="{19207C01-33EB-4F60-A707-E19FC0CCF9D9}" srcOrd="3" destOrd="0" presId="urn:microsoft.com/office/officeart/2005/8/layout/radial1"/>
    <dgm:cxn modelId="{65CC553A-9966-4680-8CA7-1F0ED37B8CF8}" type="presParOf" srcId="{19207C01-33EB-4F60-A707-E19FC0CCF9D9}" destId="{134E4126-2BD0-4CEE-A84B-E0E92F178B3B}" srcOrd="0" destOrd="0" presId="urn:microsoft.com/office/officeart/2005/8/layout/radial1"/>
    <dgm:cxn modelId="{C146DFD1-228A-4BD2-B470-CE8D06911F6E}" type="presParOf" srcId="{84265BC4-CF2A-47A3-94CF-3DDEEAE63E39}" destId="{10A26556-88FF-49E9-B67F-D957DB05F06A}" srcOrd="4" destOrd="0" presId="urn:microsoft.com/office/officeart/2005/8/layout/radial1"/>
    <dgm:cxn modelId="{46068F64-2FF5-4B58-99A0-C9EBF486D392}" type="presParOf" srcId="{84265BC4-CF2A-47A3-94CF-3DDEEAE63E39}" destId="{73177BE5-781F-4490-8F2F-9600DA75379E}" srcOrd="5" destOrd="0" presId="urn:microsoft.com/office/officeart/2005/8/layout/radial1"/>
    <dgm:cxn modelId="{E3E4E10E-4DFF-49CA-8E65-8D3B337EFCF2}" type="presParOf" srcId="{73177BE5-781F-4490-8F2F-9600DA75379E}" destId="{F5C18690-3124-4F08-9EF5-327CC9DEAAEE}" srcOrd="0" destOrd="0" presId="urn:microsoft.com/office/officeart/2005/8/layout/radial1"/>
    <dgm:cxn modelId="{CEF47835-E5D6-4D60-96EE-7C8FA0AB5C1A}" type="presParOf" srcId="{84265BC4-CF2A-47A3-94CF-3DDEEAE63E39}" destId="{ED04A9A6-7DA7-4B9C-8B96-A91EC4E3095E}" srcOrd="6" destOrd="0" presId="urn:microsoft.com/office/officeart/2005/8/layout/radial1"/>
    <dgm:cxn modelId="{9AF02452-963E-4F3F-AAEE-488DF6AD0CC9}" type="presParOf" srcId="{84265BC4-CF2A-47A3-94CF-3DDEEAE63E39}" destId="{DBF87FAE-AEE3-4257-A779-C78A67C2F37B}" srcOrd="7" destOrd="0" presId="urn:microsoft.com/office/officeart/2005/8/layout/radial1"/>
    <dgm:cxn modelId="{17BB20C0-3AAE-47C6-99AC-AEF6178FDF4B}" type="presParOf" srcId="{DBF87FAE-AEE3-4257-A779-C78A67C2F37B}" destId="{0CB014CC-C2AB-41B8-A4EF-47E3127C086E}" srcOrd="0" destOrd="0" presId="urn:microsoft.com/office/officeart/2005/8/layout/radial1"/>
    <dgm:cxn modelId="{3E98386F-18AC-48A1-A92C-6AD025405AB9}" type="presParOf" srcId="{84265BC4-CF2A-47A3-94CF-3DDEEAE63E39}" destId="{EEB55067-9120-4828-9624-B6B014DB18B4}"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80E73-2FC6-4052-9EB3-E0AA252E544A}">
      <dsp:nvSpPr>
        <dsp:cNvPr id="0" name=""/>
        <dsp:cNvSpPr/>
      </dsp:nvSpPr>
      <dsp:spPr>
        <a:xfrm>
          <a:off x="0" y="-56053"/>
          <a:ext cx="9443103" cy="6648829"/>
        </a:xfrm>
        <a:prstGeom prst="swooshArrow">
          <a:avLst>
            <a:gd name="adj1" fmla="val 25000"/>
            <a:gd name="adj2" fmla="val 25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6BA38-A62E-4441-9436-B66D3A406FFF}">
      <dsp:nvSpPr>
        <dsp:cNvPr id="0" name=""/>
        <dsp:cNvSpPr/>
      </dsp:nvSpPr>
      <dsp:spPr>
        <a:xfrm>
          <a:off x="1092200" y="4377724"/>
          <a:ext cx="567186" cy="563183"/>
        </a:xfrm>
        <a:prstGeom prst="ellipse">
          <a:avLst/>
        </a:prstGeom>
        <a:blipFill rotWithShape="0">
          <a:blip xmlns:r="http://schemas.openxmlformats.org/officeDocument/2006/relationships" r:embed="rId1"/>
          <a:srcRect/>
          <a:stretch>
            <a:fillRect l="-9000" r="-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B27C14-E9E2-4C13-BE23-BA57FB56EBC4}">
      <dsp:nvSpPr>
        <dsp:cNvPr id="0" name=""/>
        <dsp:cNvSpPr/>
      </dsp:nvSpPr>
      <dsp:spPr>
        <a:xfrm>
          <a:off x="1375799" y="4613079"/>
          <a:ext cx="1220667" cy="175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085" tIns="0" rIns="0" bIns="0" numCol="1" spcCol="1270" anchor="t"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b="1" i="1" kern="1200" dirty="0">
              <a:latin typeface="+mn-lt"/>
            </a:rPr>
            <a:t>1985-1993 </a:t>
          </a:r>
        </a:p>
        <a:p>
          <a:pPr marL="0" lvl="0" indent="0" algn="ctr" defTabSz="444500">
            <a:lnSpc>
              <a:spcPct val="90000"/>
            </a:lnSpc>
            <a:spcBef>
              <a:spcPct val="0"/>
            </a:spcBef>
            <a:spcAft>
              <a:spcPct val="35000"/>
            </a:spcAft>
            <a:buFont typeface="Arial" panose="020B0604020202020204" pitchFamily="34" charset="0"/>
            <a:buNone/>
          </a:pPr>
          <a:r>
            <a:rPr lang="en-US" sz="1000" b="1" i="1" kern="1200" dirty="0">
              <a:latin typeface="+mn-lt"/>
            </a:rPr>
            <a:t>Gov Booth Gardner</a:t>
          </a:r>
          <a:br>
            <a:rPr lang="en-US" sz="1000" b="1" i="1" kern="1200" dirty="0">
              <a:latin typeface="+mn-lt"/>
            </a:rPr>
          </a:br>
          <a:endParaRPr lang="en-US" sz="1000" b="1" i="1" kern="1200" dirty="0">
            <a:latin typeface="+mn-lt"/>
          </a:endParaRPr>
        </a:p>
        <a:p>
          <a:pPr marL="0" lvl="0" indent="0" algn="ctr" defTabSz="444500">
            <a:lnSpc>
              <a:spcPct val="90000"/>
            </a:lnSpc>
            <a:spcBef>
              <a:spcPct val="0"/>
            </a:spcBef>
            <a:spcAft>
              <a:spcPct val="35000"/>
            </a:spcAft>
            <a:buFont typeface="Arial" panose="020B0604020202020204" pitchFamily="34" charset="0"/>
            <a:buNone/>
          </a:pPr>
          <a:r>
            <a:rPr lang="en-US" sz="1000" b="1" kern="1200" dirty="0">
              <a:latin typeface="+mn-lt"/>
            </a:rPr>
            <a:t>Efficiency Commission Established</a:t>
          </a:r>
        </a:p>
        <a:p>
          <a:pPr marL="0" lvl="0" indent="0" algn="ctr" defTabSz="444500">
            <a:lnSpc>
              <a:spcPct val="90000"/>
            </a:lnSpc>
            <a:spcBef>
              <a:spcPct val="0"/>
            </a:spcBef>
            <a:spcAft>
              <a:spcPct val="35000"/>
            </a:spcAft>
            <a:buFont typeface="Arial" panose="020B0604020202020204" pitchFamily="34" charset="0"/>
            <a:buNone/>
          </a:pPr>
          <a:r>
            <a:rPr lang="en-US" sz="1000" b="0" kern="1200" dirty="0">
              <a:latin typeface="+mn-lt"/>
            </a:rPr>
            <a:t>Enacted budgeting system that tracked activities and performance with a focus on overall quality improvement</a:t>
          </a:r>
        </a:p>
        <a:p>
          <a:pPr marL="0" lvl="0" indent="0" algn="ctr" defTabSz="444500">
            <a:lnSpc>
              <a:spcPct val="90000"/>
            </a:lnSpc>
            <a:spcBef>
              <a:spcPct val="0"/>
            </a:spcBef>
            <a:spcAft>
              <a:spcPct val="35000"/>
            </a:spcAft>
            <a:buFont typeface="Arial" panose="020B0604020202020204" pitchFamily="34" charset="0"/>
            <a:buNone/>
          </a:pPr>
          <a:endParaRPr lang="en-US" sz="750" b="1" kern="1200" dirty="0">
            <a:latin typeface="+mn-lt"/>
          </a:endParaRPr>
        </a:p>
        <a:p>
          <a:pPr marL="0" lvl="0" indent="0" algn="ctr" defTabSz="444500">
            <a:lnSpc>
              <a:spcPct val="90000"/>
            </a:lnSpc>
            <a:spcBef>
              <a:spcPct val="0"/>
            </a:spcBef>
            <a:spcAft>
              <a:spcPct val="35000"/>
            </a:spcAft>
            <a:buFont typeface="Arial" panose="020B0604020202020204" pitchFamily="34" charset="0"/>
            <a:buNone/>
          </a:pPr>
          <a:r>
            <a:rPr lang="en-US" sz="750" b="1" kern="1200" dirty="0">
              <a:latin typeface="+mn-lt"/>
            </a:rPr>
            <a:t> </a:t>
          </a:r>
          <a:br>
            <a:rPr lang="en-US" sz="750" b="1" kern="1200" dirty="0">
              <a:latin typeface="+mn-lt"/>
            </a:rPr>
          </a:br>
          <a:endParaRPr lang="en-US" sz="750" kern="1200" dirty="0"/>
        </a:p>
      </dsp:txBody>
      <dsp:txXfrm>
        <a:off x="1375799" y="4613079"/>
        <a:ext cx="1220667" cy="1750840"/>
      </dsp:txXfrm>
    </dsp:sp>
    <dsp:sp modelId="{7E469E09-5D56-438A-ADA8-E062FA0B81F8}">
      <dsp:nvSpPr>
        <dsp:cNvPr id="0" name=""/>
        <dsp:cNvSpPr/>
      </dsp:nvSpPr>
      <dsp:spPr>
        <a:xfrm>
          <a:off x="2235200" y="3463325"/>
          <a:ext cx="686899" cy="663534"/>
        </a:xfrm>
        <a:prstGeom prst="ellipse">
          <a:avLst/>
        </a:prstGeom>
        <a:blipFill rotWithShape="0">
          <a:blip xmlns:r="http://schemas.openxmlformats.org/officeDocument/2006/relationships" r:embed="rId2"/>
          <a:srcRect/>
          <a:stretch>
            <a:fillRect t="-11000" b="-1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A81DCA-277E-4CE9-9D4A-E1D158255554}">
      <dsp:nvSpPr>
        <dsp:cNvPr id="0" name=""/>
        <dsp:cNvSpPr/>
      </dsp:nvSpPr>
      <dsp:spPr>
        <a:xfrm>
          <a:off x="2365216" y="3718696"/>
          <a:ext cx="1567555" cy="2472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133" tIns="0" rIns="0" bIns="0" numCol="1" spcCol="1270" anchor="t" anchorCtr="0">
          <a:noAutofit/>
        </a:bodyPr>
        <a:lstStyle/>
        <a:p>
          <a:pPr marL="0" lvl="0" indent="0" algn="ctr" defTabSz="333375">
            <a:lnSpc>
              <a:spcPct val="90000"/>
            </a:lnSpc>
            <a:spcBef>
              <a:spcPct val="0"/>
            </a:spcBef>
            <a:spcAft>
              <a:spcPct val="35000"/>
            </a:spcAft>
            <a:buNone/>
          </a:pPr>
          <a:endParaRPr lang="en-US" sz="750" b="1" kern="1200" dirty="0">
            <a:latin typeface="+mn-lt"/>
          </a:endParaRPr>
        </a:p>
        <a:p>
          <a:pPr marL="0" lvl="0" indent="0" algn="ctr" defTabSz="333375">
            <a:lnSpc>
              <a:spcPct val="90000"/>
            </a:lnSpc>
            <a:spcBef>
              <a:spcPct val="0"/>
            </a:spcBef>
            <a:spcAft>
              <a:spcPct val="35000"/>
            </a:spcAft>
            <a:buNone/>
          </a:pPr>
          <a:r>
            <a:rPr lang="en-US" sz="1000" b="1" i="1" kern="1200" dirty="0">
              <a:latin typeface="+mn-lt"/>
            </a:rPr>
            <a:t>1993-1997</a:t>
          </a:r>
        </a:p>
        <a:p>
          <a:pPr marL="0" lvl="0" indent="0" algn="ctr" defTabSz="333375">
            <a:lnSpc>
              <a:spcPct val="90000"/>
            </a:lnSpc>
            <a:spcBef>
              <a:spcPct val="0"/>
            </a:spcBef>
            <a:spcAft>
              <a:spcPct val="35000"/>
            </a:spcAft>
            <a:buNone/>
          </a:pPr>
          <a:r>
            <a:rPr lang="en-US" sz="1000" b="1" i="1" kern="1200" dirty="0">
              <a:latin typeface="+mn-lt"/>
            </a:rPr>
            <a:t>Gov Mike Lowry</a:t>
          </a:r>
          <a:br>
            <a:rPr lang="en-US" sz="1000" b="1" i="1" kern="1200" dirty="0">
              <a:latin typeface="+mn-lt"/>
            </a:rPr>
          </a:br>
          <a:endParaRPr lang="en-US" sz="1000" b="1" i="1" kern="1200" dirty="0">
            <a:latin typeface="+mn-lt"/>
          </a:endParaRPr>
        </a:p>
        <a:p>
          <a:pPr marL="0" lvl="0" indent="0" algn="ctr" defTabSz="333375">
            <a:lnSpc>
              <a:spcPct val="90000"/>
            </a:lnSpc>
            <a:spcBef>
              <a:spcPct val="0"/>
            </a:spcBef>
            <a:spcAft>
              <a:spcPct val="35000"/>
            </a:spcAft>
            <a:buNone/>
          </a:pPr>
          <a:r>
            <a:rPr lang="en-US" sz="1000" b="1" kern="1200" dirty="0">
              <a:latin typeface="+mn-lt"/>
            </a:rPr>
            <a:t>Washington Performance Partnership Council</a:t>
          </a:r>
        </a:p>
        <a:p>
          <a:pPr marL="0" lvl="0" indent="0" algn="ctr" defTabSz="333375">
            <a:lnSpc>
              <a:spcPct val="90000"/>
            </a:lnSpc>
            <a:spcBef>
              <a:spcPct val="0"/>
            </a:spcBef>
            <a:spcAft>
              <a:spcPct val="35000"/>
            </a:spcAft>
            <a:buNone/>
          </a:pPr>
          <a:r>
            <a:rPr lang="en-US" sz="1000" b="0" kern="1200" dirty="0">
              <a:latin typeface="+mn-lt"/>
            </a:rPr>
            <a:t>Set statewide performance measures around customer service, cost-effectiveness, and productivity</a:t>
          </a:r>
        </a:p>
        <a:p>
          <a:pPr marL="0" lvl="0" indent="0" algn="ctr" defTabSz="333375">
            <a:lnSpc>
              <a:spcPct val="90000"/>
            </a:lnSpc>
            <a:spcBef>
              <a:spcPct val="0"/>
            </a:spcBef>
            <a:spcAft>
              <a:spcPct val="35000"/>
            </a:spcAft>
            <a:buNone/>
          </a:pPr>
          <a:endParaRPr lang="en-US" sz="750" b="1" kern="1200" dirty="0">
            <a:latin typeface="+mn-lt"/>
          </a:endParaRPr>
        </a:p>
        <a:p>
          <a:pPr marL="0" lvl="0" indent="0" algn="ctr" defTabSz="333375">
            <a:lnSpc>
              <a:spcPct val="90000"/>
            </a:lnSpc>
            <a:spcBef>
              <a:spcPct val="0"/>
            </a:spcBef>
            <a:spcAft>
              <a:spcPct val="35000"/>
            </a:spcAft>
            <a:buNone/>
          </a:pPr>
          <a:br>
            <a:rPr lang="en-US" sz="750" b="1" kern="1200" dirty="0">
              <a:latin typeface="+mn-lt"/>
            </a:rPr>
          </a:br>
          <a:br>
            <a:rPr lang="en-US" sz="750" b="1" kern="1200" dirty="0">
              <a:latin typeface="+mn-lt"/>
            </a:rPr>
          </a:br>
          <a:endParaRPr lang="en-US" sz="750" kern="1200" dirty="0">
            <a:latin typeface="+mn-lt"/>
          </a:endParaRPr>
        </a:p>
      </dsp:txBody>
      <dsp:txXfrm>
        <a:off x="2365216" y="3718696"/>
        <a:ext cx="1567555" cy="2472912"/>
      </dsp:txXfrm>
    </dsp:sp>
    <dsp:sp modelId="{F28F6918-8AD1-4269-BA65-B7BAE821CACE}">
      <dsp:nvSpPr>
        <dsp:cNvPr id="0" name=""/>
        <dsp:cNvSpPr/>
      </dsp:nvSpPr>
      <dsp:spPr>
        <a:xfrm>
          <a:off x="3517902" y="2675924"/>
          <a:ext cx="727881" cy="739308"/>
        </a:xfrm>
        <a:prstGeom prst="ellipse">
          <a:avLst/>
        </a:prstGeom>
        <a:blipFill rotWithShape="0">
          <a:blip xmlns:r="http://schemas.openxmlformats.org/officeDocument/2006/relationships" r:embed="rId3"/>
          <a:srcRect/>
          <a:stretch>
            <a:fillRect t="-2000" b="-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1C4950-9C0F-48EF-814E-1DA438924B8D}">
      <dsp:nvSpPr>
        <dsp:cNvPr id="0" name=""/>
        <dsp:cNvSpPr/>
      </dsp:nvSpPr>
      <dsp:spPr>
        <a:xfrm>
          <a:off x="3702671" y="3107723"/>
          <a:ext cx="1442250" cy="2757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78" tIns="0" rIns="0" bIns="0" numCol="1" spcCol="1270" anchor="t" anchorCtr="0">
          <a:noAutofit/>
        </a:bodyPr>
        <a:lstStyle/>
        <a:p>
          <a:pPr marL="0" lvl="0" indent="0" algn="ctr" defTabSz="444500">
            <a:lnSpc>
              <a:spcPct val="90000"/>
            </a:lnSpc>
            <a:spcBef>
              <a:spcPct val="0"/>
            </a:spcBef>
            <a:spcAft>
              <a:spcPct val="35000"/>
            </a:spcAft>
            <a:buNone/>
          </a:pPr>
          <a:endParaRPr lang="en-US" sz="1000" b="1" kern="1200" dirty="0">
            <a:latin typeface="+mn-lt"/>
          </a:endParaRPr>
        </a:p>
        <a:p>
          <a:pPr marL="0" lvl="0" indent="0" algn="ctr" defTabSz="444500">
            <a:lnSpc>
              <a:spcPct val="90000"/>
            </a:lnSpc>
            <a:spcBef>
              <a:spcPct val="0"/>
            </a:spcBef>
            <a:spcAft>
              <a:spcPct val="35000"/>
            </a:spcAft>
            <a:buNone/>
          </a:pPr>
          <a:r>
            <a:rPr lang="en-US" sz="1000" b="1" i="1" kern="1200" dirty="0">
              <a:latin typeface="+mn-lt"/>
            </a:rPr>
            <a:t>1997-2005</a:t>
          </a:r>
        </a:p>
        <a:p>
          <a:pPr marL="0" lvl="0" indent="0" algn="ctr" defTabSz="444500">
            <a:lnSpc>
              <a:spcPct val="90000"/>
            </a:lnSpc>
            <a:spcBef>
              <a:spcPct val="0"/>
            </a:spcBef>
            <a:spcAft>
              <a:spcPct val="35000"/>
            </a:spcAft>
            <a:buNone/>
          </a:pPr>
          <a:r>
            <a:rPr lang="en-US" sz="1000" b="1" i="1" kern="1200" dirty="0">
              <a:latin typeface="+mn-lt"/>
            </a:rPr>
            <a:t>Gov  Gary Locke</a:t>
          </a:r>
          <a:br>
            <a:rPr lang="en-US" sz="1000" b="1" i="1" kern="1200" dirty="0">
              <a:latin typeface="+mn-lt"/>
            </a:rPr>
          </a:br>
          <a:endParaRPr lang="en-US" sz="1000" b="1" i="1" kern="1200" dirty="0">
            <a:latin typeface="+mn-lt"/>
          </a:endParaRPr>
        </a:p>
        <a:p>
          <a:pPr marL="0" lvl="0" indent="0" algn="ctr" defTabSz="444500">
            <a:lnSpc>
              <a:spcPct val="90000"/>
            </a:lnSpc>
            <a:spcBef>
              <a:spcPct val="0"/>
            </a:spcBef>
            <a:spcAft>
              <a:spcPct val="35000"/>
            </a:spcAft>
            <a:buNone/>
          </a:pPr>
          <a:r>
            <a:rPr lang="en-US" sz="1000" b="0" kern="1200" dirty="0">
              <a:latin typeface="+mn-lt"/>
            </a:rPr>
            <a:t>Adopted a </a:t>
          </a:r>
          <a:r>
            <a:rPr lang="en-US" sz="1000" b="1" kern="1200" dirty="0">
              <a:latin typeface="+mn-lt"/>
            </a:rPr>
            <a:t>Balanced Score Card </a:t>
          </a:r>
          <a:r>
            <a:rPr lang="en-US" sz="1000" b="0" kern="1200" dirty="0">
              <a:latin typeface="+mn-lt"/>
            </a:rPr>
            <a:t>to measure progress</a:t>
          </a:r>
        </a:p>
        <a:p>
          <a:pPr marL="0" lvl="0" indent="0" algn="ctr" defTabSz="444500">
            <a:lnSpc>
              <a:spcPct val="90000"/>
            </a:lnSpc>
            <a:spcBef>
              <a:spcPct val="0"/>
            </a:spcBef>
            <a:spcAft>
              <a:spcPct val="35000"/>
            </a:spcAft>
            <a:buNone/>
          </a:pPr>
          <a:r>
            <a:rPr lang="en-US" sz="1000" b="0" kern="1200" dirty="0">
              <a:latin typeface="+mn-lt"/>
            </a:rPr>
            <a:t>Implemented </a:t>
          </a:r>
          <a:r>
            <a:rPr lang="en-US" sz="1000" b="1" kern="1200" dirty="0">
              <a:latin typeface="+mn-lt"/>
            </a:rPr>
            <a:t>Priorities of Government </a:t>
          </a:r>
        </a:p>
        <a:p>
          <a:pPr marL="0" lvl="0" indent="0" algn="ctr" defTabSz="444500">
            <a:lnSpc>
              <a:spcPct val="90000"/>
            </a:lnSpc>
            <a:spcBef>
              <a:spcPct val="0"/>
            </a:spcBef>
            <a:spcAft>
              <a:spcPct val="35000"/>
            </a:spcAft>
            <a:buNone/>
          </a:pPr>
          <a:r>
            <a:rPr lang="en-US" sz="1000" b="0" kern="1200" dirty="0">
              <a:latin typeface="+mn-lt"/>
            </a:rPr>
            <a:t>A results-based performance and budgeting approach</a:t>
          </a:r>
        </a:p>
        <a:p>
          <a:pPr marL="0" lvl="0" indent="0" algn="l" defTabSz="444500">
            <a:lnSpc>
              <a:spcPct val="90000"/>
            </a:lnSpc>
            <a:spcBef>
              <a:spcPct val="0"/>
            </a:spcBef>
            <a:spcAft>
              <a:spcPct val="35000"/>
            </a:spcAft>
            <a:buNone/>
          </a:pPr>
          <a:r>
            <a:rPr lang="en-US" sz="500" b="1" kern="1200" dirty="0">
              <a:latin typeface="+mn-lt"/>
            </a:rPr>
            <a:t> </a:t>
          </a:r>
          <a:endParaRPr lang="en-US" sz="500" kern="1200" dirty="0">
            <a:latin typeface="+mn-lt"/>
          </a:endParaRPr>
        </a:p>
      </dsp:txBody>
      <dsp:txXfrm>
        <a:off x="3702671" y="3107723"/>
        <a:ext cx="1442250" cy="2757131"/>
      </dsp:txXfrm>
    </dsp:sp>
    <dsp:sp modelId="{5F28D2DE-8045-4ECA-A6C3-994AC83D82A6}">
      <dsp:nvSpPr>
        <dsp:cNvPr id="0" name=""/>
        <dsp:cNvSpPr/>
      </dsp:nvSpPr>
      <dsp:spPr>
        <a:xfrm>
          <a:off x="4978400" y="2142524"/>
          <a:ext cx="803244" cy="778531"/>
        </a:xfrm>
        <a:prstGeom prst="ellipse">
          <a:avLst/>
        </a:prstGeom>
        <a:blipFill rotWithShape="0">
          <a:blip xmlns:r="http://schemas.openxmlformats.org/officeDocument/2006/relationships" r:embed="rId4"/>
          <a:srcRect/>
          <a:stretch>
            <a:fillRect t="-6000" b="-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31D303-4920-40EB-9101-943062FED103}">
      <dsp:nvSpPr>
        <dsp:cNvPr id="0" name=""/>
        <dsp:cNvSpPr/>
      </dsp:nvSpPr>
      <dsp:spPr>
        <a:xfrm>
          <a:off x="4994853" y="2813967"/>
          <a:ext cx="1806201" cy="3032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230" tIns="0" rIns="0" bIns="0" numCol="1" spcCol="1270" anchor="t" anchorCtr="0">
          <a:noAutofit/>
        </a:bodyPr>
        <a:lstStyle/>
        <a:p>
          <a:pPr marL="0" lvl="0" indent="0" algn="ctr" defTabSz="444500">
            <a:lnSpc>
              <a:spcPct val="90000"/>
            </a:lnSpc>
            <a:spcBef>
              <a:spcPct val="0"/>
            </a:spcBef>
            <a:spcAft>
              <a:spcPct val="35000"/>
            </a:spcAft>
            <a:buNone/>
          </a:pPr>
          <a:r>
            <a:rPr lang="en-US" sz="1000" b="1" i="1" kern="1200" dirty="0">
              <a:latin typeface="+mn-lt"/>
            </a:rPr>
            <a:t>2005-2013</a:t>
          </a:r>
        </a:p>
        <a:p>
          <a:pPr marL="0" lvl="0" indent="0" algn="ctr" defTabSz="444500">
            <a:lnSpc>
              <a:spcPct val="90000"/>
            </a:lnSpc>
            <a:spcBef>
              <a:spcPct val="0"/>
            </a:spcBef>
            <a:spcAft>
              <a:spcPct val="35000"/>
            </a:spcAft>
            <a:buNone/>
          </a:pPr>
          <a:r>
            <a:rPr lang="en-US" sz="1000" b="1" i="1" kern="1200" dirty="0">
              <a:latin typeface="+mn-lt"/>
            </a:rPr>
            <a:t>Gov Christine Gregoire</a:t>
          </a:r>
          <a:br>
            <a:rPr lang="en-US" sz="1000" b="1" i="1" kern="1200" dirty="0">
              <a:latin typeface="+mn-lt"/>
            </a:rPr>
          </a:br>
          <a:endParaRPr lang="en-US" sz="1000" b="1" kern="1200" dirty="0">
            <a:latin typeface="+mn-lt"/>
          </a:endParaRPr>
        </a:p>
        <a:p>
          <a:pPr marL="0" lvl="0" indent="0" algn="ctr" defTabSz="444500">
            <a:lnSpc>
              <a:spcPct val="90000"/>
            </a:lnSpc>
            <a:spcBef>
              <a:spcPct val="0"/>
            </a:spcBef>
            <a:spcAft>
              <a:spcPct val="35000"/>
            </a:spcAft>
            <a:buNone/>
          </a:pPr>
          <a:r>
            <a:rPr lang="en-US" sz="1000" b="1" kern="1200" dirty="0">
              <a:latin typeface="+mn-lt"/>
            </a:rPr>
            <a:t>Established Governor’s Management, Accountability, and Performance (GMAP)</a:t>
          </a:r>
        </a:p>
        <a:p>
          <a:pPr marL="0" lvl="0" indent="0" algn="ctr" defTabSz="444500">
            <a:lnSpc>
              <a:spcPct val="90000"/>
            </a:lnSpc>
            <a:spcBef>
              <a:spcPct val="0"/>
            </a:spcBef>
            <a:spcAft>
              <a:spcPct val="35000"/>
            </a:spcAft>
            <a:buNone/>
          </a:pPr>
          <a:r>
            <a:rPr lang="en-US" sz="1000" b="0" kern="1200" dirty="0">
              <a:latin typeface="+mn-lt"/>
            </a:rPr>
            <a:t>Data Management and Performance metrics were used while publishing public performance dashboards and holding public forums to discuss performance gaps and opportunities</a:t>
          </a:r>
        </a:p>
        <a:p>
          <a:pPr marL="0" lvl="0" indent="0" algn="ctr" defTabSz="444500">
            <a:lnSpc>
              <a:spcPct val="90000"/>
            </a:lnSpc>
            <a:spcBef>
              <a:spcPct val="0"/>
            </a:spcBef>
            <a:spcAft>
              <a:spcPct val="35000"/>
            </a:spcAft>
            <a:buNone/>
          </a:pPr>
          <a:r>
            <a:rPr lang="en-US" sz="1000" b="0" kern="1200" dirty="0">
              <a:latin typeface="+mn-lt"/>
            </a:rPr>
            <a:t>Implemented the training and use of Lean tools and created the </a:t>
          </a:r>
          <a:r>
            <a:rPr lang="en-US" sz="1000" b="1" kern="1200" dirty="0">
              <a:latin typeface="+mn-lt"/>
            </a:rPr>
            <a:t>Lean Practitioner Path</a:t>
          </a:r>
        </a:p>
        <a:p>
          <a:pPr marL="0" lvl="0" indent="0" algn="l" defTabSz="444500">
            <a:lnSpc>
              <a:spcPct val="90000"/>
            </a:lnSpc>
            <a:spcBef>
              <a:spcPct val="0"/>
            </a:spcBef>
            <a:spcAft>
              <a:spcPct val="35000"/>
            </a:spcAft>
            <a:buNone/>
          </a:pPr>
          <a:r>
            <a:rPr lang="en-US" sz="750" b="1" kern="1200" dirty="0">
              <a:latin typeface="+mn-lt"/>
            </a:rPr>
            <a:t> </a:t>
          </a:r>
          <a:endParaRPr lang="en-US" sz="750" kern="1200" dirty="0">
            <a:latin typeface="+mn-lt"/>
          </a:endParaRPr>
        </a:p>
      </dsp:txBody>
      <dsp:txXfrm>
        <a:off x="4994853" y="2813967"/>
        <a:ext cx="1806201" cy="3032473"/>
      </dsp:txXfrm>
    </dsp:sp>
    <dsp:sp modelId="{BA2B95D0-E576-48BF-B300-1B91E24AB9DB}">
      <dsp:nvSpPr>
        <dsp:cNvPr id="0" name=""/>
        <dsp:cNvSpPr/>
      </dsp:nvSpPr>
      <dsp:spPr>
        <a:xfrm>
          <a:off x="6565898" y="1647225"/>
          <a:ext cx="930611" cy="921286"/>
        </a:xfrm>
        <a:prstGeom prst="ellipse">
          <a:avLst/>
        </a:prstGeom>
        <a:blipFill rotWithShape="0">
          <a:blip xmlns:r="http://schemas.openxmlformats.org/officeDocument/2006/relationships" r:embed="rId5"/>
          <a:srcRect/>
          <a:stretch>
            <a:fillRect l="-2000" r="-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57A39C-FEBB-406E-A838-B2ACA2C0510B}">
      <dsp:nvSpPr>
        <dsp:cNvPr id="0" name=""/>
        <dsp:cNvSpPr/>
      </dsp:nvSpPr>
      <dsp:spPr>
        <a:xfrm>
          <a:off x="6528149" y="2127944"/>
          <a:ext cx="1887298" cy="4136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5293" tIns="0" rIns="0" bIns="0" numCol="1" spcCol="1270" anchor="t" anchorCtr="0">
          <a:noAutofit/>
        </a:bodyPr>
        <a:lstStyle/>
        <a:p>
          <a:pPr marL="0" lvl="0" indent="0" algn="ctr" defTabSz="444500">
            <a:lnSpc>
              <a:spcPct val="90000"/>
            </a:lnSpc>
            <a:spcBef>
              <a:spcPct val="0"/>
            </a:spcBef>
            <a:spcAft>
              <a:spcPct val="35000"/>
            </a:spcAft>
            <a:buNone/>
          </a:pPr>
          <a:endParaRPr lang="en-US" sz="1000" b="1" i="1" kern="1200" dirty="0"/>
        </a:p>
        <a:p>
          <a:pPr marL="0" lvl="0" indent="0" algn="ctr" defTabSz="444500">
            <a:lnSpc>
              <a:spcPct val="90000"/>
            </a:lnSpc>
            <a:spcBef>
              <a:spcPct val="0"/>
            </a:spcBef>
            <a:spcAft>
              <a:spcPct val="35000"/>
            </a:spcAft>
            <a:buNone/>
          </a:pPr>
          <a:endParaRPr lang="en-US" sz="1000" b="1" i="1" kern="1200" dirty="0"/>
        </a:p>
        <a:p>
          <a:pPr marL="0" lvl="0" indent="0" algn="ctr" defTabSz="444500">
            <a:lnSpc>
              <a:spcPct val="90000"/>
            </a:lnSpc>
            <a:spcBef>
              <a:spcPct val="0"/>
            </a:spcBef>
            <a:spcAft>
              <a:spcPct val="35000"/>
            </a:spcAft>
            <a:buNone/>
          </a:pPr>
          <a:r>
            <a:rPr lang="en-US" sz="1000" b="1" i="1" kern="1200" dirty="0"/>
            <a:t>2013- current </a:t>
          </a:r>
        </a:p>
        <a:p>
          <a:pPr marL="0" lvl="0" indent="0" algn="ctr" defTabSz="444500">
            <a:lnSpc>
              <a:spcPct val="90000"/>
            </a:lnSpc>
            <a:spcBef>
              <a:spcPct val="0"/>
            </a:spcBef>
            <a:spcAft>
              <a:spcPct val="35000"/>
            </a:spcAft>
            <a:buNone/>
          </a:pPr>
          <a:r>
            <a:rPr lang="en-US" sz="1000" b="1" i="1" kern="1200" dirty="0"/>
            <a:t>Gov Jay Inslee</a:t>
          </a:r>
          <a:br>
            <a:rPr lang="en-US" sz="1000" b="1" i="1" kern="1200" dirty="0"/>
          </a:br>
          <a:endParaRPr lang="en-US" sz="1000" b="1" i="1" kern="1200" dirty="0"/>
        </a:p>
        <a:p>
          <a:pPr marL="0" lvl="0" indent="0" algn="ctr" defTabSz="444500">
            <a:lnSpc>
              <a:spcPct val="90000"/>
            </a:lnSpc>
            <a:spcBef>
              <a:spcPct val="0"/>
            </a:spcBef>
            <a:spcAft>
              <a:spcPct val="35000"/>
            </a:spcAft>
            <a:buNone/>
          </a:pPr>
          <a:r>
            <a:rPr lang="en-US" sz="1000" b="1" kern="1200" dirty="0"/>
            <a:t>Launched Results Washington</a:t>
          </a:r>
        </a:p>
        <a:p>
          <a:pPr marL="0" lvl="0" indent="0" algn="ctr" defTabSz="444500">
            <a:lnSpc>
              <a:spcPct val="90000"/>
            </a:lnSpc>
            <a:spcBef>
              <a:spcPct val="0"/>
            </a:spcBef>
            <a:spcAft>
              <a:spcPct val="35000"/>
            </a:spcAft>
            <a:buNone/>
          </a:pPr>
          <a:r>
            <a:rPr lang="en-US" sz="1000" b="0" kern="1200" dirty="0"/>
            <a:t>Built on past efforts of tracking progress, adjusting accordingly, and involving front-line employees in improvement work</a:t>
          </a:r>
        </a:p>
        <a:p>
          <a:pPr marL="0" lvl="0" indent="0" algn="ctr" defTabSz="444500">
            <a:lnSpc>
              <a:spcPct val="90000"/>
            </a:lnSpc>
            <a:spcBef>
              <a:spcPct val="0"/>
            </a:spcBef>
            <a:spcAft>
              <a:spcPct val="35000"/>
            </a:spcAft>
            <a:buNone/>
          </a:pPr>
          <a:r>
            <a:rPr lang="en-US" sz="1000" b="1" kern="1200" dirty="0">
              <a:latin typeface="Calibri" panose="020F0502020204030204"/>
              <a:ea typeface="+mn-ea"/>
              <a:cs typeface="+mn-cs"/>
            </a:rPr>
            <a:t>Monthly Public Performance Reviews </a:t>
          </a:r>
          <a:r>
            <a:rPr lang="en-US" sz="1000" b="0" kern="1200" dirty="0">
              <a:latin typeface="Calibri" panose="020F0502020204030204"/>
              <a:ea typeface="+mn-ea"/>
              <a:cs typeface="+mn-cs"/>
            </a:rPr>
            <a:t>with Governor Inslee to discuss performance measures, improvements and opportunities to better serve the public</a:t>
          </a:r>
        </a:p>
        <a:p>
          <a:pPr marL="0" lvl="0" indent="0" algn="ctr" defTabSz="444500">
            <a:lnSpc>
              <a:spcPct val="90000"/>
            </a:lnSpc>
            <a:spcBef>
              <a:spcPct val="0"/>
            </a:spcBef>
            <a:spcAft>
              <a:spcPct val="35000"/>
            </a:spcAft>
            <a:buNone/>
          </a:pPr>
          <a:r>
            <a:rPr lang="en-US" sz="1000" b="0" kern="1200" dirty="0">
              <a:latin typeface="Calibri" panose="020F0502020204030204"/>
              <a:ea typeface="+mn-ea"/>
              <a:cs typeface="+mn-cs"/>
            </a:rPr>
            <a:t>Focus is on including more voices at the table to ensure all perspectives and lived experiences are included</a:t>
          </a:r>
        </a:p>
      </dsp:txBody>
      <dsp:txXfrm>
        <a:off x="6528149" y="2127944"/>
        <a:ext cx="1887298" cy="41361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DABA5-3DF7-4B55-9C5F-643FE4B3A2A2}">
      <dsp:nvSpPr>
        <dsp:cNvPr id="0" name=""/>
        <dsp:cNvSpPr/>
      </dsp:nvSpPr>
      <dsp:spPr>
        <a:xfrm>
          <a:off x="0" y="947102"/>
          <a:ext cx="3702196" cy="22213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u="none" kern="1200" dirty="0"/>
            <a:t>Public Performance Reviews</a:t>
          </a:r>
        </a:p>
      </dsp:txBody>
      <dsp:txXfrm>
        <a:off x="0" y="947102"/>
        <a:ext cx="3702196" cy="2221317"/>
      </dsp:txXfrm>
    </dsp:sp>
    <dsp:sp modelId="{34215AF7-D8AB-40B9-B46E-599298E0CA4B}">
      <dsp:nvSpPr>
        <dsp:cNvPr id="0" name=""/>
        <dsp:cNvSpPr/>
      </dsp:nvSpPr>
      <dsp:spPr>
        <a:xfrm>
          <a:off x="4072416" y="947102"/>
          <a:ext cx="3702196" cy="2221317"/>
        </a:xfrm>
        <a:prstGeom prst="rect">
          <a:avLst/>
        </a:prstGeom>
        <a:solidFill>
          <a:schemeClr val="accent4">
            <a:hueOff val="-1622060"/>
            <a:satOff val="515"/>
            <a:lumOff val="-4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u="none" kern="1200" dirty="0"/>
            <a:t>Results through Performance Management (RPM) System</a:t>
          </a:r>
        </a:p>
      </dsp:txBody>
      <dsp:txXfrm>
        <a:off x="4072416" y="947102"/>
        <a:ext cx="3702196" cy="2221317"/>
      </dsp:txXfrm>
    </dsp:sp>
    <dsp:sp modelId="{17E6F26A-391D-40F8-9278-C2C18385C564}">
      <dsp:nvSpPr>
        <dsp:cNvPr id="0" name=""/>
        <dsp:cNvSpPr/>
      </dsp:nvSpPr>
      <dsp:spPr>
        <a:xfrm>
          <a:off x="8144832" y="947102"/>
          <a:ext cx="3702196" cy="2221317"/>
        </a:xfrm>
        <a:prstGeom prst="rect">
          <a:avLst/>
        </a:prstGeom>
        <a:solidFill>
          <a:schemeClr val="accent4">
            <a:hueOff val="-3244121"/>
            <a:satOff val="1029"/>
            <a:lumOff val="-9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u="none" kern="1200" dirty="0"/>
            <a:t>Performance Audit Liaison</a:t>
          </a:r>
          <a:endParaRPr lang="en-US" sz="2000" u="none" kern="1200" dirty="0"/>
        </a:p>
      </dsp:txBody>
      <dsp:txXfrm>
        <a:off x="8144832" y="947102"/>
        <a:ext cx="3702196" cy="2221317"/>
      </dsp:txXfrm>
    </dsp:sp>
    <dsp:sp modelId="{4F8C9B20-5089-4421-99E5-4297C8FF18CC}">
      <dsp:nvSpPr>
        <dsp:cNvPr id="0" name=""/>
        <dsp:cNvSpPr/>
      </dsp:nvSpPr>
      <dsp:spPr>
        <a:xfrm>
          <a:off x="0" y="3538639"/>
          <a:ext cx="3702196" cy="2221317"/>
        </a:xfrm>
        <a:prstGeom prst="rect">
          <a:avLst/>
        </a:prstGeom>
        <a:solidFill>
          <a:schemeClr val="accent4">
            <a:hueOff val="-4866181"/>
            <a:satOff val="1544"/>
            <a:lumOff val="-1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u="none" kern="1200" dirty="0"/>
            <a:t>Lean Transformation Conference</a:t>
          </a:r>
        </a:p>
      </dsp:txBody>
      <dsp:txXfrm>
        <a:off x="0" y="3538639"/>
        <a:ext cx="3702196" cy="2221317"/>
      </dsp:txXfrm>
    </dsp:sp>
    <dsp:sp modelId="{DEC7D869-8BF1-4EE8-A87B-6CA790D91AD1}">
      <dsp:nvSpPr>
        <dsp:cNvPr id="0" name=""/>
        <dsp:cNvSpPr/>
      </dsp:nvSpPr>
      <dsp:spPr>
        <a:xfrm>
          <a:off x="4072416" y="3538639"/>
          <a:ext cx="3702196" cy="2221317"/>
        </a:xfrm>
        <a:prstGeom prst="rect">
          <a:avLst/>
        </a:prstGeom>
        <a:solidFill>
          <a:schemeClr val="accent4">
            <a:hueOff val="-6488241"/>
            <a:satOff val="2058"/>
            <a:lumOff val="-1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u="none" kern="1200" dirty="0"/>
            <a:t>Lean and Continuous Improvement Community of Practice</a:t>
          </a:r>
        </a:p>
      </dsp:txBody>
      <dsp:txXfrm>
        <a:off x="4072416" y="3538639"/>
        <a:ext cx="3702196" cy="2221317"/>
      </dsp:txXfrm>
    </dsp:sp>
    <dsp:sp modelId="{D56FD268-3E4B-48A3-A3EA-2374A4153F12}">
      <dsp:nvSpPr>
        <dsp:cNvPr id="0" name=""/>
        <dsp:cNvSpPr/>
      </dsp:nvSpPr>
      <dsp:spPr>
        <a:xfrm>
          <a:off x="8144832" y="3538639"/>
          <a:ext cx="3702196" cy="2221317"/>
        </a:xfrm>
        <a:prstGeom prst="rect">
          <a:avLst/>
        </a:prstGeom>
        <a:solidFill>
          <a:schemeClr val="accent4">
            <a:hueOff val="-8110302"/>
            <a:satOff val="2573"/>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u="none" kern="1200" dirty="0"/>
            <a:t>Consultative Services</a:t>
          </a:r>
        </a:p>
      </dsp:txBody>
      <dsp:txXfrm>
        <a:off x="8144832" y="3538639"/>
        <a:ext cx="3702196" cy="22213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378B7-9027-4277-BC0A-BF23114236E3}">
      <dsp:nvSpPr>
        <dsp:cNvPr id="0" name=""/>
        <dsp:cNvSpPr/>
      </dsp:nvSpPr>
      <dsp:spPr>
        <a:xfrm>
          <a:off x="2870201" y="2069304"/>
          <a:ext cx="2463797" cy="2336803"/>
        </a:xfrm>
        <a:prstGeom prst="ellipse">
          <a:avLst/>
        </a:prstGeom>
        <a:solidFill>
          <a:schemeClr val="accent4">
            <a:lumMod val="60000"/>
            <a:lumOff val="4000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Continuous Improvement</a:t>
          </a:r>
        </a:p>
      </dsp:txBody>
      <dsp:txXfrm>
        <a:off x="3231016" y="2411521"/>
        <a:ext cx="1742167" cy="1652369"/>
      </dsp:txXfrm>
    </dsp:sp>
    <dsp:sp modelId="{732AB4FE-6E7B-4DC5-BC52-A1B92B6A8372}">
      <dsp:nvSpPr>
        <dsp:cNvPr id="0" name=""/>
        <dsp:cNvSpPr/>
      </dsp:nvSpPr>
      <dsp:spPr>
        <a:xfrm rot="16200000">
          <a:off x="3971357" y="1919006"/>
          <a:ext cx="261485" cy="39110"/>
        </a:xfrm>
        <a:custGeom>
          <a:avLst/>
          <a:gdLst/>
          <a:ahLst/>
          <a:cxnLst/>
          <a:rect l="0" t="0" r="0" b="0"/>
          <a:pathLst>
            <a:path>
              <a:moveTo>
                <a:pt x="0" y="19555"/>
              </a:moveTo>
              <a:lnTo>
                <a:pt x="261485" y="19555"/>
              </a:lnTo>
            </a:path>
          </a:pathLst>
        </a:custGeom>
        <a:noFill/>
        <a:ln w="127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5562" y="1932025"/>
        <a:ext cx="13074" cy="13074"/>
      </dsp:txXfrm>
    </dsp:sp>
    <dsp:sp modelId="{D120B979-6E8E-49B9-8C85-93EB508756C5}">
      <dsp:nvSpPr>
        <dsp:cNvPr id="0" name=""/>
        <dsp:cNvSpPr/>
      </dsp:nvSpPr>
      <dsp:spPr>
        <a:xfrm>
          <a:off x="3210782" y="25184"/>
          <a:ext cx="1782635" cy="178263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Performance Management</a:t>
          </a:r>
        </a:p>
      </dsp:txBody>
      <dsp:txXfrm>
        <a:off x="3471843" y="286245"/>
        <a:ext cx="1260513" cy="1260513"/>
      </dsp:txXfrm>
    </dsp:sp>
    <dsp:sp modelId="{19207C01-33EB-4F60-A707-E19FC0CCF9D9}">
      <dsp:nvSpPr>
        <dsp:cNvPr id="0" name=""/>
        <dsp:cNvSpPr/>
      </dsp:nvSpPr>
      <dsp:spPr>
        <a:xfrm>
          <a:off x="5333998" y="3218151"/>
          <a:ext cx="197987" cy="39110"/>
        </a:xfrm>
        <a:custGeom>
          <a:avLst/>
          <a:gdLst/>
          <a:ahLst/>
          <a:cxnLst/>
          <a:rect l="0" t="0" r="0" b="0"/>
          <a:pathLst>
            <a:path>
              <a:moveTo>
                <a:pt x="0" y="19555"/>
              </a:moveTo>
              <a:lnTo>
                <a:pt x="197987" y="19555"/>
              </a:lnTo>
            </a:path>
          </a:pathLst>
        </a:custGeom>
        <a:noFill/>
        <a:ln w="127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28043" y="3232756"/>
        <a:ext cx="9899" cy="9899"/>
      </dsp:txXfrm>
    </dsp:sp>
    <dsp:sp modelId="{10A26556-88FF-49E9-B67F-D957DB05F06A}">
      <dsp:nvSpPr>
        <dsp:cNvPr id="0" name=""/>
        <dsp:cNvSpPr/>
      </dsp:nvSpPr>
      <dsp:spPr>
        <a:xfrm>
          <a:off x="5531986" y="2346388"/>
          <a:ext cx="1782635" cy="178263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Strategic Planning</a:t>
          </a:r>
        </a:p>
      </dsp:txBody>
      <dsp:txXfrm>
        <a:off x="5793047" y="2607449"/>
        <a:ext cx="1260513" cy="1260513"/>
      </dsp:txXfrm>
    </dsp:sp>
    <dsp:sp modelId="{73177BE5-781F-4490-8F2F-9600DA75379E}">
      <dsp:nvSpPr>
        <dsp:cNvPr id="0" name=""/>
        <dsp:cNvSpPr/>
      </dsp:nvSpPr>
      <dsp:spPr>
        <a:xfrm rot="5400000">
          <a:off x="3971357" y="4517295"/>
          <a:ext cx="261485" cy="39110"/>
        </a:xfrm>
        <a:custGeom>
          <a:avLst/>
          <a:gdLst/>
          <a:ahLst/>
          <a:cxnLst/>
          <a:rect l="0" t="0" r="0" b="0"/>
          <a:pathLst>
            <a:path>
              <a:moveTo>
                <a:pt x="0" y="19555"/>
              </a:moveTo>
              <a:lnTo>
                <a:pt x="261485" y="19555"/>
              </a:lnTo>
            </a:path>
          </a:pathLst>
        </a:custGeom>
        <a:noFill/>
        <a:ln w="127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5562" y="4530313"/>
        <a:ext cx="13074" cy="13074"/>
      </dsp:txXfrm>
    </dsp:sp>
    <dsp:sp modelId="{ED04A9A6-7DA7-4B9C-8B96-A91EC4E3095E}">
      <dsp:nvSpPr>
        <dsp:cNvPr id="0" name=""/>
        <dsp:cNvSpPr/>
      </dsp:nvSpPr>
      <dsp:spPr>
        <a:xfrm>
          <a:off x="3210782" y="4667593"/>
          <a:ext cx="1782635" cy="178263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Lean</a:t>
          </a:r>
        </a:p>
      </dsp:txBody>
      <dsp:txXfrm>
        <a:off x="3471843" y="4928654"/>
        <a:ext cx="1260513" cy="1260513"/>
      </dsp:txXfrm>
    </dsp:sp>
    <dsp:sp modelId="{DBF87FAE-AEE3-4257-A779-C78A67C2F37B}">
      <dsp:nvSpPr>
        <dsp:cNvPr id="0" name=""/>
        <dsp:cNvSpPr/>
      </dsp:nvSpPr>
      <dsp:spPr>
        <a:xfrm rot="10800000">
          <a:off x="2672213" y="3218151"/>
          <a:ext cx="197987" cy="39110"/>
        </a:xfrm>
        <a:custGeom>
          <a:avLst/>
          <a:gdLst/>
          <a:ahLst/>
          <a:cxnLst/>
          <a:rect l="0" t="0" r="0" b="0"/>
          <a:pathLst>
            <a:path>
              <a:moveTo>
                <a:pt x="0" y="19555"/>
              </a:moveTo>
              <a:lnTo>
                <a:pt x="197987" y="19555"/>
              </a:lnTo>
            </a:path>
          </a:pathLst>
        </a:custGeom>
        <a:noFill/>
        <a:ln w="127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766257" y="3232756"/>
        <a:ext cx="9899" cy="9899"/>
      </dsp:txXfrm>
    </dsp:sp>
    <dsp:sp modelId="{EEB55067-9120-4828-9624-B6B014DB18B4}">
      <dsp:nvSpPr>
        <dsp:cNvPr id="0" name=""/>
        <dsp:cNvSpPr/>
      </dsp:nvSpPr>
      <dsp:spPr>
        <a:xfrm>
          <a:off x="889578" y="2346388"/>
          <a:ext cx="1782635" cy="178263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Training and Development</a:t>
          </a:r>
        </a:p>
      </dsp:txBody>
      <dsp:txXfrm>
        <a:off x="1150639" y="2607449"/>
        <a:ext cx="1260513" cy="126051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0A534FE-7A20-4E86-9D5A-20E60802E3EE}" type="datetimeFigureOut">
              <a:rPr lang="en-US" smtClean="0"/>
              <a:t>7/15/2024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D78E59-1202-436A-8F10-91AA5D066E38}" type="slidenum">
              <a:rPr lang="en-US" smtClean="0"/>
              <a:t>‹#›</a:t>
            </a:fld>
            <a:endParaRPr lang="en-US"/>
          </a:p>
        </p:txBody>
      </p:sp>
    </p:spTree>
    <p:extLst>
      <p:ext uri="{BB962C8B-B14F-4D97-AF65-F5344CB8AC3E}">
        <p14:creationId xmlns:p14="http://schemas.microsoft.com/office/powerpoint/2010/main" val="218715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78E59-1202-436A-8F10-91AA5D066E38}" type="slidenum">
              <a:rPr lang="en-US" smtClean="0"/>
              <a:t>1</a:t>
            </a:fld>
            <a:endParaRPr lang="en-US"/>
          </a:p>
        </p:txBody>
      </p:sp>
    </p:spTree>
    <p:extLst>
      <p:ext uri="{BB962C8B-B14F-4D97-AF65-F5344CB8AC3E}">
        <p14:creationId xmlns:p14="http://schemas.microsoft.com/office/powerpoint/2010/main" val="3782333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78E59-1202-436A-8F10-91AA5D066E38}" type="slidenum">
              <a:rPr lang="en-US" smtClean="0"/>
              <a:t>10</a:t>
            </a:fld>
            <a:endParaRPr lang="en-US"/>
          </a:p>
        </p:txBody>
      </p:sp>
    </p:spTree>
    <p:extLst>
      <p:ext uri="{BB962C8B-B14F-4D97-AF65-F5344CB8AC3E}">
        <p14:creationId xmlns:p14="http://schemas.microsoft.com/office/powerpoint/2010/main" val="943594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78E59-1202-436A-8F10-91AA5D066E38}" type="slidenum">
              <a:rPr lang="en-US" smtClean="0"/>
              <a:t>11</a:t>
            </a:fld>
            <a:endParaRPr lang="en-US"/>
          </a:p>
        </p:txBody>
      </p:sp>
    </p:spTree>
    <p:extLst>
      <p:ext uri="{BB962C8B-B14F-4D97-AF65-F5344CB8AC3E}">
        <p14:creationId xmlns:p14="http://schemas.microsoft.com/office/powerpoint/2010/main" val="1469797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78E59-1202-436A-8F10-91AA5D066E38}" type="slidenum">
              <a:rPr lang="en-US" smtClean="0"/>
              <a:t>12</a:t>
            </a:fld>
            <a:endParaRPr lang="en-US"/>
          </a:p>
        </p:txBody>
      </p:sp>
    </p:spTree>
    <p:extLst>
      <p:ext uri="{BB962C8B-B14F-4D97-AF65-F5344CB8AC3E}">
        <p14:creationId xmlns:p14="http://schemas.microsoft.com/office/powerpoint/2010/main" val="203949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78E59-1202-436A-8F10-91AA5D066E38}" type="slidenum">
              <a:rPr lang="en-US" smtClean="0"/>
              <a:t>13</a:t>
            </a:fld>
            <a:endParaRPr lang="en-US"/>
          </a:p>
        </p:txBody>
      </p:sp>
    </p:spTree>
    <p:extLst>
      <p:ext uri="{BB962C8B-B14F-4D97-AF65-F5344CB8AC3E}">
        <p14:creationId xmlns:p14="http://schemas.microsoft.com/office/powerpoint/2010/main" val="2052790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78E59-1202-436A-8F10-91AA5D066E38}" type="slidenum">
              <a:rPr lang="en-US" smtClean="0"/>
              <a:t>14</a:t>
            </a:fld>
            <a:endParaRPr lang="en-US"/>
          </a:p>
        </p:txBody>
      </p:sp>
    </p:spTree>
    <p:extLst>
      <p:ext uri="{BB962C8B-B14F-4D97-AF65-F5344CB8AC3E}">
        <p14:creationId xmlns:p14="http://schemas.microsoft.com/office/powerpoint/2010/main" val="3083779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78E59-1202-436A-8F10-91AA5D066E38}" type="slidenum">
              <a:rPr lang="en-US" smtClean="0"/>
              <a:t>15</a:t>
            </a:fld>
            <a:endParaRPr lang="en-US"/>
          </a:p>
        </p:txBody>
      </p:sp>
    </p:spTree>
    <p:extLst>
      <p:ext uri="{BB962C8B-B14F-4D97-AF65-F5344CB8AC3E}">
        <p14:creationId xmlns:p14="http://schemas.microsoft.com/office/powerpoint/2010/main" val="1919781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Thanks again for having us here today. If you have additional questions for John or me, our virtual door is always open and we’d love to hear from you. If you’d like to learn more about some of our services, including the annual Lean Conference, the mini-Change Management Conference,  and our Community of Practice, please feel free to visit our website for more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D78E59-1202-436A-8F10-91AA5D066E38}" type="slidenum">
              <a:rPr lang="en-US" smtClean="0"/>
              <a:t>16</a:t>
            </a:fld>
            <a:endParaRPr lang="en-US"/>
          </a:p>
        </p:txBody>
      </p:sp>
    </p:spTree>
    <p:extLst>
      <p:ext uri="{BB962C8B-B14F-4D97-AF65-F5344CB8AC3E}">
        <p14:creationId xmlns:p14="http://schemas.microsoft.com/office/powerpoint/2010/main" val="1785883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78E59-1202-436A-8F10-91AA5D066E38}" type="slidenum">
              <a:rPr lang="en-US" smtClean="0"/>
              <a:t>2</a:t>
            </a:fld>
            <a:endParaRPr lang="en-US"/>
          </a:p>
        </p:txBody>
      </p:sp>
    </p:spTree>
    <p:extLst>
      <p:ext uri="{BB962C8B-B14F-4D97-AF65-F5344CB8AC3E}">
        <p14:creationId xmlns:p14="http://schemas.microsoft.com/office/powerpoint/2010/main" val="3304297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BC90D-4CB5-4414-A4FD-8B0034156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267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74AE8-F096-B8DC-0CEC-B7CCD288F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4320F-27B1-BB9C-E005-CEF20DA51A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91E200-4BB2-3D11-597F-A501D40A7D78}"/>
              </a:ext>
            </a:extLst>
          </p:cNvPr>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8DE12C17-5086-ECC5-0471-B2B999EDAF43}"/>
              </a:ext>
            </a:extLst>
          </p:cNvPr>
          <p:cNvSpPr>
            <a:spLocks noGrp="1"/>
          </p:cNvSpPr>
          <p:nvPr>
            <p:ph type="sldNum" sz="quarter" idx="5"/>
          </p:nvPr>
        </p:nvSpPr>
        <p:spPr/>
        <p:txBody>
          <a:bodyPr/>
          <a:lstStyle/>
          <a:p>
            <a:fld id="{ADD78E59-1202-436A-8F10-91AA5D066E38}" type="slidenum">
              <a:rPr lang="en-US" smtClean="0"/>
              <a:t>4</a:t>
            </a:fld>
            <a:endParaRPr lang="en-US"/>
          </a:p>
        </p:txBody>
      </p:sp>
    </p:spTree>
    <p:extLst>
      <p:ext uri="{BB962C8B-B14F-4D97-AF65-F5344CB8AC3E}">
        <p14:creationId xmlns:p14="http://schemas.microsoft.com/office/powerpoint/2010/main" val="257985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78E59-1202-436A-8F10-91AA5D066E38}" type="slidenum">
              <a:rPr lang="en-US" smtClean="0"/>
              <a:t>5</a:t>
            </a:fld>
            <a:endParaRPr lang="en-US"/>
          </a:p>
        </p:txBody>
      </p:sp>
    </p:spTree>
    <p:extLst>
      <p:ext uri="{BB962C8B-B14F-4D97-AF65-F5344CB8AC3E}">
        <p14:creationId xmlns:p14="http://schemas.microsoft.com/office/powerpoint/2010/main" val="22255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EE6F1-906A-BE55-9EB4-3225B5C1B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38753-6E07-CBE0-A268-21D16A1BE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1FF5B8-D202-DE43-CA5D-A9BCF5515D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2CC54E-92E3-4C69-FA71-84D282055538}"/>
              </a:ext>
            </a:extLst>
          </p:cNvPr>
          <p:cNvSpPr>
            <a:spLocks noGrp="1"/>
          </p:cNvSpPr>
          <p:nvPr>
            <p:ph type="sldNum" sz="quarter" idx="5"/>
          </p:nvPr>
        </p:nvSpPr>
        <p:spPr/>
        <p:txBody>
          <a:bodyPr/>
          <a:lstStyle/>
          <a:p>
            <a:fld id="{ADD78E59-1202-436A-8F10-91AA5D066E38}" type="slidenum">
              <a:rPr lang="en-US" smtClean="0"/>
              <a:t>6</a:t>
            </a:fld>
            <a:endParaRPr lang="en-US"/>
          </a:p>
        </p:txBody>
      </p:sp>
    </p:spTree>
    <p:extLst>
      <p:ext uri="{BB962C8B-B14F-4D97-AF65-F5344CB8AC3E}">
        <p14:creationId xmlns:p14="http://schemas.microsoft.com/office/powerpoint/2010/main" val="1073758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78E59-1202-436A-8F10-91AA5D066E38}" type="slidenum">
              <a:rPr lang="en-US" smtClean="0"/>
              <a:t>7</a:t>
            </a:fld>
            <a:endParaRPr lang="en-US"/>
          </a:p>
        </p:txBody>
      </p:sp>
    </p:spTree>
    <p:extLst>
      <p:ext uri="{BB962C8B-B14F-4D97-AF65-F5344CB8AC3E}">
        <p14:creationId xmlns:p14="http://schemas.microsoft.com/office/powerpoint/2010/main" val="3024784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985195"/>
          </a:xfrm>
        </p:spPr>
        <p:txBody>
          <a:bodyPr/>
          <a:lstStyle/>
          <a:p>
            <a:endParaRPr lang="en-US" sz="600" b="1" dirty="0"/>
          </a:p>
        </p:txBody>
      </p:sp>
    </p:spTree>
    <p:extLst>
      <p:ext uri="{BB962C8B-B14F-4D97-AF65-F5344CB8AC3E}">
        <p14:creationId xmlns:p14="http://schemas.microsoft.com/office/powerpoint/2010/main" val="1079124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78E59-1202-436A-8F10-91AA5D066E38}" type="slidenum">
              <a:rPr lang="en-US" smtClean="0"/>
              <a:t>9</a:t>
            </a:fld>
            <a:endParaRPr lang="en-US"/>
          </a:p>
        </p:txBody>
      </p:sp>
    </p:spTree>
    <p:extLst>
      <p:ext uri="{BB962C8B-B14F-4D97-AF65-F5344CB8AC3E}">
        <p14:creationId xmlns:p14="http://schemas.microsoft.com/office/powerpoint/2010/main" val="1327322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7/15/2024</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11589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F4E5243-F52A-4D37-9694-EB26C6C31910}" type="datetimeFigureOut">
              <a:rPr lang="en-US" dirty="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90533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A77B6E1-634A-48DC-9E8B-D894023267EF}" type="datetimeFigureOut">
              <a:rPr lang="en-US" dirty="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60802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B2D3E9E-A95C-48F2-B4BF-A71542E0BE9A}" type="datetimeFigureOut">
              <a:rPr lang="en-US" dirty="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17437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2305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12952B5-7A2F-4CC8-B7CE-9234E21C2837}" type="datetimeFigureOut">
              <a:rPr lang="en-US" dirty="0"/>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6595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E1DA07A-9201-4B4B-BAF2-015AFA30F520}" type="datetimeFigureOut">
              <a:rPr lang="en-US" dirty="0"/>
              <a:t>7/15/2024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84381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73D7E00A-486F-4252-8B1D-E32645521F49}" type="datetimeFigureOut">
              <a:rPr lang="en-US" dirty="0"/>
              <a:t>7/15/2024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31240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7/15/2024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80619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dirty="0"/>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76907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0" y="0"/>
            <a:ext cx="12192000" cy="5330952"/>
          </a:xfrm>
          <a:blipFill>
            <a:blip r:embed="rId2"/>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7/15/2024</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3482687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7/15/2024</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6475483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tacomaconventioncenter.org/"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hyperlink" Target="mailto:John.Cooper@gov.wa.gov" TargetMode="External"/><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results.wa.gov/community-practice" TargetMode="External"/><Relationship Id="rId5" Type="http://schemas.openxmlformats.org/officeDocument/2006/relationships/hyperlink" Target="https://results.wa.gov/improving-government/lean/lean-conference" TargetMode="External"/><Relationship Id="rId4" Type="http://schemas.openxmlformats.org/officeDocument/2006/relationships/hyperlink" Target="https://results@gov.w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3DCF60-949F-4BD2-AE57-C077E97A0233}"/>
              </a:ext>
            </a:extLst>
          </p:cNvPr>
          <p:cNvSpPr txBox="1"/>
          <p:nvPr/>
        </p:nvSpPr>
        <p:spPr>
          <a:xfrm>
            <a:off x="-152400" y="2447777"/>
            <a:ext cx="5311701" cy="1962446"/>
          </a:xfrm>
          <a:prstGeom prst="rect">
            <a:avLst/>
          </a:prstGeom>
        </p:spPr>
        <p:txBody>
          <a:bodyPr vert="horz" lIns="91440" tIns="45720" rIns="91440" bIns="45720" rtlCol="0" anchor="b">
            <a:normAutofit fontScale="47500" lnSpcReduction="20000"/>
          </a:bodyPr>
          <a:lstStyle/>
          <a:p>
            <a:pPr marR="0" lvl="1">
              <a:lnSpc>
                <a:spcPct val="90000"/>
              </a:lnSpc>
              <a:spcBef>
                <a:spcPct val="0"/>
              </a:spcBef>
              <a:spcAft>
                <a:spcPts val="600"/>
              </a:spcAft>
            </a:pPr>
            <a:r>
              <a:rPr lang="en-US" sz="9800" b="1" spc="-120" dirty="0">
                <a:solidFill>
                  <a:srgbClr val="004A82"/>
                </a:solidFill>
                <a:latin typeface="+mj-lt"/>
                <a:ea typeface="+mj-ea"/>
                <a:cs typeface="+mj-cs"/>
              </a:rPr>
              <a:t>Results Washington’s Lean Journey</a:t>
            </a:r>
          </a:p>
          <a:p>
            <a:pPr marR="0" lvl="1">
              <a:lnSpc>
                <a:spcPct val="90000"/>
              </a:lnSpc>
              <a:spcBef>
                <a:spcPct val="0"/>
              </a:spcBef>
              <a:spcAft>
                <a:spcPts val="600"/>
              </a:spcAft>
            </a:pPr>
            <a:r>
              <a:rPr lang="en-US" sz="6700" spc="-120" dirty="0">
                <a:solidFill>
                  <a:srgbClr val="004A82"/>
                </a:solidFill>
                <a:latin typeface="+mj-lt"/>
                <a:ea typeface="+mj-ea"/>
                <a:cs typeface="+mj-cs"/>
              </a:rPr>
              <a:t>Past, Present, and Future</a:t>
            </a:r>
          </a:p>
        </p:txBody>
      </p:sp>
      <p:pic>
        <p:nvPicPr>
          <p:cNvPr id="3" name="Picture 2" descr="Country road with sun on horizon">
            <a:extLst>
              <a:ext uri="{FF2B5EF4-FFF2-40B4-BE49-F238E27FC236}">
                <a16:creationId xmlns:a16="http://schemas.microsoft.com/office/drawing/2014/main" id="{01471695-9D2E-4640-9F1F-1E2DD394E229}"/>
              </a:ext>
            </a:extLst>
          </p:cNvPr>
          <p:cNvPicPr>
            <a:picLocks noChangeAspect="1"/>
          </p:cNvPicPr>
          <p:nvPr/>
        </p:nvPicPr>
        <p:blipFill>
          <a:blip r:embed="rId3">
            <a:extLst>
              <a:ext uri="{28A0092B-C50C-407E-A947-70E740481C1C}">
                <a14:useLocalDpi xmlns:a14="http://schemas.microsoft.com/office/drawing/2010/main" val="0"/>
              </a:ext>
            </a:extLst>
          </a:blip>
          <a:srcRect t="70" b="7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2" name="Group 1">
            <a:extLst>
              <a:ext uri="{FF2B5EF4-FFF2-40B4-BE49-F238E27FC236}">
                <a16:creationId xmlns:a16="http://schemas.microsoft.com/office/drawing/2014/main" id="{12AFC4E2-DAB0-C1E2-4A50-D38FF19C28B4}"/>
              </a:ext>
              <a:ext uri="{C183D7F6-B498-43B3-948B-1728B52AA6E4}">
                <adec:decorative xmlns:adec="http://schemas.microsoft.com/office/drawing/2017/decorative" val="1"/>
              </a:ext>
            </a:extLst>
          </p:cNvPr>
          <p:cNvGrpSpPr/>
          <p:nvPr/>
        </p:nvGrpSpPr>
        <p:grpSpPr>
          <a:xfrm>
            <a:off x="77006" y="11192"/>
            <a:ext cx="1201585" cy="556586"/>
            <a:chOff x="10180777" y="117695"/>
            <a:chExt cx="1851278" cy="884303"/>
          </a:xfrm>
        </p:grpSpPr>
        <p:sp>
          <p:nvSpPr>
            <p:cNvPr id="4" name="Rectangle 3">
              <a:extLst>
                <a:ext uri="{FF2B5EF4-FFF2-40B4-BE49-F238E27FC236}">
                  <a16:creationId xmlns:a16="http://schemas.microsoft.com/office/drawing/2014/main" id="{31D7277C-FB85-32AC-285C-68658605E61D}"/>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E1D8CD84-D828-6263-3FC3-DF89B773A178}"/>
                </a:ext>
              </a:extLst>
            </p:cNvPr>
            <p:cNvPicPr>
              <a:picLocks noChangeAspect="1"/>
            </p:cNvPicPr>
            <p:nvPr/>
          </p:nvPicPr>
          <p:blipFill>
            <a:blip r:embed="rId4"/>
            <a:stretch>
              <a:fillRect/>
            </a:stretch>
          </p:blipFill>
          <p:spPr>
            <a:xfrm>
              <a:off x="10180777" y="241888"/>
              <a:ext cx="1851278" cy="760110"/>
            </a:xfrm>
            <a:prstGeom prst="rect">
              <a:avLst/>
            </a:prstGeom>
          </p:spPr>
        </p:pic>
      </p:grpSp>
    </p:spTree>
    <p:extLst>
      <p:ext uri="{BB962C8B-B14F-4D97-AF65-F5344CB8AC3E}">
        <p14:creationId xmlns:p14="http://schemas.microsoft.com/office/powerpoint/2010/main" val="2629655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47236-4DD6-36AB-C739-20DD0105849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29A547F-4BB1-1E32-7EC0-AC27EC93136A}"/>
              </a:ext>
              <a:ext uri="{C183D7F6-B498-43B3-948B-1728B52AA6E4}">
                <adec:decorative xmlns:adec="http://schemas.microsoft.com/office/drawing/2017/decorative" val="1"/>
              </a:ext>
            </a:extLst>
          </p:cNvPr>
          <p:cNvGrpSpPr/>
          <p:nvPr/>
        </p:nvGrpSpPr>
        <p:grpSpPr>
          <a:xfrm>
            <a:off x="77006" y="11192"/>
            <a:ext cx="1201585" cy="556586"/>
            <a:chOff x="10180777" y="117695"/>
            <a:chExt cx="1851278" cy="884303"/>
          </a:xfrm>
        </p:grpSpPr>
        <p:sp>
          <p:nvSpPr>
            <p:cNvPr id="3" name="Rectangle 2">
              <a:extLst>
                <a:ext uri="{FF2B5EF4-FFF2-40B4-BE49-F238E27FC236}">
                  <a16:creationId xmlns:a16="http://schemas.microsoft.com/office/drawing/2014/main" id="{EE37D09D-16FD-4AC0-C273-3B4E2ACA8776}"/>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E29C412A-9B93-B16B-482A-7A3F0815F990}"/>
                </a:ext>
              </a:extLst>
            </p:cNvPr>
            <p:cNvPicPr>
              <a:picLocks noChangeAspect="1"/>
            </p:cNvPicPr>
            <p:nvPr/>
          </p:nvPicPr>
          <p:blipFill>
            <a:blip r:embed="rId3"/>
            <a:stretch>
              <a:fillRect/>
            </a:stretch>
          </p:blipFill>
          <p:spPr>
            <a:xfrm>
              <a:off x="10180777" y="241888"/>
              <a:ext cx="1851278" cy="760110"/>
            </a:xfrm>
            <a:prstGeom prst="rect">
              <a:avLst/>
            </a:prstGeom>
          </p:spPr>
        </p:pic>
      </p:grpSp>
      <p:sp>
        <p:nvSpPr>
          <p:cNvPr id="5" name="Speech Bubble: Oval 4">
            <a:extLst>
              <a:ext uri="{FF2B5EF4-FFF2-40B4-BE49-F238E27FC236}">
                <a16:creationId xmlns:a16="http://schemas.microsoft.com/office/drawing/2014/main" id="{D06E16DB-C40C-D5CE-C9E1-F47456E9453E}"/>
              </a:ext>
            </a:extLst>
          </p:cNvPr>
          <p:cNvSpPr/>
          <p:nvPr/>
        </p:nvSpPr>
        <p:spPr>
          <a:xfrm>
            <a:off x="2919412" y="1419225"/>
            <a:ext cx="6353175" cy="4019550"/>
          </a:xfrm>
          <a:prstGeom prst="wedgeEllipseCallout">
            <a:avLst>
              <a:gd name="adj1" fmla="val 39961"/>
              <a:gd name="adj2" fmla="val 55813"/>
            </a:avLst>
          </a:prstGeom>
          <a:solidFill>
            <a:schemeClr val="accent4"/>
          </a:solidFill>
          <a:ln>
            <a:solidFill>
              <a:schemeClr val="tx1"/>
            </a:solid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What are some lessons you’ve learned on your Lean journey so far?</a:t>
            </a:r>
          </a:p>
          <a:p>
            <a:pPr algn="ctr"/>
            <a:endParaRPr lang="en-US" sz="2800" b="1" dirty="0"/>
          </a:p>
          <a:p>
            <a:pPr algn="ctr"/>
            <a:r>
              <a:rPr lang="en-US" sz="2800" dirty="0"/>
              <a:t>Let us know in the chat!</a:t>
            </a:r>
          </a:p>
        </p:txBody>
      </p:sp>
    </p:spTree>
    <p:extLst>
      <p:ext uri="{BB962C8B-B14F-4D97-AF65-F5344CB8AC3E}">
        <p14:creationId xmlns:p14="http://schemas.microsoft.com/office/powerpoint/2010/main" val="3942452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2687-F6C8-F587-896E-EFB30AF5175B}"/>
              </a:ext>
            </a:extLst>
          </p:cNvPr>
          <p:cNvSpPr>
            <a:spLocks noGrp="1"/>
          </p:cNvSpPr>
          <p:nvPr>
            <p:ph type="title"/>
          </p:nvPr>
        </p:nvSpPr>
        <p:spPr/>
        <p:txBody>
          <a:bodyPr/>
          <a:lstStyle/>
          <a:p>
            <a:r>
              <a:rPr lang="en-US" dirty="0">
                <a:solidFill>
                  <a:srgbClr val="004A82"/>
                </a:solidFill>
              </a:rPr>
              <a:t>Embedding Lean</a:t>
            </a:r>
          </a:p>
        </p:txBody>
      </p:sp>
      <p:sp>
        <p:nvSpPr>
          <p:cNvPr id="3" name="Content Placeholder 2">
            <a:extLst>
              <a:ext uri="{FF2B5EF4-FFF2-40B4-BE49-F238E27FC236}">
                <a16:creationId xmlns:a16="http://schemas.microsoft.com/office/drawing/2014/main" id="{B813DB62-BCDC-8F84-9358-AF7CF83C39B9}"/>
              </a:ext>
            </a:extLst>
          </p:cNvPr>
          <p:cNvSpPr>
            <a:spLocks noGrp="1"/>
          </p:cNvSpPr>
          <p:nvPr>
            <p:ph idx="1"/>
          </p:nvPr>
        </p:nvSpPr>
        <p:spPr>
          <a:xfrm>
            <a:off x="676657" y="2011680"/>
            <a:ext cx="6498844" cy="4756960"/>
          </a:xfrm>
        </p:spPr>
        <p:txBody>
          <a:bodyPr>
            <a:normAutofit fontScale="92500" lnSpcReduction="10000"/>
          </a:bodyPr>
          <a:lstStyle/>
          <a:p>
            <a:pPr marL="0" indent="0">
              <a:buNone/>
            </a:pPr>
            <a:r>
              <a:rPr lang="en-US" sz="2600" b="1" dirty="0"/>
              <a:t>Annual Lean Transformation Conference</a:t>
            </a:r>
          </a:p>
          <a:p>
            <a:pPr>
              <a:buFont typeface="Arial" panose="020B0604020202020204" pitchFamily="34" charset="0"/>
              <a:buChar char="•"/>
            </a:pPr>
            <a:r>
              <a:rPr lang="en-US" sz="2600" dirty="0"/>
              <a:t>  </a:t>
            </a:r>
            <a:r>
              <a:rPr lang="en-US" dirty="0"/>
              <a:t>Last two weeks of October</a:t>
            </a:r>
          </a:p>
          <a:p>
            <a:pPr>
              <a:buFont typeface="Arial" panose="020B0604020202020204" pitchFamily="34" charset="0"/>
              <a:buChar char="•"/>
            </a:pPr>
            <a:r>
              <a:rPr lang="en-US" dirty="0"/>
              <a:t>  24 sessions over six days with content covering:</a:t>
            </a:r>
          </a:p>
          <a:p>
            <a:pPr lvl="5">
              <a:buFont typeface="Arial" panose="020B0604020202020204" pitchFamily="34" charset="0"/>
              <a:buChar char="•"/>
            </a:pPr>
            <a:r>
              <a:rPr lang="en-US" sz="2200" dirty="0"/>
              <a:t>Lean/continuous improvement</a:t>
            </a:r>
          </a:p>
          <a:p>
            <a:pPr lvl="5">
              <a:buFont typeface="Arial" panose="020B0604020202020204" pitchFamily="34" charset="0"/>
              <a:buChar char="•"/>
            </a:pPr>
            <a:r>
              <a:rPr lang="en-US" sz="2200" dirty="0"/>
              <a:t>Change management</a:t>
            </a:r>
          </a:p>
          <a:p>
            <a:pPr lvl="5">
              <a:buFont typeface="Arial" panose="020B0604020202020204" pitchFamily="34" charset="0"/>
              <a:buChar char="•"/>
            </a:pPr>
            <a:r>
              <a:rPr lang="en-US" sz="2200" dirty="0"/>
              <a:t>Strategic planning</a:t>
            </a:r>
          </a:p>
          <a:p>
            <a:pPr lvl="5">
              <a:buFont typeface="Arial" panose="020B0604020202020204" pitchFamily="34" charset="0"/>
              <a:buChar char="•"/>
            </a:pPr>
            <a:r>
              <a:rPr lang="en-US" sz="2200" dirty="0"/>
              <a:t>Performance management</a:t>
            </a:r>
          </a:p>
          <a:p>
            <a:pPr lvl="5">
              <a:buFont typeface="Arial" panose="020B0604020202020204" pitchFamily="34" charset="0"/>
              <a:buChar char="•"/>
            </a:pPr>
            <a:r>
              <a:rPr lang="en-US" sz="2200" dirty="0"/>
              <a:t>Design thinking</a:t>
            </a:r>
          </a:p>
          <a:p>
            <a:pPr lvl="5">
              <a:buFont typeface="Arial" panose="020B0604020202020204" pitchFamily="34" charset="0"/>
              <a:buChar char="•"/>
            </a:pPr>
            <a:r>
              <a:rPr lang="en-US" sz="2200" dirty="0"/>
              <a:t>Diversity, equity, inclusion, and belonging</a:t>
            </a:r>
          </a:p>
          <a:p>
            <a:pPr lvl="5">
              <a:buFont typeface="Arial" panose="020B0604020202020204" pitchFamily="34" charset="0"/>
              <a:buChar char="•"/>
            </a:pPr>
            <a:r>
              <a:rPr lang="en-US" sz="2200" dirty="0"/>
              <a:t>Emotional intelligence</a:t>
            </a:r>
          </a:p>
          <a:p>
            <a:pPr lvl="5">
              <a:buFont typeface="Arial" panose="020B0604020202020204" pitchFamily="34" charset="0"/>
              <a:buChar char="•"/>
            </a:pPr>
            <a:r>
              <a:rPr lang="en-US" sz="2200" dirty="0"/>
              <a:t>Project examples</a:t>
            </a:r>
          </a:p>
          <a:p>
            <a:pPr>
              <a:buFont typeface="Arial" panose="020B0604020202020204" pitchFamily="34" charset="0"/>
              <a:buChar char="•"/>
            </a:pPr>
            <a:r>
              <a:rPr lang="en-US" dirty="0"/>
              <a:t>  100% virtual</a:t>
            </a:r>
          </a:p>
          <a:p>
            <a:pPr>
              <a:buFont typeface="Arial" panose="020B0604020202020204" pitchFamily="34" charset="0"/>
              <a:buChar char="•"/>
            </a:pPr>
            <a:r>
              <a:rPr lang="en-US" dirty="0"/>
              <a:t>  Free for all attendees</a:t>
            </a:r>
          </a:p>
          <a:p>
            <a:pPr lvl="1">
              <a:buFont typeface="Arial" panose="020B0604020202020204" pitchFamily="34" charset="0"/>
              <a:buChar char="•"/>
            </a:pPr>
            <a:endParaRPr lang="en-US" sz="2800" dirty="0"/>
          </a:p>
        </p:txBody>
      </p:sp>
      <p:grpSp>
        <p:nvGrpSpPr>
          <p:cNvPr id="5" name="Group 4">
            <a:extLst>
              <a:ext uri="{FF2B5EF4-FFF2-40B4-BE49-F238E27FC236}">
                <a16:creationId xmlns:a16="http://schemas.microsoft.com/office/drawing/2014/main" id="{43037253-D65F-1469-7B8C-FC28D166585A}"/>
              </a:ext>
              <a:ext uri="{C183D7F6-B498-43B3-948B-1728B52AA6E4}">
                <adec:decorative xmlns:adec="http://schemas.microsoft.com/office/drawing/2017/decorative" val="1"/>
              </a:ext>
            </a:extLst>
          </p:cNvPr>
          <p:cNvGrpSpPr/>
          <p:nvPr/>
        </p:nvGrpSpPr>
        <p:grpSpPr>
          <a:xfrm>
            <a:off x="77006" y="11192"/>
            <a:ext cx="1201585" cy="556586"/>
            <a:chOff x="10180777" y="117695"/>
            <a:chExt cx="1851278" cy="884303"/>
          </a:xfrm>
        </p:grpSpPr>
        <p:sp>
          <p:nvSpPr>
            <p:cNvPr id="6" name="Rectangle 5">
              <a:extLst>
                <a:ext uri="{FF2B5EF4-FFF2-40B4-BE49-F238E27FC236}">
                  <a16:creationId xmlns:a16="http://schemas.microsoft.com/office/drawing/2014/main" id="{B63021B4-7374-B19E-C619-3A536D555CF4}"/>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C91D3B63-E78A-3759-C05F-3B6120698B03}"/>
                </a:ext>
              </a:extLst>
            </p:cNvPr>
            <p:cNvPicPr>
              <a:picLocks noChangeAspect="1"/>
            </p:cNvPicPr>
            <p:nvPr/>
          </p:nvPicPr>
          <p:blipFill>
            <a:blip r:embed="rId3"/>
            <a:stretch>
              <a:fillRect/>
            </a:stretch>
          </p:blipFill>
          <p:spPr>
            <a:xfrm>
              <a:off x="10180777" y="241888"/>
              <a:ext cx="1851278" cy="760110"/>
            </a:xfrm>
            <a:prstGeom prst="rect">
              <a:avLst/>
            </a:prstGeom>
          </p:spPr>
        </p:pic>
      </p:grpSp>
      <p:pic>
        <p:nvPicPr>
          <p:cNvPr id="8" name="Picture 7">
            <a:extLst>
              <a:ext uri="{FF2B5EF4-FFF2-40B4-BE49-F238E27FC236}">
                <a16:creationId xmlns:a16="http://schemas.microsoft.com/office/drawing/2014/main" id="{2A405560-05C3-6539-F0CD-564E43DB70C4}"/>
              </a:ext>
            </a:extLst>
          </p:cNvPr>
          <p:cNvPicPr>
            <a:picLocks noChangeAspect="1"/>
          </p:cNvPicPr>
          <p:nvPr/>
        </p:nvPicPr>
        <p:blipFill>
          <a:blip r:embed="rId4"/>
          <a:stretch>
            <a:fillRect/>
          </a:stretch>
        </p:blipFill>
        <p:spPr>
          <a:xfrm>
            <a:off x="7083663" y="2011680"/>
            <a:ext cx="4926554" cy="3194049"/>
          </a:xfrm>
          <a:prstGeom prst="rect">
            <a:avLst/>
          </a:prstGeom>
          <a:effectLst>
            <a:softEdge rad="63500"/>
          </a:effectLst>
        </p:spPr>
      </p:pic>
      <p:sp>
        <p:nvSpPr>
          <p:cNvPr id="9" name="TextBox 8">
            <a:extLst>
              <a:ext uri="{FF2B5EF4-FFF2-40B4-BE49-F238E27FC236}">
                <a16:creationId xmlns:a16="http://schemas.microsoft.com/office/drawing/2014/main" id="{352AB533-A1FF-F912-4043-6EBF75EB9A5F}"/>
              </a:ext>
            </a:extLst>
          </p:cNvPr>
          <p:cNvSpPr txBox="1"/>
          <p:nvPr/>
        </p:nvSpPr>
        <p:spPr>
          <a:xfrm>
            <a:off x="8435015" y="5096873"/>
            <a:ext cx="2226500" cy="217711"/>
          </a:xfrm>
          <a:prstGeom prst="rect">
            <a:avLst/>
          </a:prstGeom>
          <a:noFill/>
        </p:spPr>
        <p:txBody>
          <a:bodyPr wrap="square" rtlCol="0">
            <a:spAutoFit/>
          </a:bodyPr>
          <a:lstStyle/>
          <a:p>
            <a:r>
              <a:rPr lang="en-US" sz="800" dirty="0"/>
              <a:t>Photo credit: </a:t>
            </a:r>
            <a:r>
              <a:rPr lang="en-US" sz="800" dirty="0">
                <a:hlinkClick r:id="rId5"/>
              </a:rPr>
              <a:t>www.TacomaConventionCenter.org</a:t>
            </a:r>
            <a:r>
              <a:rPr lang="en-US" sz="800" dirty="0"/>
              <a:t>  </a:t>
            </a:r>
          </a:p>
        </p:txBody>
      </p:sp>
    </p:spTree>
    <p:extLst>
      <p:ext uri="{BB962C8B-B14F-4D97-AF65-F5344CB8AC3E}">
        <p14:creationId xmlns:p14="http://schemas.microsoft.com/office/powerpoint/2010/main" val="3466340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E328B-7C7B-DFB3-0501-9060CDABF99F}"/>
              </a:ext>
            </a:extLst>
          </p:cNvPr>
          <p:cNvSpPr>
            <a:spLocks noGrp="1"/>
          </p:cNvSpPr>
          <p:nvPr>
            <p:ph type="title"/>
          </p:nvPr>
        </p:nvSpPr>
        <p:spPr/>
        <p:txBody>
          <a:bodyPr/>
          <a:lstStyle/>
          <a:p>
            <a:r>
              <a:rPr lang="en-US" dirty="0">
                <a:solidFill>
                  <a:srgbClr val="004A82"/>
                </a:solidFill>
              </a:rPr>
              <a:t>Embedding Lean cont.</a:t>
            </a:r>
          </a:p>
        </p:txBody>
      </p:sp>
      <p:pic>
        <p:nvPicPr>
          <p:cNvPr id="7" name="Content Placeholder 6">
            <a:extLst>
              <a:ext uri="{FF2B5EF4-FFF2-40B4-BE49-F238E27FC236}">
                <a16:creationId xmlns:a16="http://schemas.microsoft.com/office/drawing/2014/main" id="{355D039B-AD15-5911-D061-DC18C2513391}"/>
              </a:ext>
            </a:extLst>
          </p:cNvPr>
          <p:cNvPicPr>
            <a:picLocks noGrp="1" noChangeAspect="1"/>
          </p:cNvPicPr>
          <p:nvPr>
            <p:ph sz="half" idx="1"/>
          </p:nvPr>
        </p:nvPicPr>
        <p:blipFill>
          <a:blip r:embed="rId3"/>
          <a:stretch>
            <a:fillRect/>
          </a:stretch>
        </p:blipFill>
        <p:spPr>
          <a:xfrm>
            <a:off x="677798" y="2647898"/>
            <a:ext cx="4341866" cy="2896102"/>
          </a:xfrm>
          <a:prstGeom prst="rect">
            <a:avLst/>
          </a:prstGeom>
          <a:effectLst>
            <a:softEdge rad="63500"/>
          </a:effectLst>
        </p:spPr>
      </p:pic>
      <p:sp>
        <p:nvSpPr>
          <p:cNvPr id="4" name="Content Placeholder 3">
            <a:extLst>
              <a:ext uri="{FF2B5EF4-FFF2-40B4-BE49-F238E27FC236}">
                <a16:creationId xmlns:a16="http://schemas.microsoft.com/office/drawing/2014/main" id="{62C31B0E-7946-83F2-4F54-DA7106B40A85}"/>
              </a:ext>
            </a:extLst>
          </p:cNvPr>
          <p:cNvSpPr>
            <a:spLocks noGrp="1"/>
          </p:cNvSpPr>
          <p:nvPr>
            <p:ph sz="half" idx="2"/>
          </p:nvPr>
        </p:nvSpPr>
        <p:spPr>
          <a:xfrm>
            <a:off x="5207001" y="2660598"/>
            <a:ext cx="6553199" cy="4041394"/>
          </a:xfrm>
        </p:spPr>
        <p:txBody>
          <a:bodyPr>
            <a:normAutofit/>
          </a:bodyPr>
          <a:lstStyle/>
          <a:p>
            <a:pPr>
              <a:buFont typeface="Arial" panose="020B0604020202020204" pitchFamily="34" charset="0"/>
              <a:buChar char="•"/>
            </a:pPr>
            <a:r>
              <a:rPr lang="en-US" sz="2200" dirty="0"/>
              <a:t>  Monthly, optional meetings </a:t>
            </a:r>
          </a:p>
          <a:p>
            <a:pPr>
              <a:buFont typeface="Arial" panose="020B0604020202020204" pitchFamily="34" charset="0"/>
              <a:buChar char="•"/>
            </a:pPr>
            <a:r>
              <a:rPr lang="en-US" sz="2200" dirty="0"/>
              <a:t>  Open to the public and private sector employees in and out of state!</a:t>
            </a:r>
          </a:p>
          <a:p>
            <a:pPr>
              <a:buFont typeface="Arial" panose="020B0604020202020204" pitchFamily="34" charset="0"/>
              <a:buChar char="•"/>
            </a:pPr>
            <a:r>
              <a:rPr lang="en-US" sz="2200" dirty="0"/>
              <a:t>  Includes topic teachings on various methodologies and real project implementations</a:t>
            </a:r>
          </a:p>
          <a:p>
            <a:pPr>
              <a:buFont typeface="Arial" panose="020B0604020202020204" pitchFamily="34" charset="0"/>
              <a:buChar char="•"/>
            </a:pPr>
            <a:r>
              <a:rPr lang="en-US" sz="2200" dirty="0"/>
              <a:t>  Our goals include:</a:t>
            </a:r>
          </a:p>
          <a:p>
            <a:pPr lvl="5">
              <a:buFont typeface="Arial" panose="020B0604020202020204" pitchFamily="34" charset="0"/>
              <a:buChar char="•"/>
            </a:pPr>
            <a:r>
              <a:rPr lang="en-US" sz="2000" dirty="0"/>
              <a:t>Expand or refresh knowledge and skillset</a:t>
            </a:r>
          </a:p>
          <a:p>
            <a:pPr lvl="5">
              <a:buFont typeface="Arial" panose="020B0604020202020204" pitchFamily="34" charset="0"/>
              <a:buChar char="•"/>
            </a:pPr>
            <a:r>
              <a:rPr lang="en-US" sz="2000" dirty="0"/>
              <a:t>Learn from and share experiences with others</a:t>
            </a:r>
          </a:p>
          <a:p>
            <a:pPr lvl="5">
              <a:buFont typeface="Arial" panose="020B0604020202020204" pitchFamily="34" charset="0"/>
              <a:buChar char="•"/>
            </a:pPr>
            <a:r>
              <a:rPr lang="en-US" sz="2000" dirty="0"/>
              <a:t>Obtain continuous improvement strategies and resources</a:t>
            </a:r>
          </a:p>
          <a:p>
            <a:pPr lvl="5">
              <a:buFont typeface="Arial" panose="020B0604020202020204" pitchFamily="34" charset="0"/>
              <a:buChar char="•"/>
            </a:pPr>
            <a:r>
              <a:rPr lang="en-US" sz="2000" dirty="0"/>
              <a:t>Receive support on improvement efforts</a:t>
            </a:r>
          </a:p>
        </p:txBody>
      </p:sp>
      <p:sp>
        <p:nvSpPr>
          <p:cNvPr id="6" name="TextBox 5">
            <a:extLst>
              <a:ext uri="{FF2B5EF4-FFF2-40B4-BE49-F238E27FC236}">
                <a16:creationId xmlns:a16="http://schemas.microsoft.com/office/drawing/2014/main" id="{5AC14CC0-443F-80CE-AC12-00E177AEB2BB}"/>
              </a:ext>
            </a:extLst>
          </p:cNvPr>
          <p:cNvSpPr txBox="1"/>
          <p:nvPr/>
        </p:nvSpPr>
        <p:spPr>
          <a:xfrm>
            <a:off x="657224" y="1934634"/>
            <a:ext cx="9715499" cy="738664"/>
          </a:xfrm>
          <a:prstGeom prst="rect">
            <a:avLst/>
          </a:prstGeom>
          <a:noFill/>
        </p:spPr>
        <p:txBody>
          <a:bodyPr wrap="square" rtlCol="0">
            <a:spAutoFit/>
          </a:bodyPr>
          <a:lstStyle/>
          <a:p>
            <a:r>
              <a:rPr lang="en-US" sz="2400" b="1" dirty="0">
                <a:solidFill>
                  <a:schemeClr val="tx1">
                    <a:lumMod val="85000"/>
                    <a:lumOff val="15000"/>
                  </a:schemeClr>
                </a:solidFill>
              </a:rPr>
              <a:t>Enterprise-wide Lean and Continuous Improvement Community of Practice</a:t>
            </a:r>
          </a:p>
          <a:p>
            <a:endParaRPr lang="en-US" dirty="0"/>
          </a:p>
        </p:txBody>
      </p:sp>
      <p:grpSp>
        <p:nvGrpSpPr>
          <p:cNvPr id="8" name="Group 7">
            <a:extLst>
              <a:ext uri="{FF2B5EF4-FFF2-40B4-BE49-F238E27FC236}">
                <a16:creationId xmlns:a16="http://schemas.microsoft.com/office/drawing/2014/main" id="{5B991B6A-32E0-B701-39E1-1BBDF21E76CF}"/>
              </a:ext>
              <a:ext uri="{C183D7F6-B498-43B3-948B-1728B52AA6E4}">
                <adec:decorative xmlns:adec="http://schemas.microsoft.com/office/drawing/2017/decorative" val="1"/>
              </a:ext>
            </a:extLst>
          </p:cNvPr>
          <p:cNvGrpSpPr/>
          <p:nvPr/>
        </p:nvGrpSpPr>
        <p:grpSpPr>
          <a:xfrm>
            <a:off x="77006" y="11192"/>
            <a:ext cx="1201585" cy="556586"/>
            <a:chOff x="10180777" y="117695"/>
            <a:chExt cx="1851278" cy="884303"/>
          </a:xfrm>
        </p:grpSpPr>
        <p:sp>
          <p:nvSpPr>
            <p:cNvPr id="9" name="Rectangle 8">
              <a:extLst>
                <a:ext uri="{FF2B5EF4-FFF2-40B4-BE49-F238E27FC236}">
                  <a16:creationId xmlns:a16="http://schemas.microsoft.com/office/drawing/2014/main" id="{D4DE04BD-DEE5-96E8-C304-6478EAE0874F}"/>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2F605E11-5F86-439B-AF28-4BE278ED8BAB}"/>
                </a:ext>
              </a:extLst>
            </p:cNvPr>
            <p:cNvPicPr>
              <a:picLocks noChangeAspect="1"/>
            </p:cNvPicPr>
            <p:nvPr/>
          </p:nvPicPr>
          <p:blipFill>
            <a:blip r:embed="rId4"/>
            <a:stretch>
              <a:fillRect/>
            </a:stretch>
          </p:blipFill>
          <p:spPr>
            <a:xfrm>
              <a:off x="10180777" y="241888"/>
              <a:ext cx="1851278" cy="760110"/>
            </a:xfrm>
            <a:prstGeom prst="rect">
              <a:avLst/>
            </a:prstGeom>
          </p:spPr>
        </p:pic>
      </p:grpSp>
    </p:spTree>
    <p:extLst>
      <p:ext uri="{BB962C8B-B14F-4D97-AF65-F5344CB8AC3E}">
        <p14:creationId xmlns:p14="http://schemas.microsoft.com/office/powerpoint/2010/main" val="133969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6098C-DA3F-68FB-6874-C73B5B3F39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7CEC7-69B4-E18E-758B-E36F0EF7B263}"/>
              </a:ext>
            </a:extLst>
          </p:cNvPr>
          <p:cNvSpPr>
            <a:spLocks noGrp="1"/>
          </p:cNvSpPr>
          <p:nvPr>
            <p:ph type="title"/>
          </p:nvPr>
        </p:nvSpPr>
        <p:spPr/>
        <p:txBody>
          <a:bodyPr/>
          <a:lstStyle/>
          <a:p>
            <a:r>
              <a:rPr lang="en-US" dirty="0">
                <a:solidFill>
                  <a:srgbClr val="004A82"/>
                </a:solidFill>
              </a:rPr>
              <a:t>Embedding Lean cont.</a:t>
            </a:r>
          </a:p>
        </p:txBody>
      </p:sp>
      <p:sp>
        <p:nvSpPr>
          <p:cNvPr id="3" name="Content Placeholder 2">
            <a:extLst>
              <a:ext uri="{FF2B5EF4-FFF2-40B4-BE49-F238E27FC236}">
                <a16:creationId xmlns:a16="http://schemas.microsoft.com/office/drawing/2014/main" id="{B9BD58CD-699D-CEE0-13D6-68F5A62B4A69}"/>
              </a:ext>
            </a:extLst>
          </p:cNvPr>
          <p:cNvSpPr>
            <a:spLocks noGrp="1"/>
          </p:cNvSpPr>
          <p:nvPr>
            <p:ph idx="1"/>
          </p:nvPr>
        </p:nvSpPr>
        <p:spPr>
          <a:xfrm>
            <a:off x="676657" y="2011679"/>
            <a:ext cx="6842824" cy="3912465"/>
          </a:xfrm>
        </p:spPr>
        <p:txBody>
          <a:bodyPr>
            <a:normAutofit/>
          </a:bodyPr>
          <a:lstStyle/>
          <a:p>
            <a:pPr marL="0" indent="0">
              <a:buNone/>
            </a:pPr>
            <a:r>
              <a:rPr lang="en-US" b="1" dirty="0"/>
              <a:t>Consultative Services</a:t>
            </a:r>
          </a:p>
          <a:p>
            <a:pPr>
              <a:buFont typeface="Arial" panose="020B0604020202020204" pitchFamily="34" charset="0"/>
              <a:buChar char="•"/>
            </a:pPr>
            <a:r>
              <a:rPr lang="en-US" sz="2200" dirty="0"/>
              <a:t>  Direct requests from state agencies or out-of-state partners to consult, lead, and/or provide expertise on:</a:t>
            </a:r>
          </a:p>
          <a:p>
            <a:pPr lvl="5">
              <a:buFont typeface="Arial" panose="020B0604020202020204" pitchFamily="34" charset="0"/>
              <a:buChar char="•"/>
            </a:pPr>
            <a:r>
              <a:rPr lang="en-US" sz="2000" dirty="0"/>
              <a:t>Kaizen events</a:t>
            </a:r>
          </a:p>
          <a:p>
            <a:pPr lvl="5">
              <a:buFont typeface="Arial" panose="020B0604020202020204" pitchFamily="34" charset="0"/>
              <a:buChar char="•"/>
            </a:pPr>
            <a:r>
              <a:rPr lang="en-US" sz="2000" dirty="0"/>
              <a:t>Process mapping</a:t>
            </a:r>
          </a:p>
          <a:p>
            <a:pPr lvl="5">
              <a:buFont typeface="Arial" panose="020B0604020202020204" pitchFamily="34" charset="0"/>
              <a:buChar char="•"/>
            </a:pPr>
            <a:r>
              <a:rPr lang="en-US" sz="2000" dirty="0"/>
              <a:t>Change management</a:t>
            </a:r>
          </a:p>
          <a:p>
            <a:pPr lvl="5">
              <a:buFont typeface="Arial" panose="020B0604020202020204" pitchFamily="34" charset="0"/>
              <a:buChar char="•"/>
            </a:pPr>
            <a:r>
              <a:rPr lang="en-US" sz="2000" dirty="0"/>
              <a:t>Strategic planning</a:t>
            </a:r>
          </a:p>
          <a:p>
            <a:pPr>
              <a:buFont typeface="Arial" panose="020B0604020202020204" pitchFamily="34" charset="0"/>
              <a:buChar char="•"/>
            </a:pPr>
            <a:r>
              <a:rPr lang="en-US" sz="2600" dirty="0"/>
              <a:t>  </a:t>
            </a:r>
            <a:r>
              <a:rPr lang="en-US" sz="2200" dirty="0"/>
              <a:t>Assist with external conference planning, logistical troubleshooting, and execution needs</a:t>
            </a:r>
          </a:p>
        </p:txBody>
      </p:sp>
      <p:grpSp>
        <p:nvGrpSpPr>
          <p:cNvPr id="5" name="Group 4">
            <a:extLst>
              <a:ext uri="{FF2B5EF4-FFF2-40B4-BE49-F238E27FC236}">
                <a16:creationId xmlns:a16="http://schemas.microsoft.com/office/drawing/2014/main" id="{9712F7AB-2D33-6088-8CA6-6CD324468AF6}"/>
              </a:ext>
              <a:ext uri="{C183D7F6-B498-43B3-948B-1728B52AA6E4}">
                <adec:decorative xmlns:adec="http://schemas.microsoft.com/office/drawing/2017/decorative" val="1"/>
              </a:ext>
            </a:extLst>
          </p:cNvPr>
          <p:cNvGrpSpPr/>
          <p:nvPr/>
        </p:nvGrpSpPr>
        <p:grpSpPr>
          <a:xfrm>
            <a:off x="77006" y="11192"/>
            <a:ext cx="1201585" cy="556586"/>
            <a:chOff x="10180777" y="117695"/>
            <a:chExt cx="1851278" cy="884303"/>
          </a:xfrm>
        </p:grpSpPr>
        <p:sp>
          <p:nvSpPr>
            <p:cNvPr id="6" name="Rectangle 5">
              <a:extLst>
                <a:ext uri="{FF2B5EF4-FFF2-40B4-BE49-F238E27FC236}">
                  <a16:creationId xmlns:a16="http://schemas.microsoft.com/office/drawing/2014/main" id="{B11774C4-4C77-6B59-4578-C74484E8C4F2}"/>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19EE2688-874D-50B2-A5CD-634E3265AA66}"/>
                </a:ext>
              </a:extLst>
            </p:cNvPr>
            <p:cNvPicPr>
              <a:picLocks noChangeAspect="1"/>
            </p:cNvPicPr>
            <p:nvPr/>
          </p:nvPicPr>
          <p:blipFill>
            <a:blip r:embed="rId3"/>
            <a:stretch>
              <a:fillRect/>
            </a:stretch>
          </p:blipFill>
          <p:spPr>
            <a:xfrm>
              <a:off x="10180777" y="241888"/>
              <a:ext cx="1851278" cy="760110"/>
            </a:xfrm>
            <a:prstGeom prst="rect">
              <a:avLst/>
            </a:prstGeom>
          </p:spPr>
        </p:pic>
      </p:grpSp>
      <p:pic>
        <p:nvPicPr>
          <p:cNvPr id="4" name="Picture 3" descr="Business team brainstorming">
            <a:extLst>
              <a:ext uri="{FF2B5EF4-FFF2-40B4-BE49-F238E27FC236}">
                <a16:creationId xmlns:a16="http://schemas.microsoft.com/office/drawing/2014/main" id="{4D4E7A38-2A9A-BEC2-764E-853A28F5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3021" y="2011680"/>
            <a:ext cx="4442332" cy="2961554"/>
          </a:xfrm>
          <a:prstGeom prst="rect">
            <a:avLst/>
          </a:prstGeom>
          <a:effectLst>
            <a:softEdge rad="63500"/>
          </a:effectLst>
        </p:spPr>
      </p:pic>
    </p:spTree>
    <p:extLst>
      <p:ext uri="{BB962C8B-B14F-4D97-AF65-F5344CB8AC3E}">
        <p14:creationId xmlns:p14="http://schemas.microsoft.com/office/powerpoint/2010/main" val="1639324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C6728-476E-2D5C-2EC6-592647C8BF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EAD553-CD0C-69E4-4AA1-1A88A7ACECB5}"/>
              </a:ext>
            </a:extLst>
          </p:cNvPr>
          <p:cNvSpPr>
            <a:spLocks noGrp="1"/>
          </p:cNvSpPr>
          <p:nvPr>
            <p:ph type="title"/>
          </p:nvPr>
        </p:nvSpPr>
        <p:spPr/>
        <p:txBody>
          <a:bodyPr/>
          <a:lstStyle/>
          <a:p>
            <a:r>
              <a:rPr lang="en-US" dirty="0">
                <a:solidFill>
                  <a:srgbClr val="004A82"/>
                </a:solidFill>
              </a:rPr>
              <a:t>Future endeavors</a:t>
            </a:r>
          </a:p>
        </p:txBody>
      </p:sp>
      <p:sp>
        <p:nvSpPr>
          <p:cNvPr id="3" name="Content Placeholder 2">
            <a:extLst>
              <a:ext uri="{FF2B5EF4-FFF2-40B4-BE49-F238E27FC236}">
                <a16:creationId xmlns:a16="http://schemas.microsoft.com/office/drawing/2014/main" id="{022B9C36-36A2-1188-D6FB-CB74CEB89A36}"/>
              </a:ext>
            </a:extLst>
          </p:cNvPr>
          <p:cNvSpPr>
            <a:spLocks noGrp="1"/>
          </p:cNvSpPr>
          <p:nvPr>
            <p:ph idx="1"/>
          </p:nvPr>
        </p:nvSpPr>
        <p:spPr>
          <a:xfrm>
            <a:off x="676657" y="2011680"/>
            <a:ext cx="9041275" cy="4516120"/>
          </a:xfrm>
        </p:spPr>
        <p:txBody>
          <a:bodyPr>
            <a:normAutofit lnSpcReduction="10000"/>
          </a:bodyPr>
          <a:lstStyle/>
          <a:p>
            <a:pPr marL="0" indent="0">
              <a:buNone/>
            </a:pPr>
            <a:r>
              <a:rPr lang="en-US" b="1" dirty="0"/>
              <a:t>Reflection Series</a:t>
            </a:r>
          </a:p>
          <a:p>
            <a:pPr>
              <a:buFont typeface="Arial" panose="020B0604020202020204" pitchFamily="34" charset="0"/>
              <a:buChar char="•"/>
            </a:pPr>
            <a:r>
              <a:rPr lang="en-US" sz="2200" dirty="0"/>
              <a:t>  Monthly video interview series</a:t>
            </a:r>
          </a:p>
          <a:p>
            <a:pPr>
              <a:buFont typeface="Arial" panose="020B0604020202020204" pitchFamily="34" charset="0"/>
              <a:buChar char="•"/>
            </a:pPr>
            <a:r>
              <a:rPr lang="en-US" sz="2200" dirty="0"/>
              <a:t>  Highlights individuals within a project or process </a:t>
            </a:r>
            <a:br>
              <a:rPr lang="en-US" sz="2200" dirty="0"/>
            </a:br>
            <a:r>
              <a:rPr lang="en-US" sz="2200" dirty="0"/>
              <a:t>improvement</a:t>
            </a:r>
          </a:p>
          <a:p>
            <a:pPr>
              <a:buFont typeface="Arial" panose="020B0604020202020204" pitchFamily="34" charset="0"/>
              <a:buChar char="•"/>
            </a:pPr>
            <a:r>
              <a:rPr lang="en-US" sz="2200" dirty="0"/>
              <a:t>  Spotlights the project, its successes, barriers and lessons </a:t>
            </a:r>
            <a:br>
              <a:rPr lang="en-US" sz="2200" dirty="0"/>
            </a:br>
            <a:r>
              <a:rPr lang="en-US" sz="2200" dirty="0"/>
              <a:t>learned</a:t>
            </a:r>
          </a:p>
          <a:p>
            <a:pPr>
              <a:buFont typeface="Arial" panose="020B0604020202020204" pitchFamily="34" charset="0"/>
              <a:buChar char="•"/>
            </a:pPr>
            <a:endParaRPr lang="en-US" dirty="0"/>
          </a:p>
          <a:p>
            <a:pPr marL="0" indent="0">
              <a:buNone/>
            </a:pPr>
            <a:r>
              <a:rPr lang="en-US" b="1" dirty="0"/>
              <a:t>Continuous Improvement Workshops</a:t>
            </a:r>
          </a:p>
          <a:p>
            <a:pPr>
              <a:buFont typeface="Arial" panose="020B0604020202020204" pitchFamily="34" charset="0"/>
              <a:buChar char="•"/>
            </a:pPr>
            <a:r>
              <a:rPr lang="en-US" sz="2200" dirty="0"/>
              <a:t>  Implementing two pilot workshops in 2024</a:t>
            </a:r>
          </a:p>
          <a:p>
            <a:pPr>
              <a:buFont typeface="Arial" panose="020B0604020202020204" pitchFamily="34" charset="0"/>
              <a:buChar char="•"/>
            </a:pPr>
            <a:r>
              <a:rPr lang="en-US" sz="2200" dirty="0"/>
              <a:t>  In-person</a:t>
            </a:r>
          </a:p>
          <a:p>
            <a:pPr>
              <a:buFont typeface="Arial" panose="020B0604020202020204" pitchFamily="34" charset="0"/>
              <a:buChar char="•"/>
            </a:pPr>
            <a:r>
              <a:rPr lang="en-US" sz="2200" dirty="0"/>
              <a:t>  Hands-on, activity-based learning experience on various methodologies</a:t>
            </a:r>
          </a:p>
          <a:p>
            <a:pPr>
              <a:buFont typeface="Arial" panose="020B0604020202020204" pitchFamily="34" charset="0"/>
              <a:buChar char="•"/>
            </a:pPr>
            <a:endParaRPr lang="en-US" dirty="0"/>
          </a:p>
        </p:txBody>
      </p:sp>
      <p:grpSp>
        <p:nvGrpSpPr>
          <p:cNvPr id="5" name="Group 4">
            <a:extLst>
              <a:ext uri="{FF2B5EF4-FFF2-40B4-BE49-F238E27FC236}">
                <a16:creationId xmlns:a16="http://schemas.microsoft.com/office/drawing/2014/main" id="{92C73363-E3E8-BD0B-D776-614C63ACD307}"/>
              </a:ext>
              <a:ext uri="{C183D7F6-B498-43B3-948B-1728B52AA6E4}">
                <adec:decorative xmlns:adec="http://schemas.microsoft.com/office/drawing/2017/decorative" val="1"/>
              </a:ext>
            </a:extLst>
          </p:cNvPr>
          <p:cNvGrpSpPr/>
          <p:nvPr/>
        </p:nvGrpSpPr>
        <p:grpSpPr>
          <a:xfrm>
            <a:off x="77006" y="11192"/>
            <a:ext cx="1201585" cy="556586"/>
            <a:chOff x="10180777" y="117695"/>
            <a:chExt cx="1851278" cy="884303"/>
          </a:xfrm>
        </p:grpSpPr>
        <p:sp>
          <p:nvSpPr>
            <p:cNvPr id="6" name="Rectangle 5">
              <a:extLst>
                <a:ext uri="{FF2B5EF4-FFF2-40B4-BE49-F238E27FC236}">
                  <a16:creationId xmlns:a16="http://schemas.microsoft.com/office/drawing/2014/main" id="{C3711887-7B15-1CDB-E47C-C084045783F4}"/>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B4507CA6-F934-4FC2-7816-5C6FD206CBE9}"/>
                </a:ext>
              </a:extLst>
            </p:cNvPr>
            <p:cNvPicPr>
              <a:picLocks noChangeAspect="1"/>
            </p:cNvPicPr>
            <p:nvPr/>
          </p:nvPicPr>
          <p:blipFill>
            <a:blip r:embed="rId3"/>
            <a:stretch>
              <a:fillRect/>
            </a:stretch>
          </p:blipFill>
          <p:spPr>
            <a:xfrm>
              <a:off x="10180777" y="241888"/>
              <a:ext cx="1851278" cy="760110"/>
            </a:xfrm>
            <a:prstGeom prst="rect">
              <a:avLst/>
            </a:prstGeom>
          </p:spPr>
        </p:pic>
      </p:grpSp>
      <p:pic>
        <p:nvPicPr>
          <p:cNvPr id="9" name="Picture 8" descr="People talking on couch">
            <a:extLst>
              <a:ext uri="{FF2B5EF4-FFF2-40B4-BE49-F238E27FC236}">
                <a16:creationId xmlns:a16="http://schemas.microsoft.com/office/drawing/2014/main" id="{48A39A2E-EF28-0AD0-7F11-545CC7D889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79083" y="2010834"/>
            <a:ext cx="4468383" cy="3021902"/>
          </a:xfrm>
          <a:prstGeom prst="rect">
            <a:avLst/>
          </a:prstGeom>
          <a:effectLst>
            <a:softEdge rad="63500"/>
          </a:effectLst>
        </p:spPr>
      </p:pic>
    </p:spTree>
    <p:extLst>
      <p:ext uri="{BB962C8B-B14F-4D97-AF65-F5344CB8AC3E}">
        <p14:creationId xmlns:p14="http://schemas.microsoft.com/office/powerpoint/2010/main" val="600056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F421-B9A4-4ECB-BCE4-460A68AE4CC7}"/>
              </a:ext>
            </a:extLst>
          </p:cNvPr>
          <p:cNvSpPr>
            <a:spLocks noGrp="1"/>
          </p:cNvSpPr>
          <p:nvPr>
            <p:ph type="title"/>
          </p:nvPr>
        </p:nvSpPr>
        <p:spPr>
          <a:xfrm>
            <a:off x="4376866" y="2936418"/>
            <a:ext cx="3438268" cy="985163"/>
          </a:xfrm>
        </p:spPr>
        <p:txBody>
          <a:bodyPr anchor="b">
            <a:normAutofit/>
          </a:bodyPr>
          <a:lstStyle/>
          <a:p>
            <a:r>
              <a:rPr lang="en-US" dirty="0">
                <a:solidFill>
                  <a:srgbClr val="004A82"/>
                </a:solidFill>
              </a:rPr>
              <a:t>Questions?</a:t>
            </a:r>
          </a:p>
        </p:txBody>
      </p:sp>
      <p:grpSp>
        <p:nvGrpSpPr>
          <p:cNvPr id="12" name="Group 11">
            <a:extLst>
              <a:ext uri="{FF2B5EF4-FFF2-40B4-BE49-F238E27FC236}">
                <a16:creationId xmlns:a16="http://schemas.microsoft.com/office/drawing/2014/main" id="{A3DBA618-6BAC-8270-6C24-3CD9E3A05BD5}"/>
              </a:ext>
              <a:ext uri="{C183D7F6-B498-43B3-948B-1728B52AA6E4}">
                <adec:decorative xmlns:adec="http://schemas.microsoft.com/office/drawing/2017/decorative" val="1"/>
              </a:ext>
            </a:extLst>
          </p:cNvPr>
          <p:cNvGrpSpPr/>
          <p:nvPr/>
        </p:nvGrpSpPr>
        <p:grpSpPr>
          <a:xfrm>
            <a:off x="77006" y="11192"/>
            <a:ext cx="1201585" cy="556586"/>
            <a:chOff x="10180777" y="117695"/>
            <a:chExt cx="1851278" cy="884303"/>
          </a:xfrm>
        </p:grpSpPr>
        <p:sp>
          <p:nvSpPr>
            <p:cNvPr id="13" name="Rectangle 12">
              <a:extLst>
                <a:ext uri="{FF2B5EF4-FFF2-40B4-BE49-F238E27FC236}">
                  <a16:creationId xmlns:a16="http://schemas.microsoft.com/office/drawing/2014/main" id="{7E03D48F-8029-D9E1-89B2-FBC2A5B9A288}"/>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ext&#10;&#10;Description automatically generated">
              <a:extLst>
                <a:ext uri="{FF2B5EF4-FFF2-40B4-BE49-F238E27FC236}">
                  <a16:creationId xmlns:a16="http://schemas.microsoft.com/office/drawing/2014/main" id="{981391CB-C9AF-A898-A01A-D610B3555027}"/>
                </a:ext>
              </a:extLst>
            </p:cNvPr>
            <p:cNvPicPr>
              <a:picLocks noChangeAspect="1"/>
            </p:cNvPicPr>
            <p:nvPr/>
          </p:nvPicPr>
          <p:blipFill>
            <a:blip r:embed="rId3"/>
            <a:stretch>
              <a:fillRect/>
            </a:stretch>
          </p:blipFill>
          <p:spPr>
            <a:xfrm>
              <a:off x="10180777" y="241888"/>
              <a:ext cx="1851278" cy="760110"/>
            </a:xfrm>
            <a:prstGeom prst="rect">
              <a:avLst/>
            </a:prstGeom>
          </p:spPr>
        </p:pic>
      </p:grpSp>
      <p:pic>
        <p:nvPicPr>
          <p:cNvPr id="4" name="Picture 3" descr="Question mark on green pastel background">
            <a:extLst>
              <a:ext uri="{FF2B5EF4-FFF2-40B4-BE49-F238E27FC236}">
                <a16:creationId xmlns:a16="http://schemas.microsoft.com/office/drawing/2014/main" id="{0D4425F3-B485-1F7D-64BE-262F42E85FC6}"/>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3083465" y="1169597"/>
            <a:ext cx="6025069" cy="4518803"/>
          </a:xfrm>
          <a:prstGeom prst="rect">
            <a:avLst/>
          </a:prstGeom>
          <a:effectLst>
            <a:softEdge rad="317500"/>
          </a:effectLst>
        </p:spPr>
      </p:pic>
    </p:spTree>
    <p:extLst>
      <p:ext uri="{BB962C8B-B14F-4D97-AF65-F5344CB8AC3E}">
        <p14:creationId xmlns:p14="http://schemas.microsoft.com/office/powerpoint/2010/main" val="656689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39924-22CE-59A7-1F5E-55067CABDB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F22576-4FE3-681C-8511-3FB0C8D4425A}"/>
              </a:ext>
            </a:extLst>
          </p:cNvPr>
          <p:cNvSpPr>
            <a:spLocks noGrp="1"/>
          </p:cNvSpPr>
          <p:nvPr>
            <p:ph type="title"/>
          </p:nvPr>
        </p:nvSpPr>
        <p:spPr>
          <a:xfrm>
            <a:off x="1089025" y="2599901"/>
            <a:ext cx="3444876" cy="1658198"/>
          </a:xfrm>
        </p:spPr>
        <p:txBody>
          <a:bodyPr/>
          <a:lstStyle/>
          <a:p>
            <a:r>
              <a:rPr lang="en-US" dirty="0">
                <a:solidFill>
                  <a:srgbClr val="004A82"/>
                </a:solidFill>
              </a:rPr>
              <a:t>Thank you!</a:t>
            </a:r>
          </a:p>
        </p:txBody>
      </p:sp>
      <p:sp>
        <p:nvSpPr>
          <p:cNvPr id="3" name="Content Placeholder 2">
            <a:extLst>
              <a:ext uri="{FF2B5EF4-FFF2-40B4-BE49-F238E27FC236}">
                <a16:creationId xmlns:a16="http://schemas.microsoft.com/office/drawing/2014/main" id="{4124FD51-1725-E97A-A2F6-A9532E74D65F}"/>
              </a:ext>
            </a:extLst>
          </p:cNvPr>
          <p:cNvSpPr>
            <a:spLocks noGrp="1"/>
          </p:cNvSpPr>
          <p:nvPr>
            <p:ph idx="1"/>
          </p:nvPr>
        </p:nvSpPr>
        <p:spPr>
          <a:xfrm>
            <a:off x="5522844" y="526774"/>
            <a:ext cx="6447617" cy="5804452"/>
          </a:xfrm>
        </p:spPr>
        <p:txBody>
          <a:bodyPr>
            <a:normAutofit/>
          </a:bodyPr>
          <a:lstStyle/>
          <a:p>
            <a:pPr marL="0" indent="0">
              <a:buNone/>
            </a:pPr>
            <a:r>
              <a:rPr lang="en-US" dirty="0"/>
              <a:t>Contact us:</a:t>
            </a:r>
          </a:p>
          <a:p>
            <a:pPr marL="0" indent="0">
              <a:buNone/>
            </a:pPr>
            <a:r>
              <a:rPr lang="en-US" sz="2100" dirty="0">
                <a:solidFill>
                  <a:schemeClr val="tx1">
                    <a:alpha val="80000"/>
                  </a:schemeClr>
                </a:solidFill>
              </a:rPr>
              <a:t>John Cooper – </a:t>
            </a:r>
            <a:r>
              <a:rPr lang="en-US" sz="2100" dirty="0">
                <a:solidFill>
                  <a:schemeClr val="tx1">
                    <a:alpha val="80000"/>
                  </a:schemeClr>
                </a:solidFill>
                <a:hlinkClick r:id="rId3"/>
              </a:rPr>
              <a:t>John.Cooper@gov.wa.gov</a:t>
            </a:r>
            <a:endParaRPr lang="en-US" sz="2100" dirty="0">
              <a:solidFill>
                <a:schemeClr val="tx1">
                  <a:alpha val="80000"/>
                </a:schemeClr>
              </a:solidFill>
            </a:endParaRPr>
          </a:p>
          <a:p>
            <a:pPr marL="0" indent="0">
              <a:buNone/>
            </a:pPr>
            <a:endParaRPr lang="en-US" dirty="0"/>
          </a:p>
          <a:p>
            <a:pPr marL="0" indent="0">
              <a:buNone/>
            </a:pPr>
            <a:r>
              <a:rPr lang="en-US" dirty="0"/>
              <a:t>Website:</a:t>
            </a:r>
          </a:p>
          <a:p>
            <a:pPr marL="0" indent="0">
              <a:buNone/>
            </a:pPr>
            <a:r>
              <a:rPr lang="en-US" sz="2100" dirty="0">
                <a:hlinkClick r:id="rId4"/>
              </a:rPr>
              <a:t>https://results@gov.wa.gov</a:t>
            </a:r>
            <a:endParaRPr lang="en-US" sz="2100" dirty="0"/>
          </a:p>
          <a:p>
            <a:pPr marL="0" indent="0">
              <a:buNone/>
            </a:pPr>
            <a:endParaRPr lang="en-US" dirty="0"/>
          </a:p>
          <a:p>
            <a:pPr marL="0" indent="0">
              <a:buNone/>
            </a:pPr>
            <a:r>
              <a:rPr lang="en-US" dirty="0"/>
              <a:t>Lean Transformation Conference:</a:t>
            </a:r>
          </a:p>
          <a:p>
            <a:pPr marL="0" indent="0">
              <a:buNone/>
            </a:pPr>
            <a:r>
              <a:rPr lang="en-US" sz="2100" dirty="0">
                <a:hlinkClick r:id="rId5"/>
              </a:rPr>
              <a:t>https://results.wa.gov/improving-government/lean/lean-conference</a:t>
            </a:r>
            <a:r>
              <a:rPr lang="en-US" sz="2100" dirty="0"/>
              <a:t> </a:t>
            </a:r>
          </a:p>
          <a:p>
            <a:pPr marL="0" indent="0">
              <a:buNone/>
            </a:pPr>
            <a:endParaRPr lang="en-US" dirty="0"/>
          </a:p>
          <a:p>
            <a:pPr marL="0" indent="0">
              <a:buNone/>
            </a:pPr>
            <a:r>
              <a:rPr lang="en-US" dirty="0"/>
              <a:t>Lean and Continuous Community of Practice:</a:t>
            </a:r>
          </a:p>
          <a:p>
            <a:pPr marL="0" indent="0">
              <a:buNone/>
            </a:pPr>
            <a:r>
              <a:rPr lang="en-US" sz="2100" dirty="0">
                <a:hlinkClick r:id="rId6"/>
              </a:rPr>
              <a:t>https://results.wa.gov/community-practice</a:t>
            </a:r>
            <a:r>
              <a:rPr lang="en-US" sz="2100" dirty="0"/>
              <a:t> </a:t>
            </a:r>
          </a:p>
        </p:txBody>
      </p:sp>
      <p:grpSp>
        <p:nvGrpSpPr>
          <p:cNvPr id="4" name="Group 3">
            <a:extLst>
              <a:ext uri="{FF2B5EF4-FFF2-40B4-BE49-F238E27FC236}">
                <a16:creationId xmlns:a16="http://schemas.microsoft.com/office/drawing/2014/main" id="{59E0859F-96BA-BC1C-275C-D25801A46929}"/>
              </a:ext>
              <a:ext uri="{C183D7F6-B498-43B3-948B-1728B52AA6E4}">
                <adec:decorative xmlns:adec="http://schemas.microsoft.com/office/drawing/2017/decorative" val="1"/>
              </a:ext>
            </a:extLst>
          </p:cNvPr>
          <p:cNvGrpSpPr/>
          <p:nvPr/>
        </p:nvGrpSpPr>
        <p:grpSpPr>
          <a:xfrm>
            <a:off x="77006" y="11192"/>
            <a:ext cx="1201585" cy="556586"/>
            <a:chOff x="10180777" y="117695"/>
            <a:chExt cx="1851278" cy="884303"/>
          </a:xfrm>
        </p:grpSpPr>
        <p:sp>
          <p:nvSpPr>
            <p:cNvPr id="9" name="Rectangle 8">
              <a:extLst>
                <a:ext uri="{FF2B5EF4-FFF2-40B4-BE49-F238E27FC236}">
                  <a16:creationId xmlns:a16="http://schemas.microsoft.com/office/drawing/2014/main" id="{0CDC36AA-3EAF-FD3B-E8AF-E62010020035}"/>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6FF29E72-A2BD-64EB-FBA6-947A0AE6B823}"/>
                </a:ext>
              </a:extLst>
            </p:cNvPr>
            <p:cNvPicPr>
              <a:picLocks noChangeAspect="1"/>
            </p:cNvPicPr>
            <p:nvPr/>
          </p:nvPicPr>
          <p:blipFill>
            <a:blip r:embed="rId7"/>
            <a:stretch>
              <a:fillRect/>
            </a:stretch>
          </p:blipFill>
          <p:spPr>
            <a:xfrm>
              <a:off x="10180777" y="241888"/>
              <a:ext cx="1851278" cy="760110"/>
            </a:xfrm>
            <a:prstGeom prst="rect">
              <a:avLst/>
            </a:prstGeom>
          </p:spPr>
        </p:pic>
      </p:grpSp>
    </p:spTree>
    <p:extLst>
      <p:ext uri="{BB962C8B-B14F-4D97-AF65-F5344CB8AC3E}">
        <p14:creationId xmlns:p14="http://schemas.microsoft.com/office/powerpoint/2010/main" val="2753567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20A8-AE6D-4D68-71F6-05FFCE1AEAD7}"/>
              </a:ext>
            </a:extLst>
          </p:cNvPr>
          <p:cNvSpPr>
            <a:spLocks noGrp="1"/>
          </p:cNvSpPr>
          <p:nvPr>
            <p:ph type="title"/>
          </p:nvPr>
        </p:nvSpPr>
        <p:spPr>
          <a:xfrm>
            <a:off x="4683125" y="499533"/>
            <a:ext cx="6562726" cy="1658198"/>
          </a:xfrm>
        </p:spPr>
        <p:txBody>
          <a:bodyPr vert="horz" lIns="91440" tIns="45720" rIns="91440" bIns="45720" rtlCol="0" anchor="ctr">
            <a:normAutofit/>
          </a:bodyPr>
          <a:lstStyle/>
          <a:p>
            <a:r>
              <a:rPr lang="en-US" dirty="0">
                <a:solidFill>
                  <a:srgbClr val="004A82"/>
                </a:solidFill>
              </a:rPr>
              <a:t>Today’s focus</a:t>
            </a:r>
          </a:p>
        </p:txBody>
      </p:sp>
      <p:pic>
        <p:nvPicPr>
          <p:cNvPr id="6" name="Content Placeholder 5" descr="Notebook and pencil on desk">
            <a:extLst>
              <a:ext uri="{FF2B5EF4-FFF2-40B4-BE49-F238E27FC236}">
                <a16:creationId xmlns:a16="http://schemas.microsoft.com/office/drawing/2014/main" id="{9FD4A6F5-3DDE-A38E-21BF-9290977502F7}"/>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0147" r="10203" b="-2"/>
          <a:stretch/>
        </p:blipFill>
        <p:spPr>
          <a:xfrm>
            <a:off x="20" y="-6418"/>
            <a:ext cx="4077443" cy="6864418"/>
          </a:xfrm>
          <a:prstGeom prst="rect">
            <a:avLst/>
          </a:prstGeom>
        </p:spPr>
      </p:pic>
      <p:sp>
        <p:nvSpPr>
          <p:cNvPr id="4" name="Content Placeholder 3">
            <a:extLst>
              <a:ext uri="{FF2B5EF4-FFF2-40B4-BE49-F238E27FC236}">
                <a16:creationId xmlns:a16="http://schemas.microsoft.com/office/drawing/2014/main" id="{698B21A4-3955-7D43-A584-E45184820829}"/>
              </a:ext>
            </a:extLst>
          </p:cNvPr>
          <p:cNvSpPr>
            <a:spLocks noGrp="1"/>
          </p:cNvSpPr>
          <p:nvPr>
            <p:ph sz="half" idx="2"/>
          </p:nvPr>
        </p:nvSpPr>
        <p:spPr>
          <a:xfrm>
            <a:off x="4702556" y="2011680"/>
            <a:ext cx="7032243" cy="3766185"/>
          </a:xfrm>
        </p:spPr>
        <p:txBody>
          <a:bodyPr vert="horz" lIns="91440" tIns="45720" rIns="91440" bIns="45720" rtlCol="0">
            <a:normAutofit/>
          </a:bodyPr>
          <a:lstStyle/>
          <a:p>
            <a:pPr>
              <a:buFont typeface="Arial" panose="020B0604020202020204" pitchFamily="34" charset="0"/>
              <a:buChar char="•"/>
            </a:pPr>
            <a:r>
              <a:rPr lang="en-US" dirty="0"/>
              <a:t>  Provide insight on our agency’s history</a:t>
            </a:r>
          </a:p>
          <a:p>
            <a:pPr>
              <a:buFont typeface="Arial" panose="020B0604020202020204" pitchFamily="34" charset="0"/>
              <a:buChar char="•"/>
            </a:pPr>
            <a:r>
              <a:rPr lang="en-US" dirty="0"/>
              <a:t>  Discuss our Lean journey and the lessons we’ve learned along the way</a:t>
            </a:r>
          </a:p>
          <a:p>
            <a:pPr>
              <a:buFont typeface="Arial" panose="020B0604020202020204" pitchFamily="34" charset="0"/>
              <a:buChar char="•"/>
            </a:pPr>
            <a:r>
              <a:rPr lang="en-US" dirty="0"/>
              <a:t>  Highlight opportunities we provide across the state to expand our continuous improvement culture</a:t>
            </a:r>
          </a:p>
          <a:p>
            <a:pPr marL="0" indent="0">
              <a:buNone/>
            </a:pPr>
            <a:endParaRPr lang="en-US" dirty="0"/>
          </a:p>
        </p:txBody>
      </p:sp>
      <p:grpSp>
        <p:nvGrpSpPr>
          <p:cNvPr id="10" name="Group 9">
            <a:extLst>
              <a:ext uri="{FF2B5EF4-FFF2-40B4-BE49-F238E27FC236}">
                <a16:creationId xmlns:a16="http://schemas.microsoft.com/office/drawing/2014/main" id="{350F9D3D-4D9D-7373-7517-5B3AC097B795}"/>
              </a:ext>
              <a:ext uri="{C183D7F6-B498-43B3-948B-1728B52AA6E4}">
                <adec:decorative xmlns:adec="http://schemas.microsoft.com/office/drawing/2017/decorative" val="1"/>
              </a:ext>
            </a:extLst>
          </p:cNvPr>
          <p:cNvGrpSpPr/>
          <p:nvPr/>
        </p:nvGrpSpPr>
        <p:grpSpPr>
          <a:xfrm>
            <a:off x="10889533" y="25400"/>
            <a:ext cx="1201585" cy="556586"/>
            <a:chOff x="10180777" y="117695"/>
            <a:chExt cx="1851278" cy="884303"/>
          </a:xfrm>
        </p:grpSpPr>
        <p:sp>
          <p:nvSpPr>
            <p:cNvPr id="11" name="Rectangle 10">
              <a:extLst>
                <a:ext uri="{FF2B5EF4-FFF2-40B4-BE49-F238E27FC236}">
                  <a16:creationId xmlns:a16="http://schemas.microsoft.com/office/drawing/2014/main" id="{9B9F5308-0E7F-0500-80A1-A531DD3D1DA5}"/>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444BEA5B-1ED0-91CE-2740-6B4749781F89}"/>
                </a:ext>
              </a:extLst>
            </p:cNvPr>
            <p:cNvPicPr>
              <a:picLocks noChangeAspect="1"/>
            </p:cNvPicPr>
            <p:nvPr/>
          </p:nvPicPr>
          <p:blipFill>
            <a:blip r:embed="rId4"/>
            <a:stretch>
              <a:fillRect/>
            </a:stretch>
          </p:blipFill>
          <p:spPr>
            <a:xfrm>
              <a:off x="10180777" y="241888"/>
              <a:ext cx="1851278" cy="760110"/>
            </a:xfrm>
            <a:prstGeom prst="rect">
              <a:avLst/>
            </a:prstGeom>
          </p:spPr>
        </p:pic>
      </p:grpSp>
    </p:spTree>
    <p:extLst>
      <p:ext uri="{BB962C8B-B14F-4D97-AF65-F5344CB8AC3E}">
        <p14:creationId xmlns:p14="http://schemas.microsoft.com/office/powerpoint/2010/main" val="446015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94E033-2F8C-4BE4-B85B-F4BD19641B2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9138526"/>
              </p:ext>
            </p:extLst>
          </p:nvPr>
        </p:nvGraphicFramePr>
        <p:xfrm>
          <a:off x="0" y="321276"/>
          <a:ext cx="9443103" cy="6536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0" descr="5 Icons for education, economy, environment, healthy and safe communities and effective and efficient government ">
            <a:extLst>
              <a:ext uri="{FF2B5EF4-FFF2-40B4-BE49-F238E27FC236}">
                <a16:creationId xmlns:a16="http://schemas.microsoft.com/office/drawing/2014/main" id="{5FAB2E00-E4D6-449B-81E8-1A0A2E66D075}"/>
              </a:ext>
            </a:extLst>
          </p:cNvPr>
          <p:cNvPicPr>
            <a:picLocks noChangeAspect="1"/>
          </p:cNvPicPr>
          <p:nvPr/>
        </p:nvPicPr>
        <p:blipFill>
          <a:blip r:embed="rId8"/>
          <a:stretch>
            <a:fillRect/>
          </a:stretch>
        </p:blipFill>
        <p:spPr>
          <a:xfrm>
            <a:off x="9443102" y="0"/>
            <a:ext cx="2748898" cy="6857998"/>
          </a:xfrm>
          <a:prstGeom prst="rect">
            <a:avLst/>
          </a:prstGeom>
        </p:spPr>
      </p:pic>
      <p:sp>
        <p:nvSpPr>
          <p:cNvPr id="23" name="TextBox 22">
            <a:extLst>
              <a:ext uri="{FF2B5EF4-FFF2-40B4-BE49-F238E27FC236}">
                <a16:creationId xmlns:a16="http://schemas.microsoft.com/office/drawing/2014/main" id="{83136E2B-9CDA-4F9B-B5F9-CBB10CC444D2}"/>
              </a:ext>
            </a:extLst>
          </p:cNvPr>
          <p:cNvSpPr txBox="1"/>
          <p:nvPr/>
        </p:nvSpPr>
        <p:spPr>
          <a:xfrm>
            <a:off x="30828" y="658421"/>
            <a:ext cx="528239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4A82"/>
                </a:solidFill>
                <a:latin typeface="+mj-lt"/>
                <a:ea typeface="+mj-ea"/>
                <a:cs typeface="+mj-cs"/>
              </a:rPr>
              <a:t>The evolution of performance management in Washington State government</a:t>
            </a:r>
          </a:p>
        </p:txBody>
      </p:sp>
      <p:grpSp>
        <p:nvGrpSpPr>
          <p:cNvPr id="5" name="Group 4">
            <a:extLst>
              <a:ext uri="{FF2B5EF4-FFF2-40B4-BE49-F238E27FC236}">
                <a16:creationId xmlns:a16="http://schemas.microsoft.com/office/drawing/2014/main" id="{551D09A7-CB51-2CFF-7F2C-0313CEA04004}"/>
              </a:ext>
              <a:ext uri="{C183D7F6-B498-43B3-948B-1728B52AA6E4}">
                <adec:decorative xmlns:adec="http://schemas.microsoft.com/office/drawing/2017/decorative" val="1"/>
              </a:ext>
            </a:extLst>
          </p:cNvPr>
          <p:cNvGrpSpPr/>
          <p:nvPr/>
        </p:nvGrpSpPr>
        <p:grpSpPr>
          <a:xfrm>
            <a:off x="77006" y="11192"/>
            <a:ext cx="1201585" cy="556586"/>
            <a:chOff x="10180777" y="117695"/>
            <a:chExt cx="1851278" cy="884303"/>
          </a:xfrm>
        </p:grpSpPr>
        <p:sp>
          <p:nvSpPr>
            <p:cNvPr id="7" name="Rectangle 6">
              <a:extLst>
                <a:ext uri="{FF2B5EF4-FFF2-40B4-BE49-F238E27FC236}">
                  <a16:creationId xmlns:a16="http://schemas.microsoft.com/office/drawing/2014/main" id="{BCF64918-8370-3D29-E0F1-A6F9EC8116E0}"/>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2F25B70D-7573-F73A-D18A-380C6CA0E198}"/>
                </a:ext>
              </a:extLst>
            </p:cNvPr>
            <p:cNvPicPr>
              <a:picLocks noChangeAspect="1"/>
            </p:cNvPicPr>
            <p:nvPr/>
          </p:nvPicPr>
          <p:blipFill>
            <a:blip r:embed="rId9"/>
            <a:stretch>
              <a:fillRect/>
            </a:stretch>
          </p:blipFill>
          <p:spPr>
            <a:xfrm>
              <a:off x="10180777" y="241888"/>
              <a:ext cx="1851278" cy="760110"/>
            </a:xfrm>
            <a:prstGeom prst="rect">
              <a:avLst/>
            </a:prstGeom>
          </p:spPr>
        </p:pic>
      </p:grpSp>
    </p:spTree>
    <p:extLst>
      <p:ext uri="{BB962C8B-B14F-4D97-AF65-F5344CB8AC3E}">
        <p14:creationId xmlns:p14="http://schemas.microsoft.com/office/powerpoint/2010/main" val="3727804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320A5-5E48-F208-646F-19485F790B22}"/>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DA90A641-3B59-8CB3-A9AA-59EB3641CBF1}"/>
              </a:ext>
              <a:ext uri="{C183D7F6-B498-43B3-948B-1728B52AA6E4}">
                <adec:decorative xmlns:adec="http://schemas.microsoft.com/office/drawing/2017/decorative" val="1"/>
              </a:ext>
            </a:extLst>
          </p:cNvPr>
          <p:cNvGrpSpPr/>
          <p:nvPr/>
        </p:nvGrpSpPr>
        <p:grpSpPr>
          <a:xfrm>
            <a:off x="77006" y="11192"/>
            <a:ext cx="1201585" cy="556586"/>
            <a:chOff x="10180777" y="117695"/>
            <a:chExt cx="1851278" cy="884303"/>
          </a:xfrm>
        </p:grpSpPr>
        <p:sp>
          <p:nvSpPr>
            <p:cNvPr id="15" name="Rectangle 14">
              <a:extLst>
                <a:ext uri="{FF2B5EF4-FFF2-40B4-BE49-F238E27FC236}">
                  <a16:creationId xmlns:a16="http://schemas.microsoft.com/office/drawing/2014/main" id="{BF150099-ED48-9C2D-C5B4-C89BD1880F90}"/>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Text&#10;&#10;Description automatically generated">
              <a:extLst>
                <a:ext uri="{FF2B5EF4-FFF2-40B4-BE49-F238E27FC236}">
                  <a16:creationId xmlns:a16="http://schemas.microsoft.com/office/drawing/2014/main" id="{489A72CC-9676-3ACD-230F-3A636FA93676}"/>
                </a:ext>
              </a:extLst>
            </p:cNvPr>
            <p:cNvPicPr>
              <a:picLocks noChangeAspect="1"/>
            </p:cNvPicPr>
            <p:nvPr/>
          </p:nvPicPr>
          <p:blipFill>
            <a:blip r:embed="rId3"/>
            <a:stretch>
              <a:fillRect/>
            </a:stretch>
          </p:blipFill>
          <p:spPr>
            <a:xfrm>
              <a:off x="10180777" y="241888"/>
              <a:ext cx="1851278" cy="760110"/>
            </a:xfrm>
            <a:prstGeom prst="rect">
              <a:avLst/>
            </a:prstGeom>
          </p:spPr>
        </p:pic>
      </p:grpSp>
      <p:sp>
        <p:nvSpPr>
          <p:cNvPr id="2" name="Title 1">
            <a:extLst>
              <a:ext uri="{FF2B5EF4-FFF2-40B4-BE49-F238E27FC236}">
                <a16:creationId xmlns:a16="http://schemas.microsoft.com/office/drawing/2014/main" id="{C1116E0A-C82C-9ABD-0ED1-34563D9F7599}"/>
              </a:ext>
            </a:extLst>
          </p:cNvPr>
          <p:cNvSpPr>
            <a:spLocks noGrp="1"/>
          </p:cNvSpPr>
          <p:nvPr>
            <p:ph type="title"/>
          </p:nvPr>
        </p:nvSpPr>
        <p:spPr/>
        <p:txBody>
          <a:bodyPr/>
          <a:lstStyle/>
          <a:p>
            <a:r>
              <a:rPr lang="en-US" dirty="0">
                <a:solidFill>
                  <a:srgbClr val="004A82"/>
                </a:solidFill>
              </a:rPr>
              <a:t>Who we are</a:t>
            </a:r>
          </a:p>
        </p:txBody>
      </p:sp>
      <p:sp>
        <p:nvSpPr>
          <p:cNvPr id="4" name="Content Placeholder 3">
            <a:extLst>
              <a:ext uri="{FF2B5EF4-FFF2-40B4-BE49-F238E27FC236}">
                <a16:creationId xmlns:a16="http://schemas.microsoft.com/office/drawing/2014/main" id="{F39815BE-A630-EA38-DD07-9DC9B84D72FF}"/>
              </a:ext>
            </a:extLst>
          </p:cNvPr>
          <p:cNvSpPr>
            <a:spLocks noGrp="1"/>
          </p:cNvSpPr>
          <p:nvPr>
            <p:ph sz="half" idx="1"/>
          </p:nvPr>
        </p:nvSpPr>
        <p:spPr>
          <a:xfrm>
            <a:off x="676656" y="1998134"/>
            <a:ext cx="6155944" cy="4097866"/>
          </a:xfrm>
        </p:spPr>
        <p:txBody>
          <a:bodyPr>
            <a:normAutofit/>
          </a:bodyPr>
          <a:lstStyle/>
          <a:p>
            <a:pPr>
              <a:buFont typeface="Arial" panose="020B0604020202020204" pitchFamily="34" charset="0"/>
              <a:buChar char="•"/>
            </a:pPr>
            <a:r>
              <a:rPr lang="en-US" dirty="0"/>
              <a:t>  Established in 2013 by Governor Inslee as the state’s performance management agency</a:t>
            </a:r>
          </a:p>
          <a:p>
            <a:pPr>
              <a:buFont typeface="Arial" panose="020B0604020202020204" pitchFamily="34" charset="0"/>
              <a:buChar char="•"/>
            </a:pPr>
            <a:r>
              <a:rPr lang="en-US" dirty="0"/>
              <a:t>  Track and highlight how our state is performing in achieving outcomes under the governor’s five goal areas</a:t>
            </a:r>
          </a:p>
          <a:p>
            <a:pPr>
              <a:buFont typeface="Arial" panose="020B0604020202020204" pitchFamily="34" charset="0"/>
              <a:buChar char="•"/>
            </a:pPr>
            <a:r>
              <a:rPr lang="en-US" dirty="0"/>
              <a:t>  Lead and support Lean efforts and training to help deepen the state’s continuous improvement culture</a:t>
            </a:r>
          </a:p>
          <a:p>
            <a:pPr>
              <a:buFont typeface="Arial" panose="020B0604020202020204" pitchFamily="34" charset="0"/>
              <a:buChar char="•"/>
            </a:pPr>
            <a:r>
              <a:rPr lang="en-US" dirty="0"/>
              <a:t>  Assist agencies and foster cross-agency partnerships to help problem solve and improve services</a:t>
            </a:r>
          </a:p>
        </p:txBody>
      </p:sp>
      <p:sp>
        <p:nvSpPr>
          <p:cNvPr id="12" name="Rectangle: Diagonal Corners Rounded 11">
            <a:extLst>
              <a:ext uri="{FF2B5EF4-FFF2-40B4-BE49-F238E27FC236}">
                <a16:creationId xmlns:a16="http://schemas.microsoft.com/office/drawing/2014/main" id="{80D559E9-301B-81C0-AEA1-32AFEB08E497}"/>
              </a:ext>
            </a:extLst>
          </p:cNvPr>
          <p:cNvSpPr/>
          <p:nvPr/>
        </p:nvSpPr>
        <p:spPr>
          <a:xfrm>
            <a:off x="7349996" y="2435083"/>
            <a:ext cx="4080003" cy="2621068"/>
          </a:xfrm>
          <a:prstGeom prst="round2Diag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400" b="1" u="sng" dirty="0"/>
              <a:t>OUR VISION</a:t>
            </a:r>
          </a:p>
          <a:p>
            <a:pPr algn="ctr"/>
            <a:endParaRPr lang="en-US" b="1" dirty="0"/>
          </a:p>
          <a:p>
            <a:pPr algn="ctr"/>
            <a:r>
              <a:rPr lang="en-US" sz="2000" dirty="0"/>
              <a:t>Driving transparency, igniting innovation, and delivering </a:t>
            </a:r>
          </a:p>
          <a:p>
            <a:pPr algn="ctr"/>
            <a:r>
              <a:rPr lang="en-US" sz="2000" dirty="0"/>
              <a:t>the best results for the great state of Washington.</a:t>
            </a:r>
          </a:p>
        </p:txBody>
      </p:sp>
    </p:spTree>
    <p:extLst>
      <p:ext uri="{BB962C8B-B14F-4D97-AF65-F5344CB8AC3E}">
        <p14:creationId xmlns:p14="http://schemas.microsoft.com/office/powerpoint/2010/main" val="2627730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72E9-A028-0B9F-0FE1-6FF2A7019AD4}"/>
              </a:ext>
            </a:extLst>
          </p:cNvPr>
          <p:cNvSpPr>
            <a:spLocks noGrp="1"/>
          </p:cNvSpPr>
          <p:nvPr>
            <p:ph type="title"/>
          </p:nvPr>
        </p:nvSpPr>
        <p:spPr>
          <a:xfrm>
            <a:off x="219075" y="410633"/>
            <a:ext cx="10772775" cy="1658198"/>
          </a:xfrm>
        </p:spPr>
        <p:txBody>
          <a:bodyPr/>
          <a:lstStyle/>
          <a:p>
            <a:r>
              <a:rPr lang="en-US" dirty="0">
                <a:solidFill>
                  <a:srgbClr val="004A82"/>
                </a:solidFill>
              </a:rPr>
              <a:t>Our services</a:t>
            </a:r>
          </a:p>
        </p:txBody>
      </p:sp>
      <p:graphicFrame>
        <p:nvGraphicFramePr>
          <p:cNvPr id="3" name="Diagram 2">
            <a:extLst>
              <a:ext uri="{FF2B5EF4-FFF2-40B4-BE49-F238E27FC236}">
                <a16:creationId xmlns:a16="http://schemas.microsoft.com/office/drawing/2014/main" id="{365083A3-3695-57ED-2705-DE0B112D0626}"/>
              </a:ext>
            </a:extLst>
          </p:cNvPr>
          <p:cNvGraphicFramePr/>
          <p:nvPr>
            <p:extLst>
              <p:ext uri="{D42A27DB-BD31-4B8C-83A1-F6EECF244321}">
                <p14:modId xmlns:p14="http://schemas.microsoft.com/office/powerpoint/2010/main" val="487625913"/>
              </p:ext>
            </p:extLst>
          </p:nvPr>
        </p:nvGraphicFramePr>
        <p:xfrm>
          <a:off x="125896" y="889051"/>
          <a:ext cx="11847029" cy="6707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29FE04E5-9AA5-BE7C-08E4-F6DC583682C2}"/>
              </a:ext>
              <a:ext uri="{C183D7F6-B498-43B3-948B-1728B52AA6E4}">
                <adec:decorative xmlns:adec="http://schemas.microsoft.com/office/drawing/2017/decorative" val="1"/>
              </a:ext>
            </a:extLst>
          </p:cNvPr>
          <p:cNvGrpSpPr/>
          <p:nvPr/>
        </p:nvGrpSpPr>
        <p:grpSpPr>
          <a:xfrm>
            <a:off x="77006" y="11192"/>
            <a:ext cx="1201585" cy="556586"/>
            <a:chOff x="10180777" y="117695"/>
            <a:chExt cx="1851278" cy="884303"/>
          </a:xfrm>
        </p:grpSpPr>
        <p:sp>
          <p:nvSpPr>
            <p:cNvPr id="11" name="Rectangle 10">
              <a:extLst>
                <a:ext uri="{FF2B5EF4-FFF2-40B4-BE49-F238E27FC236}">
                  <a16:creationId xmlns:a16="http://schemas.microsoft.com/office/drawing/2014/main" id="{99BBEC4D-0904-51C7-0B5C-D6127CC81998}"/>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23204253-10D7-1469-932F-550AD01FE73A}"/>
                </a:ext>
              </a:extLst>
            </p:cNvPr>
            <p:cNvPicPr>
              <a:picLocks noChangeAspect="1"/>
            </p:cNvPicPr>
            <p:nvPr/>
          </p:nvPicPr>
          <p:blipFill>
            <a:blip r:embed="rId8"/>
            <a:stretch>
              <a:fillRect/>
            </a:stretch>
          </p:blipFill>
          <p:spPr>
            <a:xfrm>
              <a:off x="10180777" y="241888"/>
              <a:ext cx="1851278" cy="760110"/>
            </a:xfrm>
            <a:prstGeom prst="rect">
              <a:avLst/>
            </a:prstGeom>
          </p:spPr>
        </p:pic>
      </p:grpSp>
    </p:spTree>
    <p:extLst>
      <p:ext uri="{BB962C8B-B14F-4D97-AF65-F5344CB8AC3E}">
        <p14:creationId xmlns:p14="http://schemas.microsoft.com/office/powerpoint/2010/main" val="965924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6119E-4E96-EC6A-83DA-F538C07FAA5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2C5869C-9733-5A43-F9A3-6EBDFC234A48}"/>
              </a:ext>
            </a:extLst>
          </p:cNvPr>
          <p:cNvSpPr txBox="1"/>
          <p:nvPr/>
        </p:nvSpPr>
        <p:spPr>
          <a:xfrm>
            <a:off x="0" y="2254249"/>
            <a:ext cx="5067300" cy="2349500"/>
          </a:xfrm>
          <a:prstGeom prst="rect">
            <a:avLst/>
          </a:prstGeom>
        </p:spPr>
        <p:txBody>
          <a:bodyPr vert="horz" lIns="91440" tIns="45720" rIns="91440" bIns="45720" rtlCol="0" anchor="b">
            <a:noAutofit/>
          </a:bodyPr>
          <a:lstStyle/>
          <a:p>
            <a:pPr marR="0" lvl="1">
              <a:lnSpc>
                <a:spcPct val="90000"/>
              </a:lnSpc>
              <a:spcBef>
                <a:spcPct val="0"/>
              </a:spcBef>
              <a:spcAft>
                <a:spcPts val="600"/>
              </a:spcAft>
            </a:pPr>
            <a:r>
              <a:rPr lang="en-US" sz="5400" spc="-120" dirty="0">
                <a:solidFill>
                  <a:srgbClr val="004A82"/>
                </a:solidFill>
                <a:latin typeface="+mj-lt"/>
                <a:ea typeface="+mj-ea"/>
                <a:cs typeface="+mj-cs"/>
              </a:rPr>
              <a:t>Our interdisciplinary</a:t>
            </a:r>
          </a:p>
          <a:p>
            <a:pPr marR="0" lvl="1">
              <a:lnSpc>
                <a:spcPct val="90000"/>
              </a:lnSpc>
              <a:spcBef>
                <a:spcPct val="0"/>
              </a:spcBef>
              <a:spcAft>
                <a:spcPts val="600"/>
              </a:spcAft>
            </a:pPr>
            <a:r>
              <a:rPr lang="en-US" sz="5400" spc="-120" dirty="0">
                <a:solidFill>
                  <a:srgbClr val="004A82"/>
                </a:solidFill>
                <a:latin typeface="+mj-lt"/>
                <a:ea typeface="+mj-ea"/>
                <a:cs typeface="+mj-cs"/>
              </a:rPr>
              <a:t>approach</a:t>
            </a:r>
          </a:p>
        </p:txBody>
      </p:sp>
      <p:graphicFrame>
        <p:nvGraphicFramePr>
          <p:cNvPr id="2" name="Diagram 1">
            <a:extLst>
              <a:ext uri="{FF2B5EF4-FFF2-40B4-BE49-F238E27FC236}">
                <a16:creationId xmlns:a16="http://schemas.microsoft.com/office/drawing/2014/main" id="{21B08292-3D07-12D4-A509-077345825C26}"/>
              </a:ext>
            </a:extLst>
          </p:cNvPr>
          <p:cNvGraphicFramePr/>
          <p:nvPr>
            <p:extLst>
              <p:ext uri="{D42A27DB-BD31-4B8C-83A1-F6EECF244321}">
                <p14:modId xmlns:p14="http://schemas.microsoft.com/office/powerpoint/2010/main" val="1581623310"/>
              </p:ext>
            </p:extLst>
          </p:nvPr>
        </p:nvGraphicFramePr>
        <p:xfrm>
          <a:off x="4495800" y="191293"/>
          <a:ext cx="8204200" cy="6475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15F9E814-1AE1-E71B-18F8-714DE6BF13D7}"/>
              </a:ext>
              <a:ext uri="{C183D7F6-B498-43B3-948B-1728B52AA6E4}">
                <adec:decorative xmlns:adec="http://schemas.microsoft.com/office/drawing/2017/decorative" val="1"/>
              </a:ext>
            </a:extLst>
          </p:cNvPr>
          <p:cNvGrpSpPr/>
          <p:nvPr/>
        </p:nvGrpSpPr>
        <p:grpSpPr>
          <a:xfrm>
            <a:off x="77006" y="11192"/>
            <a:ext cx="1201585" cy="556586"/>
            <a:chOff x="10180777" y="117695"/>
            <a:chExt cx="1851278" cy="884303"/>
          </a:xfrm>
        </p:grpSpPr>
        <p:sp>
          <p:nvSpPr>
            <p:cNvPr id="4" name="Rectangle 3">
              <a:extLst>
                <a:ext uri="{FF2B5EF4-FFF2-40B4-BE49-F238E27FC236}">
                  <a16:creationId xmlns:a16="http://schemas.microsoft.com/office/drawing/2014/main" id="{E3E19972-184C-8A65-96FE-08AD54333D6A}"/>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D4674DBC-3144-EEE3-BD76-1E48A07170E4}"/>
                </a:ext>
              </a:extLst>
            </p:cNvPr>
            <p:cNvPicPr>
              <a:picLocks noChangeAspect="1"/>
            </p:cNvPicPr>
            <p:nvPr/>
          </p:nvPicPr>
          <p:blipFill>
            <a:blip r:embed="rId8"/>
            <a:stretch>
              <a:fillRect/>
            </a:stretch>
          </p:blipFill>
          <p:spPr>
            <a:xfrm>
              <a:off x="10180777" y="241888"/>
              <a:ext cx="1851278" cy="760110"/>
            </a:xfrm>
            <a:prstGeom prst="rect">
              <a:avLst/>
            </a:prstGeom>
          </p:spPr>
        </p:pic>
      </p:grpSp>
    </p:spTree>
    <p:extLst>
      <p:ext uri="{BB962C8B-B14F-4D97-AF65-F5344CB8AC3E}">
        <p14:creationId xmlns:p14="http://schemas.microsoft.com/office/powerpoint/2010/main" val="1126831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7076ED-81BE-FEAF-B301-9268A902DA11}"/>
              </a:ext>
              <a:ext uri="{C183D7F6-B498-43B3-948B-1728B52AA6E4}">
                <adec:decorative xmlns:adec="http://schemas.microsoft.com/office/drawing/2017/decorative" val="1"/>
              </a:ext>
            </a:extLst>
          </p:cNvPr>
          <p:cNvGrpSpPr/>
          <p:nvPr/>
        </p:nvGrpSpPr>
        <p:grpSpPr>
          <a:xfrm>
            <a:off x="77006" y="11192"/>
            <a:ext cx="1201585" cy="556586"/>
            <a:chOff x="10180777" y="117695"/>
            <a:chExt cx="1851278" cy="884303"/>
          </a:xfrm>
        </p:grpSpPr>
        <p:sp>
          <p:nvSpPr>
            <p:cNvPr id="3" name="Rectangle 2">
              <a:extLst>
                <a:ext uri="{FF2B5EF4-FFF2-40B4-BE49-F238E27FC236}">
                  <a16:creationId xmlns:a16="http://schemas.microsoft.com/office/drawing/2014/main" id="{D28A8970-68DB-A836-F7DE-58F22BF538C0}"/>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CC58C013-AA6C-F004-CA5E-A7E843A76B7F}"/>
                </a:ext>
              </a:extLst>
            </p:cNvPr>
            <p:cNvPicPr>
              <a:picLocks noChangeAspect="1"/>
            </p:cNvPicPr>
            <p:nvPr/>
          </p:nvPicPr>
          <p:blipFill>
            <a:blip r:embed="rId3"/>
            <a:stretch>
              <a:fillRect/>
            </a:stretch>
          </p:blipFill>
          <p:spPr>
            <a:xfrm>
              <a:off x="10180777" y="241888"/>
              <a:ext cx="1851278" cy="760110"/>
            </a:xfrm>
            <a:prstGeom prst="rect">
              <a:avLst/>
            </a:prstGeom>
          </p:spPr>
        </p:pic>
      </p:grpSp>
      <p:sp>
        <p:nvSpPr>
          <p:cNvPr id="5" name="Speech Bubble: Oval 4">
            <a:extLst>
              <a:ext uri="{FF2B5EF4-FFF2-40B4-BE49-F238E27FC236}">
                <a16:creationId xmlns:a16="http://schemas.microsoft.com/office/drawing/2014/main" id="{DB097FC4-33F6-20B3-5CC7-342D08CC12E7}"/>
              </a:ext>
            </a:extLst>
          </p:cNvPr>
          <p:cNvSpPr/>
          <p:nvPr/>
        </p:nvSpPr>
        <p:spPr>
          <a:xfrm>
            <a:off x="2816225" y="1339850"/>
            <a:ext cx="6559550" cy="4178300"/>
          </a:xfrm>
          <a:prstGeom prst="wedgeEllipseCallout">
            <a:avLst>
              <a:gd name="adj1" fmla="val -44067"/>
              <a:gd name="adj2" fmla="val 53989"/>
            </a:avLst>
          </a:prstGeom>
          <a:solidFill>
            <a:schemeClr val="accent4"/>
          </a:solidFill>
          <a:ln>
            <a:solidFill>
              <a:schemeClr val="tx1"/>
            </a:solid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What continuous improvement method or activity have you found to be the most successful within your organization?</a:t>
            </a:r>
          </a:p>
          <a:p>
            <a:pPr algn="ctr"/>
            <a:endParaRPr lang="en-US" sz="2800" b="1" dirty="0"/>
          </a:p>
          <a:p>
            <a:pPr algn="ctr"/>
            <a:r>
              <a:rPr lang="en-US" sz="2800" dirty="0"/>
              <a:t>Let us know in the chat!</a:t>
            </a:r>
          </a:p>
        </p:txBody>
      </p:sp>
    </p:spTree>
    <p:extLst>
      <p:ext uri="{BB962C8B-B14F-4D97-AF65-F5344CB8AC3E}">
        <p14:creationId xmlns:p14="http://schemas.microsoft.com/office/powerpoint/2010/main" val="1031687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3DCF60-949F-4BD2-AE57-C077E97A0233}"/>
              </a:ext>
            </a:extLst>
          </p:cNvPr>
          <p:cNvSpPr txBox="1"/>
          <p:nvPr/>
        </p:nvSpPr>
        <p:spPr>
          <a:xfrm>
            <a:off x="0" y="2794000"/>
            <a:ext cx="5451528" cy="1041400"/>
          </a:xfrm>
          <a:prstGeom prst="rect">
            <a:avLst/>
          </a:prstGeom>
        </p:spPr>
        <p:txBody>
          <a:bodyPr vert="horz" lIns="91440" tIns="45720" rIns="91440" bIns="45720" rtlCol="0" anchor="b">
            <a:normAutofit/>
          </a:bodyPr>
          <a:lstStyle/>
          <a:p>
            <a:pPr marR="0" lvl="1" algn="ctr">
              <a:lnSpc>
                <a:spcPct val="90000"/>
              </a:lnSpc>
              <a:spcBef>
                <a:spcPct val="0"/>
              </a:spcBef>
              <a:spcAft>
                <a:spcPts val="600"/>
              </a:spcAft>
            </a:pPr>
            <a:r>
              <a:rPr lang="en-US" sz="5400" dirty="0">
                <a:solidFill>
                  <a:srgbClr val="004A82"/>
                </a:solidFill>
                <a:latin typeface="+mj-lt"/>
                <a:ea typeface="+mj-ea"/>
                <a:cs typeface="+mj-cs"/>
              </a:rPr>
              <a:t>Our Lean journey </a:t>
            </a:r>
          </a:p>
        </p:txBody>
      </p:sp>
      <p:pic>
        <p:nvPicPr>
          <p:cNvPr id="3" name="Picture 2" descr="Hiking in solitude">
            <a:extLst>
              <a:ext uri="{FF2B5EF4-FFF2-40B4-BE49-F238E27FC236}">
                <a16:creationId xmlns:a16="http://schemas.microsoft.com/office/drawing/2014/main" id="{D21161CE-D340-C88B-F605-8A9D2369F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86159"/>
            <a:ext cx="5829944" cy="3885681"/>
          </a:xfrm>
          <a:prstGeom prst="rect">
            <a:avLst/>
          </a:prstGeom>
          <a:effectLst>
            <a:softEdge rad="63500"/>
          </a:effectLst>
        </p:spPr>
      </p:pic>
      <p:grpSp>
        <p:nvGrpSpPr>
          <p:cNvPr id="6" name="Group 5">
            <a:extLst>
              <a:ext uri="{FF2B5EF4-FFF2-40B4-BE49-F238E27FC236}">
                <a16:creationId xmlns:a16="http://schemas.microsoft.com/office/drawing/2014/main" id="{787AEB81-4716-704C-FA6F-108FBCFDE8ED}"/>
              </a:ext>
              <a:ext uri="{C183D7F6-B498-43B3-948B-1728B52AA6E4}">
                <adec:decorative xmlns:adec="http://schemas.microsoft.com/office/drawing/2017/decorative" val="1"/>
              </a:ext>
            </a:extLst>
          </p:cNvPr>
          <p:cNvGrpSpPr/>
          <p:nvPr/>
        </p:nvGrpSpPr>
        <p:grpSpPr>
          <a:xfrm>
            <a:off x="77006" y="11192"/>
            <a:ext cx="1201585" cy="556586"/>
            <a:chOff x="10180777" y="117695"/>
            <a:chExt cx="1851278" cy="884303"/>
          </a:xfrm>
        </p:grpSpPr>
        <p:sp>
          <p:nvSpPr>
            <p:cNvPr id="7" name="Rectangle 6">
              <a:extLst>
                <a:ext uri="{FF2B5EF4-FFF2-40B4-BE49-F238E27FC236}">
                  <a16:creationId xmlns:a16="http://schemas.microsoft.com/office/drawing/2014/main" id="{7DA7AA6C-0A60-78D8-428C-160132E8BA06}"/>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6C3CB100-5220-DC51-C02F-754283A30723}"/>
                </a:ext>
              </a:extLst>
            </p:cNvPr>
            <p:cNvPicPr>
              <a:picLocks noChangeAspect="1"/>
            </p:cNvPicPr>
            <p:nvPr/>
          </p:nvPicPr>
          <p:blipFill>
            <a:blip r:embed="rId4"/>
            <a:stretch>
              <a:fillRect/>
            </a:stretch>
          </p:blipFill>
          <p:spPr>
            <a:xfrm>
              <a:off x="10180777" y="241888"/>
              <a:ext cx="1851278" cy="760110"/>
            </a:xfrm>
            <a:prstGeom prst="rect">
              <a:avLst/>
            </a:prstGeom>
          </p:spPr>
        </p:pic>
      </p:grpSp>
    </p:spTree>
    <p:extLst>
      <p:ext uri="{BB962C8B-B14F-4D97-AF65-F5344CB8AC3E}">
        <p14:creationId xmlns:p14="http://schemas.microsoft.com/office/powerpoint/2010/main" val="2802010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7F198-D58D-413A-9EF3-A0556284B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D8082-033A-24F1-2191-DD7425CF8EF9}"/>
              </a:ext>
            </a:extLst>
          </p:cNvPr>
          <p:cNvSpPr>
            <a:spLocks noGrp="1"/>
          </p:cNvSpPr>
          <p:nvPr>
            <p:ph type="title"/>
          </p:nvPr>
        </p:nvSpPr>
        <p:spPr/>
        <p:txBody>
          <a:bodyPr/>
          <a:lstStyle/>
          <a:p>
            <a:r>
              <a:rPr lang="en-US" dirty="0">
                <a:solidFill>
                  <a:srgbClr val="004A82"/>
                </a:solidFill>
              </a:rPr>
              <a:t>What we’ve learned</a:t>
            </a:r>
          </a:p>
        </p:txBody>
      </p:sp>
      <p:sp>
        <p:nvSpPr>
          <p:cNvPr id="3" name="Content Placeholder 2">
            <a:extLst>
              <a:ext uri="{FF2B5EF4-FFF2-40B4-BE49-F238E27FC236}">
                <a16:creationId xmlns:a16="http://schemas.microsoft.com/office/drawing/2014/main" id="{4FACD3D4-623F-43E4-EB50-98CB6D10137C}"/>
              </a:ext>
            </a:extLst>
          </p:cNvPr>
          <p:cNvSpPr>
            <a:spLocks noGrp="1"/>
          </p:cNvSpPr>
          <p:nvPr>
            <p:ph idx="1"/>
          </p:nvPr>
        </p:nvSpPr>
        <p:spPr>
          <a:xfrm>
            <a:off x="676657" y="2011680"/>
            <a:ext cx="6219441" cy="4516120"/>
          </a:xfrm>
        </p:spPr>
        <p:txBody>
          <a:bodyPr>
            <a:normAutofit/>
          </a:bodyPr>
          <a:lstStyle/>
          <a:p>
            <a:pPr>
              <a:buFont typeface="Arial" panose="020B0604020202020204" pitchFamily="34" charset="0"/>
              <a:buChar char="•"/>
            </a:pPr>
            <a:r>
              <a:rPr lang="en-US" dirty="0"/>
              <a:t>  Engage leaders early and often</a:t>
            </a:r>
          </a:p>
          <a:p>
            <a:pPr>
              <a:buFont typeface="Arial" panose="020B0604020202020204" pitchFamily="34" charset="0"/>
              <a:buChar char="•"/>
            </a:pPr>
            <a:r>
              <a:rPr lang="en-US" dirty="0"/>
              <a:t>  Start small, get wins, and grow</a:t>
            </a:r>
          </a:p>
          <a:p>
            <a:pPr>
              <a:buFont typeface="Arial" panose="020B0604020202020204" pitchFamily="34" charset="0"/>
              <a:buChar char="•"/>
            </a:pPr>
            <a:r>
              <a:rPr lang="en-US" dirty="0"/>
              <a:t>  Partner with experts while investing in your people</a:t>
            </a:r>
          </a:p>
          <a:p>
            <a:pPr>
              <a:buFont typeface="Arial" panose="020B0604020202020204" pitchFamily="34" charset="0"/>
              <a:buChar char="•"/>
            </a:pPr>
            <a:r>
              <a:rPr lang="en-US" dirty="0"/>
              <a:t>  Grow informal networks </a:t>
            </a:r>
          </a:p>
          <a:p>
            <a:pPr>
              <a:buFont typeface="Arial" panose="020B0604020202020204" pitchFamily="34" charset="0"/>
              <a:buChar char="•"/>
            </a:pPr>
            <a:r>
              <a:rPr lang="en-US" dirty="0"/>
              <a:t>  Experiment!</a:t>
            </a:r>
          </a:p>
        </p:txBody>
      </p:sp>
      <p:grpSp>
        <p:nvGrpSpPr>
          <p:cNvPr id="5" name="Group 4">
            <a:extLst>
              <a:ext uri="{FF2B5EF4-FFF2-40B4-BE49-F238E27FC236}">
                <a16:creationId xmlns:a16="http://schemas.microsoft.com/office/drawing/2014/main" id="{79400FF6-3299-AD15-BAF5-E5D56AB17644}"/>
              </a:ext>
              <a:ext uri="{C183D7F6-B498-43B3-948B-1728B52AA6E4}">
                <adec:decorative xmlns:adec="http://schemas.microsoft.com/office/drawing/2017/decorative" val="1"/>
              </a:ext>
            </a:extLst>
          </p:cNvPr>
          <p:cNvGrpSpPr/>
          <p:nvPr/>
        </p:nvGrpSpPr>
        <p:grpSpPr>
          <a:xfrm>
            <a:off x="77006" y="11192"/>
            <a:ext cx="1201585" cy="556586"/>
            <a:chOff x="10180777" y="117695"/>
            <a:chExt cx="1851278" cy="884303"/>
          </a:xfrm>
        </p:grpSpPr>
        <p:sp>
          <p:nvSpPr>
            <p:cNvPr id="6" name="Rectangle 5">
              <a:extLst>
                <a:ext uri="{FF2B5EF4-FFF2-40B4-BE49-F238E27FC236}">
                  <a16:creationId xmlns:a16="http://schemas.microsoft.com/office/drawing/2014/main" id="{F25381DD-08B2-D444-5955-A2D6309E952D}"/>
                </a:ext>
              </a:extLst>
            </p:cNvPr>
            <p:cNvSpPr/>
            <p:nvPr/>
          </p:nvSpPr>
          <p:spPr>
            <a:xfrm>
              <a:off x="10637822" y="117695"/>
              <a:ext cx="1394233" cy="597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084F5916-25D5-A813-02AF-F5618B82B590}"/>
                </a:ext>
              </a:extLst>
            </p:cNvPr>
            <p:cNvPicPr>
              <a:picLocks noChangeAspect="1"/>
            </p:cNvPicPr>
            <p:nvPr/>
          </p:nvPicPr>
          <p:blipFill>
            <a:blip r:embed="rId3"/>
            <a:stretch>
              <a:fillRect/>
            </a:stretch>
          </p:blipFill>
          <p:spPr>
            <a:xfrm>
              <a:off x="10180777" y="241888"/>
              <a:ext cx="1851278" cy="760110"/>
            </a:xfrm>
            <a:prstGeom prst="rect">
              <a:avLst/>
            </a:prstGeom>
          </p:spPr>
        </p:pic>
      </p:grpSp>
      <p:pic>
        <p:nvPicPr>
          <p:cNvPr id="8" name="Picture 7" descr="Light bulb on yellow background with sketched light beams and cord">
            <a:extLst>
              <a:ext uri="{FF2B5EF4-FFF2-40B4-BE49-F238E27FC236}">
                <a16:creationId xmlns:a16="http://schemas.microsoft.com/office/drawing/2014/main" id="{ED901956-00E6-55A0-974A-698E3A64EDF4}"/>
              </a:ext>
            </a:extLst>
          </p:cNvPr>
          <p:cNvPicPr>
            <a:picLocks noChangeAspect="1"/>
          </p:cNvPicPr>
          <p:nvPr/>
        </p:nvPicPr>
        <p:blipFill rotWithShape="1">
          <a:blip r:embed="rId4">
            <a:extLst>
              <a:ext uri="{28A0092B-C50C-407E-A947-70E740481C1C}">
                <a14:useLocalDpi xmlns:a14="http://schemas.microsoft.com/office/drawing/2010/main" val="0"/>
              </a:ext>
            </a:extLst>
          </a:blip>
          <a:srcRect l="12980"/>
          <a:stretch/>
        </p:blipFill>
        <p:spPr>
          <a:xfrm>
            <a:off x="7149018" y="2011680"/>
            <a:ext cx="4533899" cy="3205479"/>
          </a:xfrm>
          <a:prstGeom prst="rect">
            <a:avLst/>
          </a:prstGeom>
          <a:effectLst>
            <a:softEdge rad="63500"/>
          </a:effectLst>
        </p:spPr>
      </p:pic>
    </p:spTree>
    <p:extLst>
      <p:ext uri="{BB962C8B-B14F-4D97-AF65-F5344CB8AC3E}">
        <p14:creationId xmlns:p14="http://schemas.microsoft.com/office/powerpoint/2010/main" val="2533526644"/>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DBB325845DDF4E98C299BC3FE34758" ma:contentTypeVersion="16" ma:contentTypeDescription="Create a new document." ma:contentTypeScope="" ma:versionID="7f9c4ba26d3bcff77228d82e1153be07">
  <xsd:schema xmlns:xsd="http://www.w3.org/2001/XMLSchema" xmlns:xs="http://www.w3.org/2001/XMLSchema" xmlns:p="http://schemas.microsoft.com/office/2006/metadata/properties" xmlns:ns2="032e446e-f741-498d-b881-583536a73fb6" xmlns:ns3="78dd9db3-f4e6-4da9-9cce-f8d90c483ccd" targetNamespace="http://schemas.microsoft.com/office/2006/metadata/properties" ma:root="true" ma:fieldsID="b7fb920bd855e21e8c716b8d7e8d38eb" ns2:_="" ns3:_="">
    <xsd:import namespace="032e446e-f741-498d-b881-583536a73fb6"/>
    <xsd:import namespace="78dd9db3-f4e6-4da9-9cce-f8d90c483c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2e446e-f741-498d-b881-583536a73f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8dd9db3-f4e6-4da9-9cce-f8d90c483cc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12dab55-54f0-4737-9608-c175c1458a9a}" ma:internalName="TaxCatchAll" ma:showField="CatchAllData" ma:web="78dd9db3-f4e6-4da9-9cce-f8d90c483c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32e446e-f741-498d-b881-583536a73fb6">
      <Terms xmlns="http://schemas.microsoft.com/office/infopath/2007/PartnerControls"/>
    </lcf76f155ced4ddcb4097134ff3c332f>
    <TaxCatchAll xmlns="78dd9db3-f4e6-4da9-9cce-f8d90c483ccd" xsi:nil="true"/>
    <SharedWithUsers xmlns="78dd9db3-f4e6-4da9-9cce-f8d90c483ccd">
      <UserInfo>
        <DisplayName>van der Lugt, Lisa (GOV)</DisplayName>
        <AccountId>244</AccountId>
        <AccountType/>
      </UserInfo>
      <UserInfo>
        <DisplayName>Cooper, John (GOV)</DisplayName>
        <AccountId>25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EC34CB-A20E-45F6-A3A3-37B1267CBA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2e446e-f741-498d-b881-583536a73fb6"/>
    <ds:schemaRef ds:uri="78dd9db3-f4e6-4da9-9cce-f8d90c483c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E298B2-AEB9-409E-8E04-124F9A368E3D}">
  <ds:schemaRefs>
    <ds:schemaRef ds:uri="http://schemas.microsoft.com/office/infopath/2007/PartnerControls"/>
    <ds:schemaRef ds:uri="http://schemas.microsoft.com/office/2006/metadata/properties"/>
    <ds:schemaRef ds:uri="http://purl.org/dc/elements/1.1/"/>
    <ds:schemaRef ds:uri="032e446e-f741-498d-b881-583536a73fb6"/>
    <ds:schemaRef ds:uri="http://www.w3.org/XML/1998/namespace"/>
    <ds:schemaRef ds:uri="http://purl.org/dc/terms/"/>
    <ds:schemaRef ds:uri="http://schemas.openxmlformats.org/package/2006/metadata/core-properties"/>
    <ds:schemaRef ds:uri="http://purl.org/dc/dcmitype/"/>
    <ds:schemaRef ds:uri="http://schemas.microsoft.com/office/2006/documentManagement/types"/>
    <ds:schemaRef ds:uri="78dd9db3-f4e6-4da9-9cce-f8d90c483ccd"/>
  </ds:schemaRefs>
</ds:datastoreItem>
</file>

<file path=customXml/itemProps3.xml><?xml version="1.0" encoding="utf-8"?>
<ds:datastoreItem xmlns:ds="http://schemas.openxmlformats.org/officeDocument/2006/customXml" ds:itemID="{A99D69C2-3AF4-4A0B-A1B8-EB934ECD3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2875</TotalTime>
  <Words>842</Words>
  <Application>Microsoft Office PowerPoint</Application>
  <PresentationFormat>Widescreen</PresentationFormat>
  <Paragraphs>150</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Metropolitan</vt:lpstr>
      <vt:lpstr>PowerPoint Presentation</vt:lpstr>
      <vt:lpstr>Today’s focus</vt:lpstr>
      <vt:lpstr>PowerPoint Presentation</vt:lpstr>
      <vt:lpstr>Who we are</vt:lpstr>
      <vt:lpstr>Our services</vt:lpstr>
      <vt:lpstr>PowerPoint Presentation</vt:lpstr>
      <vt:lpstr>PowerPoint Presentation</vt:lpstr>
      <vt:lpstr>PowerPoint Presentation</vt:lpstr>
      <vt:lpstr>What we’ve learned</vt:lpstr>
      <vt:lpstr>PowerPoint Presentation</vt:lpstr>
      <vt:lpstr>Embedding Lean</vt:lpstr>
      <vt:lpstr>Embedding Lean cont.</vt:lpstr>
      <vt:lpstr>Embedding Lean cont.</vt:lpstr>
      <vt:lpstr>Future endeavors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Mazzara, Talia (GOV)</dc:creator>
  <cp:lastModifiedBy>Cooper, John (Results)</cp:lastModifiedBy>
  <cp:revision>49</cp:revision>
  <cp:lastPrinted>2024-02-22T20:44:28Z</cp:lastPrinted>
  <dcterms:created xsi:type="dcterms:W3CDTF">2023-06-07T18:07:19Z</dcterms:created>
  <dcterms:modified xsi:type="dcterms:W3CDTF">2024-07-15T19:24:19Z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0x01010082DBB325845DDF4E98C299BC3FE34758</vt:lpwstr>
  </property>
  <property fmtid="{D5CDD505-2E9C-101B-9397-08002B2CF9AE}" pid="3" name="MediaServiceImageTags">
    <vt:lpwstr/>
  </property>
</Properties>
</file>