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9" r:id="rId4"/>
  </p:sldMasterIdLst>
  <p:notesMasterIdLst>
    <p:notesMasterId r:id="rId31"/>
  </p:notesMasterIdLst>
  <p:sldIdLst>
    <p:sldId id="306" r:id="rId5"/>
    <p:sldId id="3168" r:id="rId6"/>
    <p:sldId id="3170" r:id="rId7"/>
    <p:sldId id="3185" r:id="rId8"/>
    <p:sldId id="3186" r:id="rId9"/>
    <p:sldId id="3188" r:id="rId10"/>
    <p:sldId id="3198" r:id="rId11"/>
    <p:sldId id="3151" r:id="rId12"/>
    <p:sldId id="3161" r:id="rId13"/>
    <p:sldId id="3187" r:id="rId14"/>
    <p:sldId id="3195" r:id="rId15"/>
    <p:sldId id="3154" r:id="rId16"/>
    <p:sldId id="3175" r:id="rId17"/>
    <p:sldId id="3196" r:id="rId18"/>
    <p:sldId id="3189" r:id="rId19"/>
    <p:sldId id="3192" r:id="rId20"/>
    <p:sldId id="3197" r:id="rId21"/>
    <p:sldId id="3190" r:id="rId22"/>
    <p:sldId id="3184" r:id="rId23"/>
    <p:sldId id="3193" r:id="rId24"/>
    <p:sldId id="3194" r:id="rId25"/>
    <p:sldId id="3178" r:id="rId26"/>
    <p:sldId id="3191" r:id="rId27"/>
    <p:sldId id="3200" r:id="rId28"/>
    <p:sldId id="3163" r:id="rId29"/>
    <p:sldId id="319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F31"/>
    <a:srgbClr val="D4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60AE0-36BF-441E-8180-D0B6910A57BF}" v="5" dt="2024-10-14T20:24:22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2108F-F377-4B20-B143-B0E4DD72274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EBF392-5CD9-4CC0-BD3E-0089052B198E}">
      <dgm:prSet/>
      <dgm:spPr/>
      <dgm:t>
        <a:bodyPr/>
        <a:lstStyle/>
        <a:p>
          <a:r>
            <a:rPr lang="en-US"/>
            <a:t>Biology</a:t>
          </a:r>
        </a:p>
      </dgm:t>
    </dgm:pt>
    <dgm:pt modelId="{836D533F-2C5A-43F6-9346-B68989A2F5EB}" type="parTrans" cxnId="{A3FCFAE8-61A1-46D1-B03A-FC6653986E82}">
      <dgm:prSet/>
      <dgm:spPr/>
      <dgm:t>
        <a:bodyPr/>
        <a:lstStyle/>
        <a:p>
          <a:endParaRPr lang="en-US"/>
        </a:p>
      </dgm:t>
    </dgm:pt>
    <dgm:pt modelId="{4992FDED-1F45-4329-810D-6FF86F0BCDDF}" type="sibTrans" cxnId="{A3FCFAE8-61A1-46D1-B03A-FC6653986E82}">
      <dgm:prSet/>
      <dgm:spPr/>
      <dgm:t>
        <a:bodyPr/>
        <a:lstStyle/>
        <a:p>
          <a:endParaRPr lang="en-US"/>
        </a:p>
      </dgm:t>
    </dgm:pt>
    <dgm:pt modelId="{E9D8F8C3-6313-42D1-BE70-09C5B3F72831}">
      <dgm:prSet/>
      <dgm:spPr/>
      <dgm:t>
        <a:bodyPr/>
        <a:lstStyle/>
        <a:p>
          <a:r>
            <a:rPr lang="en-US"/>
            <a:t>Self-awareness</a:t>
          </a:r>
        </a:p>
      </dgm:t>
    </dgm:pt>
    <dgm:pt modelId="{8EF27426-849A-431F-9960-8F23B6E15BD8}" type="parTrans" cxnId="{9BB202B9-9BB8-4601-B52D-AFA886551BA0}">
      <dgm:prSet/>
      <dgm:spPr/>
      <dgm:t>
        <a:bodyPr/>
        <a:lstStyle/>
        <a:p>
          <a:endParaRPr lang="en-US"/>
        </a:p>
      </dgm:t>
    </dgm:pt>
    <dgm:pt modelId="{41DE2700-C931-4FEE-958A-E625422D4873}" type="sibTrans" cxnId="{9BB202B9-9BB8-4601-B52D-AFA886551BA0}">
      <dgm:prSet/>
      <dgm:spPr/>
      <dgm:t>
        <a:bodyPr/>
        <a:lstStyle/>
        <a:p>
          <a:endParaRPr lang="en-US"/>
        </a:p>
      </dgm:t>
    </dgm:pt>
    <dgm:pt modelId="{A6733255-EC8E-42A0-B8F9-453921703307}">
      <dgm:prSet/>
      <dgm:spPr/>
      <dgm:t>
        <a:bodyPr/>
        <a:lstStyle/>
        <a:p>
          <a:r>
            <a:rPr lang="en-US"/>
            <a:t>Self-regulation </a:t>
          </a:r>
        </a:p>
      </dgm:t>
    </dgm:pt>
    <dgm:pt modelId="{BCA9BA4F-D9F4-4F7B-ABCF-D7B92D0C09A9}" type="parTrans" cxnId="{27ED2FEE-A4D3-4D90-9AC7-FAE3F6FF7004}">
      <dgm:prSet/>
      <dgm:spPr/>
      <dgm:t>
        <a:bodyPr/>
        <a:lstStyle/>
        <a:p>
          <a:endParaRPr lang="en-US"/>
        </a:p>
      </dgm:t>
    </dgm:pt>
    <dgm:pt modelId="{75E5F7EB-1597-41F1-84FB-E3BACB0E2A3D}" type="sibTrans" cxnId="{27ED2FEE-A4D3-4D90-9AC7-FAE3F6FF7004}">
      <dgm:prSet/>
      <dgm:spPr/>
      <dgm:t>
        <a:bodyPr/>
        <a:lstStyle/>
        <a:p>
          <a:endParaRPr lang="en-US"/>
        </a:p>
      </dgm:t>
    </dgm:pt>
    <dgm:pt modelId="{53C0F86E-B4FE-44F7-9C52-2597FC18540D}">
      <dgm:prSet/>
      <dgm:spPr/>
      <dgm:t>
        <a:bodyPr/>
        <a:lstStyle/>
        <a:p>
          <a:r>
            <a:rPr lang="en-US"/>
            <a:t>Mental agility </a:t>
          </a:r>
        </a:p>
      </dgm:t>
    </dgm:pt>
    <dgm:pt modelId="{F1A744E1-0542-4277-8079-5A3B7363F2D0}" type="parTrans" cxnId="{58D0069F-E417-48A9-B136-FC8887B91D66}">
      <dgm:prSet/>
      <dgm:spPr/>
      <dgm:t>
        <a:bodyPr/>
        <a:lstStyle/>
        <a:p>
          <a:endParaRPr lang="en-US"/>
        </a:p>
      </dgm:t>
    </dgm:pt>
    <dgm:pt modelId="{EED78E71-16F7-4018-A4D0-4E36172EF0D9}" type="sibTrans" cxnId="{58D0069F-E417-48A9-B136-FC8887B91D66}">
      <dgm:prSet/>
      <dgm:spPr/>
      <dgm:t>
        <a:bodyPr/>
        <a:lstStyle/>
        <a:p>
          <a:endParaRPr lang="en-US"/>
        </a:p>
      </dgm:t>
    </dgm:pt>
    <dgm:pt modelId="{9EF9181E-6F79-4C55-8555-EF053C240569}">
      <dgm:prSet/>
      <dgm:spPr/>
      <dgm:t>
        <a:bodyPr/>
        <a:lstStyle/>
        <a:p>
          <a:r>
            <a:rPr lang="en-US"/>
            <a:t>Optimism </a:t>
          </a:r>
        </a:p>
      </dgm:t>
    </dgm:pt>
    <dgm:pt modelId="{C8E07EA0-29F7-4C3B-90C2-2F33891A0AAC}" type="parTrans" cxnId="{6745C583-8485-4756-BC0D-F91D0757D84D}">
      <dgm:prSet/>
      <dgm:spPr/>
      <dgm:t>
        <a:bodyPr/>
        <a:lstStyle/>
        <a:p>
          <a:endParaRPr lang="en-US"/>
        </a:p>
      </dgm:t>
    </dgm:pt>
    <dgm:pt modelId="{5A529101-0C8D-4E66-A4C4-762C9C4F1A37}" type="sibTrans" cxnId="{6745C583-8485-4756-BC0D-F91D0757D84D}">
      <dgm:prSet/>
      <dgm:spPr/>
      <dgm:t>
        <a:bodyPr/>
        <a:lstStyle/>
        <a:p>
          <a:endParaRPr lang="en-US"/>
        </a:p>
      </dgm:t>
    </dgm:pt>
    <dgm:pt modelId="{CAAD3E9F-08AE-4D4B-9B09-9DE19D77C6C7}">
      <dgm:prSet/>
      <dgm:spPr/>
      <dgm:t>
        <a:bodyPr/>
        <a:lstStyle/>
        <a:p>
          <a:r>
            <a:rPr lang="en-US"/>
            <a:t>Self-efficacy or mastery</a:t>
          </a:r>
        </a:p>
      </dgm:t>
    </dgm:pt>
    <dgm:pt modelId="{E547AD78-4B7A-4FF1-BC6A-D7004593D891}" type="parTrans" cxnId="{48E64B51-7A0B-4C08-BCA9-730E400222C7}">
      <dgm:prSet/>
      <dgm:spPr/>
      <dgm:t>
        <a:bodyPr/>
        <a:lstStyle/>
        <a:p>
          <a:endParaRPr lang="en-US"/>
        </a:p>
      </dgm:t>
    </dgm:pt>
    <dgm:pt modelId="{251848FB-B617-4E5E-9D65-8960279B42DF}" type="sibTrans" cxnId="{48E64B51-7A0B-4C08-BCA9-730E400222C7}">
      <dgm:prSet/>
      <dgm:spPr/>
      <dgm:t>
        <a:bodyPr/>
        <a:lstStyle/>
        <a:p>
          <a:endParaRPr lang="en-US"/>
        </a:p>
      </dgm:t>
    </dgm:pt>
    <dgm:pt modelId="{E06EBA88-7E1E-4FE6-8D89-91E4A50CA70D}">
      <dgm:prSet/>
      <dgm:spPr/>
      <dgm:t>
        <a:bodyPr/>
        <a:lstStyle/>
        <a:p>
          <a:r>
            <a:rPr lang="en-US"/>
            <a:t>Connection </a:t>
          </a:r>
        </a:p>
      </dgm:t>
    </dgm:pt>
    <dgm:pt modelId="{FCD759E5-E9B2-46B3-919B-7FD40DE338A5}" type="parTrans" cxnId="{5E52F8F6-2964-404E-A6F4-895F23D031BF}">
      <dgm:prSet/>
      <dgm:spPr/>
      <dgm:t>
        <a:bodyPr/>
        <a:lstStyle/>
        <a:p>
          <a:endParaRPr lang="en-US"/>
        </a:p>
      </dgm:t>
    </dgm:pt>
    <dgm:pt modelId="{9F719F9F-743E-4CB0-927F-20FB91CC851E}" type="sibTrans" cxnId="{5E52F8F6-2964-404E-A6F4-895F23D031BF}">
      <dgm:prSet/>
      <dgm:spPr/>
      <dgm:t>
        <a:bodyPr/>
        <a:lstStyle/>
        <a:p>
          <a:endParaRPr lang="en-US"/>
        </a:p>
      </dgm:t>
    </dgm:pt>
    <dgm:pt modelId="{D42D7381-A129-4E5B-B54D-71F2E5538279}">
      <dgm:prSet/>
      <dgm:spPr/>
      <dgm:t>
        <a:bodyPr/>
        <a:lstStyle/>
        <a:p>
          <a:r>
            <a:rPr lang="en-US"/>
            <a:t>Positive institutions</a:t>
          </a:r>
        </a:p>
      </dgm:t>
    </dgm:pt>
    <dgm:pt modelId="{839FD968-9FBC-446A-BD66-783D6168BEAF}" type="parTrans" cxnId="{EAC7ECAB-054D-4E12-8A47-2081BEB920C6}">
      <dgm:prSet/>
      <dgm:spPr/>
      <dgm:t>
        <a:bodyPr/>
        <a:lstStyle/>
        <a:p>
          <a:endParaRPr lang="en-US"/>
        </a:p>
      </dgm:t>
    </dgm:pt>
    <dgm:pt modelId="{CB938E50-A7DC-4B1C-9837-2324B02C9EEA}" type="sibTrans" cxnId="{EAC7ECAB-054D-4E12-8A47-2081BEB920C6}">
      <dgm:prSet/>
      <dgm:spPr/>
      <dgm:t>
        <a:bodyPr/>
        <a:lstStyle/>
        <a:p>
          <a:endParaRPr lang="en-US"/>
        </a:p>
      </dgm:t>
    </dgm:pt>
    <dgm:pt modelId="{AA574B7E-F7DA-42C4-8EEF-729CFE3D71DD}" type="pres">
      <dgm:prSet presAssocID="{5912108F-F377-4B20-B143-B0E4DD722743}" presName="diagram" presStyleCnt="0">
        <dgm:presLayoutVars>
          <dgm:dir/>
          <dgm:resizeHandles val="exact"/>
        </dgm:presLayoutVars>
      </dgm:prSet>
      <dgm:spPr/>
    </dgm:pt>
    <dgm:pt modelId="{FDD64FD9-65CA-4F7E-8C1D-97FF3709EF28}" type="pres">
      <dgm:prSet presAssocID="{D0EBF392-5CD9-4CC0-BD3E-0089052B198E}" presName="node" presStyleLbl="node1" presStyleIdx="0" presStyleCnt="8">
        <dgm:presLayoutVars>
          <dgm:bulletEnabled val="1"/>
        </dgm:presLayoutVars>
      </dgm:prSet>
      <dgm:spPr/>
    </dgm:pt>
    <dgm:pt modelId="{742F8374-CC98-497B-A60D-5752CC8ABB73}" type="pres">
      <dgm:prSet presAssocID="{4992FDED-1F45-4329-810D-6FF86F0BCDDF}" presName="sibTrans" presStyleCnt="0"/>
      <dgm:spPr/>
    </dgm:pt>
    <dgm:pt modelId="{04E3FA18-F10D-4205-8B37-C88A6C708DCA}" type="pres">
      <dgm:prSet presAssocID="{E9D8F8C3-6313-42D1-BE70-09C5B3F72831}" presName="node" presStyleLbl="node1" presStyleIdx="1" presStyleCnt="8">
        <dgm:presLayoutVars>
          <dgm:bulletEnabled val="1"/>
        </dgm:presLayoutVars>
      </dgm:prSet>
      <dgm:spPr/>
    </dgm:pt>
    <dgm:pt modelId="{8C76DD1C-D38F-4AEC-AF77-E098546E6366}" type="pres">
      <dgm:prSet presAssocID="{41DE2700-C931-4FEE-958A-E625422D4873}" presName="sibTrans" presStyleCnt="0"/>
      <dgm:spPr/>
    </dgm:pt>
    <dgm:pt modelId="{01C0CC0F-A361-4920-A4BA-949D4DBAD008}" type="pres">
      <dgm:prSet presAssocID="{A6733255-EC8E-42A0-B8F9-453921703307}" presName="node" presStyleLbl="node1" presStyleIdx="2" presStyleCnt="8">
        <dgm:presLayoutVars>
          <dgm:bulletEnabled val="1"/>
        </dgm:presLayoutVars>
      </dgm:prSet>
      <dgm:spPr/>
    </dgm:pt>
    <dgm:pt modelId="{EF79D42C-14AE-4844-8A15-937DAD0AE559}" type="pres">
      <dgm:prSet presAssocID="{75E5F7EB-1597-41F1-84FB-E3BACB0E2A3D}" presName="sibTrans" presStyleCnt="0"/>
      <dgm:spPr/>
    </dgm:pt>
    <dgm:pt modelId="{08117A8E-6530-4638-A201-2CE1EDE3A8C5}" type="pres">
      <dgm:prSet presAssocID="{53C0F86E-B4FE-44F7-9C52-2597FC18540D}" presName="node" presStyleLbl="node1" presStyleIdx="3" presStyleCnt="8">
        <dgm:presLayoutVars>
          <dgm:bulletEnabled val="1"/>
        </dgm:presLayoutVars>
      </dgm:prSet>
      <dgm:spPr/>
    </dgm:pt>
    <dgm:pt modelId="{6C10F5D8-B45A-4CC1-A4C3-8C4A263854B9}" type="pres">
      <dgm:prSet presAssocID="{EED78E71-16F7-4018-A4D0-4E36172EF0D9}" presName="sibTrans" presStyleCnt="0"/>
      <dgm:spPr/>
    </dgm:pt>
    <dgm:pt modelId="{B39ECBB6-8907-465B-BA33-64947B6223DB}" type="pres">
      <dgm:prSet presAssocID="{9EF9181E-6F79-4C55-8555-EF053C240569}" presName="node" presStyleLbl="node1" presStyleIdx="4" presStyleCnt="8">
        <dgm:presLayoutVars>
          <dgm:bulletEnabled val="1"/>
        </dgm:presLayoutVars>
      </dgm:prSet>
      <dgm:spPr/>
    </dgm:pt>
    <dgm:pt modelId="{FF891586-C7AD-4D97-A38F-86EB97DC2FA2}" type="pres">
      <dgm:prSet presAssocID="{5A529101-0C8D-4E66-A4C4-762C9C4F1A37}" presName="sibTrans" presStyleCnt="0"/>
      <dgm:spPr/>
    </dgm:pt>
    <dgm:pt modelId="{03F3A045-5D30-425F-8A7A-F1E75CF001FD}" type="pres">
      <dgm:prSet presAssocID="{CAAD3E9F-08AE-4D4B-9B09-9DE19D77C6C7}" presName="node" presStyleLbl="node1" presStyleIdx="5" presStyleCnt="8">
        <dgm:presLayoutVars>
          <dgm:bulletEnabled val="1"/>
        </dgm:presLayoutVars>
      </dgm:prSet>
      <dgm:spPr/>
    </dgm:pt>
    <dgm:pt modelId="{CB1671C6-08A2-44CF-A10E-AD69FD8169AF}" type="pres">
      <dgm:prSet presAssocID="{251848FB-B617-4E5E-9D65-8960279B42DF}" presName="sibTrans" presStyleCnt="0"/>
      <dgm:spPr/>
    </dgm:pt>
    <dgm:pt modelId="{5B584EE0-C393-401F-B917-72CE168F3952}" type="pres">
      <dgm:prSet presAssocID="{E06EBA88-7E1E-4FE6-8D89-91E4A50CA70D}" presName="node" presStyleLbl="node1" presStyleIdx="6" presStyleCnt="8">
        <dgm:presLayoutVars>
          <dgm:bulletEnabled val="1"/>
        </dgm:presLayoutVars>
      </dgm:prSet>
      <dgm:spPr/>
    </dgm:pt>
    <dgm:pt modelId="{66A6944B-741B-427A-9215-CF5271E2FD8C}" type="pres">
      <dgm:prSet presAssocID="{9F719F9F-743E-4CB0-927F-20FB91CC851E}" presName="sibTrans" presStyleCnt="0"/>
      <dgm:spPr/>
    </dgm:pt>
    <dgm:pt modelId="{15E48127-BCFD-4AFC-8C20-073CA9D831E9}" type="pres">
      <dgm:prSet presAssocID="{D42D7381-A129-4E5B-B54D-71F2E5538279}" presName="node" presStyleLbl="node1" presStyleIdx="7" presStyleCnt="8">
        <dgm:presLayoutVars>
          <dgm:bulletEnabled val="1"/>
        </dgm:presLayoutVars>
      </dgm:prSet>
      <dgm:spPr/>
    </dgm:pt>
  </dgm:ptLst>
  <dgm:cxnLst>
    <dgm:cxn modelId="{E2BC5108-6846-407C-B59D-339986CD5761}" type="presOf" srcId="{9EF9181E-6F79-4C55-8555-EF053C240569}" destId="{B39ECBB6-8907-465B-BA33-64947B6223DB}" srcOrd="0" destOrd="0" presId="urn:microsoft.com/office/officeart/2005/8/layout/default"/>
    <dgm:cxn modelId="{03A74F18-4211-4DDA-9112-A26E72F6226D}" type="presOf" srcId="{53C0F86E-B4FE-44F7-9C52-2597FC18540D}" destId="{08117A8E-6530-4638-A201-2CE1EDE3A8C5}" srcOrd="0" destOrd="0" presId="urn:microsoft.com/office/officeart/2005/8/layout/default"/>
    <dgm:cxn modelId="{A3EC642B-76BE-43E0-9083-FAC25BE2A9A6}" type="presOf" srcId="{A6733255-EC8E-42A0-B8F9-453921703307}" destId="{01C0CC0F-A361-4920-A4BA-949D4DBAD008}" srcOrd="0" destOrd="0" presId="urn:microsoft.com/office/officeart/2005/8/layout/default"/>
    <dgm:cxn modelId="{3AB75563-805C-47E1-BC14-A3BB4F4A5C4F}" type="presOf" srcId="{CAAD3E9F-08AE-4D4B-9B09-9DE19D77C6C7}" destId="{03F3A045-5D30-425F-8A7A-F1E75CF001FD}" srcOrd="0" destOrd="0" presId="urn:microsoft.com/office/officeart/2005/8/layout/default"/>
    <dgm:cxn modelId="{075E7B67-DDE7-4B6E-8583-BFF4F89A1764}" type="presOf" srcId="{E06EBA88-7E1E-4FE6-8D89-91E4A50CA70D}" destId="{5B584EE0-C393-401F-B917-72CE168F3952}" srcOrd="0" destOrd="0" presId="urn:microsoft.com/office/officeart/2005/8/layout/default"/>
    <dgm:cxn modelId="{48E64B51-7A0B-4C08-BCA9-730E400222C7}" srcId="{5912108F-F377-4B20-B143-B0E4DD722743}" destId="{CAAD3E9F-08AE-4D4B-9B09-9DE19D77C6C7}" srcOrd="5" destOrd="0" parTransId="{E547AD78-4B7A-4FF1-BC6A-D7004593D891}" sibTransId="{251848FB-B617-4E5E-9D65-8960279B42DF}"/>
    <dgm:cxn modelId="{6745C583-8485-4756-BC0D-F91D0757D84D}" srcId="{5912108F-F377-4B20-B143-B0E4DD722743}" destId="{9EF9181E-6F79-4C55-8555-EF053C240569}" srcOrd="4" destOrd="0" parTransId="{C8E07EA0-29F7-4C3B-90C2-2F33891A0AAC}" sibTransId="{5A529101-0C8D-4E66-A4C4-762C9C4F1A37}"/>
    <dgm:cxn modelId="{1BA96F9A-7A42-47E7-9007-19B81710883E}" type="presOf" srcId="{5912108F-F377-4B20-B143-B0E4DD722743}" destId="{AA574B7E-F7DA-42C4-8EEF-729CFE3D71DD}" srcOrd="0" destOrd="0" presId="urn:microsoft.com/office/officeart/2005/8/layout/default"/>
    <dgm:cxn modelId="{76FD999C-9CDB-41C3-AFE1-5A1E22A918CD}" type="presOf" srcId="{D0EBF392-5CD9-4CC0-BD3E-0089052B198E}" destId="{FDD64FD9-65CA-4F7E-8C1D-97FF3709EF28}" srcOrd="0" destOrd="0" presId="urn:microsoft.com/office/officeart/2005/8/layout/default"/>
    <dgm:cxn modelId="{58D0069F-E417-48A9-B136-FC8887B91D66}" srcId="{5912108F-F377-4B20-B143-B0E4DD722743}" destId="{53C0F86E-B4FE-44F7-9C52-2597FC18540D}" srcOrd="3" destOrd="0" parTransId="{F1A744E1-0542-4277-8079-5A3B7363F2D0}" sibTransId="{EED78E71-16F7-4018-A4D0-4E36172EF0D9}"/>
    <dgm:cxn modelId="{5325CBA0-675F-436A-ABF8-B9E5373F509E}" type="presOf" srcId="{E9D8F8C3-6313-42D1-BE70-09C5B3F72831}" destId="{04E3FA18-F10D-4205-8B37-C88A6C708DCA}" srcOrd="0" destOrd="0" presId="urn:microsoft.com/office/officeart/2005/8/layout/default"/>
    <dgm:cxn modelId="{EAC7ECAB-054D-4E12-8A47-2081BEB920C6}" srcId="{5912108F-F377-4B20-B143-B0E4DD722743}" destId="{D42D7381-A129-4E5B-B54D-71F2E5538279}" srcOrd="7" destOrd="0" parTransId="{839FD968-9FBC-446A-BD66-783D6168BEAF}" sibTransId="{CB938E50-A7DC-4B1C-9837-2324B02C9EEA}"/>
    <dgm:cxn modelId="{9BB202B9-9BB8-4601-B52D-AFA886551BA0}" srcId="{5912108F-F377-4B20-B143-B0E4DD722743}" destId="{E9D8F8C3-6313-42D1-BE70-09C5B3F72831}" srcOrd="1" destOrd="0" parTransId="{8EF27426-849A-431F-9960-8F23B6E15BD8}" sibTransId="{41DE2700-C931-4FEE-958A-E625422D4873}"/>
    <dgm:cxn modelId="{A25A77DD-A18B-4F37-8E25-4AC4D17D796B}" type="presOf" srcId="{D42D7381-A129-4E5B-B54D-71F2E5538279}" destId="{15E48127-BCFD-4AFC-8C20-073CA9D831E9}" srcOrd="0" destOrd="0" presId="urn:microsoft.com/office/officeart/2005/8/layout/default"/>
    <dgm:cxn modelId="{A3FCFAE8-61A1-46D1-B03A-FC6653986E82}" srcId="{5912108F-F377-4B20-B143-B0E4DD722743}" destId="{D0EBF392-5CD9-4CC0-BD3E-0089052B198E}" srcOrd="0" destOrd="0" parTransId="{836D533F-2C5A-43F6-9346-B68989A2F5EB}" sibTransId="{4992FDED-1F45-4329-810D-6FF86F0BCDDF}"/>
    <dgm:cxn modelId="{27ED2FEE-A4D3-4D90-9AC7-FAE3F6FF7004}" srcId="{5912108F-F377-4B20-B143-B0E4DD722743}" destId="{A6733255-EC8E-42A0-B8F9-453921703307}" srcOrd="2" destOrd="0" parTransId="{BCA9BA4F-D9F4-4F7B-ABCF-D7B92D0C09A9}" sibTransId="{75E5F7EB-1597-41F1-84FB-E3BACB0E2A3D}"/>
    <dgm:cxn modelId="{5E52F8F6-2964-404E-A6F4-895F23D031BF}" srcId="{5912108F-F377-4B20-B143-B0E4DD722743}" destId="{E06EBA88-7E1E-4FE6-8D89-91E4A50CA70D}" srcOrd="6" destOrd="0" parTransId="{FCD759E5-E9B2-46B3-919B-7FD40DE338A5}" sibTransId="{9F719F9F-743E-4CB0-927F-20FB91CC851E}"/>
    <dgm:cxn modelId="{EF3176A7-CB75-4112-A87B-83302F69F5B7}" type="presParOf" srcId="{AA574B7E-F7DA-42C4-8EEF-729CFE3D71DD}" destId="{FDD64FD9-65CA-4F7E-8C1D-97FF3709EF28}" srcOrd="0" destOrd="0" presId="urn:microsoft.com/office/officeart/2005/8/layout/default"/>
    <dgm:cxn modelId="{1F5368E5-B14B-4D55-B30E-ABA405702088}" type="presParOf" srcId="{AA574B7E-F7DA-42C4-8EEF-729CFE3D71DD}" destId="{742F8374-CC98-497B-A60D-5752CC8ABB73}" srcOrd="1" destOrd="0" presId="urn:microsoft.com/office/officeart/2005/8/layout/default"/>
    <dgm:cxn modelId="{33C52811-E017-4938-9802-3CE9A96282D9}" type="presParOf" srcId="{AA574B7E-F7DA-42C4-8EEF-729CFE3D71DD}" destId="{04E3FA18-F10D-4205-8B37-C88A6C708DCA}" srcOrd="2" destOrd="0" presId="urn:microsoft.com/office/officeart/2005/8/layout/default"/>
    <dgm:cxn modelId="{09111AC0-FE3F-4092-8DF2-06A556831778}" type="presParOf" srcId="{AA574B7E-F7DA-42C4-8EEF-729CFE3D71DD}" destId="{8C76DD1C-D38F-4AEC-AF77-E098546E6366}" srcOrd="3" destOrd="0" presId="urn:microsoft.com/office/officeart/2005/8/layout/default"/>
    <dgm:cxn modelId="{CBA2DC71-E095-47DC-8008-202A4C5A3015}" type="presParOf" srcId="{AA574B7E-F7DA-42C4-8EEF-729CFE3D71DD}" destId="{01C0CC0F-A361-4920-A4BA-949D4DBAD008}" srcOrd="4" destOrd="0" presId="urn:microsoft.com/office/officeart/2005/8/layout/default"/>
    <dgm:cxn modelId="{EC1DB00E-3BCA-48B4-AD73-A5ED534CECB9}" type="presParOf" srcId="{AA574B7E-F7DA-42C4-8EEF-729CFE3D71DD}" destId="{EF79D42C-14AE-4844-8A15-937DAD0AE559}" srcOrd="5" destOrd="0" presId="urn:microsoft.com/office/officeart/2005/8/layout/default"/>
    <dgm:cxn modelId="{235C88B0-CCD1-4E4D-835C-9F2DD70C8E4F}" type="presParOf" srcId="{AA574B7E-F7DA-42C4-8EEF-729CFE3D71DD}" destId="{08117A8E-6530-4638-A201-2CE1EDE3A8C5}" srcOrd="6" destOrd="0" presId="urn:microsoft.com/office/officeart/2005/8/layout/default"/>
    <dgm:cxn modelId="{5680D0BE-F29E-4009-8389-84171841EA91}" type="presParOf" srcId="{AA574B7E-F7DA-42C4-8EEF-729CFE3D71DD}" destId="{6C10F5D8-B45A-4CC1-A4C3-8C4A263854B9}" srcOrd="7" destOrd="0" presId="urn:microsoft.com/office/officeart/2005/8/layout/default"/>
    <dgm:cxn modelId="{E42860FF-6740-4638-A05E-57EB14C139CB}" type="presParOf" srcId="{AA574B7E-F7DA-42C4-8EEF-729CFE3D71DD}" destId="{B39ECBB6-8907-465B-BA33-64947B6223DB}" srcOrd="8" destOrd="0" presId="urn:microsoft.com/office/officeart/2005/8/layout/default"/>
    <dgm:cxn modelId="{009B6EF2-BE92-4719-9FF4-A368EF66072D}" type="presParOf" srcId="{AA574B7E-F7DA-42C4-8EEF-729CFE3D71DD}" destId="{FF891586-C7AD-4D97-A38F-86EB97DC2FA2}" srcOrd="9" destOrd="0" presId="urn:microsoft.com/office/officeart/2005/8/layout/default"/>
    <dgm:cxn modelId="{7E18C267-DAF0-4E2C-AA9A-D16591BEAE5C}" type="presParOf" srcId="{AA574B7E-F7DA-42C4-8EEF-729CFE3D71DD}" destId="{03F3A045-5D30-425F-8A7A-F1E75CF001FD}" srcOrd="10" destOrd="0" presId="urn:microsoft.com/office/officeart/2005/8/layout/default"/>
    <dgm:cxn modelId="{4ED9110A-CEA3-474A-9FEA-A158DA41ACE0}" type="presParOf" srcId="{AA574B7E-F7DA-42C4-8EEF-729CFE3D71DD}" destId="{CB1671C6-08A2-44CF-A10E-AD69FD8169AF}" srcOrd="11" destOrd="0" presId="urn:microsoft.com/office/officeart/2005/8/layout/default"/>
    <dgm:cxn modelId="{805923B9-CFDD-40E1-A76D-A2CC4F0C2B2C}" type="presParOf" srcId="{AA574B7E-F7DA-42C4-8EEF-729CFE3D71DD}" destId="{5B584EE0-C393-401F-B917-72CE168F3952}" srcOrd="12" destOrd="0" presId="urn:microsoft.com/office/officeart/2005/8/layout/default"/>
    <dgm:cxn modelId="{64EC79BD-8023-4CE5-A75E-BDED665103DD}" type="presParOf" srcId="{AA574B7E-F7DA-42C4-8EEF-729CFE3D71DD}" destId="{66A6944B-741B-427A-9215-CF5271E2FD8C}" srcOrd="13" destOrd="0" presId="urn:microsoft.com/office/officeart/2005/8/layout/default"/>
    <dgm:cxn modelId="{12ED9F48-647C-4214-A739-2B82D835CBED}" type="presParOf" srcId="{AA574B7E-F7DA-42C4-8EEF-729CFE3D71DD}" destId="{15E48127-BCFD-4AFC-8C20-073CA9D831E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2108F-F377-4B20-B143-B0E4DD72274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EBF392-5CD9-4CC0-BD3E-0089052B198E}">
      <dgm:prSet/>
      <dgm:spPr/>
      <dgm:t>
        <a:bodyPr/>
        <a:lstStyle/>
        <a:p>
          <a:r>
            <a:rPr lang="en-US" b="0" i="0"/>
            <a:t>High levels of confidence in their abilities</a:t>
          </a:r>
          <a:endParaRPr lang="en-US"/>
        </a:p>
      </dgm:t>
    </dgm:pt>
    <dgm:pt modelId="{836D533F-2C5A-43F6-9346-B68989A2F5EB}" type="parTrans" cxnId="{A3FCFAE8-61A1-46D1-B03A-FC6653986E82}">
      <dgm:prSet/>
      <dgm:spPr/>
      <dgm:t>
        <a:bodyPr/>
        <a:lstStyle/>
        <a:p>
          <a:endParaRPr lang="en-US"/>
        </a:p>
      </dgm:t>
    </dgm:pt>
    <dgm:pt modelId="{4992FDED-1F45-4329-810D-6FF86F0BCDDF}" type="sibTrans" cxnId="{A3FCFAE8-61A1-46D1-B03A-FC6653986E82}">
      <dgm:prSet/>
      <dgm:spPr/>
      <dgm:t>
        <a:bodyPr/>
        <a:lstStyle/>
        <a:p>
          <a:endParaRPr lang="en-US"/>
        </a:p>
      </dgm:t>
    </dgm:pt>
    <dgm:pt modelId="{FF084643-1EDF-4956-B699-32CD833B6B88}">
      <dgm:prSet/>
      <dgm:spPr/>
      <dgm:t>
        <a:bodyPr/>
        <a:lstStyle/>
        <a:p>
          <a:r>
            <a:rPr lang="en-US" b="0" i="0"/>
            <a:t>Disciplined routines for their work</a:t>
          </a:r>
          <a:endParaRPr lang="en-US"/>
        </a:p>
      </dgm:t>
    </dgm:pt>
    <dgm:pt modelId="{CA0DB7B8-A16A-4749-B1FA-97E53C4D9A42}" type="parTrans" cxnId="{FB4B3316-EBF1-44AC-89AD-C0175ADA4076}">
      <dgm:prSet/>
      <dgm:spPr/>
      <dgm:t>
        <a:bodyPr/>
        <a:lstStyle/>
        <a:p>
          <a:endParaRPr lang="en-US"/>
        </a:p>
      </dgm:t>
    </dgm:pt>
    <dgm:pt modelId="{D5C41ECF-A29D-4A49-A966-C54F1384765E}" type="sibTrans" cxnId="{FB4B3316-EBF1-44AC-89AD-C0175ADA4076}">
      <dgm:prSet/>
      <dgm:spPr/>
      <dgm:t>
        <a:bodyPr/>
        <a:lstStyle/>
        <a:p>
          <a:endParaRPr lang="en-US"/>
        </a:p>
      </dgm:t>
    </dgm:pt>
    <dgm:pt modelId="{5BAEC776-68DF-4158-A207-0B38A45584CC}">
      <dgm:prSet/>
      <dgm:spPr/>
      <dgm:t>
        <a:bodyPr/>
        <a:lstStyle/>
        <a:p>
          <a:r>
            <a:rPr lang="en-US" b="0" i="0"/>
            <a:t>Social and family support</a:t>
          </a:r>
          <a:endParaRPr lang="en-US"/>
        </a:p>
      </dgm:t>
    </dgm:pt>
    <dgm:pt modelId="{204F2B03-A528-4A4E-99F5-E82BA7677F77}" type="parTrans" cxnId="{20267AC0-7A16-4864-A927-8A16AF53589A}">
      <dgm:prSet/>
      <dgm:spPr/>
      <dgm:t>
        <a:bodyPr/>
        <a:lstStyle/>
        <a:p>
          <a:endParaRPr lang="en-US"/>
        </a:p>
      </dgm:t>
    </dgm:pt>
    <dgm:pt modelId="{E73D94E7-6814-4A14-9518-442E51341C0B}" type="sibTrans" cxnId="{20267AC0-7A16-4864-A927-8A16AF53589A}">
      <dgm:prSet/>
      <dgm:spPr/>
      <dgm:t>
        <a:bodyPr/>
        <a:lstStyle/>
        <a:p>
          <a:endParaRPr lang="en-US"/>
        </a:p>
      </dgm:t>
    </dgm:pt>
    <dgm:pt modelId="{AA574B7E-F7DA-42C4-8EEF-729CFE3D71DD}" type="pres">
      <dgm:prSet presAssocID="{5912108F-F377-4B20-B143-B0E4DD722743}" presName="diagram" presStyleCnt="0">
        <dgm:presLayoutVars>
          <dgm:dir/>
          <dgm:resizeHandles val="exact"/>
        </dgm:presLayoutVars>
      </dgm:prSet>
      <dgm:spPr/>
    </dgm:pt>
    <dgm:pt modelId="{FDD64FD9-65CA-4F7E-8C1D-97FF3709EF28}" type="pres">
      <dgm:prSet presAssocID="{D0EBF392-5CD9-4CC0-BD3E-0089052B198E}" presName="node" presStyleLbl="node1" presStyleIdx="0" presStyleCnt="3">
        <dgm:presLayoutVars>
          <dgm:bulletEnabled val="1"/>
        </dgm:presLayoutVars>
      </dgm:prSet>
      <dgm:spPr/>
    </dgm:pt>
    <dgm:pt modelId="{742F8374-CC98-497B-A60D-5752CC8ABB73}" type="pres">
      <dgm:prSet presAssocID="{4992FDED-1F45-4329-810D-6FF86F0BCDDF}" presName="sibTrans" presStyleCnt="0"/>
      <dgm:spPr/>
    </dgm:pt>
    <dgm:pt modelId="{2EFA0F72-1F78-4416-B716-56C019C373CD}" type="pres">
      <dgm:prSet presAssocID="{FF084643-1EDF-4956-B699-32CD833B6B88}" presName="node" presStyleLbl="node1" presStyleIdx="1" presStyleCnt="3">
        <dgm:presLayoutVars>
          <dgm:bulletEnabled val="1"/>
        </dgm:presLayoutVars>
      </dgm:prSet>
      <dgm:spPr/>
    </dgm:pt>
    <dgm:pt modelId="{68F61410-7323-4E23-AB2C-92B0B410165B}" type="pres">
      <dgm:prSet presAssocID="{D5C41ECF-A29D-4A49-A966-C54F1384765E}" presName="sibTrans" presStyleCnt="0"/>
      <dgm:spPr/>
    </dgm:pt>
    <dgm:pt modelId="{FCD482F5-7C20-48FF-8661-75A61D61F1F2}" type="pres">
      <dgm:prSet presAssocID="{5BAEC776-68DF-4158-A207-0B38A45584CC}" presName="node" presStyleLbl="node1" presStyleIdx="2" presStyleCnt="3">
        <dgm:presLayoutVars>
          <dgm:bulletEnabled val="1"/>
        </dgm:presLayoutVars>
      </dgm:prSet>
      <dgm:spPr/>
    </dgm:pt>
  </dgm:ptLst>
  <dgm:cxnLst>
    <dgm:cxn modelId="{FB4B3316-EBF1-44AC-89AD-C0175ADA4076}" srcId="{5912108F-F377-4B20-B143-B0E4DD722743}" destId="{FF084643-1EDF-4956-B699-32CD833B6B88}" srcOrd="1" destOrd="0" parTransId="{CA0DB7B8-A16A-4749-B1FA-97E53C4D9A42}" sibTransId="{D5C41ECF-A29D-4A49-A966-C54F1384765E}"/>
    <dgm:cxn modelId="{1BA96F9A-7A42-47E7-9007-19B81710883E}" type="presOf" srcId="{5912108F-F377-4B20-B143-B0E4DD722743}" destId="{AA574B7E-F7DA-42C4-8EEF-729CFE3D71DD}" srcOrd="0" destOrd="0" presId="urn:microsoft.com/office/officeart/2005/8/layout/default"/>
    <dgm:cxn modelId="{76FD999C-9CDB-41C3-AFE1-5A1E22A918CD}" type="presOf" srcId="{D0EBF392-5CD9-4CC0-BD3E-0089052B198E}" destId="{FDD64FD9-65CA-4F7E-8C1D-97FF3709EF28}" srcOrd="0" destOrd="0" presId="urn:microsoft.com/office/officeart/2005/8/layout/default"/>
    <dgm:cxn modelId="{D35254A0-09B7-4977-922B-40ED6124EAC0}" type="presOf" srcId="{FF084643-1EDF-4956-B699-32CD833B6B88}" destId="{2EFA0F72-1F78-4416-B716-56C019C373CD}" srcOrd="0" destOrd="0" presId="urn:microsoft.com/office/officeart/2005/8/layout/default"/>
    <dgm:cxn modelId="{20267AC0-7A16-4864-A927-8A16AF53589A}" srcId="{5912108F-F377-4B20-B143-B0E4DD722743}" destId="{5BAEC776-68DF-4158-A207-0B38A45584CC}" srcOrd="2" destOrd="0" parTransId="{204F2B03-A528-4A4E-99F5-E82BA7677F77}" sibTransId="{E73D94E7-6814-4A14-9518-442E51341C0B}"/>
    <dgm:cxn modelId="{383BE9C1-F480-4810-9C24-460DC7CFDF43}" type="presOf" srcId="{5BAEC776-68DF-4158-A207-0B38A45584CC}" destId="{FCD482F5-7C20-48FF-8661-75A61D61F1F2}" srcOrd="0" destOrd="0" presId="urn:microsoft.com/office/officeart/2005/8/layout/default"/>
    <dgm:cxn modelId="{A3FCFAE8-61A1-46D1-B03A-FC6653986E82}" srcId="{5912108F-F377-4B20-B143-B0E4DD722743}" destId="{D0EBF392-5CD9-4CC0-BD3E-0089052B198E}" srcOrd="0" destOrd="0" parTransId="{836D533F-2C5A-43F6-9346-B68989A2F5EB}" sibTransId="{4992FDED-1F45-4329-810D-6FF86F0BCDDF}"/>
    <dgm:cxn modelId="{EF3176A7-CB75-4112-A87B-83302F69F5B7}" type="presParOf" srcId="{AA574B7E-F7DA-42C4-8EEF-729CFE3D71DD}" destId="{FDD64FD9-65CA-4F7E-8C1D-97FF3709EF28}" srcOrd="0" destOrd="0" presId="urn:microsoft.com/office/officeart/2005/8/layout/default"/>
    <dgm:cxn modelId="{1F5368E5-B14B-4D55-B30E-ABA405702088}" type="presParOf" srcId="{AA574B7E-F7DA-42C4-8EEF-729CFE3D71DD}" destId="{742F8374-CC98-497B-A60D-5752CC8ABB73}" srcOrd="1" destOrd="0" presId="urn:microsoft.com/office/officeart/2005/8/layout/default"/>
    <dgm:cxn modelId="{A4972160-CA3D-4F1D-AC0A-FD6FB6933CC7}" type="presParOf" srcId="{AA574B7E-F7DA-42C4-8EEF-729CFE3D71DD}" destId="{2EFA0F72-1F78-4416-B716-56C019C373CD}" srcOrd="2" destOrd="0" presId="urn:microsoft.com/office/officeart/2005/8/layout/default"/>
    <dgm:cxn modelId="{0837C958-366F-4B0D-9EAB-3409173D3267}" type="presParOf" srcId="{AA574B7E-F7DA-42C4-8EEF-729CFE3D71DD}" destId="{68F61410-7323-4E23-AB2C-92B0B410165B}" srcOrd="3" destOrd="0" presId="urn:microsoft.com/office/officeart/2005/8/layout/default"/>
    <dgm:cxn modelId="{1A436C6A-B5F8-4F44-9AFE-7248AC4684CB}" type="presParOf" srcId="{AA574B7E-F7DA-42C4-8EEF-729CFE3D71DD}" destId="{FCD482F5-7C20-48FF-8661-75A61D61F1F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4FD9-65CA-4F7E-8C1D-97FF3709EF28}">
      <dsp:nvSpPr>
        <dsp:cNvPr id="0" name=""/>
        <dsp:cNvSpPr/>
      </dsp:nvSpPr>
      <dsp:spPr>
        <a:xfrm>
          <a:off x="985777" y="2984"/>
          <a:ext cx="2050956" cy="12305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Biology</a:t>
          </a:r>
        </a:p>
      </dsp:txBody>
      <dsp:txXfrm>
        <a:off x="985777" y="2984"/>
        <a:ext cx="2050956" cy="1230573"/>
      </dsp:txXfrm>
    </dsp:sp>
    <dsp:sp modelId="{04E3FA18-F10D-4205-8B37-C88A6C708DCA}">
      <dsp:nvSpPr>
        <dsp:cNvPr id="0" name=""/>
        <dsp:cNvSpPr/>
      </dsp:nvSpPr>
      <dsp:spPr>
        <a:xfrm>
          <a:off x="3241828" y="2984"/>
          <a:ext cx="2050956" cy="12305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Self-awareness</a:t>
          </a:r>
        </a:p>
      </dsp:txBody>
      <dsp:txXfrm>
        <a:off x="3241828" y="2984"/>
        <a:ext cx="2050956" cy="1230573"/>
      </dsp:txXfrm>
    </dsp:sp>
    <dsp:sp modelId="{01C0CC0F-A361-4920-A4BA-949D4DBAD008}">
      <dsp:nvSpPr>
        <dsp:cNvPr id="0" name=""/>
        <dsp:cNvSpPr/>
      </dsp:nvSpPr>
      <dsp:spPr>
        <a:xfrm>
          <a:off x="985777" y="1438653"/>
          <a:ext cx="2050956" cy="12305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Self-regulation </a:t>
          </a:r>
        </a:p>
      </dsp:txBody>
      <dsp:txXfrm>
        <a:off x="985777" y="1438653"/>
        <a:ext cx="2050956" cy="1230573"/>
      </dsp:txXfrm>
    </dsp:sp>
    <dsp:sp modelId="{08117A8E-6530-4638-A201-2CE1EDE3A8C5}">
      <dsp:nvSpPr>
        <dsp:cNvPr id="0" name=""/>
        <dsp:cNvSpPr/>
      </dsp:nvSpPr>
      <dsp:spPr>
        <a:xfrm>
          <a:off x="3241828" y="1438653"/>
          <a:ext cx="2050956" cy="12305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Mental agility </a:t>
          </a:r>
        </a:p>
      </dsp:txBody>
      <dsp:txXfrm>
        <a:off x="3241828" y="1438653"/>
        <a:ext cx="2050956" cy="1230573"/>
      </dsp:txXfrm>
    </dsp:sp>
    <dsp:sp modelId="{B39ECBB6-8907-465B-BA33-64947B6223DB}">
      <dsp:nvSpPr>
        <dsp:cNvPr id="0" name=""/>
        <dsp:cNvSpPr/>
      </dsp:nvSpPr>
      <dsp:spPr>
        <a:xfrm>
          <a:off x="985777" y="2874322"/>
          <a:ext cx="2050956" cy="12305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Optimism </a:t>
          </a:r>
        </a:p>
      </dsp:txBody>
      <dsp:txXfrm>
        <a:off x="985777" y="2874322"/>
        <a:ext cx="2050956" cy="1230573"/>
      </dsp:txXfrm>
    </dsp:sp>
    <dsp:sp modelId="{03F3A045-5D30-425F-8A7A-F1E75CF001FD}">
      <dsp:nvSpPr>
        <dsp:cNvPr id="0" name=""/>
        <dsp:cNvSpPr/>
      </dsp:nvSpPr>
      <dsp:spPr>
        <a:xfrm>
          <a:off x="3241828" y="2874322"/>
          <a:ext cx="2050956" cy="12305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Self-efficacy or mastery</a:t>
          </a:r>
        </a:p>
      </dsp:txBody>
      <dsp:txXfrm>
        <a:off x="3241828" y="2874322"/>
        <a:ext cx="2050956" cy="1230573"/>
      </dsp:txXfrm>
    </dsp:sp>
    <dsp:sp modelId="{5B584EE0-C393-401F-B917-72CE168F3952}">
      <dsp:nvSpPr>
        <dsp:cNvPr id="0" name=""/>
        <dsp:cNvSpPr/>
      </dsp:nvSpPr>
      <dsp:spPr>
        <a:xfrm>
          <a:off x="985777" y="4309992"/>
          <a:ext cx="2050956" cy="12305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Connection </a:t>
          </a:r>
        </a:p>
      </dsp:txBody>
      <dsp:txXfrm>
        <a:off x="985777" y="4309992"/>
        <a:ext cx="2050956" cy="1230573"/>
      </dsp:txXfrm>
    </dsp:sp>
    <dsp:sp modelId="{15E48127-BCFD-4AFC-8C20-073CA9D831E9}">
      <dsp:nvSpPr>
        <dsp:cNvPr id="0" name=""/>
        <dsp:cNvSpPr/>
      </dsp:nvSpPr>
      <dsp:spPr>
        <a:xfrm>
          <a:off x="3241828" y="4309992"/>
          <a:ext cx="2050956" cy="12305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Positive institutions</a:t>
          </a:r>
        </a:p>
      </dsp:txBody>
      <dsp:txXfrm>
        <a:off x="3241828" y="4309992"/>
        <a:ext cx="2050956" cy="1230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4FD9-65CA-4F7E-8C1D-97FF3709EF28}">
      <dsp:nvSpPr>
        <dsp:cNvPr id="0" name=""/>
        <dsp:cNvSpPr/>
      </dsp:nvSpPr>
      <dsp:spPr>
        <a:xfrm>
          <a:off x="766" y="828885"/>
          <a:ext cx="2989061" cy="17934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High levels of confidence in their abilities</a:t>
          </a:r>
          <a:endParaRPr lang="en-US" sz="3600" kern="1200"/>
        </a:p>
      </dsp:txBody>
      <dsp:txXfrm>
        <a:off x="766" y="828885"/>
        <a:ext cx="2989061" cy="1793436"/>
      </dsp:txXfrm>
    </dsp:sp>
    <dsp:sp modelId="{2EFA0F72-1F78-4416-B716-56C019C373CD}">
      <dsp:nvSpPr>
        <dsp:cNvPr id="0" name=""/>
        <dsp:cNvSpPr/>
      </dsp:nvSpPr>
      <dsp:spPr>
        <a:xfrm>
          <a:off x="3288734" y="828885"/>
          <a:ext cx="2989061" cy="1793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Disciplined routines for their work</a:t>
          </a:r>
          <a:endParaRPr lang="en-US" sz="3600" kern="1200"/>
        </a:p>
      </dsp:txBody>
      <dsp:txXfrm>
        <a:off x="3288734" y="828885"/>
        <a:ext cx="2989061" cy="1793436"/>
      </dsp:txXfrm>
    </dsp:sp>
    <dsp:sp modelId="{FCD482F5-7C20-48FF-8661-75A61D61F1F2}">
      <dsp:nvSpPr>
        <dsp:cNvPr id="0" name=""/>
        <dsp:cNvSpPr/>
      </dsp:nvSpPr>
      <dsp:spPr>
        <a:xfrm>
          <a:off x="1644750" y="2921228"/>
          <a:ext cx="2989061" cy="17934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Social and family support</a:t>
          </a:r>
          <a:endParaRPr lang="en-US" sz="3600" kern="1200"/>
        </a:p>
      </dsp:txBody>
      <dsp:txXfrm>
        <a:off x="1644750" y="2921228"/>
        <a:ext cx="2989061" cy="179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96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42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9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61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5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5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06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4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4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7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6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16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0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2" name="Google Shape;1132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endParaRPr lang="en-US"/>
          </a:p>
        </p:txBody>
      </p:sp>
      <p:sp>
        <p:nvSpPr>
          <p:cNvPr id="1133" name="Google Shape;1133;p9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995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4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2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2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6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8964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512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87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b79293170_0_198"/>
          <p:cNvSpPr txBox="1">
            <a:spLocks noGrp="1"/>
          </p:cNvSpPr>
          <p:nvPr>
            <p:ph type="body" idx="1"/>
          </p:nvPr>
        </p:nvSpPr>
        <p:spPr>
          <a:xfrm>
            <a:off x="1775519" y="872476"/>
            <a:ext cx="95793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EBC89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4EBC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C008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C008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C008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cb79293170_0_198"/>
          <p:cNvSpPr txBox="1">
            <a:spLocks noGrp="1"/>
          </p:cNvSpPr>
          <p:nvPr>
            <p:ph type="body" idx="2"/>
          </p:nvPr>
        </p:nvSpPr>
        <p:spPr>
          <a:xfrm>
            <a:off x="1775519" y="1848489"/>
            <a:ext cx="9579300" cy="3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008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C008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C008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C008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375A38-221F-4BFB-BE91-85695549A7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6" y="5862790"/>
            <a:ext cx="2012165" cy="11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2F3796D-86EA-4158-9C75-C7CFF6F9421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267" y="4805013"/>
            <a:ext cx="784930" cy="10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41F1312C-E01F-44F6-9561-CCB1E31DF9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60283" y="3538606"/>
            <a:ext cx="1159554" cy="7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63258F6-980B-4217-822D-B1725B9C18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47595" y="1809893"/>
            <a:ext cx="838233" cy="115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B225C918-0DEA-43F8-B87D-B7554151419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37292" y="640115"/>
            <a:ext cx="1092747" cy="7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9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738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417323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6" orient="horz" pos="904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324EE7A5-69ED-460D-950F-929753E3B41E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E84177FC-0F4B-4E17-B655-4AA0B289FE4E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5">
            <a:extLst>
              <a:ext uri="{FF2B5EF4-FFF2-40B4-BE49-F238E27FC236}">
                <a16:creationId xmlns:a16="http://schemas.microsoft.com/office/drawing/2014/main" id="{5FF3269B-6860-403B-8BEE-017AA0415C75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E2B57FF3-020B-4F73-A41F-6E27D56754A7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7CEB9E48-4DD3-45EC-B32B-8753802B5BC8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3">
            <a:extLst>
              <a:ext uri="{FF2B5EF4-FFF2-40B4-BE49-F238E27FC236}">
                <a16:creationId xmlns:a16="http://schemas.microsoft.com/office/drawing/2014/main" id="{569A9D47-EF26-4C04-8214-707ED1B9E9EA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3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C3D634E3-D41C-4995-B777-0E9DEED2F1B3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6">
            <a:extLst>
              <a:ext uri="{FF2B5EF4-FFF2-40B4-BE49-F238E27FC236}">
                <a16:creationId xmlns:a16="http://schemas.microsoft.com/office/drawing/2014/main" id="{47DDCC1C-711C-4765-A8EF-AA5AFEED5107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14">
            <a:extLst>
              <a:ext uri="{FF2B5EF4-FFF2-40B4-BE49-F238E27FC236}">
                <a16:creationId xmlns:a16="http://schemas.microsoft.com/office/drawing/2014/main" id="{009870FF-110D-40E2-910F-B37CA9CC9726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3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26F401D-CF7D-402C-B5C1-CB5317A17F2E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FFBB08E9-45A2-4F04-AFB0-8C5500BB4A26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4">
            <a:extLst>
              <a:ext uri="{FF2B5EF4-FFF2-40B4-BE49-F238E27FC236}">
                <a16:creationId xmlns:a16="http://schemas.microsoft.com/office/drawing/2014/main" id="{AC46C6DD-CA00-4085-B62A-0858CB8067A0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5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45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6" r:id="rId15"/>
    <p:sldLayoutId id="2147483758" r:id="rId1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mplypsychology.org/multiple-intelligences.html#Musical-Intelligence-music-smart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simplypsychology.org/multiple-intelligences.html#Bodily-Kinesthetic-Intelligence-body-smart" TargetMode="External"/><Relationship Id="rId12" Type="http://schemas.openxmlformats.org/officeDocument/2006/relationships/hyperlink" Target="https://www.simplypsychology.org/multiple-intelligences.html#Critical-Evaluatio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implypsychology.org/multiple-intelligences.html#Spatial-Intelligence-picture-smart" TargetMode="External"/><Relationship Id="rId11" Type="http://schemas.openxmlformats.org/officeDocument/2006/relationships/hyperlink" Target="https://www.simplypsychology.org/multiple-intelligences.html#Naturalist-intelligence-nature-smart" TargetMode="External"/><Relationship Id="rId5" Type="http://schemas.openxmlformats.org/officeDocument/2006/relationships/hyperlink" Target="https://www.simplypsychology.org/multiple-intelligences.html#Logical-Mathematical-Intelligence-numberreasoning-smart" TargetMode="External"/><Relationship Id="rId10" Type="http://schemas.openxmlformats.org/officeDocument/2006/relationships/hyperlink" Target="https://www.simplypsychology.org/multiple-intelligences.html#Intrapersonal-Intelligence-self-smart" TargetMode="External"/><Relationship Id="rId4" Type="http://schemas.openxmlformats.org/officeDocument/2006/relationships/hyperlink" Target="https://www.simplypsychology.org/multiple-intelligences.html#Linguistic-Intelligence-word-smart" TargetMode="External"/><Relationship Id="rId9" Type="http://schemas.openxmlformats.org/officeDocument/2006/relationships/hyperlink" Target="https://www.simplypsychology.org/multiple-intelligences.html#Interpersonal-Intelligence-people-smar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h.wa.gov/you-and-your-family/be-well-w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rabrach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zou@hotmail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1150624"/>
            <a:ext cx="10782300" cy="3352800"/>
          </a:xfrm>
        </p:spPr>
        <p:txBody>
          <a:bodyPr/>
          <a:lstStyle/>
          <a:p>
            <a:pPr algn="ctr"/>
            <a:r>
              <a:rPr lang="en-US" sz="7200" i="1"/>
              <a:t>Team Resilience 2.0: Heightened Capacity Beyond Recovery​</a:t>
            </a:r>
            <a:br>
              <a:rPr lang="en-US"/>
            </a:br>
            <a:r>
              <a:rPr lang="en-US" sz="2000"/>
              <a:t> </a:t>
            </a:r>
            <a:br>
              <a:rPr lang="en-US"/>
            </a:br>
            <a:r>
              <a:rPr lang="en-US" sz="4400" spc="400"/>
              <a:t>RESULTS WA 2024 Lean Conference</a:t>
            </a:r>
            <a:endParaRPr lang="en-US" sz="4400">
              <a:solidFill>
                <a:srgbClr val="363636"/>
              </a:solidFill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4753" y="4910284"/>
            <a:ext cx="5925312" cy="1830485"/>
          </a:xfrm>
        </p:spPr>
        <p:txBody>
          <a:bodyPr>
            <a:normAutofit fontScale="32500" lnSpcReduction="20000"/>
          </a:bodyPr>
          <a:lstStyle/>
          <a:p>
            <a:r>
              <a:rPr lang="en-US" sz="9000">
                <a:solidFill>
                  <a:schemeClr val="bg1"/>
                </a:solidFill>
              </a:rPr>
              <a:t>Jason D. Feldman, MPH</a:t>
            </a:r>
          </a:p>
          <a:p>
            <a:r>
              <a:rPr lang="en-US" sz="9000"/>
              <a:t>Michelle Yingyi Zou, MBA/MSF/MAHS</a:t>
            </a:r>
          </a:p>
          <a:p>
            <a:endParaRPr lang="en-US"/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E2D8EEA5-945E-D284-DBD1-8C4522B1C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9212" y="1170959"/>
            <a:ext cx="816273" cy="42390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FBAB1-551F-E482-83B9-B07E2D91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What factors (variables) contribute to a person's resilience?</a:t>
            </a:r>
          </a:p>
        </p:txBody>
      </p:sp>
      <p:graphicFrame>
        <p:nvGraphicFramePr>
          <p:cNvPr id="8" name="Content Placeholder 2" descr="Biology​&#10;&#10;Self-awareness​&#10;&#10;Self-regulation ​&#10;&#10;Mental agility ​&#10;&#10;Optimism ​&#10;&#10;Self-efficacy or mastery​&#10;&#10;Connection ​&#10;&#10;Positive institutions​">
            <a:extLst>
              <a:ext uri="{FF2B5EF4-FFF2-40B4-BE49-F238E27FC236}">
                <a16:creationId xmlns:a16="http://schemas.microsoft.com/office/drawing/2014/main" id="{0D4EF4BC-1F59-E2ED-F728-7968E02145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967477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20FA57-9D18-A12C-C25A-DAAE98A9E0C4}"/>
              </a:ext>
            </a:extLst>
          </p:cNvPr>
          <p:cNvSpPr txBox="1"/>
          <p:nvPr/>
        </p:nvSpPr>
        <p:spPr>
          <a:xfrm>
            <a:off x="2363089" y="6327247"/>
            <a:ext cx="616305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400" spc="-50"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Source:  ”Positive Psychology: Resilience Skills”, University of Pennsylvania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4F3B0-B6F2-EB6D-2781-2C200A12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FE61044-E5F7-428D-86F8-6494562D5557}" type="datetime1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10/16/2024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834EE-E79C-53B5-7A89-4D993F3C3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8DA9DAA-006C-4F4B-980E-E3DF019B24E2}" type="slidenum">
              <a:rPr lang="en-US" sz="9500">
                <a:solidFill>
                  <a:srgbClr val="FFFFFF">
                    <a:alpha val="25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9500">
              <a:solidFill>
                <a:srgbClr val="FFFFFF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EC6CF2A7-E1BA-7212-39B6-22886CDA6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9212" y="1170959"/>
            <a:ext cx="816273" cy="42390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FBAB1-551F-E482-83B9-B07E2D91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What factors (variables) contribute to a team’s resilience?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D4EF4BC-1F59-E2ED-F728-7968E0214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47220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9C2A20-8554-5775-7C11-5A4EAAAFBDA2}"/>
              </a:ext>
            </a:extLst>
          </p:cNvPr>
          <p:cNvSpPr txBox="1"/>
          <p:nvPr/>
        </p:nvSpPr>
        <p:spPr>
          <a:xfrm>
            <a:off x="2274598" y="6059630"/>
            <a:ext cx="61630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Source: </a:t>
            </a:r>
            <a:r>
              <a:rPr lang="en-US" sz="1600" i="1"/>
              <a:t>Build Your Team’s Resilience — From Home </a:t>
            </a:r>
            <a:r>
              <a:rPr lang="en-US" sz="1600"/>
              <a:t>(hbr.org)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4F3B0-B6F2-EB6D-2781-2C200A12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FE61044-E5F7-428D-86F8-6494562D5557}" type="datetime1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10/16/2024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834EE-E79C-53B5-7A89-4D993F3C3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8DA9DAA-006C-4F4B-980E-E3DF019B24E2}" type="slidenum">
              <a:rPr lang="en-US" sz="9500">
                <a:solidFill>
                  <a:srgbClr val="FFFFFF">
                    <a:alpha val="25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9500">
              <a:solidFill>
                <a:srgbClr val="FFFFFF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A17B1F-CBF6-60E4-8AF7-5E101C44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507E9-CE7B-195D-86F9-94C589E07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4200" y="5961259"/>
            <a:ext cx="474979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By Dr. Tal Ben-Shahar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i="1" spc="-120">
                <a:solidFill>
                  <a:schemeClr val="accent1"/>
                </a:solidFill>
              </a:rPr>
              <a:t>How to increase resilience? </a:t>
            </a:r>
            <a:br>
              <a:rPr lang="en-US" sz="4000" spc="-120">
                <a:effectLst/>
              </a:rPr>
            </a:br>
            <a:endParaRPr lang="en-US" sz="4000" spc="-120">
              <a:solidFill>
                <a:schemeClr val="accen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6D243A-78EB-EBB9-DE25-314DEDA55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/>
              <a:t>A framework: </a:t>
            </a:r>
          </a:p>
          <a:p>
            <a:r>
              <a:rPr lang="en-US" sz="3600"/>
              <a:t>The SPIRE model</a:t>
            </a:r>
          </a:p>
        </p:txBody>
      </p:sp>
      <p:pic>
        <p:nvPicPr>
          <p:cNvPr id="2" name="Picture 1" descr="The SPIRE model framework&#10;&#10;">
            <a:extLst>
              <a:ext uri="{FF2B5EF4-FFF2-40B4-BE49-F238E27FC236}">
                <a16:creationId xmlns:a16="http://schemas.microsoft.com/office/drawing/2014/main" id="{073D1C32-9F0A-9744-8D9E-E9FCBABF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8" y="941307"/>
            <a:ext cx="6857999" cy="518846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4200" y="6334918"/>
            <a:ext cx="4114800" cy="22860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Source: Happiness Studies Academy </a:t>
            </a:r>
          </a:p>
        </p:txBody>
      </p:sp>
    </p:spTree>
    <p:extLst>
      <p:ext uri="{BB962C8B-B14F-4D97-AF65-F5344CB8AC3E}">
        <p14:creationId xmlns:p14="http://schemas.microsoft.com/office/powerpoint/2010/main" val="19060360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" y="-151118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Wellbeing/Happiness becomes a new field of study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1994" y="1600317"/>
            <a:ext cx="7056094" cy="43783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800" b="1"/>
              <a:t>Certificate Training Programs:</a:t>
            </a:r>
            <a:endParaRPr lang="en-US" sz="2800" b="1">
              <a:ea typeface="Calibri Light"/>
              <a:cs typeface="Calibri Light"/>
            </a:endParaRPr>
          </a:p>
          <a:p>
            <a:pPr marL="0" indent="0">
              <a:lnSpc>
                <a:spcPct val="85000"/>
              </a:lnSpc>
              <a:buNone/>
            </a:pPr>
            <a:endParaRPr lang="en-US" sz="2800">
              <a:ea typeface="Calibri Light"/>
              <a:cs typeface="Calibri Light"/>
            </a:endParaRPr>
          </a:p>
          <a:p>
            <a:endParaRPr lang="en-US" sz="2800"/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800"/>
              <a:t>Fla. Int’l Uni. “Chief Happiness Officer”</a:t>
            </a:r>
            <a:endParaRPr lang="en-US" sz="2800">
              <a:ea typeface="Calibri Light"/>
              <a:cs typeface="Calibri Light"/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800">
                <a:sym typeface="Wingdings" panose="05000000000000000000" pitchFamily="2" charset="2"/>
              </a:rPr>
              <a:t> </a:t>
            </a:r>
            <a:r>
              <a:rPr lang="en-US" sz="2800"/>
              <a:t>World Happiness Summit (WOHASU)</a:t>
            </a:r>
            <a:endParaRPr lang="en-US" sz="2800">
              <a:ea typeface="Calibri Light"/>
              <a:cs typeface="Calibri Light"/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sz="2800"/>
          </a:p>
          <a:p>
            <a:r>
              <a:rPr lang="en-US" sz="2800"/>
              <a:t>World’s first 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800" b="1" i="1"/>
              <a:t>Master of Arts </a:t>
            </a:r>
            <a:endParaRPr lang="en-US" sz="2800" b="1" i="1">
              <a:ea typeface="Calibri Light"/>
              <a:cs typeface="Calibri Light"/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800" b="1"/>
              <a:t>in Happiness Studies</a:t>
            </a:r>
            <a:endParaRPr lang="en-US"/>
          </a:p>
        </p:txBody>
      </p:sp>
      <p:pic>
        <p:nvPicPr>
          <p:cNvPr id="2" name="Picture 1" descr="HSA Logo">
            <a:extLst>
              <a:ext uri="{FF2B5EF4-FFF2-40B4-BE49-F238E27FC236}">
                <a16:creationId xmlns:a16="http://schemas.microsoft.com/office/drawing/2014/main" id="{3C4879A3-A754-1C26-328D-115B31D049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36" y="2082087"/>
            <a:ext cx="4482067" cy="781373"/>
          </a:xfrm>
          <a:prstGeom prst="rect">
            <a:avLst/>
          </a:prstGeom>
        </p:spPr>
      </p:pic>
      <p:pic>
        <p:nvPicPr>
          <p:cNvPr id="1032" name="Picture 8" descr="Centenary University to Hold Ribbon-Cutting for New State-of-the-Art Facility for Adult Learners">
            <a:extLst>
              <a:ext uri="{FF2B5EF4-FFF2-40B4-BE49-F238E27FC236}">
                <a16:creationId xmlns:a16="http://schemas.microsoft.com/office/drawing/2014/main" id="{D7C95786-2965-FCB5-1F35-663D8369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00" y="4420467"/>
            <a:ext cx="2718200" cy="14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8DA9DAA-006C-4F4B-980E-E3DF019B24E2}" type="slidenum">
              <a:rPr lang="en-US" sz="9500">
                <a:solidFill>
                  <a:srgbClr val="FFFFFF">
                    <a:alpha val="45000"/>
                  </a:srgb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9500">
              <a:solidFill>
                <a:srgbClr val="FFFFFF">
                  <a:alpha val="45000"/>
                </a:srgb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26783B-8150-725D-9AA0-EA370ACD0F94}"/>
              </a:ext>
            </a:extLst>
          </p:cNvPr>
          <p:cNvSpPr txBox="1"/>
          <p:nvPr/>
        </p:nvSpPr>
        <p:spPr>
          <a:xfrm>
            <a:off x="7446996" y="1157346"/>
            <a:ext cx="4236189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800" b="1"/>
              <a:t>Courses in Happiness at:</a:t>
            </a:r>
            <a:endParaRPr lang="en-US" sz="2800" b="1">
              <a:ea typeface="Calibri Light"/>
              <a:cs typeface="Calibri Light"/>
            </a:endParaRPr>
          </a:p>
        </p:txBody>
      </p:sp>
      <p:pic>
        <p:nvPicPr>
          <p:cNvPr id="7" name="Picture 8" descr="See the source image">
            <a:extLst>
              <a:ext uri="{FF2B5EF4-FFF2-40B4-BE49-F238E27FC236}">
                <a16:creationId xmlns:a16="http://schemas.microsoft.com/office/drawing/2014/main" id="{9EB92655-90EB-F000-CDD6-AC5E238E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99" y="1661030"/>
            <a:ext cx="1313601" cy="12733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See the source image">
            <a:extLst>
              <a:ext uri="{FF2B5EF4-FFF2-40B4-BE49-F238E27FC236}">
                <a16:creationId xmlns:a16="http://schemas.microsoft.com/office/drawing/2014/main" id="{0E0757F8-C6F6-A460-FE0D-2B4C7062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18" y="3065572"/>
            <a:ext cx="2990975" cy="7826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9F149E4D-692A-DC26-49C5-31EDBB56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189" y="1987655"/>
            <a:ext cx="1442610" cy="6151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See the source image">
            <a:extLst>
              <a:ext uri="{FF2B5EF4-FFF2-40B4-BE49-F238E27FC236}">
                <a16:creationId xmlns:a16="http://schemas.microsoft.com/office/drawing/2014/main" id="{E880FA73-D198-2BB4-FD42-8D6E9F8D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67" y="3138872"/>
            <a:ext cx="1989651" cy="6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r. Lucian Kahan Boynton Beach | Periodontist Boynton Beach | Dental Implants Expert">
            <a:extLst>
              <a:ext uri="{FF2B5EF4-FFF2-40B4-BE49-F238E27FC236}">
                <a16:creationId xmlns:a16="http://schemas.microsoft.com/office/drawing/2014/main" id="{AD9072D0-E042-C60B-680C-8DFE4097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99" y="4074630"/>
            <a:ext cx="1411977" cy="14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Miami Packing &amp; Move-In Checklist - Campus Arrival">
            <a:extLst>
              <a:ext uri="{FF2B5EF4-FFF2-40B4-BE49-F238E27FC236}">
                <a16:creationId xmlns:a16="http://schemas.microsoft.com/office/drawing/2014/main" id="{AF9474A3-5B26-3DB1-9B49-3A7DB0261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091" y="4213104"/>
            <a:ext cx="1536296" cy="15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45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4158362" cy="50193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4000" spc="-120">
                <a:solidFill>
                  <a:schemeClr val="accent1"/>
                </a:solidFill>
              </a:rPr>
              <a:t>Introduce some techniques through the SPIRE framework</a:t>
            </a:r>
            <a:br>
              <a:rPr lang="en-US" sz="4000" spc="-120">
                <a:effectLst/>
              </a:rPr>
            </a:br>
            <a:endParaRPr lang="en-US" sz="4000" spc="-120">
              <a:solidFill>
                <a:schemeClr val="accent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A17B1F-CBF6-60E4-8AF7-5E101C44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948680" y="6379586"/>
            <a:ext cx="4114800" cy="22860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Source: Happiness Studies Academy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FCAE4-CAEA-8575-AA66-2328B63E3D7E}"/>
              </a:ext>
            </a:extLst>
          </p:cNvPr>
          <p:cNvSpPr txBox="1"/>
          <p:nvPr/>
        </p:nvSpPr>
        <p:spPr>
          <a:xfrm>
            <a:off x="6421388" y="1636292"/>
            <a:ext cx="5062827" cy="427809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cs typeface="Calibri Light"/>
              </a:rPr>
              <a:t>  </a:t>
            </a:r>
            <a:endParaRPr lang="en-US" sz="2400">
              <a:solidFill>
                <a:srgbClr val="000000"/>
              </a:solidFill>
              <a:cs typeface="Calibri Light"/>
            </a:endParaRPr>
          </a:p>
          <a:p>
            <a:r>
              <a:rPr lang="en-US" sz="3600" b="1">
                <a:solidFill>
                  <a:srgbClr val="FFC000"/>
                </a:solidFill>
                <a:cs typeface="Calibri Light"/>
              </a:rPr>
              <a:t>  </a:t>
            </a:r>
            <a:r>
              <a:rPr lang="en-US" sz="4000" b="1">
                <a:solidFill>
                  <a:srgbClr val="FFC000"/>
                </a:solidFill>
                <a:cs typeface="Calibri Light"/>
              </a:rPr>
              <a:t>S</a:t>
            </a:r>
            <a:r>
              <a:rPr lang="en-US" sz="3600" b="1">
                <a:solidFill>
                  <a:srgbClr val="FFC000"/>
                </a:solidFill>
                <a:cs typeface="Calibri Light"/>
              </a:rPr>
              <a:t>  Spiritual Wellbeing</a:t>
            </a:r>
            <a:endParaRPr lang="en-US" sz="2400">
              <a:cs typeface="Calibri Light"/>
            </a:endParaRPr>
          </a:p>
          <a:p>
            <a:r>
              <a:rPr lang="en-US" sz="3600" b="1">
                <a:solidFill>
                  <a:srgbClr val="D45F31"/>
                </a:solidFill>
                <a:cs typeface="Calibri Light"/>
              </a:rPr>
              <a:t>  </a:t>
            </a:r>
            <a:r>
              <a:rPr lang="en-US" sz="4000" b="1">
                <a:solidFill>
                  <a:srgbClr val="D45F31"/>
                </a:solidFill>
                <a:cs typeface="Calibri Light"/>
              </a:rPr>
              <a:t>P </a:t>
            </a:r>
            <a:r>
              <a:rPr lang="en-US" sz="3600" b="1">
                <a:solidFill>
                  <a:srgbClr val="D45F31"/>
                </a:solidFill>
                <a:cs typeface="Calibri Light"/>
              </a:rPr>
              <a:t> Physical Wellbeing</a:t>
            </a:r>
          </a:p>
          <a:p>
            <a:r>
              <a:rPr lang="en-US" sz="3600" b="1">
                <a:solidFill>
                  <a:srgbClr val="FF0000"/>
                </a:solidFill>
                <a:cs typeface="Calibri Light"/>
              </a:rPr>
              <a:t>  </a:t>
            </a:r>
            <a:r>
              <a:rPr lang="en-US" sz="4000" b="1">
                <a:solidFill>
                  <a:srgbClr val="FF0000"/>
                </a:solidFill>
                <a:cs typeface="Calibri Light"/>
              </a:rPr>
              <a:t>I </a:t>
            </a:r>
            <a:r>
              <a:rPr lang="en-US" sz="3600" b="1">
                <a:solidFill>
                  <a:srgbClr val="FF0000"/>
                </a:solidFill>
                <a:cs typeface="Calibri Light"/>
              </a:rPr>
              <a:t>  Intellectual Wellbeing</a:t>
            </a:r>
          </a:p>
          <a:p>
            <a:r>
              <a:rPr lang="en-US" sz="3600" b="1">
                <a:solidFill>
                  <a:srgbClr val="00B050"/>
                </a:solidFill>
                <a:cs typeface="Calibri Light"/>
              </a:rPr>
              <a:t>  </a:t>
            </a:r>
            <a:r>
              <a:rPr lang="en-US" sz="4000" b="1">
                <a:solidFill>
                  <a:srgbClr val="00B050"/>
                </a:solidFill>
                <a:cs typeface="Calibri Light"/>
              </a:rPr>
              <a:t>R</a:t>
            </a:r>
            <a:r>
              <a:rPr lang="en-US" sz="3600" b="1">
                <a:solidFill>
                  <a:srgbClr val="00B050"/>
                </a:solidFill>
                <a:cs typeface="Calibri Light"/>
              </a:rPr>
              <a:t>  Relational Wellbeing</a:t>
            </a:r>
            <a:endParaRPr lang="en-US" sz="2400"/>
          </a:p>
          <a:p>
            <a:r>
              <a:rPr lang="en-US" sz="3600" b="1">
                <a:solidFill>
                  <a:schemeClr val="accent1">
                    <a:lumMod val="76000"/>
                  </a:schemeClr>
                </a:solidFill>
                <a:cs typeface="Calibri Light"/>
              </a:rPr>
              <a:t>  </a:t>
            </a:r>
            <a:r>
              <a:rPr lang="en-US" sz="4000" b="1">
                <a:solidFill>
                  <a:schemeClr val="accent1"/>
                </a:solidFill>
                <a:cs typeface="Calibri Light"/>
              </a:rPr>
              <a:t>E</a:t>
            </a:r>
            <a:r>
              <a:rPr lang="en-US" sz="3600" b="1">
                <a:solidFill>
                  <a:schemeClr val="accent1"/>
                </a:solidFill>
                <a:cs typeface="Calibri Light"/>
              </a:rPr>
              <a:t>  Emotional Wellbeing</a:t>
            </a:r>
          </a:p>
          <a:p>
            <a:endParaRPr lang="en-US" sz="3600" b="1">
              <a:solidFill>
                <a:schemeClr val="accent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54752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i="1" spc="-120">
                <a:solidFill>
                  <a:schemeClr val="accent1"/>
                </a:solidFill>
              </a:rPr>
              <a:t>Techniques to increase resilience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6D243A-78EB-EBB9-DE25-314DEDA55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/>
              <a:t>1. Mindful breathing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70D77-1E56-3F58-C361-F8FB836DCACF}"/>
              </a:ext>
            </a:extLst>
          </p:cNvPr>
          <p:cNvSpPr txBox="1"/>
          <p:nvPr/>
        </p:nvSpPr>
        <p:spPr>
          <a:xfrm>
            <a:off x="542116" y="4622632"/>
            <a:ext cx="2572525" cy="206210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</a:t>
            </a:r>
            <a:endParaRPr lang="en-US" sz="1100">
              <a:solidFill>
                <a:srgbClr val="000000"/>
              </a:solidFill>
              <a:cs typeface="Calibri Light"/>
            </a:endParaRPr>
          </a:p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</a:t>
            </a:r>
            <a:r>
              <a:rPr lang="en-US" sz="2400" b="1">
                <a:solidFill>
                  <a:srgbClr val="FFC000"/>
                </a:solidFill>
                <a:cs typeface="Calibri Light"/>
              </a:rPr>
              <a:t>S</a:t>
            </a:r>
            <a:r>
              <a:rPr lang="en-US" sz="2000" b="1">
                <a:solidFill>
                  <a:srgbClr val="FFC000"/>
                </a:solidFill>
                <a:cs typeface="Calibri Light"/>
              </a:rPr>
              <a:t>  Spiritual Wellbeing</a:t>
            </a:r>
            <a:endParaRPr lang="en-US" sz="2000">
              <a:cs typeface="Calibri Light"/>
            </a:endParaRPr>
          </a:p>
          <a:p>
            <a:r>
              <a:rPr lang="en-US" sz="1600" b="1">
                <a:solidFill>
                  <a:srgbClr val="D45F31"/>
                </a:solidFill>
                <a:cs typeface="Calibri Light"/>
              </a:rPr>
              <a:t>  </a:t>
            </a:r>
            <a:r>
              <a:rPr lang="en-US" b="1">
                <a:solidFill>
                  <a:srgbClr val="D45F31"/>
                </a:solidFill>
                <a:cs typeface="Calibri Light"/>
              </a:rPr>
              <a:t>P </a:t>
            </a:r>
            <a:r>
              <a:rPr lang="en-US" sz="1600" b="1">
                <a:solidFill>
                  <a:srgbClr val="D45F31"/>
                </a:solidFill>
                <a:cs typeface="Calibri Light"/>
              </a:rPr>
              <a:t> Physical Wellbeing</a:t>
            </a:r>
          </a:p>
          <a:p>
            <a:r>
              <a:rPr lang="en-US" sz="1600" b="1">
                <a:solidFill>
                  <a:srgbClr val="FF0000"/>
                </a:solidFill>
                <a:cs typeface="Calibri Light"/>
              </a:rPr>
              <a:t>  </a:t>
            </a:r>
            <a:r>
              <a:rPr lang="en-US" b="1">
                <a:solidFill>
                  <a:srgbClr val="FF0000"/>
                </a:solidFill>
                <a:cs typeface="Calibri Light"/>
              </a:rPr>
              <a:t>I </a:t>
            </a:r>
            <a:r>
              <a:rPr lang="en-US" sz="1600" b="1">
                <a:solidFill>
                  <a:srgbClr val="FF0000"/>
                </a:solidFill>
                <a:cs typeface="Calibri Light"/>
              </a:rPr>
              <a:t>  Intellectual Wellbeing</a:t>
            </a:r>
          </a:p>
          <a:p>
            <a:r>
              <a:rPr lang="en-US" sz="1600" b="1">
                <a:solidFill>
                  <a:srgbClr val="00B050"/>
                </a:solidFill>
                <a:cs typeface="Calibri Light"/>
              </a:rPr>
              <a:t>  </a:t>
            </a:r>
            <a:r>
              <a:rPr lang="en-US" b="1">
                <a:solidFill>
                  <a:srgbClr val="00B050"/>
                </a:solidFill>
                <a:cs typeface="Calibri Light"/>
              </a:rPr>
              <a:t>R</a:t>
            </a:r>
            <a:r>
              <a:rPr lang="en-US" sz="1600" b="1">
                <a:solidFill>
                  <a:srgbClr val="00B050"/>
                </a:solidFill>
                <a:cs typeface="Calibri Light"/>
              </a:rPr>
              <a:t>  Relational Wellbeing</a:t>
            </a:r>
            <a:endParaRPr lang="en-US" sz="1100"/>
          </a:p>
          <a:p>
            <a:r>
              <a:rPr lang="en-US" sz="1600" b="1">
                <a:solidFill>
                  <a:schemeClr val="accent1">
                    <a:lumMod val="76000"/>
                  </a:schemeClr>
                </a:solidFill>
                <a:cs typeface="Calibri Light"/>
              </a:rPr>
              <a:t>  </a:t>
            </a:r>
            <a:r>
              <a:rPr lang="en-US" b="1">
                <a:solidFill>
                  <a:schemeClr val="accent1"/>
                </a:solidFill>
                <a:cs typeface="Calibri Light"/>
              </a:rPr>
              <a:t>E</a:t>
            </a:r>
            <a:r>
              <a:rPr lang="en-US" sz="1600" b="1">
                <a:solidFill>
                  <a:schemeClr val="accent1"/>
                </a:solidFill>
                <a:cs typeface="Calibri Light"/>
              </a:rPr>
              <a:t>  Emotional Wellbeing</a:t>
            </a:r>
          </a:p>
          <a:p>
            <a:endParaRPr lang="en-US" sz="1600" b="1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4098" name="Picture 2" descr="4 simple relaxation techniques to beat stress | Canadian Living">
            <a:extLst>
              <a:ext uri="{FF2B5EF4-FFF2-40B4-BE49-F238E27FC236}">
                <a16:creationId xmlns:a16="http://schemas.microsoft.com/office/drawing/2014/main" id="{E9A64F8C-719D-530A-C6A7-33204C67EE74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08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D4FCED9-37E0-3A00-E5A4-A8CD3818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8869" y="0"/>
            <a:ext cx="6858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i="1" spc="-120" dirty="0">
                <a:solidFill>
                  <a:schemeClr val="accent1"/>
                </a:solidFill>
              </a:rPr>
              <a:t>Techniques to increase resilience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6D243A-78EB-EBB9-DE25-314DEDA55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/>
              <a:t>2. Better handle stress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6B7D7-1FA9-11A3-1508-D2112945A955}"/>
              </a:ext>
            </a:extLst>
          </p:cNvPr>
          <p:cNvSpPr txBox="1"/>
          <p:nvPr/>
        </p:nvSpPr>
        <p:spPr>
          <a:xfrm>
            <a:off x="542116" y="4622632"/>
            <a:ext cx="2572525" cy="19697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</a:t>
            </a:r>
            <a:endParaRPr lang="en-US" sz="1100">
              <a:solidFill>
                <a:srgbClr val="000000"/>
              </a:solidFill>
              <a:cs typeface="Calibri Light"/>
            </a:endParaRPr>
          </a:p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S  Spiritual Wellbeing</a:t>
            </a:r>
            <a:endParaRPr lang="en-US" sz="1600">
              <a:cs typeface="Calibri Light"/>
            </a:endParaRPr>
          </a:p>
          <a:p>
            <a:r>
              <a:rPr lang="en-US" sz="1600" b="1">
                <a:solidFill>
                  <a:srgbClr val="D45F31"/>
                </a:solidFill>
                <a:cs typeface="Calibri Light"/>
              </a:rPr>
              <a:t>  </a:t>
            </a:r>
            <a:r>
              <a:rPr lang="en-US" sz="2000" b="1">
                <a:solidFill>
                  <a:srgbClr val="D45F31"/>
                </a:solidFill>
                <a:cs typeface="Calibri Light"/>
              </a:rPr>
              <a:t>P  Physical Wellbeing</a:t>
            </a:r>
          </a:p>
          <a:p>
            <a:r>
              <a:rPr lang="en-US" sz="1600" b="1">
                <a:solidFill>
                  <a:srgbClr val="FF0000"/>
                </a:solidFill>
                <a:cs typeface="Calibri Light"/>
              </a:rPr>
              <a:t>  </a:t>
            </a:r>
            <a:r>
              <a:rPr lang="en-US" b="1">
                <a:solidFill>
                  <a:srgbClr val="FF0000"/>
                </a:solidFill>
                <a:cs typeface="Calibri Light"/>
              </a:rPr>
              <a:t>I </a:t>
            </a:r>
            <a:r>
              <a:rPr lang="en-US" sz="1600" b="1">
                <a:solidFill>
                  <a:srgbClr val="FF0000"/>
                </a:solidFill>
                <a:cs typeface="Calibri Light"/>
              </a:rPr>
              <a:t>  Intellectual Wellbeing</a:t>
            </a:r>
          </a:p>
          <a:p>
            <a:r>
              <a:rPr lang="en-US" sz="1600" b="1">
                <a:solidFill>
                  <a:srgbClr val="00B050"/>
                </a:solidFill>
                <a:cs typeface="Calibri Light"/>
              </a:rPr>
              <a:t>  </a:t>
            </a:r>
            <a:r>
              <a:rPr lang="en-US" b="1">
                <a:solidFill>
                  <a:srgbClr val="00B050"/>
                </a:solidFill>
                <a:cs typeface="Calibri Light"/>
              </a:rPr>
              <a:t>R</a:t>
            </a:r>
            <a:r>
              <a:rPr lang="en-US" sz="1600" b="1">
                <a:solidFill>
                  <a:srgbClr val="00B050"/>
                </a:solidFill>
                <a:cs typeface="Calibri Light"/>
              </a:rPr>
              <a:t>  Relational Wellbeing</a:t>
            </a:r>
            <a:endParaRPr lang="en-US" sz="1100"/>
          </a:p>
          <a:p>
            <a:r>
              <a:rPr lang="en-US" sz="1600" b="1">
                <a:solidFill>
                  <a:schemeClr val="accent1">
                    <a:lumMod val="76000"/>
                  </a:schemeClr>
                </a:solidFill>
                <a:cs typeface="Calibri Light"/>
              </a:rPr>
              <a:t>  </a:t>
            </a:r>
            <a:r>
              <a:rPr lang="en-US" b="1">
                <a:solidFill>
                  <a:schemeClr val="accent1"/>
                </a:solidFill>
                <a:cs typeface="Calibri Light"/>
              </a:rPr>
              <a:t>E</a:t>
            </a:r>
            <a:r>
              <a:rPr lang="en-US" sz="1600" b="1">
                <a:solidFill>
                  <a:schemeClr val="accent1"/>
                </a:solidFill>
                <a:cs typeface="Calibri Light"/>
              </a:rPr>
              <a:t>  Emotional Wellbeing</a:t>
            </a:r>
          </a:p>
          <a:p>
            <a:endParaRPr lang="en-US" sz="1600" b="1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DA720-3BA5-203F-89F3-EFA1A790CE9E}"/>
              </a:ext>
            </a:extLst>
          </p:cNvPr>
          <p:cNvSpPr txBox="1"/>
          <p:nvPr/>
        </p:nvSpPr>
        <p:spPr>
          <a:xfrm>
            <a:off x="6507493" y="775978"/>
            <a:ext cx="4558021" cy="4992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3600"/>
          </a:p>
          <a:p>
            <a:pPr algn="ctr">
              <a:lnSpc>
                <a:spcPct val="150000"/>
              </a:lnSpc>
            </a:pPr>
            <a:r>
              <a:rPr lang="en-US" sz="3600"/>
              <a:t>What are some common stressors you  have noticed in your workplace?</a:t>
            </a:r>
            <a:endParaRPr lang="en-US" sz="3600">
              <a:cs typeface="Calibri Light"/>
            </a:endParaRPr>
          </a:p>
          <a:p>
            <a:pPr algn="ctr">
              <a:lnSpc>
                <a:spcPct val="150000"/>
              </a:lnSpc>
            </a:pPr>
            <a:endParaRPr lang="en-US" sz="3600">
              <a:cs typeface="Calibri Light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F31A142-2E22-42FF-F0AB-E9E60B19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9845" y="1090417"/>
            <a:ext cx="816273" cy="42390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36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D4FCED9-37E0-3A00-E5A4-A8CD3818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8869" y="0"/>
            <a:ext cx="6858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i="1"/>
              <a:t>Techniques to increase resilience</a:t>
            </a:r>
            <a:endParaRPr lang="en-US" sz="4000" i="1" spc="-120">
              <a:solidFill>
                <a:schemeClr val="accen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6D243A-78EB-EBB9-DE25-314DEDA55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/>
              <a:t>2. Better handle stress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F19F8-B1A0-8C17-184E-24B03EAE008C}"/>
              </a:ext>
            </a:extLst>
          </p:cNvPr>
          <p:cNvSpPr txBox="1"/>
          <p:nvPr/>
        </p:nvSpPr>
        <p:spPr>
          <a:xfrm>
            <a:off x="542116" y="4622632"/>
            <a:ext cx="2572525" cy="19697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</a:t>
            </a:r>
            <a:endParaRPr lang="en-US" sz="1100">
              <a:solidFill>
                <a:srgbClr val="000000"/>
              </a:solidFill>
              <a:cs typeface="Calibri Light"/>
            </a:endParaRPr>
          </a:p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S  Spiritual Wellbeing</a:t>
            </a:r>
            <a:endParaRPr lang="en-US" sz="1600">
              <a:cs typeface="Calibri Light"/>
            </a:endParaRPr>
          </a:p>
          <a:p>
            <a:r>
              <a:rPr lang="en-US" sz="1600" b="1">
                <a:solidFill>
                  <a:srgbClr val="D45F31"/>
                </a:solidFill>
                <a:cs typeface="Calibri Light"/>
              </a:rPr>
              <a:t>  </a:t>
            </a:r>
            <a:r>
              <a:rPr lang="en-US" sz="2000" b="1">
                <a:solidFill>
                  <a:srgbClr val="D45F31"/>
                </a:solidFill>
                <a:cs typeface="Calibri Light"/>
              </a:rPr>
              <a:t>P  Physical Wellbeing</a:t>
            </a:r>
          </a:p>
          <a:p>
            <a:r>
              <a:rPr lang="en-US" sz="1600" b="1">
                <a:solidFill>
                  <a:srgbClr val="FF0000"/>
                </a:solidFill>
                <a:cs typeface="Calibri Light"/>
              </a:rPr>
              <a:t>  </a:t>
            </a:r>
            <a:r>
              <a:rPr lang="en-US" b="1">
                <a:solidFill>
                  <a:srgbClr val="FF0000"/>
                </a:solidFill>
                <a:cs typeface="Calibri Light"/>
              </a:rPr>
              <a:t>I </a:t>
            </a:r>
            <a:r>
              <a:rPr lang="en-US" sz="1600" b="1">
                <a:solidFill>
                  <a:srgbClr val="FF0000"/>
                </a:solidFill>
                <a:cs typeface="Calibri Light"/>
              </a:rPr>
              <a:t>  Intellectual Wellbeing</a:t>
            </a:r>
          </a:p>
          <a:p>
            <a:r>
              <a:rPr lang="en-US" sz="1600" b="1">
                <a:solidFill>
                  <a:srgbClr val="00B050"/>
                </a:solidFill>
                <a:cs typeface="Calibri Light"/>
              </a:rPr>
              <a:t>  </a:t>
            </a:r>
            <a:r>
              <a:rPr lang="en-US" b="1">
                <a:solidFill>
                  <a:srgbClr val="00B050"/>
                </a:solidFill>
                <a:cs typeface="Calibri Light"/>
              </a:rPr>
              <a:t>R</a:t>
            </a:r>
            <a:r>
              <a:rPr lang="en-US" sz="1600" b="1">
                <a:solidFill>
                  <a:srgbClr val="00B050"/>
                </a:solidFill>
                <a:cs typeface="Calibri Light"/>
              </a:rPr>
              <a:t>  Relational Wellbeing</a:t>
            </a:r>
            <a:endParaRPr lang="en-US" sz="1100"/>
          </a:p>
          <a:p>
            <a:r>
              <a:rPr lang="en-US" sz="1600" b="1">
                <a:solidFill>
                  <a:schemeClr val="accent1">
                    <a:lumMod val="76000"/>
                  </a:schemeClr>
                </a:solidFill>
                <a:cs typeface="Calibri Light"/>
              </a:rPr>
              <a:t>  </a:t>
            </a:r>
            <a:r>
              <a:rPr lang="en-US" b="1">
                <a:solidFill>
                  <a:schemeClr val="accent1"/>
                </a:solidFill>
                <a:cs typeface="Calibri Light"/>
              </a:rPr>
              <a:t>E</a:t>
            </a:r>
            <a:r>
              <a:rPr lang="en-US" sz="1600" b="1">
                <a:solidFill>
                  <a:schemeClr val="accent1"/>
                </a:solidFill>
                <a:cs typeface="Calibri Light"/>
              </a:rPr>
              <a:t>  Emotional Wellbeing</a:t>
            </a:r>
          </a:p>
          <a:p>
            <a:endParaRPr lang="en-US" sz="1600" b="1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AB1B2-CBF5-8078-B159-38FB86F1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3029" y="674205"/>
            <a:ext cx="7363840" cy="572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3875E3-97DF-3EBE-192E-F0C2263FAFF7}"/>
              </a:ext>
            </a:extLst>
          </p:cNvPr>
          <p:cNvSpPr txBox="1"/>
          <p:nvPr/>
        </p:nvSpPr>
        <p:spPr>
          <a:xfrm>
            <a:off x="6561392" y="1334851"/>
            <a:ext cx="4078665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000"/>
          </a:p>
          <a:p>
            <a:pPr algn="ctr"/>
            <a:endParaRPr lang="en-US" sz="4000"/>
          </a:p>
          <a:p>
            <a:pPr algn="ctr"/>
            <a:r>
              <a:rPr lang="en-US" sz="4000"/>
              <a:t>What are some techniques you have used to help destress?</a:t>
            </a:r>
            <a:endParaRPr lang="en-US"/>
          </a:p>
          <a:p>
            <a:pPr algn="ctr"/>
            <a:endParaRPr lang="en-US" sz="4000">
              <a:cs typeface="Calibri Light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3632AB0-1796-3FCC-3B8C-069FB09CF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4454" y="2168870"/>
            <a:ext cx="816273" cy="42390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1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FB7351-73D5-FCA5-1CE6-DAF42256A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3"/>
            <a:ext cx="2745480" cy="2535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i="1" spc="-120">
                <a:solidFill>
                  <a:schemeClr val="accent1"/>
                </a:solidFill>
              </a:rPr>
              <a:t>Techniques to increase resilience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6D243A-78EB-EBB9-DE25-314DEDA55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665" y="3124199"/>
            <a:ext cx="2658872" cy="2733497"/>
          </a:xfrm>
        </p:spPr>
        <p:txBody>
          <a:bodyPr>
            <a:normAutofit/>
          </a:bodyPr>
          <a:lstStyle/>
          <a:p>
            <a:r>
              <a:rPr lang="en-US" sz="2800"/>
              <a:t>3. Use your strengths (your strong types of intelligence)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4DCF5-8B2F-5899-D8C1-E20D8A7AF4E6}"/>
              </a:ext>
            </a:extLst>
          </p:cNvPr>
          <p:cNvSpPr txBox="1"/>
          <p:nvPr/>
        </p:nvSpPr>
        <p:spPr>
          <a:xfrm>
            <a:off x="188330" y="4745096"/>
            <a:ext cx="2572525" cy="206210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</a:t>
            </a:r>
            <a:endParaRPr lang="en-US" sz="1100">
              <a:solidFill>
                <a:srgbClr val="000000"/>
              </a:solidFill>
              <a:cs typeface="Calibri Light"/>
            </a:endParaRPr>
          </a:p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</a:t>
            </a:r>
            <a:r>
              <a:rPr lang="en-US" sz="2400" b="1">
                <a:solidFill>
                  <a:srgbClr val="FFC000"/>
                </a:solidFill>
                <a:cs typeface="Calibri Light"/>
              </a:rPr>
              <a:t>S</a:t>
            </a:r>
            <a:r>
              <a:rPr lang="en-US" sz="2000" b="1">
                <a:solidFill>
                  <a:srgbClr val="FFC000"/>
                </a:solidFill>
                <a:cs typeface="Calibri Light"/>
              </a:rPr>
              <a:t>  Spiritual Wellbeing</a:t>
            </a:r>
            <a:endParaRPr lang="en-US" sz="2000">
              <a:cs typeface="Calibri Light"/>
            </a:endParaRPr>
          </a:p>
          <a:p>
            <a:r>
              <a:rPr lang="en-US" sz="1600" b="1">
                <a:solidFill>
                  <a:srgbClr val="D45F31"/>
                </a:solidFill>
                <a:cs typeface="Calibri Light"/>
              </a:rPr>
              <a:t>  </a:t>
            </a:r>
            <a:r>
              <a:rPr lang="en-US" b="1">
                <a:solidFill>
                  <a:srgbClr val="D45F31"/>
                </a:solidFill>
                <a:cs typeface="Calibri Light"/>
              </a:rPr>
              <a:t>P </a:t>
            </a:r>
            <a:r>
              <a:rPr lang="en-US" sz="1600" b="1">
                <a:solidFill>
                  <a:srgbClr val="D45F31"/>
                </a:solidFill>
                <a:cs typeface="Calibri Light"/>
              </a:rPr>
              <a:t> Physical Wellbeing</a:t>
            </a:r>
          </a:p>
          <a:p>
            <a:r>
              <a:rPr lang="en-US" sz="1600" b="1">
                <a:solidFill>
                  <a:srgbClr val="FF0000"/>
                </a:solidFill>
                <a:cs typeface="Calibri Light"/>
              </a:rPr>
              <a:t>  </a:t>
            </a:r>
            <a:r>
              <a:rPr lang="en-US" b="1">
                <a:solidFill>
                  <a:srgbClr val="FF0000"/>
                </a:solidFill>
                <a:cs typeface="Calibri Light"/>
              </a:rPr>
              <a:t>I </a:t>
            </a:r>
            <a:r>
              <a:rPr lang="en-US" sz="1600" b="1">
                <a:solidFill>
                  <a:srgbClr val="FF0000"/>
                </a:solidFill>
                <a:cs typeface="Calibri Light"/>
              </a:rPr>
              <a:t>  Intellectual Wellbeing</a:t>
            </a:r>
          </a:p>
          <a:p>
            <a:r>
              <a:rPr lang="en-US" sz="1600" b="1">
                <a:solidFill>
                  <a:srgbClr val="00B050"/>
                </a:solidFill>
                <a:cs typeface="Calibri Light"/>
              </a:rPr>
              <a:t>  </a:t>
            </a:r>
            <a:r>
              <a:rPr lang="en-US" b="1">
                <a:solidFill>
                  <a:srgbClr val="00B050"/>
                </a:solidFill>
                <a:cs typeface="Calibri Light"/>
              </a:rPr>
              <a:t>R</a:t>
            </a:r>
            <a:r>
              <a:rPr lang="en-US" sz="1600" b="1">
                <a:solidFill>
                  <a:srgbClr val="00B050"/>
                </a:solidFill>
                <a:cs typeface="Calibri Light"/>
              </a:rPr>
              <a:t>  Relational Wellbeing</a:t>
            </a:r>
            <a:endParaRPr lang="en-US" sz="1100"/>
          </a:p>
          <a:p>
            <a:r>
              <a:rPr lang="en-US" sz="1600" b="1">
                <a:solidFill>
                  <a:schemeClr val="accent1">
                    <a:lumMod val="76000"/>
                  </a:schemeClr>
                </a:solidFill>
                <a:cs typeface="Calibri Light"/>
              </a:rPr>
              <a:t>  </a:t>
            </a:r>
            <a:r>
              <a:rPr lang="en-US" b="1">
                <a:solidFill>
                  <a:schemeClr val="accent1"/>
                </a:solidFill>
                <a:cs typeface="Calibri Light"/>
              </a:rPr>
              <a:t>E</a:t>
            </a:r>
            <a:r>
              <a:rPr lang="en-US" sz="1600" b="1">
                <a:solidFill>
                  <a:schemeClr val="accent1"/>
                </a:solidFill>
                <a:cs typeface="Calibri Light"/>
              </a:rPr>
              <a:t>  Emotional Wellbeing</a:t>
            </a:r>
          </a:p>
          <a:p>
            <a:endParaRPr lang="en-US" sz="1600" b="1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5130" name="Picture 10" descr="Howard Gardner">
            <a:extLst>
              <a:ext uri="{FF2B5EF4-FFF2-40B4-BE49-F238E27FC236}">
                <a16:creationId xmlns:a16="http://schemas.microsoft.com/office/drawing/2014/main" id="{47DB3C5C-5F97-BA59-995E-99DBA5B7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59" y="-12192"/>
            <a:ext cx="8858257" cy="67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98CBE-C052-7288-EFF6-54BDC279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30881" y="6586799"/>
            <a:ext cx="3388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Howard Gardner (1983), </a:t>
            </a:r>
            <a:r>
              <a:rPr lang="en-US" sz="1400" i="1"/>
              <a:t>Frames of Mind</a:t>
            </a:r>
          </a:p>
        </p:txBody>
      </p:sp>
    </p:spTree>
    <p:extLst>
      <p:ext uri="{BB962C8B-B14F-4D97-AF65-F5344CB8AC3E}">
        <p14:creationId xmlns:p14="http://schemas.microsoft.com/office/powerpoint/2010/main" val="319807858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BC43D-8628-E02C-0489-E5D01BC4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-1658198"/>
            <a:ext cx="10772775" cy="16581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cs typeface="Calibri Light"/>
              </a:rPr>
              <a:t>Albert Einstein quote</a:t>
            </a:r>
            <a:endParaRPr lang="en-US" dirty="0"/>
          </a:p>
        </p:txBody>
      </p:sp>
      <p:pic>
        <p:nvPicPr>
          <p:cNvPr id="5" name="Picture 4" descr="A cartoon of a man behind a desk instructing a monkey, elephant, penguin, fish, seal, and dog to climb a tree for their exam demonstrates that equality does not equal equity.">
            <a:extLst>
              <a:ext uri="{FF2B5EF4-FFF2-40B4-BE49-F238E27FC236}">
                <a16:creationId xmlns:a16="http://schemas.microsoft.com/office/drawing/2014/main" id="{615EA5A9-4901-AE38-5A55-F43D9233B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527028"/>
            <a:ext cx="6278529" cy="38142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7D1DC-5726-EA07-0E33-0FB07665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7768" y="1716742"/>
            <a:ext cx="3677654" cy="4396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800" spc="-120">
                <a:solidFill>
                  <a:srgbClr val="FFFFFF"/>
                </a:solidFill>
                <a:latin typeface="+mj-lt"/>
                <a:cs typeface="Calibri Light"/>
              </a:rPr>
              <a:t> "Everyone is a genius. But if you judge a fish by its ability to climb a tree, it will live its whole life believing that it is stupid." </a:t>
            </a:r>
            <a:endParaRPr lang="en-US"/>
          </a:p>
          <a:p>
            <a:pPr marL="4445" lvl="1" indent="0" algn="just">
              <a:lnSpc>
                <a:spcPct val="100000"/>
              </a:lnSpc>
              <a:buNone/>
            </a:pPr>
            <a:endParaRPr lang="en-US" sz="2800" spc="-120">
              <a:solidFill>
                <a:srgbClr val="FFFFFF"/>
              </a:solidFill>
              <a:latin typeface="+mj-lt"/>
              <a:cs typeface="Calibri Light"/>
            </a:endParaRPr>
          </a:p>
          <a:p>
            <a:pPr marL="4445" lvl="1" indent="0" algn="just">
              <a:lnSpc>
                <a:spcPct val="100000"/>
              </a:lnSpc>
              <a:buNone/>
            </a:pPr>
            <a:r>
              <a:rPr lang="en-US" sz="2800" spc="-120">
                <a:solidFill>
                  <a:srgbClr val="FFFFFF"/>
                </a:solidFill>
                <a:latin typeface="+mj-lt"/>
                <a:cs typeface="Calibri Light"/>
              </a:rPr>
              <a:t>   - Albert Einstein</a:t>
            </a:r>
            <a:endParaRPr lang="en-US">
              <a:cs typeface="Calibri Light" panose="020F03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0CFA-AF0E-61CB-9868-193D661DE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173EB5E-D63E-4A56-979A-C640D798D5AA}" type="datetime1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10/16/2024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7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44D5-691A-9CEB-3F5D-32D5024E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8393-1199-4426-1BF4-C532E4DBA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3600"/>
              <a:t>What is Resilience and Resilience 2.0?</a:t>
            </a:r>
            <a:endParaRPr lang="en-US" sz="3600">
              <a:ea typeface="Calibri Light"/>
              <a:cs typeface="Calibri Light"/>
            </a:endParaRPr>
          </a:p>
          <a:p>
            <a:pPr marL="457200" indent="-457200">
              <a:buAutoNum type="arabicPeriod"/>
            </a:pPr>
            <a:r>
              <a:rPr lang="en-US" sz="3600"/>
              <a:t>Why does it matter? </a:t>
            </a:r>
            <a:endParaRPr lang="en-US" sz="3600">
              <a:ea typeface="Calibri Light"/>
              <a:cs typeface="Calibri Light"/>
            </a:endParaRPr>
          </a:p>
          <a:p>
            <a:pPr marL="457200" indent="-457200">
              <a:buAutoNum type="arabicPeriod"/>
            </a:pPr>
            <a:r>
              <a:rPr lang="en-US" sz="3600"/>
              <a:t>Practice some techniques (The HOW)</a:t>
            </a:r>
            <a:endParaRPr lang="en-US" sz="3600">
              <a:cs typeface="Calibri Light"/>
            </a:endParaRPr>
          </a:p>
          <a:p>
            <a:pPr marL="457200" indent="-457200">
              <a:buAutoNum type="arabicPeriod"/>
            </a:pPr>
            <a:endParaRPr lang="en-US" sz="3600">
              <a:cs typeface="Calibri Light"/>
            </a:endParaRPr>
          </a:p>
          <a:p>
            <a:pPr marL="0" indent="0">
              <a:buNone/>
            </a:pPr>
            <a:r>
              <a:rPr lang="en-US" sz="3600">
                <a:solidFill>
                  <a:srgbClr val="262626"/>
                </a:solidFill>
                <a:cs typeface="Calibri Light"/>
              </a:rPr>
              <a:t>Interactive session</a:t>
            </a:r>
          </a:p>
          <a:p>
            <a:pPr marL="0" indent="0">
              <a:buNone/>
            </a:pPr>
            <a:r>
              <a:rPr lang="en-US" sz="3600">
                <a:solidFill>
                  <a:srgbClr val="262626"/>
                </a:solidFill>
                <a:cs typeface="Calibri Light"/>
              </a:rPr>
              <a:t>Be prepared to chat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8F07C-FD35-03B4-BC20-6A546BFB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14E-3876-4232-85FE-3D590B0F068C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98A1F-9FA3-5961-9C9F-2BFF2586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3371" y="6489383"/>
            <a:ext cx="5029200" cy="228600"/>
          </a:xfrm>
        </p:spPr>
        <p:txBody>
          <a:bodyPr/>
          <a:lstStyle/>
          <a:p>
            <a:r>
              <a:rPr lang="en-US">
                <a:solidFill>
                  <a:srgbClr val="000000">
                    <a:alpha val="80000"/>
                  </a:srgbClr>
                </a:solidFill>
                <a:ea typeface="Calibri Light"/>
                <a:cs typeface="Calibri Light"/>
              </a:rPr>
              <a:t>Lean Conference </a:t>
            </a:r>
            <a:r>
              <a:rPr lang="en-US" b="1">
                <a:solidFill>
                  <a:srgbClr val="363636"/>
                </a:solidFill>
              </a:rPr>
              <a:t>“Transforming Ideas Into Action”</a:t>
            </a:r>
            <a:endParaRPr lang="en-US">
              <a:solidFill>
                <a:srgbClr val="000000">
                  <a:alpha val="80000"/>
                </a:srgbClr>
              </a:solidFill>
              <a:ea typeface="Calibri Light"/>
              <a:cs typeface="Calibri Light"/>
            </a:endParaRPr>
          </a:p>
          <a:p>
            <a:endParaRPr lang="en-US">
              <a:solidFill>
                <a:srgbClr val="000000">
                  <a:alpha val="80000"/>
                </a:srgbClr>
              </a:solidFill>
              <a:ea typeface="Calibri Light"/>
              <a:cs typeface="Calibri Ligh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407FE-754B-EDB9-478B-7A5B4198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03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997ADD3-5D6F-F683-3DBC-70F68EFD3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i="1" spc="-120">
                <a:solidFill>
                  <a:schemeClr val="accent1"/>
                </a:solidFill>
              </a:rPr>
              <a:t>Techniques to increase resilience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6D243A-78EB-EBB9-DE25-314DEDA55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230740"/>
            <a:ext cx="4162425" cy="2733497"/>
          </a:xfrm>
        </p:spPr>
        <p:txBody>
          <a:bodyPr>
            <a:normAutofit/>
          </a:bodyPr>
          <a:lstStyle/>
          <a:p>
            <a:r>
              <a:rPr lang="en-US" sz="2800"/>
              <a:t>4. Strengthen relationships at work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0F8565-1220-F9EE-F916-359B8B022662}"/>
              </a:ext>
            </a:extLst>
          </p:cNvPr>
          <p:cNvSpPr txBox="1"/>
          <p:nvPr/>
        </p:nvSpPr>
        <p:spPr>
          <a:xfrm>
            <a:off x="569330" y="4609025"/>
            <a:ext cx="2681382" cy="19697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</a:t>
            </a:r>
            <a:endParaRPr lang="en-US" sz="1100">
              <a:solidFill>
                <a:srgbClr val="000000"/>
              </a:solidFill>
              <a:cs typeface="Calibri Light"/>
            </a:endParaRPr>
          </a:p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S  Spiritual Wellbeing</a:t>
            </a:r>
            <a:endParaRPr lang="en-US" sz="1600">
              <a:cs typeface="Calibri Light"/>
            </a:endParaRPr>
          </a:p>
          <a:p>
            <a:r>
              <a:rPr lang="en-US" sz="1600" b="1">
                <a:solidFill>
                  <a:srgbClr val="D45F31"/>
                </a:solidFill>
                <a:cs typeface="Calibri Light"/>
              </a:rPr>
              <a:t>  </a:t>
            </a:r>
            <a:r>
              <a:rPr lang="en-US" b="1">
                <a:solidFill>
                  <a:srgbClr val="D45F31"/>
                </a:solidFill>
                <a:cs typeface="Calibri Light"/>
              </a:rPr>
              <a:t>P </a:t>
            </a:r>
            <a:r>
              <a:rPr lang="en-US" sz="1600" b="1">
                <a:solidFill>
                  <a:srgbClr val="D45F31"/>
                </a:solidFill>
                <a:cs typeface="Calibri Light"/>
              </a:rPr>
              <a:t> Physical Wellbeing</a:t>
            </a:r>
          </a:p>
          <a:p>
            <a:r>
              <a:rPr lang="en-US" sz="1600" b="1">
                <a:solidFill>
                  <a:srgbClr val="FF0000"/>
                </a:solidFill>
                <a:cs typeface="Calibri Light"/>
              </a:rPr>
              <a:t>  </a:t>
            </a:r>
            <a:r>
              <a:rPr lang="en-US" b="1">
                <a:solidFill>
                  <a:srgbClr val="FF0000"/>
                </a:solidFill>
                <a:cs typeface="Calibri Light"/>
              </a:rPr>
              <a:t>I </a:t>
            </a:r>
            <a:r>
              <a:rPr lang="en-US" sz="1600" b="1">
                <a:solidFill>
                  <a:srgbClr val="FF0000"/>
                </a:solidFill>
                <a:cs typeface="Calibri Light"/>
              </a:rPr>
              <a:t>  Intellectual Wellbeing</a:t>
            </a:r>
          </a:p>
          <a:p>
            <a:r>
              <a:rPr lang="en-US" sz="2000" b="1">
                <a:solidFill>
                  <a:srgbClr val="00B050"/>
                </a:solidFill>
                <a:cs typeface="Calibri Light"/>
              </a:rPr>
              <a:t>  R  Relational Wellbeing</a:t>
            </a:r>
            <a:endParaRPr lang="en-US" sz="2000"/>
          </a:p>
          <a:p>
            <a:r>
              <a:rPr lang="en-US" sz="1600" b="1">
                <a:solidFill>
                  <a:schemeClr val="accent1">
                    <a:lumMod val="76000"/>
                  </a:schemeClr>
                </a:solidFill>
                <a:cs typeface="Calibri Light"/>
              </a:rPr>
              <a:t>  </a:t>
            </a:r>
            <a:r>
              <a:rPr lang="en-US" b="1">
                <a:solidFill>
                  <a:schemeClr val="accent1"/>
                </a:solidFill>
                <a:cs typeface="Calibri Light"/>
              </a:rPr>
              <a:t>E</a:t>
            </a:r>
            <a:r>
              <a:rPr lang="en-US" sz="1600" b="1">
                <a:solidFill>
                  <a:schemeClr val="accent1"/>
                </a:solidFill>
                <a:cs typeface="Calibri Light"/>
              </a:rPr>
              <a:t>  Emotional Wellbeing</a:t>
            </a:r>
          </a:p>
          <a:p>
            <a:endParaRPr lang="en-US" sz="1600" b="1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92E3B-AE57-8A3D-59BF-669F361C6A3E}"/>
              </a:ext>
            </a:extLst>
          </p:cNvPr>
          <p:cNvSpPr txBox="1"/>
          <p:nvPr/>
        </p:nvSpPr>
        <p:spPr>
          <a:xfrm>
            <a:off x="6666904" y="1713016"/>
            <a:ext cx="4379231" cy="4613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4000"/>
          </a:p>
          <a:p>
            <a:pPr algn="ctr">
              <a:lnSpc>
                <a:spcPct val="150000"/>
              </a:lnSpc>
            </a:pPr>
            <a:r>
              <a:rPr lang="en-US" sz="4000"/>
              <a:t>What do you do to strengthen relationship at work?</a:t>
            </a:r>
            <a:endParaRPr lang="en-US" sz="4000">
              <a:cs typeface="Calibri Light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8FC4654-4E90-9E27-3D8F-D83CA5B8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7758" y="2029113"/>
            <a:ext cx="816273" cy="42390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91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864A78F2-C886-7221-3417-38B9B70AA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i="1"/>
              <a:t>Techniques to increase resilience</a:t>
            </a:r>
            <a:endParaRPr lang="en-US" sz="4000" i="1" spc="-120">
              <a:solidFill>
                <a:schemeClr val="accen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6D243A-78EB-EBB9-DE25-314DEDA55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206356"/>
            <a:ext cx="4162425" cy="2733497"/>
          </a:xfrm>
        </p:spPr>
        <p:txBody>
          <a:bodyPr>
            <a:normAutofit/>
          </a:bodyPr>
          <a:lstStyle/>
          <a:p>
            <a:r>
              <a:rPr lang="en-US" sz="2800"/>
              <a:t>5. Increase positive emotions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03EB3-8A4B-151D-DAC0-2336DEE96A12}"/>
              </a:ext>
            </a:extLst>
          </p:cNvPr>
          <p:cNvSpPr txBox="1"/>
          <p:nvPr/>
        </p:nvSpPr>
        <p:spPr>
          <a:xfrm>
            <a:off x="569330" y="4581811"/>
            <a:ext cx="2654168" cy="19697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</a:t>
            </a:r>
            <a:endParaRPr lang="en-US" sz="1100">
              <a:solidFill>
                <a:srgbClr val="000000"/>
              </a:solidFill>
              <a:cs typeface="Calibri Light"/>
            </a:endParaRPr>
          </a:p>
          <a:p>
            <a:r>
              <a:rPr lang="en-US" sz="1600" b="1">
                <a:solidFill>
                  <a:srgbClr val="FFC000"/>
                </a:solidFill>
                <a:cs typeface="Calibri Light"/>
              </a:rPr>
              <a:t>  S  Spiritual Wellbeing</a:t>
            </a:r>
            <a:endParaRPr lang="en-US" sz="1600">
              <a:cs typeface="Calibri Light"/>
            </a:endParaRPr>
          </a:p>
          <a:p>
            <a:r>
              <a:rPr lang="en-US" sz="1600" b="1">
                <a:solidFill>
                  <a:srgbClr val="D45F31"/>
                </a:solidFill>
                <a:cs typeface="Calibri Light"/>
              </a:rPr>
              <a:t>  </a:t>
            </a:r>
            <a:r>
              <a:rPr lang="en-US" b="1">
                <a:solidFill>
                  <a:srgbClr val="D45F31"/>
                </a:solidFill>
                <a:cs typeface="Calibri Light"/>
              </a:rPr>
              <a:t>P </a:t>
            </a:r>
            <a:r>
              <a:rPr lang="en-US" sz="1600" b="1">
                <a:solidFill>
                  <a:srgbClr val="D45F31"/>
                </a:solidFill>
                <a:cs typeface="Calibri Light"/>
              </a:rPr>
              <a:t> Physical Wellbeing</a:t>
            </a:r>
          </a:p>
          <a:p>
            <a:r>
              <a:rPr lang="en-US" sz="1600" b="1">
                <a:solidFill>
                  <a:srgbClr val="FF0000"/>
                </a:solidFill>
                <a:cs typeface="Calibri Light"/>
              </a:rPr>
              <a:t>  </a:t>
            </a:r>
            <a:r>
              <a:rPr lang="en-US" b="1">
                <a:solidFill>
                  <a:srgbClr val="FF0000"/>
                </a:solidFill>
                <a:cs typeface="Calibri Light"/>
              </a:rPr>
              <a:t>I </a:t>
            </a:r>
            <a:r>
              <a:rPr lang="en-US" sz="1600" b="1">
                <a:solidFill>
                  <a:srgbClr val="FF0000"/>
                </a:solidFill>
                <a:cs typeface="Calibri Light"/>
              </a:rPr>
              <a:t>  Intellectual Wellbeing</a:t>
            </a:r>
          </a:p>
          <a:p>
            <a:r>
              <a:rPr lang="en-US" sz="1600" b="1">
                <a:solidFill>
                  <a:srgbClr val="00B050"/>
                </a:solidFill>
                <a:cs typeface="Calibri Light"/>
              </a:rPr>
              <a:t>  </a:t>
            </a:r>
            <a:r>
              <a:rPr lang="en-US" b="1">
                <a:solidFill>
                  <a:srgbClr val="00B050"/>
                </a:solidFill>
                <a:cs typeface="Calibri Light"/>
              </a:rPr>
              <a:t>R</a:t>
            </a:r>
            <a:r>
              <a:rPr lang="en-US" sz="1600" b="1">
                <a:solidFill>
                  <a:srgbClr val="00B050"/>
                </a:solidFill>
                <a:cs typeface="Calibri Light"/>
              </a:rPr>
              <a:t>  Relational Wellbeing</a:t>
            </a:r>
            <a:endParaRPr lang="en-US" sz="1100"/>
          </a:p>
          <a:p>
            <a:r>
              <a:rPr lang="en-US" sz="1600" b="1">
                <a:solidFill>
                  <a:schemeClr val="accent1">
                    <a:lumMod val="76000"/>
                  </a:schemeClr>
                </a:solidFill>
                <a:cs typeface="Calibri Light"/>
              </a:rPr>
              <a:t>  </a:t>
            </a:r>
            <a:r>
              <a:rPr lang="en-US" sz="2000" b="1">
                <a:solidFill>
                  <a:schemeClr val="accent1"/>
                </a:solidFill>
                <a:cs typeface="Calibri Light"/>
              </a:rPr>
              <a:t>E  Emotional Wellbeing</a:t>
            </a:r>
          </a:p>
          <a:p>
            <a:endParaRPr lang="en-US" sz="1600" b="1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18C4B-FCEE-E1D5-1512-2C769357CADA}"/>
              </a:ext>
            </a:extLst>
          </p:cNvPr>
          <p:cNvSpPr txBox="1"/>
          <p:nvPr/>
        </p:nvSpPr>
        <p:spPr>
          <a:xfrm>
            <a:off x="6998208" y="1713016"/>
            <a:ext cx="4158362" cy="4613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4000"/>
          </a:p>
          <a:p>
            <a:pPr algn="ctr">
              <a:lnSpc>
                <a:spcPct val="150000"/>
              </a:lnSpc>
            </a:pPr>
            <a:r>
              <a:rPr lang="en-US" sz="4000"/>
              <a:t>What do you do to increase positive emotions at work?</a:t>
            </a:r>
          </a:p>
          <a:p>
            <a:pPr algn="ctr">
              <a:lnSpc>
                <a:spcPct val="150000"/>
              </a:lnSpc>
            </a:pPr>
            <a:endParaRPr lang="en-US" sz="4000">
              <a:cs typeface="Calibri Light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0DB5B50-4127-F52A-D9FA-F39E30D6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5932" y="2238939"/>
            <a:ext cx="816273" cy="42390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8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CBA4-F44F-3638-80A0-CEA8EEEB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359833"/>
            <a:ext cx="10772775" cy="111336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47A4-A40E-C2BC-BD4C-63516D5D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16" y="1500723"/>
            <a:ext cx="10743565" cy="44422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/>
              <a:t>Resilience 1.0 = Bounce back &amp; unaffected; Resilience 2.0 = Antifragility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/>
              <a:t>Why resilience is important at workplace?</a:t>
            </a:r>
            <a:endParaRPr lang="en-US" sz="2600">
              <a:cs typeface="Calibri Ligh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1"/>
              <a:t>How to increase resilience? </a:t>
            </a:r>
            <a:r>
              <a:rPr lang="en-US" sz="2600"/>
              <a:t>The SPIRE model and some techniques: </a:t>
            </a:r>
            <a:endParaRPr lang="en-US" sz="2600">
              <a:cs typeface="Calibri Light"/>
            </a:endParaRPr>
          </a:p>
          <a:p>
            <a:pPr marL="518795" lvl="1" indent="-514350">
              <a:buFont typeface="+mj-lt"/>
              <a:buAutoNum type="arabicPeriod"/>
            </a:pPr>
            <a:r>
              <a:rPr lang="en-US" sz="2600">
                <a:ea typeface="Calibri Light"/>
                <a:cs typeface="Calibri Light"/>
              </a:rPr>
              <a:t>Mindful breathing</a:t>
            </a:r>
          </a:p>
          <a:p>
            <a:pPr marL="518795" lvl="1" indent="-514350">
              <a:buFont typeface="+mj-lt"/>
              <a:buAutoNum type="arabicPeriod"/>
            </a:pPr>
            <a:r>
              <a:rPr lang="en-US" sz="2600">
                <a:ea typeface="Calibri Light"/>
                <a:cs typeface="Calibri Light"/>
              </a:rPr>
              <a:t>Better handle stress</a:t>
            </a:r>
          </a:p>
          <a:p>
            <a:pPr marL="518795" lvl="1" indent="-514350">
              <a:buFont typeface="+mj-lt"/>
              <a:buAutoNum type="arabicPeriod"/>
            </a:pPr>
            <a:r>
              <a:rPr lang="en-US" sz="2600">
                <a:ea typeface="Calibri Light"/>
                <a:cs typeface="Calibri Light"/>
              </a:rPr>
              <a:t>Use your strengths (your strong types of intelligence)</a:t>
            </a:r>
          </a:p>
          <a:p>
            <a:pPr marL="518795" lvl="1" indent="-514350">
              <a:buFont typeface="+mj-lt"/>
              <a:buAutoNum type="arabicPeriod"/>
            </a:pPr>
            <a:r>
              <a:rPr lang="en-US" sz="2600">
                <a:ea typeface="Calibri Light"/>
                <a:cs typeface="Calibri Light"/>
              </a:rPr>
              <a:t>Strengthen relationships at work</a:t>
            </a:r>
          </a:p>
          <a:p>
            <a:pPr marL="518795" lvl="1" indent="-514350">
              <a:buFont typeface="+mj-lt"/>
              <a:buAutoNum type="arabicPeriod"/>
            </a:pPr>
            <a:r>
              <a:rPr lang="en-US" sz="2600">
                <a:ea typeface="Calibri Light"/>
                <a:cs typeface="Calibri Light"/>
              </a:rPr>
              <a:t>Increase positive emotions </a:t>
            </a:r>
            <a:endParaRPr lang="en-US">
              <a:cs typeface="Calibri Light" panose="020F0302020204030204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D2EFC-5AE0-56E1-1217-76B35CC4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5C19-4DF0-486B-8085-07454CC43652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5219-8B29-3423-AF81-39CC9DF4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>
                <a:cs typeface="Calibri Light"/>
              </a:rPr>
              <a:t>Results WA 2023 @ Happiness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14785-69AD-836B-EEB5-FDFCC02C57DD}"/>
              </a:ext>
            </a:extLst>
          </p:cNvPr>
          <p:cNvSpPr txBox="1"/>
          <p:nvPr/>
        </p:nvSpPr>
        <p:spPr>
          <a:xfrm>
            <a:off x="8639352" y="4629863"/>
            <a:ext cx="2531899" cy="20313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C000"/>
                </a:solidFill>
                <a:cs typeface="Calibri Light"/>
              </a:rPr>
              <a:t>  </a:t>
            </a:r>
            <a:endParaRPr lang="en-US">
              <a:solidFill>
                <a:srgbClr val="000000"/>
              </a:solidFill>
              <a:cs typeface="Calibri Light"/>
            </a:endParaRPr>
          </a:p>
          <a:p>
            <a:r>
              <a:rPr lang="en-US" b="1">
                <a:solidFill>
                  <a:srgbClr val="FFC000"/>
                </a:solidFill>
                <a:cs typeface="Calibri Light"/>
              </a:rPr>
              <a:t>  S  Spiritual Wellbeing</a:t>
            </a:r>
            <a:endParaRPr lang="en-US">
              <a:cs typeface="Calibri Light"/>
            </a:endParaRPr>
          </a:p>
          <a:p>
            <a:r>
              <a:rPr lang="en-US" b="1">
                <a:solidFill>
                  <a:srgbClr val="D45F31"/>
                </a:solidFill>
                <a:cs typeface="Calibri Light"/>
              </a:rPr>
              <a:t>  P  Physical Wellbeing</a:t>
            </a:r>
          </a:p>
          <a:p>
            <a:r>
              <a:rPr lang="en-US" b="1">
                <a:solidFill>
                  <a:srgbClr val="FF0000"/>
                </a:solidFill>
                <a:cs typeface="Calibri Light"/>
              </a:rPr>
              <a:t>  I   Intellectual Wellbeing</a:t>
            </a:r>
          </a:p>
          <a:p>
            <a:r>
              <a:rPr lang="en-US" b="1">
                <a:solidFill>
                  <a:srgbClr val="00B050"/>
                </a:solidFill>
                <a:cs typeface="Calibri Light"/>
              </a:rPr>
              <a:t>  R  Relational Wellbeing</a:t>
            </a:r>
            <a:endParaRPr lang="en-US"/>
          </a:p>
          <a:p>
            <a:r>
              <a:rPr lang="en-US" b="1">
                <a:solidFill>
                  <a:schemeClr val="accent1">
                    <a:lumMod val="76000"/>
                  </a:schemeClr>
                </a:solidFill>
                <a:cs typeface="Calibri Light"/>
              </a:rPr>
              <a:t>  </a:t>
            </a:r>
            <a:r>
              <a:rPr lang="en-US" b="1">
                <a:solidFill>
                  <a:schemeClr val="accent1"/>
                </a:solidFill>
                <a:cs typeface="Calibri Light"/>
              </a:rPr>
              <a:t>E  Emotional Wellbeing</a:t>
            </a:r>
          </a:p>
          <a:p>
            <a:endParaRPr lang="en-US" b="1">
              <a:solidFill>
                <a:schemeClr val="accent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616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1737674-CC89-3C87-EAE7-1B37405BA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1976" r="11976"/>
          <a:stretch>
            <a:fillRect/>
          </a:stretch>
        </p:blipFill>
        <p:spPr>
          <a:xfrm>
            <a:off x="6909955" y="1424846"/>
            <a:ext cx="5064706" cy="474735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2511B6-632B-E36B-3D08-71061D30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46647"/>
            <a:ext cx="6190488" cy="1179576"/>
          </a:xfrm>
        </p:spPr>
        <p:txBody>
          <a:bodyPr/>
          <a:lstStyle/>
          <a:p>
            <a:r>
              <a:rPr lang="en-US"/>
              <a:t>Frames of </a:t>
            </a:r>
            <a:r>
              <a:rPr lang="en-US" b="0" i="0">
                <a:solidFill>
                  <a:srgbClr val="1F1F1F"/>
                </a:solidFill>
                <a:effectLst/>
                <a:latin typeface="Google Sans"/>
              </a:rPr>
              <a:t>Intelligence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8430B-6DC6-4916-1CDF-1205AEA9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379518"/>
            <a:ext cx="6190488" cy="379268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85F1"/>
                </a:solidFill>
                <a:effectLst/>
                <a:latin typeface="lato" panose="020F0502020204030203" pitchFamily="34" charset="0"/>
                <a:hlinkClick r:id="rId4" tooltip="Linguistic Intelligence  (word smart)"/>
              </a:rPr>
              <a:t>Linguistic Intelligence (word smart)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85F1"/>
                </a:solidFill>
                <a:effectLst/>
                <a:latin typeface="lato" panose="020F0502020204030203" pitchFamily="34" charset="0"/>
                <a:hlinkClick r:id="rId5" tooltip="Logical-Mathematical Intelligence  (number/reasoning smart)"/>
              </a:rPr>
              <a:t>Logical-Mathematical Intelligence (number/reasoning smart)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85F1"/>
                </a:solidFill>
                <a:effectLst/>
                <a:latin typeface="lato" panose="020F0502020204030203" pitchFamily="34" charset="0"/>
                <a:hlinkClick r:id="rId6" tooltip="Spatial Intelligence  (picture smart)"/>
              </a:rPr>
              <a:t>Spatial Intelligence (picture smart)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85F1"/>
                </a:solidFill>
                <a:effectLst/>
                <a:latin typeface="lato" panose="020F0502020204030203" pitchFamily="34" charset="0"/>
                <a:hlinkClick r:id="rId7" tooltip="Bodily-Kinesthetic Intelligence  (body smart)"/>
              </a:rPr>
              <a:t>Bodily-Kinesthetic Intelligence (body smart)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85F1"/>
                </a:solidFill>
                <a:effectLst/>
                <a:latin typeface="lato" panose="020F0502020204030203" pitchFamily="34" charset="0"/>
                <a:hlinkClick r:id="rId8" tooltip="Musical Intelligence  (music smart)"/>
              </a:rPr>
              <a:t>Musical Intelligence (music smart)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85F1"/>
                </a:solidFill>
                <a:effectLst/>
                <a:latin typeface="lato" panose="020F0502020204030203" pitchFamily="34" charset="0"/>
                <a:hlinkClick r:id="rId9" tooltip="Interpersonal Intelligence  (people smart)"/>
              </a:rPr>
              <a:t>Interpersonal Intelligence (people smart)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85F1"/>
                </a:solidFill>
                <a:effectLst/>
                <a:latin typeface="lato" panose="020F0502020204030203" pitchFamily="34" charset="0"/>
                <a:hlinkClick r:id="rId10" tooltip="Intrapersonal Intelligence  (self-smart)"/>
              </a:rPr>
              <a:t>Intrapersonal Intelligence (self-smart)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85F1"/>
                </a:solidFill>
                <a:effectLst/>
                <a:latin typeface="lato" panose="020F0502020204030203" pitchFamily="34" charset="0"/>
                <a:hlinkClick r:id="rId11" tooltip="Naturalist intelligence  (nature smart)"/>
              </a:rPr>
              <a:t>Naturalist intelligence (nature smart)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85F1"/>
                </a:solidFill>
                <a:effectLst/>
                <a:latin typeface="lato" panose="020F0502020204030203" pitchFamily="34" charset="0"/>
                <a:hlinkClick r:id="rId12" tooltip="Critical Evaluation"/>
              </a:rPr>
              <a:t>Critical Evaluation</a:t>
            </a:r>
          </a:p>
          <a:p>
            <a:endParaRPr lang="en-US">
              <a:solidFill>
                <a:srgbClr val="262626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C3C53-F8A7-F31A-9708-2D6A3D34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7148-C6E6-03A7-4FC4-5D7DA036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434754"/>
            <a:ext cx="4114800" cy="365125"/>
          </a:xfrm>
        </p:spPr>
        <p:txBody>
          <a:bodyPr/>
          <a:lstStyle/>
          <a:p>
            <a:r>
              <a:rPr lang="en-US"/>
              <a:t>Results WA 2024 Lean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03F31-780C-822B-6AB8-054EAB8D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CBA4-F44F-3638-80A0-CEA8EEEB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359833"/>
            <a:ext cx="10772775" cy="1113367"/>
          </a:xfrm>
        </p:spPr>
        <p:txBody>
          <a:bodyPr/>
          <a:lstStyle/>
          <a:p>
            <a:r>
              <a:rPr lang="en-US"/>
              <a:t>Selected References &amp;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47A4-A40E-C2BC-BD4C-63516D5D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66" y="1302479"/>
            <a:ext cx="11016150" cy="50305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u="sng">
                <a:cs typeface="Calibri Light"/>
              </a:rPr>
              <a:t>Anti-Fragile</a:t>
            </a:r>
            <a:r>
              <a:rPr lang="en-US">
                <a:cs typeface="Calibri Light"/>
              </a:rPr>
              <a:t> (publication): </a:t>
            </a:r>
            <a:r>
              <a:rPr lang="en-US" i="1">
                <a:solidFill>
                  <a:srgbClr val="040C28"/>
                </a:solidFill>
                <a:cs typeface="Calibri Light"/>
              </a:rPr>
              <a:t>Systems</a:t>
            </a:r>
            <a:r>
              <a:rPr lang="en-US" i="1">
                <a:solidFill>
                  <a:srgbClr val="040C28"/>
                </a:solidFill>
                <a:ea typeface="+mn-lt"/>
                <a:cs typeface="+mn-lt"/>
              </a:rPr>
              <a:t> which thrive as a result of stressors, shocks, volatility, noise, mistakes, faults, attacks, or failures..</a:t>
            </a:r>
            <a:r>
              <a:rPr lang="en-US">
                <a:solidFill>
                  <a:srgbClr val="040C28"/>
                </a:solidFill>
                <a:ea typeface="+mn-lt"/>
                <a:cs typeface="+mn-lt"/>
              </a:rPr>
              <a:t>. (</a:t>
            </a:r>
            <a:r>
              <a:rPr lang="en-US">
                <a:solidFill>
                  <a:srgbClr val="262626"/>
                </a:solidFill>
                <a:ea typeface="+mn-lt"/>
                <a:cs typeface="+mn-lt"/>
              </a:rPr>
              <a:t>Nassim Nicholas Taleb).</a:t>
            </a:r>
            <a:endParaRPr lang="en-US">
              <a:solidFill>
                <a:srgbClr val="1F1F1F"/>
              </a:solidFill>
              <a:cs typeface="Calibri Light"/>
            </a:endParaRPr>
          </a:p>
          <a:p>
            <a:pPr>
              <a:buNone/>
            </a:pPr>
            <a:r>
              <a:rPr lang="en-US" i="1">
                <a:solidFill>
                  <a:srgbClr val="000000"/>
                </a:solidFill>
                <a:cs typeface="Calibri Light"/>
              </a:rPr>
              <a:t>Build Your Team’s Resilience — From Home </a:t>
            </a:r>
            <a:r>
              <a:rPr lang="en-US">
                <a:solidFill>
                  <a:srgbClr val="000000"/>
                </a:solidFill>
                <a:cs typeface="Calibri Light"/>
              </a:rPr>
              <a:t>(hbr.org)</a:t>
            </a:r>
          </a:p>
          <a:p>
            <a:pPr marL="0" indent="0">
              <a:buNone/>
            </a:pPr>
            <a:r>
              <a:rPr lang="en-US">
                <a:cs typeface="Calibri Light"/>
              </a:rPr>
              <a:t>WA State Dept. of Health </a:t>
            </a:r>
            <a:r>
              <a:rPr lang="en-US" u="sng">
                <a:cs typeface="Calibri Light"/>
              </a:rPr>
              <a:t>Be Well WA</a:t>
            </a:r>
            <a:r>
              <a:rPr lang="en-US">
                <a:cs typeface="Calibri Light"/>
              </a:rPr>
              <a:t> initiative: </a:t>
            </a:r>
            <a:r>
              <a:rPr lang="en-US">
                <a:ea typeface="+mn-lt"/>
                <a:cs typeface="+mn-lt"/>
                <a:hlinkClick r:id="rId3"/>
              </a:rPr>
              <a:t>https://doh.wa.gov/you-and-your-family/be-well-wa</a:t>
            </a:r>
            <a:endParaRPr lang="en-US">
              <a:cs typeface="Calibri Light"/>
            </a:endParaRPr>
          </a:p>
          <a:p>
            <a:pPr marL="0" indent="0">
              <a:buNone/>
            </a:pPr>
            <a:r>
              <a:rPr lang="en-US">
                <a:cs typeface="Calibri Light"/>
              </a:rPr>
              <a:t>SPIRE Model (Tal Ben-Shahar).</a:t>
            </a:r>
            <a:endParaRPr lang="en-US">
              <a:solidFill>
                <a:srgbClr val="262626"/>
              </a:solidFill>
              <a:cs typeface="Calibri Light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cs typeface="Calibri Light"/>
              </a:rPr>
              <a:t>”Positive Psychology: Resilience Skills”, University of Pennsylvania.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262626"/>
                </a:solidFill>
                <a:cs typeface="Calibri Light"/>
              </a:rPr>
              <a:t>Forms of human intelligence – </a:t>
            </a:r>
            <a:r>
              <a:rPr lang="en-US" i="1">
                <a:solidFill>
                  <a:srgbClr val="262626"/>
                </a:solidFill>
                <a:cs typeface="Calibri Light"/>
              </a:rPr>
              <a:t>Frames of Mind, </a:t>
            </a:r>
            <a:r>
              <a:rPr lang="en-US">
                <a:solidFill>
                  <a:srgbClr val="262626"/>
                </a:solidFill>
                <a:cs typeface="Calibri Light"/>
              </a:rPr>
              <a:t>Howard Gardner, 1983.</a:t>
            </a:r>
          </a:p>
          <a:p>
            <a:pPr marL="0" indent="0">
              <a:buNone/>
            </a:pPr>
            <a:r>
              <a:rPr lang="en-US">
                <a:solidFill>
                  <a:srgbClr val="434341"/>
                </a:solidFill>
                <a:cs typeface="Calibri Light"/>
              </a:rPr>
              <a:t>Growth Mindset techniques for coaching colleagues, </a:t>
            </a:r>
            <a:r>
              <a:rPr lang="en-US" u="sng">
                <a:solidFill>
                  <a:srgbClr val="434341"/>
                </a:solidFill>
                <a:cs typeface="Calibri Light"/>
              </a:rPr>
              <a:t>Grit</a:t>
            </a:r>
            <a:r>
              <a:rPr lang="en-US">
                <a:solidFill>
                  <a:srgbClr val="434341"/>
                </a:solidFill>
                <a:cs typeface="Calibri Light"/>
              </a:rPr>
              <a:t>, Angela Duckworth, 2016.</a:t>
            </a:r>
          </a:p>
          <a:p>
            <a:pPr marL="0" indent="0">
              <a:buNone/>
            </a:pPr>
            <a:r>
              <a:rPr lang="en-US">
                <a:solidFill>
                  <a:srgbClr val="434341"/>
                </a:solidFill>
                <a:cs typeface="Calibri Light"/>
              </a:rPr>
              <a:t>RAIN meditation and mindfulness talks (</a:t>
            </a:r>
            <a:r>
              <a:rPr lang="en-US">
                <a:solidFill>
                  <a:srgbClr val="434341"/>
                </a:solidFill>
                <a:cs typeface="Calibri Light" panose="020F0302020204030204"/>
                <a:hlinkClick r:id="rId4"/>
              </a:rPr>
              <a:t>www.tarabrach.com</a:t>
            </a:r>
            <a:r>
              <a:rPr lang="en-US">
                <a:solidFill>
                  <a:srgbClr val="434341"/>
                </a:solidFill>
                <a:cs typeface="Calibri Light" panose="020F0302020204030204"/>
              </a:rPr>
              <a:t>).</a:t>
            </a:r>
          </a:p>
          <a:p>
            <a:pPr marL="0" indent="0">
              <a:buNone/>
            </a:pPr>
            <a:r>
              <a:rPr lang="en-US">
                <a:cs typeface="Calibri Light"/>
              </a:rPr>
              <a:t>Results WA, WA State 2023 Lean Conference: </a:t>
            </a:r>
            <a:r>
              <a:rPr lang="en-US" i="1">
                <a:solidFill>
                  <a:srgbClr val="434341"/>
                </a:solidFill>
                <a:cs typeface="Calibri Light"/>
              </a:rPr>
              <a:t>Applying the Science of Happiness to Enhance Efficiency of Teams</a:t>
            </a:r>
            <a:r>
              <a:rPr lang="en-US">
                <a:solidFill>
                  <a:srgbClr val="434341"/>
                </a:solidFill>
                <a:cs typeface="Calibri Light" panose="020F0302020204030204"/>
              </a:rPr>
              <a:t> (Feldman &amp; Zou).</a:t>
            </a:r>
            <a:endParaRPr lang="en-US"/>
          </a:p>
          <a:p>
            <a:pPr marL="518795" lvl="1" indent="-514350">
              <a:buFont typeface="+mj-lt"/>
              <a:buAutoNum type="arabicPeriod"/>
            </a:pPr>
            <a:endParaRPr lang="en-US">
              <a:cs typeface="Calibri Light" panose="020F03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D2EFC-5AE0-56E1-1217-76B35CC4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5C19-4DF0-486B-8085-07454CC43652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5219-8B29-3423-AF81-39CC9DF4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>
                <a:cs typeface="Calibri Light"/>
              </a:rPr>
              <a:t>Results WA 2023 @ Happiness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127AE-BEC5-2A04-BF6F-83FCC0E2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0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31C9-FF9F-AE50-879F-3BAFB0E05C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224" y="-1658198"/>
            <a:ext cx="10772775" cy="16581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cs typeface="Calibri Light"/>
              </a:rPr>
              <a:t>Thank you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9C6B79-BE4F-7485-DEF8-63735DF8B42C}"/>
              </a:ext>
            </a:extLst>
          </p:cNvPr>
          <p:cNvSpPr txBox="1">
            <a:spLocks/>
          </p:cNvSpPr>
          <p:nvPr/>
        </p:nvSpPr>
        <p:spPr>
          <a:xfrm>
            <a:off x="6985414" y="0"/>
            <a:ext cx="4121420" cy="9196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Thank you!!!</a:t>
            </a:r>
          </a:p>
        </p:txBody>
      </p:sp>
      <p:pic>
        <p:nvPicPr>
          <p:cNvPr id="1135" name="Google Shape;1135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720"/>
          <a:stretch/>
        </p:blipFill>
        <p:spPr>
          <a:xfrm>
            <a:off x="1779954" y="488855"/>
            <a:ext cx="4608512" cy="55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720"/>
          <a:stretch/>
        </p:blipFill>
        <p:spPr>
          <a:xfrm>
            <a:off x="6443394" y="732053"/>
            <a:ext cx="4608512" cy="5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110"/>
          <p:cNvSpPr txBox="1"/>
          <p:nvPr/>
        </p:nvSpPr>
        <p:spPr>
          <a:xfrm>
            <a:off x="1780636" y="339783"/>
            <a:ext cx="1851025" cy="168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endParaRPr lang="en-US" sz="2400" b="1" i="1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/>
            <a:r>
              <a:rPr lang="en-US" sz="2800" b="1">
                <a:solidFill>
                  <a:srgbClr val="FF0000"/>
                </a:solidFill>
                <a:latin typeface="Calibri"/>
                <a:cs typeface="Calibri"/>
              </a:rPr>
              <a:t>Fellow Happiness Journeyers</a:t>
            </a:r>
          </a:p>
        </p:txBody>
      </p:sp>
      <p:sp>
        <p:nvSpPr>
          <p:cNvPr id="1139" name="Google Shape;1139;p110"/>
          <p:cNvSpPr txBox="1"/>
          <p:nvPr/>
        </p:nvSpPr>
        <p:spPr>
          <a:xfrm>
            <a:off x="4172040" y="2865947"/>
            <a:ext cx="1970984" cy="11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en-US" sz="2000" b="1" i="1">
                <a:latin typeface="Calibri"/>
                <a:ea typeface="Times New Roman" panose="02020603050405020304" pitchFamily="18" charset="0"/>
                <a:cs typeface="Times New Roman"/>
              </a:rPr>
              <a:t>Results WA 2024 Conference organizers</a:t>
            </a:r>
            <a:endParaRPr lang="en-US" sz="20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B00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0" name="Google Shape;1140;p110"/>
          <p:cNvSpPr txBox="1"/>
          <p:nvPr/>
        </p:nvSpPr>
        <p:spPr>
          <a:xfrm>
            <a:off x="4079919" y="508294"/>
            <a:ext cx="2205010" cy="140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endParaRPr lang="en-US" sz="2800" b="1" i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ctr" rtl="1"/>
            <a:r>
              <a:rPr lang="en-US" sz="2800" b="1" dirty="0">
                <a:solidFill>
                  <a:srgbClr val="0070C0"/>
                </a:solidFill>
                <a:latin typeface="Calibri"/>
                <a:cs typeface="Calibri"/>
              </a:rPr>
              <a:t>Gov. Jay</a:t>
            </a:r>
            <a:endParaRPr lang="en-US" sz="28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ctr" rtl="1"/>
            <a:r>
              <a:rPr lang="en-US" sz="2800" b="1" dirty="0">
                <a:solidFill>
                  <a:srgbClr val="0070C0"/>
                </a:solidFill>
                <a:latin typeface="Calibri"/>
                <a:cs typeface="Calibri"/>
              </a:rPr>
              <a:t> Inslee</a:t>
            </a:r>
            <a:endParaRPr lang="en-US" sz="28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41" name="Google Shape;1141;p110"/>
          <p:cNvSpPr txBox="1"/>
          <p:nvPr/>
        </p:nvSpPr>
        <p:spPr>
          <a:xfrm>
            <a:off x="1983836" y="4544108"/>
            <a:ext cx="1883681" cy="125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en-US" sz="2400" b="1" i="1">
                <a:latin typeface="Calibri"/>
                <a:ea typeface="Times New Roman" panose="02020603050405020304" pitchFamily="18" charset="0"/>
                <a:cs typeface="Times New Roman"/>
              </a:rPr>
              <a:t>Professional coaches &amp; therapists</a:t>
            </a:r>
            <a:endParaRPr lang="en-US" sz="24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F61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2" name="Google Shape;1142;p110"/>
          <p:cNvSpPr txBox="1"/>
          <p:nvPr/>
        </p:nvSpPr>
        <p:spPr>
          <a:xfrm>
            <a:off x="1983836" y="2970722"/>
            <a:ext cx="18002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en-US" sz="2400" b="1" i="1">
                <a:latin typeface="Times New Roman"/>
                <a:ea typeface="Calibri"/>
                <a:cs typeface="Times New Roman"/>
              </a:rPr>
              <a:t>Joanne Lee</a:t>
            </a:r>
            <a:endParaRPr lang="en-US" sz="2400" b="1" i="1">
              <a:effectLst/>
              <a:latin typeface="Times New Roman"/>
              <a:ea typeface="Calibri"/>
              <a:cs typeface="Times New Roman" panose="02020603050405020304" pitchFamily="18" charset="0"/>
            </a:endParaRPr>
          </a:p>
          <a:p>
            <a:pPr algn="ctr" rtl="1"/>
            <a:r>
              <a:rPr lang="en-US" sz="2400">
                <a:solidFill>
                  <a:srgbClr val="0F617D"/>
                </a:solidFill>
                <a:latin typeface="Calibri"/>
                <a:cs typeface="Calibri"/>
              </a:rPr>
              <a:t>(WA DES)</a:t>
            </a:r>
            <a:endParaRPr lang="en-US" sz="2400">
              <a:solidFill>
                <a:srgbClr val="0F61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3" name="Google Shape;1143;p110"/>
          <p:cNvSpPr txBox="1"/>
          <p:nvPr/>
        </p:nvSpPr>
        <p:spPr>
          <a:xfrm>
            <a:off x="4247764" y="4543916"/>
            <a:ext cx="1889125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en-US" sz="2400" b="1" i="1">
                <a:latin typeface="Calibri"/>
                <a:ea typeface="Times New Roman" panose="02020603050405020304" pitchFamily="18" charset="0"/>
                <a:cs typeface="Times New Roman"/>
              </a:rPr>
              <a:t>Authentic, caring leaders</a:t>
            </a:r>
            <a:endParaRPr lang="en-US" sz="24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144" name="Google Shape;1144;p110"/>
          <p:cNvSpPr txBox="1"/>
          <p:nvPr/>
        </p:nvSpPr>
        <p:spPr>
          <a:xfrm>
            <a:off x="8681278" y="778030"/>
            <a:ext cx="2364163" cy="17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endParaRPr lang="en-US" sz="2400" b="1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 rtl="1"/>
            <a:r>
              <a:rPr lang="en-US" sz="2400" b="1" i="1" dirty="0">
                <a:solidFill>
                  <a:srgbClr val="000000"/>
                </a:solidFill>
                <a:latin typeface="Calibri"/>
                <a:cs typeface="Calibri"/>
              </a:rPr>
              <a:t>Kim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rtl="1"/>
            <a:r>
              <a:rPr lang="en-US" sz="2400" b="1" i="1" dirty="0">
                <a:solidFill>
                  <a:srgbClr val="000000"/>
                </a:solidFill>
                <a:latin typeface="Calibri"/>
                <a:cs typeface="Calibri"/>
              </a:rPr>
              <a:t>Concepcion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 rtl="1"/>
            <a:r>
              <a:rPr lang="en-US" sz="2000" dirty="0">
                <a:latin typeface="Calibri"/>
                <a:ea typeface="Calibri"/>
                <a:cs typeface="Calibri"/>
              </a:rPr>
              <a:t>(WA DOH)</a:t>
            </a:r>
          </a:p>
        </p:txBody>
      </p:sp>
      <p:sp>
        <p:nvSpPr>
          <p:cNvPr id="1145" name="Google Shape;1145;p110"/>
          <p:cNvSpPr txBox="1"/>
          <p:nvPr/>
        </p:nvSpPr>
        <p:spPr>
          <a:xfrm>
            <a:off x="8760084" y="2964471"/>
            <a:ext cx="2103814" cy="101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en-US" sz="2800" b="1" i="1">
                <a:solidFill>
                  <a:srgbClr val="000000"/>
                </a:solidFill>
                <a:latin typeface="Times New Roman"/>
                <a:cs typeface="Times New Roman"/>
              </a:rPr>
              <a:t>Work Best Friend</a:t>
            </a:r>
            <a:endParaRPr lang="en-US"/>
          </a:p>
        </p:txBody>
      </p:sp>
      <p:sp>
        <p:nvSpPr>
          <p:cNvPr id="1146" name="Google Shape;1146;p110"/>
          <p:cNvSpPr txBox="1"/>
          <p:nvPr/>
        </p:nvSpPr>
        <p:spPr>
          <a:xfrm>
            <a:off x="6576839" y="3086998"/>
            <a:ext cx="18002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en-US" sz="2400" b="1">
                <a:solidFill>
                  <a:srgbClr val="0F617D"/>
                </a:solidFill>
                <a:latin typeface="Calibri"/>
                <a:cs typeface="Calibri"/>
                <a:sym typeface="Arial"/>
              </a:rPr>
              <a:t>Cheri Levenson</a:t>
            </a:r>
            <a:endParaRPr lang="x-none" sz="2400" b="1">
              <a:solidFill>
                <a:srgbClr val="0F61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7" name="Google Shape;1147;p110"/>
          <p:cNvSpPr txBox="1"/>
          <p:nvPr/>
        </p:nvSpPr>
        <p:spPr>
          <a:xfrm>
            <a:off x="6820266" y="4754307"/>
            <a:ext cx="1759085" cy="84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en-US" sz="2400" b="1" i="1">
                <a:solidFill>
                  <a:srgbClr val="0F617D"/>
                </a:solidFill>
                <a:latin typeface="Calibri"/>
                <a:cs typeface="Calibri"/>
                <a:sym typeface="Arial"/>
              </a:rPr>
              <a:t> Melanie Gonzalez </a:t>
            </a:r>
            <a:r>
              <a:rPr lang="en-US" sz="2400">
                <a:solidFill>
                  <a:srgbClr val="0F617D"/>
                </a:solidFill>
                <a:latin typeface="Calibri"/>
                <a:cs typeface="Calibri"/>
                <a:sym typeface="Arial"/>
              </a:rPr>
              <a:t>(</a:t>
            </a:r>
            <a:r>
              <a:rPr lang="en-US" sz="2400" i="1">
                <a:solidFill>
                  <a:srgbClr val="0F617D"/>
                </a:solidFill>
                <a:latin typeface="Calibri"/>
                <a:cs typeface="Calibri"/>
                <a:sym typeface="Arial"/>
              </a:rPr>
              <a:t>BSRI Team!</a:t>
            </a:r>
            <a:r>
              <a:rPr lang="en-US" sz="2400">
                <a:solidFill>
                  <a:srgbClr val="0F617D"/>
                </a:solidFill>
                <a:latin typeface="Calibri"/>
                <a:cs typeface="Calibri"/>
                <a:sym typeface="Arial"/>
              </a:rPr>
              <a:t>)</a:t>
            </a:r>
            <a:endParaRPr lang="en-US" sz="2400">
              <a:solidFill>
                <a:srgbClr val="0F617D"/>
              </a:solidFill>
              <a:latin typeface="Calibri"/>
              <a:cs typeface="Calibri"/>
            </a:endParaRPr>
          </a:p>
        </p:txBody>
      </p:sp>
      <p:pic>
        <p:nvPicPr>
          <p:cNvPr id="1148" name="Google Shape;1148;p110" descr="Image of megaphon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6076" y="92076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140;p110">
            <a:extLst>
              <a:ext uri="{FF2B5EF4-FFF2-40B4-BE49-F238E27FC236}">
                <a16:creationId xmlns:a16="http://schemas.microsoft.com/office/drawing/2014/main" id="{FA13D106-E9AF-4D58-9AC2-A1AB0A6DC7D5}"/>
              </a:ext>
            </a:extLst>
          </p:cNvPr>
          <p:cNvSpPr txBox="1"/>
          <p:nvPr/>
        </p:nvSpPr>
        <p:spPr>
          <a:xfrm>
            <a:off x="6576838" y="1013811"/>
            <a:ext cx="180022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en-US" sz="2400" b="1" i="1" dirty="0">
                <a:latin typeface="Times New Roman"/>
                <a:ea typeface="Calibri" panose="020F0502020204030204" pitchFamily="34" charset="0"/>
                <a:cs typeface="Times New Roman"/>
              </a:rPr>
              <a:t>Tal Ben-Shahar</a:t>
            </a:r>
          </a:p>
          <a:p>
            <a:pPr algn="ctr" rtl="1"/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(HSA)</a:t>
            </a:r>
          </a:p>
        </p:txBody>
      </p:sp>
      <p:sp>
        <p:nvSpPr>
          <p:cNvPr id="17" name="Google Shape;1140;p110">
            <a:extLst>
              <a:ext uri="{FF2B5EF4-FFF2-40B4-BE49-F238E27FC236}">
                <a16:creationId xmlns:a16="http://schemas.microsoft.com/office/drawing/2014/main" id="{19BF5508-FA05-4A62-ADE8-6C1FB1B6CF43}"/>
              </a:ext>
            </a:extLst>
          </p:cNvPr>
          <p:cNvSpPr txBox="1"/>
          <p:nvPr/>
        </p:nvSpPr>
        <p:spPr>
          <a:xfrm>
            <a:off x="8942836" y="4740198"/>
            <a:ext cx="1915855" cy="90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en-US" sz="2800" b="1" i="1">
                <a:latin typeface="Times New Roman"/>
              </a:rPr>
              <a:t>…Teachers &amp; Students</a:t>
            </a:r>
            <a:endParaRPr lang="en-US" sz="2400" b="1">
              <a:solidFill>
                <a:srgbClr val="FED1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48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CBA4-F44F-3638-80A0-CEA8EEEB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Presenters' Contact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47A4-A40E-C2BC-BD4C-63516D5D13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600">
                <a:latin typeface="Calibri Light"/>
                <a:cs typeface="Calibri Light"/>
              </a:rPr>
              <a:t>Jason Feldman, MPH</a:t>
            </a:r>
            <a:endParaRPr lang="en-US">
              <a:latin typeface="Calibri Light"/>
              <a:cs typeface="Calibri Light" panose="020F0302020204030204"/>
            </a:endParaRPr>
          </a:p>
          <a:p>
            <a:pPr marL="0" indent="0" algn="ctr">
              <a:buNone/>
            </a:pPr>
            <a:r>
              <a:rPr lang="en-US" sz="2600">
                <a:latin typeface="Calibri Light"/>
                <a:cs typeface="Calibri Light"/>
              </a:rPr>
              <a:t>Project Manager</a:t>
            </a:r>
          </a:p>
          <a:p>
            <a:pPr marL="0" indent="0" algn="ctr">
              <a:buNone/>
            </a:pPr>
            <a:r>
              <a:rPr lang="en-US" sz="2600">
                <a:latin typeface="Calibri Light"/>
                <a:cs typeface="Calibri Light"/>
              </a:rPr>
              <a:t>Behavioral Science Research</a:t>
            </a:r>
          </a:p>
          <a:p>
            <a:pPr marL="0" indent="0" algn="ctr">
              <a:buNone/>
            </a:pPr>
            <a:r>
              <a:rPr lang="en-US" sz="2600">
                <a:latin typeface="Calibri Light"/>
                <a:cs typeface="Calibri Light"/>
              </a:rPr>
              <a:t> Institute (BSRI)</a:t>
            </a:r>
            <a:endParaRPr lang="en-US"/>
          </a:p>
          <a:p>
            <a:pPr marL="0" indent="0" algn="ctr">
              <a:buNone/>
            </a:pPr>
            <a:r>
              <a:rPr lang="en-US" sz="2600" u="sng">
                <a:solidFill>
                  <a:srgbClr val="0070C0"/>
                </a:solidFill>
                <a:latin typeface="Calibri"/>
                <a:cs typeface="Calibri Light"/>
              </a:rPr>
              <a:t>JasonDFeldman@gmail.com</a:t>
            </a:r>
            <a:endParaRPr lang="en-US" sz="2900">
              <a:solidFill>
                <a:srgbClr val="0070C0"/>
              </a:solidFill>
              <a:latin typeface="Calibri"/>
              <a:cs typeface="Calibri Light"/>
            </a:endParaRPr>
          </a:p>
          <a:p>
            <a:pPr marL="0" indent="0" algn="ctr">
              <a:buNone/>
            </a:pPr>
            <a:r>
              <a:rPr lang="en-US" sz="2900">
                <a:solidFill>
                  <a:srgbClr val="FFFFFF"/>
                </a:solidFill>
                <a:cs typeface="Calibri Light"/>
              </a:rPr>
              <a:t>Miche Zou, MBA/MSF/MAHS</a:t>
            </a:r>
            <a:endParaRPr lang="en-US" sz="2900">
              <a:solidFill>
                <a:srgbClr val="000000"/>
              </a:solidFill>
              <a:cs typeface="Calibri Light"/>
            </a:endParaRPr>
          </a:p>
          <a:p>
            <a:pPr marL="0" indent="0">
              <a:buNone/>
            </a:pPr>
            <a:endParaRPr lang="en-US" sz="2600"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2600">
              <a:cs typeface="Calibri Light"/>
            </a:endParaRPr>
          </a:p>
          <a:p>
            <a:pPr marL="0" indent="0">
              <a:buNone/>
            </a:pPr>
            <a:endParaRPr lang="en-US" sz="2600">
              <a:cs typeface="Calibri Ligh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67C571-F8B9-8120-FC07-E5F20FB38B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600" i="0">
                <a:cs typeface="Calibri Light"/>
              </a:rPr>
              <a:t>Michelle Zou, MBA, MSF, MAHS</a:t>
            </a:r>
          </a:p>
          <a:p>
            <a:pPr algn="ctr"/>
            <a:r>
              <a:rPr lang="en-US" sz="2600">
                <a:cs typeface="Calibri Light"/>
              </a:rPr>
              <a:t>Coach, Leadership</a:t>
            </a:r>
            <a:r>
              <a:rPr lang="en-US" sz="2600" i="0">
                <a:cs typeface="Calibri Light"/>
              </a:rPr>
              <a:t> Consultant</a:t>
            </a:r>
            <a:r>
              <a:rPr lang="en-US" sz="2600">
                <a:cs typeface="Calibri Light"/>
              </a:rPr>
              <a:t>,</a:t>
            </a:r>
          </a:p>
          <a:p>
            <a:pPr algn="ctr"/>
            <a:r>
              <a:rPr lang="en-US" sz="2600">
                <a:cs typeface="Calibri Light"/>
              </a:rPr>
              <a:t> </a:t>
            </a:r>
            <a:r>
              <a:rPr lang="en-US" sz="2600" i="0">
                <a:cs typeface="Calibri Light"/>
              </a:rPr>
              <a:t>Founder of Pacific Technologies</a:t>
            </a:r>
          </a:p>
          <a:p>
            <a:pPr algn="ctr"/>
            <a:r>
              <a:rPr lang="en-US" sz="2600" i="0">
                <a:latin typeface="Calibri"/>
                <a:cs typeface="Calibri"/>
                <a:hlinkClick r:id="rId3"/>
              </a:rPr>
              <a:t>michelle.zou@hotmail.com</a:t>
            </a:r>
            <a:endParaRPr lang="en-US" sz="2600" i="0">
              <a:latin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D2EFC-5AE0-56E1-1217-76B35CC4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5C19-4DF0-486B-8085-07454CC43652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5219-8B29-3423-AF81-39CC9DF4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>
                <a:cs typeface="Calibri Light"/>
              </a:rPr>
              <a:t>Results WA 2023 @ Happiness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127AE-BEC5-2A04-BF6F-83FCC0E2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7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B883E5E-886C-CF5C-BFBE-D7178B2E4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366CC-8C57-2CFD-57B2-A65F6A2680DE}"/>
              </a:ext>
            </a:extLst>
          </p:cNvPr>
          <p:cNvSpPr txBox="1"/>
          <p:nvPr/>
        </p:nvSpPr>
        <p:spPr>
          <a:xfrm>
            <a:off x="685800" y="761809"/>
            <a:ext cx="619584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/>
              <a:t>A real story: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3BDFB-93AD-A925-1975-F3AEB635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090" y="72007"/>
            <a:ext cx="8649017" cy="1658198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What choices do you have? 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83579-B95F-15D1-6463-DE2CE3167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EEED-4E1A-4899-890F-D87F491FDBE4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DA733-1C82-0663-90B0-7DF3D0E44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alpha val="80000"/>
                  </a:srgbClr>
                </a:solidFill>
                <a:cs typeface="Calibri Light"/>
              </a:rPr>
              <a:t>Results WA 2023 @ Happiness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217EE-5C44-2457-0DC8-F7B1AB629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</a:t>
            </a:fld>
            <a:endParaRPr 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2DE91D2-47B3-8DD4-6BB0-008B97296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6780" y="244202"/>
            <a:ext cx="816273" cy="42390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agile, Resilient, Antifragile">
            <a:extLst>
              <a:ext uri="{FF2B5EF4-FFF2-40B4-BE49-F238E27FC236}">
                <a16:creationId xmlns:a16="http://schemas.microsoft.com/office/drawing/2014/main" id="{8B8E7387-BA85-2AF3-F894-A25725F9AB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207"/>
          <a:stretch/>
        </p:blipFill>
        <p:spPr>
          <a:xfrm>
            <a:off x="0" y="1511808"/>
            <a:ext cx="12192000" cy="536325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F963035-A99A-86B9-A1D6-79E22A81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24" y="113630"/>
            <a:ext cx="11048862" cy="1614025"/>
          </a:xfrm>
        </p:spPr>
        <p:txBody>
          <a:bodyPr>
            <a:normAutofit/>
          </a:bodyPr>
          <a:lstStyle/>
          <a:p>
            <a:r>
              <a:rPr lang="en-US" sz="4000"/>
              <a:t>Resilience 1.0 = Bounce back</a:t>
            </a:r>
            <a:br>
              <a:rPr lang="en-US" sz="4000"/>
            </a:br>
            <a:r>
              <a:rPr lang="en-US" sz="4000"/>
              <a:t>Resilience 2.0 = Antifragility / Post-Traumatic Growth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B5AF4-5F69-C3F5-F7CE-C9D5CED3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CBD18-6D62-CDE8-9C07-457F65DB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alpha val="80000"/>
                  </a:srgbClr>
                </a:solidFill>
                <a:cs typeface="Calibri Light"/>
              </a:rPr>
              <a:t>Resilience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F9F04-AD7A-346C-706E-8DC9B352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91C20-0953-5BB6-DD5A-C8538905EA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224" y="-1658198"/>
            <a:ext cx="10772775" cy="16581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cs typeface="Calibri Light"/>
              </a:rPr>
              <a:t>Resilience 1.0 and 2.0</a:t>
            </a:r>
            <a:endParaRPr lang="en-US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312D17AE-7249-9197-17BE-C510266C5068}"/>
              </a:ext>
            </a:extLst>
          </p:cNvPr>
          <p:cNvSpPr txBox="1">
            <a:spLocks/>
          </p:cNvSpPr>
          <p:nvPr/>
        </p:nvSpPr>
        <p:spPr>
          <a:xfrm>
            <a:off x="596264" y="113630"/>
            <a:ext cx="10772775" cy="165819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Resilience 1.0 = Bounce back</a:t>
            </a:r>
            <a:br>
              <a:rPr lang="en-US" sz="4000">
                <a:cs typeface="Calibri Light"/>
              </a:rPr>
            </a:br>
            <a:r>
              <a:rPr lang="en-US" sz="4000"/>
              <a:t>Resilience 2.0 = Antifragility / Post-Traumatic Growth </a:t>
            </a:r>
            <a:endParaRPr lang="en-US" sz="4800"/>
          </a:p>
        </p:txBody>
      </p:sp>
      <p:pic>
        <p:nvPicPr>
          <p:cNvPr id="2050" name="Picture 2" descr="Image of a graph showing the breaking point of fragile, resilient, and antifragile with strength and stress axes.">
            <a:extLst>
              <a:ext uri="{FF2B5EF4-FFF2-40B4-BE49-F238E27FC236}">
                <a16:creationId xmlns:a16="http://schemas.microsoft.com/office/drawing/2014/main" id="{2EA1CB93-6203-09CE-0555-ABA8E95AE3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6720" y="1346125"/>
            <a:ext cx="8465440" cy="54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4FDD9-38D2-0265-4523-05434AF37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F61AF-A511-32AE-F776-285F33A98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alpha val="80000"/>
                  </a:srgbClr>
                </a:solidFill>
                <a:cs typeface="Calibri Light"/>
              </a:rPr>
              <a:t>"Resilience"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935A7-AB55-BC4B-5B6A-3E0207D09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</a:t>
            </a:fld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9986C9A-169A-478A-ACE7-E44B543B2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40000">
            <a:off x="8976271" y="2106097"/>
            <a:ext cx="510645" cy="4140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CCD4C-0374-65CD-03AC-3B533C90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Why resilience is important at workplace?</a:t>
            </a:r>
            <a:br>
              <a:rPr lang="en-US" sz="4400">
                <a:solidFill>
                  <a:srgbClr val="FFFFFF"/>
                </a:solidFill>
              </a:rPr>
            </a:b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4AD1-47E6-C84C-8FBC-2E7A565A4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en-US" sz="2800" b="1"/>
              <a:t>On the individual level: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/>
              <a:t>Better cope with stress</a:t>
            </a:r>
            <a:endParaRPr lang="en-US" sz="2800">
              <a:cs typeface="Calibri Ligh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/>
              <a:t>Less likely to suffer from burnout</a:t>
            </a:r>
            <a:endParaRPr lang="en-US" sz="2800">
              <a:cs typeface="Calibri Ligh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/>
              <a:t>Adaptive workplace behaviors</a:t>
            </a:r>
            <a:endParaRPr lang="en-US" sz="2800">
              <a:cs typeface="Calibri Ligh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/>
              <a:t>Buffer against workplace stresses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/>
              <a:t>Better physical wellbeing</a:t>
            </a:r>
            <a:endParaRPr lang="en-US" sz="2800">
              <a:cs typeface="Calibri Light"/>
            </a:endParaRPr>
          </a:p>
          <a:p>
            <a:endParaRPr lang="en-US" sz="2800"/>
          </a:p>
          <a:p>
            <a:r>
              <a:rPr lang="en-US" sz="2800" b="1"/>
              <a:t>=&gt; Better Performance</a:t>
            </a:r>
            <a:endParaRPr lang="en-US" sz="2800" b="1">
              <a:cs typeface="Calibri Light"/>
            </a:endParaRPr>
          </a:p>
          <a:p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1E068-9E91-EF92-A6BC-2F59F1682F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815283" y="6254562"/>
            <a:ext cx="607694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Source: Resilience in the Workplace: How to Be Resilient at Work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3B237-7A35-AF06-7F49-33B9321A6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4389" y="6412447"/>
            <a:ext cx="41148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8409F7-010C-4C0F-8013-B1F188B4CAF9}" type="datetime1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19467-128E-A958-A5EF-FDFB0F114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4389" y="6554697"/>
            <a:ext cx="5029200" cy="228600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>
                    <a:alpha val="80000"/>
                  </a:srgbClr>
                </a:solidFill>
                <a:cs typeface="Calibri Light"/>
              </a:rPr>
              <a:t>Individual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FB43-F905-FD27-02D0-1155F76CE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8DA9DAA-006C-4F4B-980E-E3DF019B24E2}" type="slidenum">
              <a:rPr lang="en-US" sz="95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9500"/>
          </a:p>
        </p:txBody>
      </p:sp>
    </p:spTree>
    <p:extLst>
      <p:ext uri="{BB962C8B-B14F-4D97-AF65-F5344CB8AC3E}">
        <p14:creationId xmlns:p14="http://schemas.microsoft.com/office/powerpoint/2010/main" val="213496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3B237-7A35-AF06-7F49-33B9321A6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EB8409F7-010C-4C0F-8013-B1F188B4CAF9}" type="datetime1">
              <a:rPr lang="en-US">
                <a:solidFill>
                  <a:srgbClr val="FFFFFF">
                    <a:alpha val="80000"/>
                  </a:srgb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10/16/2024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19467-128E-A958-A5EF-FDFB0F114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/>
            <a:r>
              <a:rPr lang="en-US">
                <a:solidFill>
                  <a:srgbClr val="FFFFFF">
                    <a:alpha val="80000"/>
                  </a:srgbClr>
                </a:solidFill>
                <a:cs typeface="Calibri Light"/>
              </a:rPr>
              <a:t>Lean transformation conference 2024</a:t>
            </a:r>
            <a:endParaRPr lang="en-US" sz="950" kern="1200" cap="all" baseline="0">
              <a:solidFill>
                <a:srgbClr val="FFFFFF">
                  <a:alpha val="8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FB43-F905-FD27-02D0-1155F76CE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8DA9DAA-006C-4F4B-980E-E3DF019B24E2}" type="slidenum">
              <a:rPr lang="en-US" sz="9500"/>
              <a:pPr defTabSz="9144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9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CCD4C-0374-65CD-03AC-3B533C90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100">
                <a:solidFill>
                  <a:srgbClr val="FFFFFF"/>
                </a:solidFill>
              </a:rPr>
              <a:t>Why resilience is important at workplace?</a:t>
            </a:r>
            <a:br>
              <a:rPr lang="en-US" sz="5100">
                <a:solidFill>
                  <a:srgbClr val="FFFFFF"/>
                </a:solidFill>
              </a:rPr>
            </a:br>
            <a:endParaRPr lang="en-US" sz="5100">
              <a:solidFill>
                <a:srgbClr val="FFFFFF"/>
              </a:solidFill>
            </a:endParaRPr>
          </a:p>
        </p:txBody>
      </p:sp>
      <p:pic>
        <p:nvPicPr>
          <p:cNvPr id="12" name="Picture 11" descr="Image of graph showing resilience in the workplace.">
            <a:extLst>
              <a:ext uri="{FF2B5EF4-FFF2-40B4-BE49-F238E27FC236}">
                <a16:creationId xmlns:a16="http://schemas.microsoft.com/office/drawing/2014/main" id="{180CD1FD-2A23-86DB-E2F1-6A683F0C62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75" y="989776"/>
            <a:ext cx="7557325" cy="56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8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65ED5-377B-27AD-68DD-EB99C99373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224" y="-1658198"/>
            <a:ext cx="10772775" cy="16581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cs typeface="Calibri Light"/>
              </a:rPr>
              <a:t>Employee Happiness</a:t>
            </a:r>
            <a:endParaRPr lang="en-US" dirty="0"/>
          </a:p>
        </p:txBody>
      </p:sp>
      <p:sp>
        <p:nvSpPr>
          <p:cNvPr id="6" name="Google Shape;583;p9">
            <a:extLst>
              <a:ext uri="{FF2B5EF4-FFF2-40B4-BE49-F238E27FC236}">
                <a16:creationId xmlns:a16="http://schemas.microsoft.com/office/drawing/2014/main" id="{9B803616-A2A2-485D-8FED-4903ACB1B59F}"/>
              </a:ext>
            </a:extLst>
          </p:cNvPr>
          <p:cNvSpPr txBox="1">
            <a:spLocks/>
          </p:cNvSpPr>
          <p:nvPr/>
        </p:nvSpPr>
        <p:spPr>
          <a:xfrm>
            <a:off x="432048" y="-472546"/>
            <a:ext cx="4849032" cy="685799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EC008C"/>
              </a:buClr>
              <a:buSzPts val="3600"/>
            </a:pPr>
            <a:r>
              <a:rPr lang="en-US" sz="4000" i="1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Employee happiness &amp; wellbeing has been defined as </a:t>
            </a:r>
            <a:r>
              <a:rPr lang="en-US" sz="5000" i="1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TOP strategic post- pandemic corporate agenda</a:t>
            </a:r>
            <a:r>
              <a:rPr lang="en-US" sz="5000" i="1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priority</a:t>
            </a:r>
            <a:endParaRPr lang="en-US" sz="4000" b="1" kern="1200" spc="-120" baseline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EC008C"/>
              </a:buClr>
              <a:buSzPts val="3600"/>
            </a:pPr>
            <a:endParaRPr lang="en-US" sz="4000" b="1" kern="1200" spc="-120" baseline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mage of man with head down and second image of woman smiling.">
            <a:extLst>
              <a:ext uri="{FF2B5EF4-FFF2-40B4-BE49-F238E27FC236}">
                <a16:creationId xmlns:a16="http://schemas.microsoft.com/office/drawing/2014/main" id="{055501A0-9992-4845-A7ED-8AFA09260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7" r="-1" b="-1"/>
          <a:stretch/>
        </p:blipFill>
        <p:spPr>
          <a:xfrm>
            <a:off x="5704143" y="238451"/>
            <a:ext cx="6225920" cy="63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6D8C-CD95-41A2-5433-F6A0B738A9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224" y="-1658198"/>
            <a:ext cx="10772775" cy="16581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cs typeface="Calibri Light"/>
              </a:rPr>
              <a:t>Employee well being</a:t>
            </a:r>
            <a:endParaRPr lang="en-US" dirty="0"/>
          </a:p>
        </p:txBody>
      </p:sp>
      <p:pic>
        <p:nvPicPr>
          <p:cNvPr id="3" name="Picture 2" descr="Picture of woman who's kids are drawing on her face.">
            <a:extLst>
              <a:ext uri="{FF2B5EF4-FFF2-40B4-BE49-F238E27FC236}">
                <a16:creationId xmlns:a16="http://schemas.microsoft.com/office/drawing/2014/main" id="{C2DDB757-79A7-48DA-AEC8-2101994078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09" y="0"/>
            <a:ext cx="5887004" cy="6858000"/>
          </a:xfrm>
          <a:prstGeom prst="rect">
            <a:avLst/>
          </a:prstGeom>
        </p:spPr>
      </p:pic>
      <p:sp>
        <p:nvSpPr>
          <p:cNvPr id="6" name="Google Shape;583;p9">
            <a:extLst>
              <a:ext uri="{FF2B5EF4-FFF2-40B4-BE49-F238E27FC236}">
                <a16:creationId xmlns:a16="http://schemas.microsoft.com/office/drawing/2014/main" id="{9B803616-A2A2-485D-8FED-4903ACB1B59F}"/>
              </a:ext>
            </a:extLst>
          </p:cNvPr>
          <p:cNvSpPr txBox="1">
            <a:spLocks/>
          </p:cNvSpPr>
          <p:nvPr/>
        </p:nvSpPr>
        <p:spPr>
          <a:xfrm>
            <a:off x="5852074" y="153553"/>
            <a:ext cx="6290098" cy="582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rgbClr val="EC008C"/>
              </a:buClr>
              <a:buSzPts val="3600"/>
            </a:pPr>
            <a:endParaRPr lang="en-US" sz="1600">
              <a:solidFill>
                <a:srgbClr val="EB008A"/>
              </a:solidFill>
            </a:endParaRPr>
          </a:p>
          <a:p>
            <a:pPr algn="ctr">
              <a:spcBef>
                <a:spcPts val="600"/>
              </a:spcBef>
              <a:buSzPts val="3600"/>
            </a:pPr>
            <a:r>
              <a:rPr lang="en-US" sz="3600">
                <a:solidFill>
                  <a:schemeClr val="accent1"/>
                </a:solidFill>
              </a:rPr>
              <a:t>Employee happiness &amp; wellbeing</a:t>
            </a:r>
            <a:r>
              <a:rPr lang="en-US" sz="3600">
                <a:solidFill>
                  <a:schemeClr val="accent3"/>
                </a:solidFill>
              </a:rPr>
              <a:t> </a:t>
            </a:r>
            <a:r>
              <a:rPr lang="en-US" sz="3600">
                <a:solidFill>
                  <a:schemeClr val="tx1"/>
                </a:solidFill>
              </a:rPr>
              <a:t>intersect w/ WA Dept. of Health’s Strategic Priorities. Recent launch of </a:t>
            </a:r>
            <a:r>
              <a:rPr lang="en-US" sz="3600" u="sng">
                <a:solidFill>
                  <a:schemeClr val="accent1"/>
                </a:solidFill>
              </a:rPr>
              <a:t>Be Well WA</a:t>
            </a:r>
            <a:r>
              <a:rPr lang="en-US" sz="3600">
                <a:solidFill>
                  <a:schemeClr val="tx1"/>
                </a:solidFill>
              </a:rPr>
              <a:t> centered on:</a:t>
            </a:r>
            <a:endParaRPr lang="en-US" sz="3200" b="1">
              <a:solidFill>
                <a:schemeClr val="tx1"/>
              </a:solidFill>
            </a:endParaRPr>
          </a:p>
          <a:p>
            <a:pPr marL="571500" indent="-571500" algn="ctr">
              <a:spcBef>
                <a:spcPts val="600"/>
              </a:spcBef>
              <a:buSzPts val="3600"/>
              <a:buFont typeface="Calibri"/>
              <a:buChar char="-"/>
            </a:pPr>
            <a:r>
              <a:rPr lang="en-US" sz="3600">
                <a:solidFill>
                  <a:schemeClr val="tx1"/>
                </a:solidFill>
              </a:rPr>
              <a:t>Emotional Wellbeing</a:t>
            </a:r>
          </a:p>
          <a:p>
            <a:pPr marL="571500" indent="-571500" algn="ctr">
              <a:spcBef>
                <a:spcPts val="600"/>
              </a:spcBef>
              <a:buSzPts val="3600"/>
              <a:buFont typeface="Calibri"/>
              <a:buChar char="-"/>
            </a:pPr>
            <a:r>
              <a:rPr lang="en-US" sz="3600">
                <a:solidFill>
                  <a:schemeClr val="tx1"/>
                </a:solidFill>
              </a:rPr>
              <a:t>Movement</a:t>
            </a:r>
          </a:p>
          <a:p>
            <a:pPr marL="571500" indent="-571500" algn="ctr">
              <a:spcBef>
                <a:spcPts val="600"/>
              </a:spcBef>
              <a:buSzPts val="3600"/>
              <a:buFont typeface="Calibri"/>
              <a:buChar char="-"/>
            </a:pPr>
            <a:r>
              <a:rPr lang="en-US" sz="3600">
                <a:solidFill>
                  <a:schemeClr val="tx1"/>
                </a:solidFill>
              </a:rPr>
              <a:t>Nourishment</a:t>
            </a:r>
          </a:p>
          <a:p>
            <a:pPr marL="571500" indent="-571500" algn="ctr">
              <a:spcBef>
                <a:spcPts val="600"/>
              </a:spcBef>
              <a:buSzPts val="3600"/>
              <a:buFont typeface="Calibri"/>
              <a:buChar char="-"/>
            </a:pPr>
            <a:r>
              <a:rPr lang="en-US" sz="3600">
                <a:solidFill>
                  <a:schemeClr val="tx1"/>
                </a:solidFill>
              </a:rPr>
              <a:t>Social Connection.</a:t>
            </a:r>
          </a:p>
          <a:p>
            <a:pPr marL="457200" indent="-457200" algn="ctr">
              <a:spcBef>
                <a:spcPts val="600"/>
              </a:spcBef>
              <a:buClr>
                <a:srgbClr val="EC008C"/>
              </a:buClr>
              <a:buSzPts val="3600"/>
              <a:buFont typeface="Calibri" panose="020B0604020202020204" pitchFamily="34" charset="0"/>
              <a:buChar char="-"/>
            </a:pPr>
            <a:endParaRPr lang="en-US" sz="300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algn="ctr">
              <a:spcBef>
                <a:spcPts val="600"/>
              </a:spcBef>
              <a:buClr>
                <a:srgbClr val="EC008C"/>
              </a:buClr>
              <a:buSzPts val="3600"/>
            </a:pPr>
            <a:endParaRPr lang="en-US" sz="3600">
              <a:solidFill>
                <a:srgbClr val="9B92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0653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3b272b-bf2b-45d7-a91a-a1602fd902a9">
      <Terms xmlns="http://schemas.microsoft.com/office/infopath/2007/PartnerControls"/>
    </lcf76f155ced4ddcb4097134ff3c332f>
    <TaxCatchAll xmlns="78dd9db3-f4e6-4da9-9cce-f8d90c483cc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F8F1D8106F3F479B5B23E6D05AEF1A" ma:contentTypeVersion="18" ma:contentTypeDescription="Create a new document." ma:contentTypeScope="" ma:versionID="1c0518b2155851d379348ae55c58c295">
  <xsd:schema xmlns:xsd="http://www.w3.org/2001/XMLSchema" xmlns:xs="http://www.w3.org/2001/XMLSchema" xmlns:p="http://schemas.microsoft.com/office/2006/metadata/properties" xmlns:ns1="http://schemas.microsoft.com/sharepoint/v3" xmlns:ns2="ff3b272b-bf2b-45d7-a91a-a1602fd902a9" xmlns:ns3="78dd9db3-f4e6-4da9-9cce-f8d90c483ccd" targetNamespace="http://schemas.microsoft.com/office/2006/metadata/properties" ma:root="true" ma:fieldsID="973001d1230d070acfdddda6a37a2b19" ns1:_="" ns2:_="" ns3:_="">
    <xsd:import namespace="http://schemas.microsoft.com/sharepoint/v3"/>
    <xsd:import namespace="ff3b272b-bf2b-45d7-a91a-a1602fd902a9"/>
    <xsd:import namespace="78dd9db3-f4e6-4da9-9cce-f8d90c483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b272b-bf2b-45d7-a91a-a1602fd90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d9db3-f4e6-4da9-9cce-f8d90c483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2dab55-54f0-4737-9608-c175c1458a9a}" ma:internalName="TaxCatchAll" ma:showField="CatchAllData" ma:web="78dd9db3-f4e6-4da9-9cce-f8d90c483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A6871C-0AF7-4D47-A7BC-2435E588072C}">
  <ds:schemaRefs>
    <ds:schemaRef ds:uri="http://schemas.microsoft.com/office/2006/metadata/properties"/>
    <ds:schemaRef ds:uri="http://schemas.microsoft.com/office/infopath/2007/PartnerControls"/>
    <ds:schemaRef ds:uri="ff3b272b-bf2b-45d7-a91a-a1602fd902a9"/>
    <ds:schemaRef ds:uri="78dd9db3-f4e6-4da9-9cce-f8d90c483cc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2400B36-A8BD-4C82-9E8E-06C570A1B9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7F673-5297-466C-8A34-01BD12B3D8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3b272b-bf2b-45d7-a91a-a1602fd902a9"/>
    <ds:schemaRef ds:uri="78dd9db3-f4e6-4da9-9cce-f8d90c483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Widescreen</PresentationFormat>
  <Paragraphs>270</Paragraphs>
  <Slides>26</Slides>
  <Notes>26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Metropolitan</vt:lpstr>
      <vt:lpstr>Team Resilience 2.0: Heightened Capacity Beyond Recovery​   RESULTS WA 2024 Lean Conference</vt:lpstr>
      <vt:lpstr>Agenda</vt:lpstr>
      <vt:lpstr>What choices do you have?  </vt:lpstr>
      <vt:lpstr>Resilience 1.0 = Bounce back Resilience 2.0 = Antifragility / Post-Traumatic Growth </vt:lpstr>
      <vt:lpstr>Resilience 1.0 and 2.0</vt:lpstr>
      <vt:lpstr>Why resilience is important at workplace? </vt:lpstr>
      <vt:lpstr>Why resilience is important at workplace? </vt:lpstr>
      <vt:lpstr>Employee Happiness</vt:lpstr>
      <vt:lpstr>Employee well being</vt:lpstr>
      <vt:lpstr>What factors (variables) contribute to a person's resilience?</vt:lpstr>
      <vt:lpstr>What factors (variables) contribute to a team’s resilience? </vt:lpstr>
      <vt:lpstr>How to increase resilience?  </vt:lpstr>
      <vt:lpstr>Wellbeing/Happiness becomes a new field of study</vt:lpstr>
      <vt:lpstr>Introduce some techniques through the SPIRE framework </vt:lpstr>
      <vt:lpstr>Techniques to increase resilience</vt:lpstr>
      <vt:lpstr>Techniques to increase resilience</vt:lpstr>
      <vt:lpstr>Techniques to increase resilience</vt:lpstr>
      <vt:lpstr>Techniques to increase resilience</vt:lpstr>
      <vt:lpstr>Albert Einstein quote</vt:lpstr>
      <vt:lpstr>Techniques to increase resilience</vt:lpstr>
      <vt:lpstr>Techniques to increase resilience</vt:lpstr>
      <vt:lpstr>Summary</vt:lpstr>
      <vt:lpstr>Frames of Intelligence</vt:lpstr>
      <vt:lpstr>Selected References &amp; Resources:</vt:lpstr>
      <vt:lpstr>Thank you</vt:lpstr>
      <vt:lpstr>Presenters' Contact Info: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2024-10-14T20:24:22Z</dcterms:created>
  <dcterms:modified xsi:type="dcterms:W3CDTF">2024-10-16T15:37:25Z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0x01010052F8F1D8106F3F479B5B23E6D05AEF1A</vt:lpwstr>
  </property>
</Properties>
</file>