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</p:sldMasterIdLst>
  <p:notesMasterIdLst>
    <p:notesMasterId r:id="rId44"/>
  </p:notesMasterIdLst>
  <p:handoutMasterIdLst>
    <p:handoutMasterId r:id="rId45"/>
  </p:handoutMasterIdLst>
  <p:sldIdLst>
    <p:sldId id="298" r:id="rId5"/>
    <p:sldId id="315" r:id="rId6"/>
    <p:sldId id="292" r:id="rId7"/>
    <p:sldId id="297" r:id="rId8"/>
    <p:sldId id="317" r:id="rId9"/>
    <p:sldId id="309" r:id="rId10"/>
    <p:sldId id="334" r:id="rId11"/>
    <p:sldId id="328" r:id="rId12"/>
    <p:sldId id="316" r:id="rId13"/>
    <p:sldId id="310" r:id="rId14"/>
    <p:sldId id="312" r:id="rId15"/>
    <p:sldId id="314" r:id="rId16"/>
    <p:sldId id="332" r:id="rId17"/>
    <p:sldId id="301" r:id="rId18"/>
    <p:sldId id="305" r:id="rId19"/>
    <p:sldId id="318" r:id="rId20"/>
    <p:sldId id="306" r:id="rId21"/>
    <p:sldId id="333" r:id="rId22"/>
    <p:sldId id="336" r:id="rId23"/>
    <p:sldId id="337" r:id="rId24"/>
    <p:sldId id="338" r:id="rId25"/>
    <p:sldId id="285" r:id="rId26"/>
    <p:sldId id="319" r:id="rId27"/>
    <p:sldId id="326" r:id="rId28"/>
    <p:sldId id="303" r:id="rId29"/>
    <p:sldId id="321" r:id="rId30"/>
    <p:sldId id="322" r:id="rId31"/>
    <p:sldId id="323" r:id="rId32"/>
    <p:sldId id="324" r:id="rId33"/>
    <p:sldId id="327" r:id="rId34"/>
    <p:sldId id="320" r:id="rId35"/>
    <p:sldId id="331" r:id="rId36"/>
    <p:sldId id="340" r:id="rId37"/>
    <p:sldId id="300" r:id="rId38"/>
    <p:sldId id="313" r:id="rId39"/>
    <p:sldId id="330" r:id="rId40"/>
    <p:sldId id="329" r:id="rId41"/>
    <p:sldId id="296" r:id="rId42"/>
    <p:sldId id="29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F4AC1-A395-4B7C-97C0-886DAD7C48B5}" v="31" dt="2025-05-27T16:11:20.866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70923" autoAdjust="0"/>
  </p:normalViewPr>
  <p:slideViewPr>
    <p:cSldViewPr snapToGrid="0" showGuides="1">
      <p:cViewPr varScale="1">
        <p:scale>
          <a:sx n="71" d="100"/>
          <a:sy n="71" d="100"/>
        </p:scale>
        <p:origin x="276" y="72"/>
      </p:cViewPr>
      <p:guideLst/>
    </p:cSldViewPr>
  </p:slideViewPr>
  <p:outlineViewPr>
    <p:cViewPr>
      <p:scale>
        <a:sx n="33" d="100"/>
        <a:sy n="33" d="100"/>
      </p:scale>
      <p:origin x="0" y="-619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008" y="1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D989D-45CC-4CCA-9D42-97404BFA1DA8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38E22D-B259-45E1-B8C8-D03C7577222E}">
      <dgm:prSet phldrT="[Text]" custT="1"/>
      <dgm:spPr/>
      <dgm:t>
        <a:bodyPr/>
        <a:lstStyle/>
        <a:p>
          <a:r>
            <a:rPr lang="en-US" sz="2800"/>
            <a:t>Done right first time</a:t>
          </a:r>
          <a:endParaRPr lang="en-US" sz="2800" dirty="0"/>
        </a:p>
      </dgm:t>
    </dgm:pt>
    <dgm:pt modelId="{1ABEE4C2-144D-494A-8527-22485A4243D0}" type="parTrans" cxnId="{74DB69FB-89F7-4CB3-A461-E721B211420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EDF3980-40E9-4E6E-9841-7D0BBA199E1C}" type="sibTrans" cxnId="{74DB69FB-89F7-4CB3-A461-E721B211420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B1F7143-1C1F-46E5-BC24-680F556E58C0}">
      <dgm:prSet phldrT="[Text]" custT="1"/>
      <dgm:spPr/>
      <dgm:t>
        <a:bodyPr/>
        <a:lstStyle/>
        <a:p>
          <a:r>
            <a:rPr lang="en-US" sz="2800" dirty="0"/>
            <a:t>Performs a function</a:t>
          </a:r>
        </a:p>
      </dgm:t>
    </dgm:pt>
    <dgm:pt modelId="{7673F308-704D-4B12-AC77-E0EF3C998FA0}" type="parTrans" cxnId="{0E640148-4388-4F43-A0E9-67D07F139B0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CB0FA5-F881-4B6C-9CD8-F91FA256D009}" type="sibTrans" cxnId="{0E640148-4388-4F43-A0E9-67D07F139B0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16F461-7F91-4483-BD41-89D28A134A1B}">
      <dgm:prSet phldrT="[Text]" custT="1"/>
      <dgm:spPr/>
      <dgm:t>
        <a:bodyPr/>
        <a:lstStyle/>
        <a:p>
          <a:r>
            <a:rPr lang="en-US" sz="2800"/>
            <a:t>Matters to customer</a:t>
          </a:r>
          <a:endParaRPr lang="en-US" sz="2800" dirty="0"/>
        </a:p>
      </dgm:t>
    </dgm:pt>
    <dgm:pt modelId="{C1BE0180-887F-4688-9EF4-349101D55FB0}" type="parTrans" cxnId="{E9A0C326-A417-46F6-B420-7449582BA135}">
      <dgm:prSet/>
      <dgm:spPr/>
      <dgm:t>
        <a:bodyPr/>
        <a:lstStyle/>
        <a:p>
          <a:endParaRPr lang="en-US"/>
        </a:p>
      </dgm:t>
    </dgm:pt>
    <dgm:pt modelId="{61C1D358-B5FB-4F67-8DBA-66823A513D57}" type="sibTrans" cxnId="{E9A0C326-A417-46F6-B420-7449582BA135}">
      <dgm:prSet/>
      <dgm:spPr/>
      <dgm:t>
        <a:bodyPr/>
        <a:lstStyle/>
        <a:p>
          <a:endParaRPr lang="en-US"/>
        </a:p>
      </dgm:t>
    </dgm:pt>
    <dgm:pt modelId="{7E801B4B-6B48-4329-9B9D-0F38DCF1BA9B}" type="pres">
      <dgm:prSet presAssocID="{32AD989D-45CC-4CCA-9D42-97404BFA1DA8}" presName="compositeShape" presStyleCnt="0">
        <dgm:presLayoutVars>
          <dgm:chMax val="7"/>
          <dgm:dir/>
          <dgm:resizeHandles val="exact"/>
        </dgm:presLayoutVars>
      </dgm:prSet>
      <dgm:spPr/>
    </dgm:pt>
    <dgm:pt modelId="{02EBF014-92D0-40E3-934F-6DCC129AAD6D}" type="pres">
      <dgm:prSet presAssocID="{A716F461-7F91-4483-BD41-89D28A134A1B}" presName="circ1" presStyleLbl="vennNode1" presStyleIdx="0" presStyleCnt="3"/>
      <dgm:spPr/>
    </dgm:pt>
    <dgm:pt modelId="{C0CA654A-8EF3-418C-9375-F86FB7540412}" type="pres">
      <dgm:prSet presAssocID="{A716F461-7F91-4483-BD41-89D28A134A1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79A7805-F595-42E3-B9E0-57B4F75FEA45}" type="pres">
      <dgm:prSet presAssocID="{7D38E22D-B259-45E1-B8C8-D03C7577222E}" presName="circ2" presStyleLbl="vennNode1" presStyleIdx="1" presStyleCnt="3"/>
      <dgm:spPr/>
    </dgm:pt>
    <dgm:pt modelId="{E681FD2B-1C5F-405F-8A1A-E4C7EE14AC2D}" type="pres">
      <dgm:prSet presAssocID="{7D38E22D-B259-45E1-B8C8-D03C757722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19471B8-D5A8-4B78-BB2E-995B17F69454}" type="pres">
      <dgm:prSet presAssocID="{FB1F7143-1C1F-46E5-BC24-680F556E58C0}" presName="circ3" presStyleLbl="vennNode1" presStyleIdx="2" presStyleCnt="3"/>
      <dgm:spPr/>
    </dgm:pt>
    <dgm:pt modelId="{4CFEA853-72E8-4D4C-8C68-09A00C748FBE}" type="pres">
      <dgm:prSet presAssocID="{FB1F7143-1C1F-46E5-BC24-680F556E58C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9A0C326-A417-46F6-B420-7449582BA135}" srcId="{32AD989D-45CC-4CCA-9D42-97404BFA1DA8}" destId="{A716F461-7F91-4483-BD41-89D28A134A1B}" srcOrd="0" destOrd="0" parTransId="{C1BE0180-887F-4688-9EF4-349101D55FB0}" sibTransId="{61C1D358-B5FB-4F67-8DBA-66823A513D57}"/>
    <dgm:cxn modelId="{80B86346-E177-4068-BD37-0BA0FA7F6752}" type="presOf" srcId="{A716F461-7F91-4483-BD41-89D28A134A1B}" destId="{02EBF014-92D0-40E3-934F-6DCC129AAD6D}" srcOrd="0" destOrd="0" presId="urn:microsoft.com/office/officeart/2005/8/layout/venn1"/>
    <dgm:cxn modelId="{0E640148-4388-4F43-A0E9-67D07F139B08}" srcId="{32AD989D-45CC-4CCA-9D42-97404BFA1DA8}" destId="{FB1F7143-1C1F-46E5-BC24-680F556E58C0}" srcOrd="2" destOrd="0" parTransId="{7673F308-704D-4B12-AC77-E0EF3C998FA0}" sibTransId="{11CB0FA5-F881-4B6C-9CD8-F91FA256D009}"/>
    <dgm:cxn modelId="{12B7356F-A8F3-4435-85FA-AAFCA6AEB34E}" type="presOf" srcId="{7D38E22D-B259-45E1-B8C8-D03C7577222E}" destId="{479A7805-F595-42E3-B9E0-57B4F75FEA45}" srcOrd="0" destOrd="0" presId="urn:microsoft.com/office/officeart/2005/8/layout/venn1"/>
    <dgm:cxn modelId="{04B7F058-C86B-4418-8B40-5CCC1D4C5E89}" type="presOf" srcId="{FB1F7143-1C1F-46E5-BC24-680F556E58C0}" destId="{4CFEA853-72E8-4D4C-8C68-09A00C748FBE}" srcOrd="1" destOrd="0" presId="urn:microsoft.com/office/officeart/2005/8/layout/venn1"/>
    <dgm:cxn modelId="{B4C5685A-254F-4DA8-9308-481947E5EAFF}" type="presOf" srcId="{A716F461-7F91-4483-BD41-89D28A134A1B}" destId="{C0CA654A-8EF3-418C-9375-F86FB7540412}" srcOrd="1" destOrd="0" presId="urn:microsoft.com/office/officeart/2005/8/layout/venn1"/>
    <dgm:cxn modelId="{6CDE48BF-C21C-4542-BCF8-A912EB0791FE}" type="presOf" srcId="{32AD989D-45CC-4CCA-9D42-97404BFA1DA8}" destId="{7E801B4B-6B48-4329-9B9D-0F38DCF1BA9B}" srcOrd="0" destOrd="0" presId="urn:microsoft.com/office/officeart/2005/8/layout/venn1"/>
    <dgm:cxn modelId="{FE6FD5C6-DF36-413D-AE63-FE81426D3D03}" type="presOf" srcId="{FB1F7143-1C1F-46E5-BC24-680F556E58C0}" destId="{019471B8-D5A8-4B78-BB2E-995B17F69454}" srcOrd="0" destOrd="0" presId="urn:microsoft.com/office/officeart/2005/8/layout/venn1"/>
    <dgm:cxn modelId="{A80DAFF0-F61D-4AD4-BE7D-F9784CC11B24}" type="presOf" srcId="{7D38E22D-B259-45E1-B8C8-D03C7577222E}" destId="{E681FD2B-1C5F-405F-8A1A-E4C7EE14AC2D}" srcOrd="1" destOrd="0" presId="urn:microsoft.com/office/officeart/2005/8/layout/venn1"/>
    <dgm:cxn modelId="{74DB69FB-89F7-4CB3-A461-E721B2114209}" srcId="{32AD989D-45CC-4CCA-9D42-97404BFA1DA8}" destId="{7D38E22D-B259-45E1-B8C8-D03C7577222E}" srcOrd="1" destOrd="0" parTransId="{1ABEE4C2-144D-494A-8527-22485A4243D0}" sibTransId="{BEDF3980-40E9-4E6E-9841-7D0BBA199E1C}"/>
    <dgm:cxn modelId="{077E3007-F12F-4233-84FD-504FC8056D80}" type="presParOf" srcId="{7E801B4B-6B48-4329-9B9D-0F38DCF1BA9B}" destId="{02EBF014-92D0-40E3-934F-6DCC129AAD6D}" srcOrd="0" destOrd="0" presId="urn:microsoft.com/office/officeart/2005/8/layout/venn1"/>
    <dgm:cxn modelId="{79E0C9D1-5794-479E-B406-1664F126D13A}" type="presParOf" srcId="{7E801B4B-6B48-4329-9B9D-0F38DCF1BA9B}" destId="{C0CA654A-8EF3-418C-9375-F86FB7540412}" srcOrd="1" destOrd="0" presId="urn:microsoft.com/office/officeart/2005/8/layout/venn1"/>
    <dgm:cxn modelId="{AF21FFA7-39E0-43A7-9C5D-6859AE66FF2F}" type="presParOf" srcId="{7E801B4B-6B48-4329-9B9D-0F38DCF1BA9B}" destId="{479A7805-F595-42E3-B9E0-57B4F75FEA45}" srcOrd="2" destOrd="0" presId="urn:microsoft.com/office/officeart/2005/8/layout/venn1"/>
    <dgm:cxn modelId="{6AF1A5EF-7681-4068-A70C-C93058875135}" type="presParOf" srcId="{7E801B4B-6B48-4329-9B9D-0F38DCF1BA9B}" destId="{E681FD2B-1C5F-405F-8A1A-E4C7EE14AC2D}" srcOrd="3" destOrd="0" presId="urn:microsoft.com/office/officeart/2005/8/layout/venn1"/>
    <dgm:cxn modelId="{38A465DE-4F7B-44BB-A44A-0635F00A4AA1}" type="presParOf" srcId="{7E801B4B-6B48-4329-9B9D-0F38DCF1BA9B}" destId="{019471B8-D5A8-4B78-BB2E-995B17F69454}" srcOrd="4" destOrd="0" presId="urn:microsoft.com/office/officeart/2005/8/layout/venn1"/>
    <dgm:cxn modelId="{7A9EEC41-67A6-4276-82BD-CF2CFF413084}" type="presParOf" srcId="{7E801B4B-6B48-4329-9B9D-0F38DCF1BA9B}" destId="{4CFEA853-72E8-4D4C-8C68-09A00C748FB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BF014-92D0-40E3-934F-6DCC129AAD6D}">
      <dsp:nvSpPr>
        <dsp:cNvPr id="0" name=""/>
        <dsp:cNvSpPr/>
      </dsp:nvSpPr>
      <dsp:spPr>
        <a:xfrm>
          <a:off x="2311766" y="64827"/>
          <a:ext cx="3111722" cy="311172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Matters to customer</a:t>
          </a:r>
          <a:endParaRPr lang="en-US" sz="2800" kern="1200" dirty="0"/>
        </a:p>
      </dsp:txBody>
      <dsp:txXfrm>
        <a:off x="2726663" y="609378"/>
        <a:ext cx="2281929" cy="1400275"/>
      </dsp:txXfrm>
    </dsp:sp>
    <dsp:sp modelId="{479A7805-F595-42E3-B9E0-57B4F75FEA45}">
      <dsp:nvSpPr>
        <dsp:cNvPr id="0" name=""/>
        <dsp:cNvSpPr/>
      </dsp:nvSpPr>
      <dsp:spPr>
        <a:xfrm>
          <a:off x="3434579" y="2009654"/>
          <a:ext cx="3111722" cy="3111722"/>
        </a:xfrm>
        <a:prstGeom prst="ellipse">
          <a:avLst/>
        </a:prstGeom>
        <a:solidFill>
          <a:schemeClr val="accent2">
            <a:alpha val="50000"/>
            <a:hueOff val="-2690224"/>
            <a:satOff val="22500"/>
            <a:lumOff val="-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Done right first time</a:t>
          </a:r>
          <a:endParaRPr lang="en-US" sz="2800" kern="1200" dirty="0"/>
        </a:p>
      </dsp:txBody>
      <dsp:txXfrm>
        <a:off x="4386248" y="2813515"/>
        <a:ext cx="1867033" cy="1711447"/>
      </dsp:txXfrm>
    </dsp:sp>
    <dsp:sp modelId="{019471B8-D5A8-4B78-BB2E-995B17F69454}">
      <dsp:nvSpPr>
        <dsp:cNvPr id="0" name=""/>
        <dsp:cNvSpPr/>
      </dsp:nvSpPr>
      <dsp:spPr>
        <a:xfrm>
          <a:off x="1188953" y="2009654"/>
          <a:ext cx="3111722" cy="3111722"/>
        </a:xfrm>
        <a:prstGeom prst="ellipse">
          <a:avLst/>
        </a:prstGeom>
        <a:solidFill>
          <a:schemeClr val="accent2">
            <a:alpha val="50000"/>
            <a:hueOff val="-5380447"/>
            <a:satOff val="44999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Performs a function</a:t>
          </a:r>
        </a:p>
      </dsp:txBody>
      <dsp:txXfrm>
        <a:off x="1481974" y="2813515"/>
        <a:ext cx="1867033" cy="171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HCLA is the newly formed Home and Community Living Administration, was formed May 1, and is comprised of what was formerly ALTSA and the community-side of DDA.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3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6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93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7714" y="4457700"/>
            <a:ext cx="5486400" cy="3746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61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A12DE1D-9B27-8C1C-C24C-7589E3EE1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6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1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89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82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0DB97-5640-ADC7-5D4D-DBCE8CDC1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C3F4B-E6E6-FBB2-D5F3-1252E2224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ACBFD-409A-811B-A259-0ABE2C706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5AE7F-2D79-5D29-3657-9CD9F8B8A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18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12B7E-43EF-8E3E-FF89-8593079D9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26334-699D-C791-7772-F064C4B68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61B8C4-9291-D170-C66B-1FDA81BB3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CA7E4-BCB8-27F7-828E-B6967863C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99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61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7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17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4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08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19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93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63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48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01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6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94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8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50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66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790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BB6A6-105B-31E9-6381-392EAEB0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1AC120-5C8E-D9D1-6BFB-240A65BDE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BAC23-4E45-C375-F18F-C956F5475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CC34-293E-2F5A-6266-84C44464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38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25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68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66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37E52-AAFB-0D4E-EA85-4010A5D2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51C9B-BF1B-AE15-7824-9E90F9BDD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2ED54-5138-FCBB-FC15-96DC64AE8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115DF-E4E5-6851-F479-3FCF9C4A0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47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talked about the need to change language of stakeholders to partners to be more encompassing and respectful, particularly to our tribal partners and government to government relationships.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52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07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6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7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8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8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6EC1B-50E9-A90E-4AD9-7F5042999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3D40B-CD10-9763-9AC9-74A99F67F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8131F-6255-0F25-9E3D-A8798ADB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D430E-878C-1928-49CA-EFD8BDAB6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0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9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607E3-0CEB-2773-66C3-B37473F0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C1ED0-45DB-92F9-CF4C-74D1CB5CC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7CAD7-204C-BC11-EC97-BA5493C7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B38C-4A81-ED70-10A4-9D8A87F8D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0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39" y="636834"/>
            <a:ext cx="6391243" cy="2064470"/>
          </a:xfrm>
        </p:spPr>
        <p:txBody>
          <a:bodyPr anchor="b">
            <a:normAutofit/>
          </a:bodyPr>
          <a:lstStyle>
            <a:lvl1pPr algn="ctr">
              <a:defRPr sz="60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839" y="2828444"/>
            <a:ext cx="6391243" cy="60055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all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9A1C3D-52D1-77B4-2F96-3184E098E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46883" y="575036"/>
            <a:ext cx="4618058" cy="59146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D0A41F-4153-F946-4FC5-5C672E0FE40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16978" y="5083972"/>
            <a:ext cx="4377306" cy="1576621"/>
          </a:xfrm>
        </p:spPr>
        <p:txBody>
          <a:bodyPr anchor="t">
            <a:normAutofit/>
          </a:bodyPr>
          <a:lstStyle>
            <a:lvl1pPr marL="0" indent="0" algn="l">
              <a:spcAft>
                <a:spcPts val="0"/>
              </a:spcAft>
              <a:buNone/>
              <a:defRPr sz="16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99337A-0398-D118-A2FF-7AF05756E240}"/>
              </a:ext>
            </a:extLst>
          </p:cNvPr>
          <p:cNvGrpSpPr/>
          <p:nvPr userDrawn="1"/>
        </p:nvGrpSpPr>
        <p:grpSpPr>
          <a:xfrm>
            <a:off x="405164" y="5002780"/>
            <a:ext cx="4389120" cy="81192"/>
            <a:chOff x="475037" y="260833"/>
            <a:chExt cx="10700110" cy="8119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121DF0-1555-9888-3AA8-91C1C0720001}"/>
                </a:ext>
              </a:extLst>
            </p:cNvPr>
            <p:cNvSpPr/>
            <p:nvPr/>
          </p:nvSpPr>
          <p:spPr>
            <a:xfrm flipV="1">
              <a:off x="475037" y="260833"/>
              <a:ext cx="4146013" cy="811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4D3586-6DB1-5E5A-EA40-FB523AF6B0BE}"/>
                </a:ext>
              </a:extLst>
            </p:cNvPr>
            <p:cNvSpPr/>
            <p:nvPr/>
          </p:nvSpPr>
          <p:spPr>
            <a:xfrm flipV="1">
              <a:off x="4697699" y="260834"/>
              <a:ext cx="3200400" cy="811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D80562-55FB-36EF-D341-2D9C37D51D12}"/>
                </a:ext>
              </a:extLst>
            </p:cNvPr>
            <p:cNvSpPr/>
            <p:nvPr/>
          </p:nvSpPr>
          <p:spPr>
            <a:xfrm flipV="1">
              <a:off x="7974747" y="260834"/>
              <a:ext cx="3200400" cy="81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14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841" y="480192"/>
            <a:ext cx="10993549" cy="101523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844" y="1574816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89C09A-E460-46AA-CA5A-81CACBB908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675" y="2238375"/>
            <a:ext cx="10993438" cy="3895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0570" y="464499"/>
            <a:ext cx="11290859" cy="406325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055" y="416210"/>
            <a:ext cx="11265407" cy="1139213"/>
          </a:xfrm>
        </p:spPr>
        <p:txBody>
          <a:bodyPr anchor="ctr">
            <a:noAutofit/>
          </a:bodyPr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055" y="1687398"/>
            <a:ext cx="11274551" cy="4487159"/>
          </a:xfrm>
          <a:solidFill>
            <a:schemeClr val="accent2"/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Date Placeholder 8">
            <a:extLst>
              <a:ext uri="{FF2B5EF4-FFF2-40B4-BE49-F238E27FC236}">
                <a16:creationId xmlns:a16="http://schemas.microsoft.com/office/drawing/2014/main" id="{5BA01EB4-5B7A-C4D0-CD12-E92A49DD72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E142FEE2-AC8C-129E-124D-492692609D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53764" y="6415408"/>
            <a:ext cx="6917210" cy="365125"/>
          </a:xfrm>
        </p:spPr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C0D982-60A9-B978-E2FF-2FC84002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9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56"/>
            <a:ext cx="5436120" cy="2100851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87D77D-2EA4-028B-1ACF-E1120CE8F0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1" y="2749347"/>
            <a:ext cx="5436120" cy="351089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A45C0-9EBE-13AF-9B5D-9D5F4BF22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4188" y="526955"/>
            <a:ext cx="5520611" cy="5733289"/>
          </a:xfrm>
          <a:custGeom>
            <a:avLst/>
            <a:gdLst>
              <a:gd name="connsiteX0" fmla="*/ 3800341 w 7491984"/>
              <a:gd name="connsiteY0" fmla="*/ 0 h 5751576"/>
              <a:gd name="connsiteX1" fmla="*/ 7491984 w 7491984"/>
              <a:gd name="connsiteY1" fmla="*/ 0 h 5751576"/>
              <a:gd name="connsiteX2" fmla="*/ 7491984 w 7491984"/>
              <a:gd name="connsiteY2" fmla="*/ 5751576 h 5751576"/>
              <a:gd name="connsiteX3" fmla="*/ 3800341 w 7491984"/>
              <a:gd name="connsiteY3" fmla="*/ 5751576 h 5751576"/>
              <a:gd name="connsiteX4" fmla="*/ 0 w 7491984"/>
              <a:gd name="connsiteY4" fmla="*/ 0 h 5751576"/>
              <a:gd name="connsiteX5" fmla="*/ 3696432 w 7491984"/>
              <a:gd name="connsiteY5" fmla="*/ 0 h 5751576"/>
              <a:gd name="connsiteX6" fmla="*/ 3696432 w 7491984"/>
              <a:gd name="connsiteY6" fmla="*/ 5751576 h 5751576"/>
              <a:gd name="connsiteX7" fmla="*/ 0 w 7491984"/>
              <a:gd name="connsiteY7" fmla="*/ 5751576 h 57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1984" h="5751576">
                <a:moveTo>
                  <a:pt x="3800341" y="0"/>
                </a:moveTo>
                <a:lnTo>
                  <a:pt x="7491984" y="0"/>
                </a:lnTo>
                <a:lnTo>
                  <a:pt x="7491984" y="5751576"/>
                </a:lnTo>
                <a:lnTo>
                  <a:pt x="3800341" y="5751576"/>
                </a:lnTo>
                <a:close/>
                <a:moveTo>
                  <a:pt x="0" y="0"/>
                </a:moveTo>
                <a:lnTo>
                  <a:pt x="3696432" y="0"/>
                </a:lnTo>
                <a:lnTo>
                  <a:pt x="3696432" y="5751576"/>
                </a:lnTo>
                <a:lnTo>
                  <a:pt x="0" y="57515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DDC5FA-EEDB-898F-533E-4094ADA89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79B0359-4B55-D899-E584-A8E6B2ED91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61C7955-3FF2-CC7E-8E91-D6545A44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1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219" y="581105"/>
            <a:ext cx="5626579" cy="1286219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BE840D-FAED-31D9-AF31-112670D0F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1426"/>
            <a:ext cx="5171440" cy="5662230"/>
          </a:xfrm>
          <a:custGeom>
            <a:avLst/>
            <a:gdLst>
              <a:gd name="connsiteX0" fmla="*/ 0 w 5171440"/>
              <a:gd name="connsiteY0" fmla="*/ 5056400 h 5662230"/>
              <a:gd name="connsiteX1" fmla="*/ 3685975 w 5171440"/>
              <a:gd name="connsiteY1" fmla="*/ 5056400 h 5662230"/>
              <a:gd name="connsiteX2" fmla="*/ 3685975 w 5171440"/>
              <a:gd name="connsiteY2" fmla="*/ 5662230 h 5662230"/>
              <a:gd name="connsiteX3" fmla="*/ 0 w 5171440"/>
              <a:gd name="connsiteY3" fmla="*/ 5662230 h 5662230"/>
              <a:gd name="connsiteX4" fmla="*/ 3789884 w 5171440"/>
              <a:gd name="connsiteY4" fmla="*/ 0 h 5662230"/>
              <a:gd name="connsiteX5" fmla="*/ 5171440 w 5171440"/>
              <a:gd name="connsiteY5" fmla="*/ 0 h 5662230"/>
              <a:gd name="connsiteX6" fmla="*/ 5171440 w 5171440"/>
              <a:gd name="connsiteY6" fmla="*/ 5662230 h 5662230"/>
              <a:gd name="connsiteX7" fmla="*/ 3789884 w 5171440"/>
              <a:gd name="connsiteY7" fmla="*/ 5662230 h 5662230"/>
              <a:gd name="connsiteX8" fmla="*/ 3789884 w 5171440"/>
              <a:gd name="connsiteY8" fmla="*/ 5056400 h 5662230"/>
              <a:gd name="connsiteX9" fmla="*/ 5168980 w 5171440"/>
              <a:gd name="connsiteY9" fmla="*/ 5056400 h 5662230"/>
              <a:gd name="connsiteX10" fmla="*/ 5168980 w 5171440"/>
              <a:gd name="connsiteY10" fmla="*/ 4956108 h 5662230"/>
              <a:gd name="connsiteX11" fmla="*/ 3789884 w 5171440"/>
              <a:gd name="connsiteY11" fmla="*/ 4956108 h 5662230"/>
              <a:gd name="connsiteX12" fmla="*/ 0 w 5171440"/>
              <a:gd name="connsiteY12" fmla="*/ 0 h 5662230"/>
              <a:gd name="connsiteX13" fmla="*/ 3685975 w 5171440"/>
              <a:gd name="connsiteY13" fmla="*/ 0 h 5662230"/>
              <a:gd name="connsiteX14" fmla="*/ 3685975 w 5171440"/>
              <a:gd name="connsiteY14" fmla="*/ 4956108 h 5662230"/>
              <a:gd name="connsiteX15" fmla="*/ 0 w 5171440"/>
              <a:gd name="connsiteY15" fmla="*/ 4956108 h 566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1440" h="5662230">
                <a:moveTo>
                  <a:pt x="0" y="5056400"/>
                </a:moveTo>
                <a:lnTo>
                  <a:pt x="3685975" y="5056400"/>
                </a:lnTo>
                <a:lnTo>
                  <a:pt x="3685975" y="5662230"/>
                </a:lnTo>
                <a:lnTo>
                  <a:pt x="0" y="5662230"/>
                </a:lnTo>
                <a:close/>
                <a:moveTo>
                  <a:pt x="3789884" y="0"/>
                </a:moveTo>
                <a:lnTo>
                  <a:pt x="5171440" y="0"/>
                </a:lnTo>
                <a:lnTo>
                  <a:pt x="5171440" y="5662230"/>
                </a:lnTo>
                <a:lnTo>
                  <a:pt x="3789884" y="5662230"/>
                </a:lnTo>
                <a:lnTo>
                  <a:pt x="3789884" y="5056400"/>
                </a:lnTo>
                <a:lnTo>
                  <a:pt x="5168980" y="5056400"/>
                </a:lnTo>
                <a:lnTo>
                  <a:pt x="5168980" y="4956108"/>
                </a:lnTo>
                <a:lnTo>
                  <a:pt x="3789884" y="4956108"/>
                </a:lnTo>
                <a:close/>
                <a:moveTo>
                  <a:pt x="0" y="0"/>
                </a:moveTo>
                <a:lnTo>
                  <a:pt x="3685975" y="0"/>
                </a:lnTo>
                <a:lnTo>
                  <a:pt x="3685975" y="4956108"/>
                </a:lnTo>
                <a:lnTo>
                  <a:pt x="0" y="49561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22983C-26B8-DE15-E309-D0E93B8C6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06160" y="2074942"/>
            <a:ext cx="5628639" cy="4188713"/>
          </a:xfrm>
        </p:spPr>
        <p:txBody>
          <a:bodyPr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3235E-4325-E0AB-6712-8BA12E2C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54112A-304D-C857-0B00-12869EF1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764" y="6415408"/>
            <a:ext cx="6917210" cy="365125"/>
          </a:xfrm>
        </p:spPr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A9999102-2251-AB48-556B-3ACF0EDB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33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0880"/>
            <a:ext cx="11267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318490"/>
            <a:ext cx="7371083" cy="3633047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0">
              <a:defRPr sz="1800"/>
            </a:lvl2pPr>
            <a:lvl3pPr marL="548640">
              <a:defRPr sz="1800"/>
            </a:lvl3pPr>
            <a:lvl4pPr marL="822960">
              <a:defRPr sz="1800"/>
            </a:lvl4pPr>
            <a:lvl5pPr marL="109728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6EDC6B-B9AA-A4D9-A782-C38A0F84F63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93378" y="2318490"/>
            <a:ext cx="3731262" cy="3633047"/>
          </a:xfrm>
        </p:spPr>
        <p:txBody>
          <a:bodyPr anchor="t">
            <a:normAutofit/>
          </a:bodyPr>
          <a:lstStyle>
            <a:lvl1pPr marL="0" indent="-342900">
              <a:buFont typeface="+mj-lt"/>
              <a:buAutoNum type="arabicPeriod"/>
              <a:defRPr sz="1800"/>
            </a:lvl1pPr>
            <a:lvl2pPr marL="914400" indent="-342900">
              <a:buFont typeface="+mj-lt"/>
              <a:buAutoNum type="alphaLcPeriod"/>
              <a:defRPr sz="1800"/>
            </a:lvl2pPr>
            <a:lvl3pPr marL="1371600" indent="-342900">
              <a:buFont typeface="+mj-lt"/>
              <a:buAutoNum type="arabicPeriod"/>
              <a:defRPr sz="1800"/>
            </a:lvl3pPr>
            <a:lvl4pPr marL="1600200" indent="-342900">
              <a:buFont typeface="+mj-lt"/>
              <a:buAutoNum type="alphaLcParenR"/>
              <a:defRPr sz="1800"/>
            </a:lvl4pPr>
            <a:lvl5pPr marL="2057400" indent="-40005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A4D8676-4E1D-9B3C-1758-5BE3A04C7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A81A7EAD-39F5-F42D-6344-316A19E9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764" y="6415408"/>
            <a:ext cx="6917210" cy="365125"/>
          </a:xfrm>
        </p:spPr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276C7E66-F476-30D6-64AC-E57BB6AA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26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1643"/>
            <a:ext cx="10732416" cy="784311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7201" y="1272619"/>
            <a:ext cx="11272648" cy="493196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F50B58-0828-88EC-C33B-81A349B2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C12C7CE-B14F-E621-DB50-482D92DA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764" y="6415408"/>
            <a:ext cx="6917210" cy="365125"/>
          </a:xfrm>
        </p:spPr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3BE181E1-4BDA-A73C-E132-233277C3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64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2465" y="4304082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20297"/>
            <a:ext cx="3931920" cy="356960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D15D2-1F77-4163-DD96-5C79CF15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255" y="6412357"/>
            <a:ext cx="3978138" cy="365125"/>
          </a:xfrm>
        </p:spPr>
        <p:txBody>
          <a:bodyPr anchor="b"/>
          <a:lstStyle>
            <a:lvl1pPr>
              <a:defRPr sz="1400"/>
            </a:lvl1pPr>
          </a:lstStyle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740292-07A5-1560-15F1-541ACADA272B}"/>
              </a:ext>
            </a:extLst>
          </p:cNvPr>
          <p:cNvSpPr/>
          <p:nvPr userDrawn="1"/>
        </p:nvSpPr>
        <p:spPr>
          <a:xfrm rot="16200000" flipV="1">
            <a:off x="291282" y="6561627"/>
            <a:ext cx="373631" cy="811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39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A364B3-3F0E-B4A4-CC43-C15F25C0A264}"/>
              </a:ext>
            </a:extLst>
          </p:cNvPr>
          <p:cNvSpPr/>
          <p:nvPr userDrawn="1"/>
        </p:nvSpPr>
        <p:spPr>
          <a:xfrm flipV="1">
            <a:off x="630936" y="2176205"/>
            <a:ext cx="3922776" cy="811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39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ACCBAAA-C4A6-6B78-AFAA-DD8637B9CBD8}"/>
              </a:ext>
            </a:extLst>
          </p:cNvPr>
          <p:cNvSpPr txBox="1">
            <a:spLocks/>
          </p:cNvSpPr>
          <p:nvPr userDrawn="1"/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98EE3D-8CD1-4C3F-BD1C-C98C9596463C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52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1" y="544433"/>
            <a:ext cx="3672970" cy="2125911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A0AD703-0A43-5323-CCB2-832D424EF2D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151" y="2739928"/>
            <a:ext cx="3672970" cy="3491849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add text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27B629-9CBE-3ECF-2D88-F07AACD037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1970" y="544434"/>
            <a:ext cx="7497880" cy="5687344"/>
          </a:xfrm>
          <a:custGeom>
            <a:avLst/>
            <a:gdLst>
              <a:gd name="connsiteX0" fmla="*/ 3803282 w 7497880"/>
              <a:gd name="connsiteY0" fmla="*/ 0 h 5687344"/>
              <a:gd name="connsiteX1" fmla="*/ 7497880 w 7497880"/>
              <a:gd name="connsiteY1" fmla="*/ 0 h 5687344"/>
              <a:gd name="connsiteX2" fmla="*/ 7497880 w 7497880"/>
              <a:gd name="connsiteY2" fmla="*/ 4581885 h 5687344"/>
              <a:gd name="connsiteX3" fmla="*/ 3803282 w 7497880"/>
              <a:gd name="connsiteY3" fmla="*/ 4581885 h 5687344"/>
              <a:gd name="connsiteX4" fmla="*/ 0 w 7497880"/>
              <a:gd name="connsiteY4" fmla="*/ 0 h 5687344"/>
              <a:gd name="connsiteX5" fmla="*/ 3699373 w 7497880"/>
              <a:gd name="connsiteY5" fmla="*/ 0 h 5687344"/>
              <a:gd name="connsiteX6" fmla="*/ 3699373 w 7497880"/>
              <a:gd name="connsiteY6" fmla="*/ 4581885 h 5687344"/>
              <a:gd name="connsiteX7" fmla="*/ 2 w 7497880"/>
              <a:gd name="connsiteY7" fmla="*/ 4581885 h 5687344"/>
              <a:gd name="connsiteX8" fmla="*/ 2 w 7497880"/>
              <a:gd name="connsiteY8" fmla="*/ 4679200 h 5687344"/>
              <a:gd name="connsiteX9" fmla="*/ 3699373 w 7497880"/>
              <a:gd name="connsiteY9" fmla="*/ 4679200 h 5687344"/>
              <a:gd name="connsiteX10" fmla="*/ 3699373 w 7497880"/>
              <a:gd name="connsiteY10" fmla="*/ 5679350 h 5687344"/>
              <a:gd name="connsiteX11" fmla="*/ 3803282 w 7497880"/>
              <a:gd name="connsiteY11" fmla="*/ 5679350 h 5687344"/>
              <a:gd name="connsiteX12" fmla="*/ 3803282 w 7497880"/>
              <a:gd name="connsiteY12" fmla="*/ 4679200 h 5687344"/>
              <a:gd name="connsiteX13" fmla="*/ 7497880 w 7497880"/>
              <a:gd name="connsiteY13" fmla="*/ 4679200 h 5687344"/>
              <a:gd name="connsiteX14" fmla="*/ 7497880 w 7497880"/>
              <a:gd name="connsiteY14" fmla="*/ 5687344 h 5687344"/>
              <a:gd name="connsiteX15" fmla="*/ 0 w 7497880"/>
              <a:gd name="connsiteY15" fmla="*/ 5687344 h 568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97880" h="5687344">
                <a:moveTo>
                  <a:pt x="3803282" y="0"/>
                </a:moveTo>
                <a:lnTo>
                  <a:pt x="7497880" y="0"/>
                </a:lnTo>
                <a:lnTo>
                  <a:pt x="7497880" y="4581885"/>
                </a:lnTo>
                <a:lnTo>
                  <a:pt x="3803282" y="4581885"/>
                </a:lnTo>
                <a:close/>
                <a:moveTo>
                  <a:pt x="0" y="0"/>
                </a:moveTo>
                <a:lnTo>
                  <a:pt x="3699373" y="0"/>
                </a:lnTo>
                <a:lnTo>
                  <a:pt x="3699373" y="4581885"/>
                </a:lnTo>
                <a:lnTo>
                  <a:pt x="2" y="4581885"/>
                </a:lnTo>
                <a:lnTo>
                  <a:pt x="2" y="4679200"/>
                </a:lnTo>
                <a:lnTo>
                  <a:pt x="3699373" y="4679200"/>
                </a:lnTo>
                <a:lnTo>
                  <a:pt x="3699373" y="5679350"/>
                </a:lnTo>
                <a:lnTo>
                  <a:pt x="3803282" y="5679350"/>
                </a:lnTo>
                <a:lnTo>
                  <a:pt x="3803282" y="4679200"/>
                </a:lnTo>
                <a:lnTo>
                  <a:pt x="7497880" y="4679200"/>
                </a:lnTo>
                <a:lnTo>
                  <a:pt x="7497880" y="5687344"/>
                </a:lnTo>
                <a:lnTo>
                  <a:pt x="0" y="56873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DD7D93-4C4D-E385-9F8C-40536F0BDE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99FA72-244D-9DC3-C9B7-E7DAD50A0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Value Stream Mapping: An Introduction</a:t>
            </a:r>
            <a:endParaRPr lang="en-US" noProof="0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A57411FE-2EE7-CE82-72C2-C4918B47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3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989814"/>
            <a:ext cx="4301892" cy="3817856"/>
          </a:xfrm>
        </p:spPr>
        <p:txBody>
          <a:bodyPr anchor="b">
            <a:normAutofit/>
          </a:bodyPr>
          <a:lstStyle>
            <a:lvl1pPr algn="l">
              <a:defRPr sz="42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979507"/>
            <a:ext cx="4301892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9A1C3D-52D1-77B4-2F96-3184E098E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4300" y="998538"/>
            <a:ext cx="6608763" cy="4581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7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42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7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4CB45B5-14DA-E541-BB22-38413947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442592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B26816-854D-99A5-7F06-8F80306C2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2" y="1511824"/>
            <a:ext cx="11292308" cy="4452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57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502" y="1534372"/>
            <a:ext cx="5194767" cy="45053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3200" y="1514475"/>
            <a:ext cx="5194769" cy="45053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1CD5D18-FC5B-0DF3-6BF8-418B556A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442592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861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499" y="1636499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all" baseline="0">
                <a:solidFill>
                  <a:schemeClr val="accent2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502" y="2335502"/>
            <a:ext cx="5194766" cy="3744787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3193" y="164745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400" b="0" cap="all" baseline="0">
                <a:solidFill>
                  <a:schemeClr val="accent5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3197" y="2335502"/>
            <a:ext cx="5194771" cy="3744787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D6C91-EA0F-9635-7E27-A7B96929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442592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221AD9-FEC0-77A4-3FF5-3A61B526824B}"/>
              </a:ext>
            </a:extLst>
          </p:cNvPr>
          <p:cNvSpPr/>
          <p:nvPr userDrawn="1"/>
        </p:nvSpPr>
        <p:spPr>
          <a:xfrm>
            <a:off x="6143197" y="2247991"/>
            <a:ext cx="5194766" cy="532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689A5-7AE3-7F9F-C5E7-6EC40FC21CAE}"/>
              </a:ext>
            </a:extLst>
          </p:cNvPr>
          <p:cNvSpPr/>
          <p:nvPr userDrawn="1"/>
        </p:nvSpPr>
        <p:spPr>
          <a:xfrm>
            <a:off x="437502" y="2244219"/>
            <a:ext cx="5194766" cy="53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1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88FA0-7234-D206-435B-9E8B709C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442592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97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C21EA9-652F-CFF1-EF19-83C773A5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-914868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320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1"/>
            <a:ext cx="6046289" cy="5563930"/>
          </a:xfrm>
          <a:prstGeom prst="rect">
            <a:avLst/>
          </a:prstGeom>
          <a:solidFill>
            <a:srgbClr val="465359"/>
          </a:solidFill>
          <a:ln>
            <a:solidFill>
              <a:schemeClr val="tx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5446724" cy="1722419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3108" y="1794659"/>
            <a:ext cx="4824548" cy="3479930"/>
          </a:xfrm>
        </p:spPr>
        <p:txBody>
          <a:bodyPr anchor="ctr">
            <a:normAutofit/>
          </a:bodyPr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 sz="2200">
                <a:solidFill>
                  <a:schemeClr val="tx2"/>
                </a:solidFill>
              </a:defRPr>
            </a:lvl2pPr>
            <a:lvl3pPr>
              <a:defRPr sz="2200">
                <a:solidFill>
                  <a:schemeClr val="tx2"/>
                </a:solidFill>
              </a:defRPr>
            </a:lvl3pPr>
            <a:lvl4pPr>
              <a:defRPr sz="2200">
                <a:solidFill>
                  <a:schemeClr val="tx2"/>
                </a:solidFill>
              </a:defRPr>
            </a:lvl4pPr>
            <a:lvl5pPr>
              <a:defRPr sz="22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77671" y="6425954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35826"/>
            <a:ext cx="6917210" cy="365125"/>
          </a:xfrm>
        </p:spPr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7DDB6-9464-2665-3213-2CB77608D7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350" y="2827338"/>
            <a:ext cx="5445838" cy="30972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12454B5B-7578-E4DE-83DC-A35C3754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9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502" y="442592"/>
            <a:ext cx="10900467" cy="812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502" y="1511824"/>
            <a:ext cx="11292308" cy="4452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3764" y="6415408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Value Stream Mapping: An Introduction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4DB062-6706-1C82-3C70-99EA937FA919}"/>
              </a:ext>
            </a:extLst>
          </p:cNvPr>
          <p:cNvGrpSpPr/>
          <p:nvPr userDrawn="1"/>
        </p:nvGrpSpPr>
        <p:grpSpPr>
          <a:xfrm>
            <a:off x="437502" y="224111"/>
            <a:ext cx="10700110" cy="81192"/>
            <a:chOff x="475037" y="260833"/>
            <a:chExt cx="10700110" cy="811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F259B-1168-B954-21F8-A08A3C462F3C}"/>
                </a:ext>
              </a:extLst>
            </p:cNvPr>
            <p:cNvSpPr/>
            <p:nvPr/>
          </p:nvSpPr>
          <p:spPr>
            <a:xfrm flipV="1">
              <a:off x="475037" y="260833"/>
              <a:ext cx="4146013" cy="811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A595C-AA3A-9D82-01BB-7810CE5F7A5E}"/>
                </a:ext>
              </a:extLst>
            </p:cNvPr>
            <p:cNvSpPr/>
            <p:nvPr/>
          </p:nvSpPr>
          <p:spPr>
            <a:xfrm flipV="1">
              <a:off x="4697699" y="260834"/>
              <a:ext cx="3200400" cy="811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78CB63-8F78-566B-8120-9DC73FB7B23B}"/>
                </a:ext>
              </a:extLst>
            </p:cNvPr>
            <p:cNvSpPr/>
            <p:nvPr/>
          </p:nvSpPr>
          <p:spPr>
            <a:xfrm flipV="1">
              <a:off x="7974747" y="260834"/>
              <a:ext cx="3200400" cy="81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2E500-4F1E-F20B-448B-62545F2BD5B1}"/>
              </a:ext>
            </a:extLst>
          </p:cNvPr>
          <p:cNvSpPr/>
          <p:nvPr userDrawn="1"/>
        </p:nvSpPr>
        <p:spPr>
          <a:xfrm rot="16200000" flipV="1">
            <a:off x="291282" y="6561627"/>
            <a:ext cx="373631" cy="811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39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3A76D1-6876-B1D2-5790-48E4E48BA51E}"/>
              </a:ext>
            </a:extLst>
          </p:cNvPr>
          <p:cNvSpPr/>
          <p:nvPr userDrawn="1"/>
        </p:nvSpPr>
        <p:spPr>
          <a:xfrm rot="16200000" flipV="1">
            <a:off x="11955509" y="239496"/>
            <a:ext cx="373631" cy="116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39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737CA54-D745-98CE-042C-DBF3F6D94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0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24" r:id="rId2"/>
    <p:sldLayoutId id="2147483823" r:id="rId3"/>
    <p:sldLayoutId id="2147483801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0" r:id="rId10"/>
    <p:sldLayoutId id="2147483808" r:id="rId11"/>
    <p:sldLayoutId id="2147483811" r:id="rId12"/>
    <p:sldLayoutId id="2147483812" r:id="rId13"/>
    <p:sldLayoutId id="2147483818" r:id="rId14"/>
    <p:sldLayoutId id="2147483820" r:id="rId15"/>
    <p:sldLayoutId id="2147483821" r:id="rId16"/>
    <p:sldLayoutId id="2147483825" r:id="rId17"/>
    <p:sldLayoutId id="2147483822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kern="1200" cap="none" spc="100" baseline="0">
          <a:solidFill>
            <a:schemeClr val="accent3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Pct val="110000"/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Pct val="100000"/>
        <a:buFont typeface="Segoe UI" panose="020B0502040204020203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Pct val="100000"/>
        <a:buFont typeface="Courier New" panose="02070309020205020404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Tx/>
        <a:buSzPct val="100000"/>
        <a:buFont typeface="Wingdings" panose="05000000000000000000" pitchFamily="2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Elizabeth.Adams@dshs.wa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A87BB-844F-BCCA-6F80-2A55EEE42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04956"/>
            <a:ext cx="12192000" cy="600556"/>
          </a:xfrm>
        </p:spPr>
        <p:txBody>
          <a:bodyPr/>
          <a:lstStyle/>
          <a:p>
            <a:r>
              <a:rPr lang="en-US" dirty="0"/>
              <a:t>An Introduction 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A18BD-06B3-08C2-EE43-D7A71EBE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41"/>
            <a:ext cx="12192000" cy="1943416"/>
          </a:xfrm>
        </p:spPr>
        <p:txBody>
          <a:bodyPr>
            <a:normAutofit/>
          </a:bodyPr>
          <a:lstStyle/>
          <a:p>
            <a:r>
              <a:rPr lang="en-US" dirty="0"/>
              <a:t>Value Stream Mapping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8FFD2-18EE-4A43-E4F3-C289EF34C70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16978" y="5083972"/>
            <a:ext cx="6349582" cy="1774028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 i="1" dirty="0"/>
              <a:t>Presented by 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dirty="0"/>
              <a:t>Beth Adams, MA, LSSBB</a:t>
            </a:r>
          </a:p>
          <a:p>
            <a:pPr>
              <a:spcAft>
                <a:spcPts val="0"/>
              </a:spcAft>
            </a:pPr>
            <a:r>
              <a:rPr lang="en-US" dirty="0"/>
              <a:t>HCLA Lean Continuous Improvement Manager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500" cap="all" dirty="0"/>
              <a:t>HCLA Organizational Development Office</a:t>
            </a:r>
          </a:p>
          <a:p>
            <a:pPr>
              <a:spcAft>
                <a:spcPts val="0"/>
              </a:spcAft>
            </a:pPr>
            <a:r>
              <a:rPr lang="en-US" sz="1300" cap="all" dirty="0"/>
              <a:t>Department of Social and Health Services</a:t>
            </a:r>
          </a:p>
        </p:txBody>
      </p:sp>
      <p:pic>
        <p:nvPicPr>
          <p:cNvPr id="7" name="Picture 6" descr="DSHS logo">
            <a:extLst>
              <a:ext uri="{FF2B5EF4-FFF2-40B4-BE49-F238E27FC236}">
                <a16:creationId xmlns:a16="http://schemas.microsoft.com/office/drawing/2014/main" id="{6BE8429D-0E92-D6C5-5537-2598153C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731" y="5489168"/>
            <a:ext cx="2760041" cy="963635"/>
          </a:xfrm>
          <a:prstGeom prst="rect">
            <a:avLst/>
          </a:prstGeom>
        </p:spPr>
      </p:pic>
      <p:pic>
        <p:nvPicPr>
          <p:cNvPr id="4" name="Picture 3" descr="HCLA logo">
            <a:extLst>
              <a:ext uri="{FF2B5EF4-FFF2-40B4-BE49-F238E27FC236}">
                <a16:creationId xmlns:a16="http://schemas.microsoft.com/office/drawing/2014/main" id="{6E0BA8EA-8E95-481E-A1F0-4D73CEDF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311" y="5616362"/>
            <a:ext cx="3122002" cy="8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AD0C910-4586-75A0-F687-BFB4C0553A75}"/>
              </a:ext>
            </a:extLst>
          </p:cNvPr>
          <p:cNvSpPr txBox="1">
            <a:spLocks/>
          </p:cNvSpPr>
          <p:nvPr/>
        </p:nvSpPr>
        <p:spPr>
          <a:xfrm>
            <a:off x="11337969" y="115067"/>
            <a:ext cx="70919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98EE3D-8CD1-4C3F-BD1C-C98C9596463C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0D2E9-F76D-239F-7CD1-232EA2BE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a VSM?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281C-19D4-BDED-E836-F4BA67E9D7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sz="5500" dirty="0"/>
              <a:t>Create a process of only value-added steps for your customers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9C91E8-2618-5E1B-B1D6-0E83956F97C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solidFill>
            <a:schemeClr val="accent2"/>
          </a:solidFill>
        </p:spPr>
        <p:txBody>
          <a:bodyPr anchor="ctr">
            <a:norm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en-US" sz="3200" dirty="0"/>
              <a:t>What does your customer value?</a:t>
            </a:r>
          </a:p>
          <a:p>
            <a:pPr indent="0" algn="ctr">
              <a:spcBef>
                <a:spcPts val="1000"/>
              </a:spcBef>
              <a:buNone/>
            </a:pPr>
            <a:r>
              <a:rPr lang="en-US" sz="3200" dirty="0"/>
              <a:t>How do you know?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20463-8D76-83AB-6002-25B0DD6B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3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97B3-0636-0335-251F-D4095AC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9E47CF-14CF-0201-2E22-268091D1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about value-added activity</a:t>
            </a:r>
          </a:p>
        </p:txBody>
      </p:sp>
      <p:graphicFrame>
        <p:nvGraphicFramePr>
          <p:cNvPr id="8" name="Diagram 7" descr="Venn diagram of 3 principles of customer driven value: Matters to Customer, Performs a Function, Done right the first time">
            <a:extLst>
              <a:ext uri="{FF2B5EF4-FFF2-40B4-BE49-F238E27FC236}">
                <a16:creationId xmlns:a16="http://schemas.microsoft.com/office/drawing/2014/main" id="{23C1DA95-A7C3-AE5D-874A-6A06A6394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113671"/>
              </p:ext>
            </p:extLst>
          </p:nvPr>
        </p:nvGraphicFramePr>
        <p:xfrm>
          <a:off x="3602713" y="1357655"/>
          <a:ext cx="7735256" cy="5186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Arrow Connector 12" descr="arrow pointing to venn diagram overlap">
            <a:extLst>
              <a:ext uri="{FF2B5EF4-FFF2-40B4-BE49-F238E27FC236}">
                <a16:creationId xmlns:a16="http://schemas.microsoft.com/office/drawing/2014/main" id="{B14DA897-141C-8645-0CDE-BE7D950D4798}"/>
              </a:ext>
            </a:extLst>
          </p:cNvPr>
          <p:cNvCxnSpPr>
            <a:cxnSpLocks/>
          </p:cNvCxnSpPr>
          <p:nvPr/>
        </p:nvCxnSpPr>
        <p:spPr>
          <a:xfrm>
            <a:off x="4669971" y="1255183"/>
            <a:ext cx="2440976" cy="2826960"/>
          </a:xfrm>
          <a:prstGeom prst="straightConnector1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610EEC4E-207B-4A2C-844B-DADEFFB34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0947" y="3863004"/>
            <a:ext cx="739832" cy="676160"/>
          </a:xfrm>
          <a:custGeom>
            <a:avLst/>
            <a:gdLst>
              <a:gd name="connsiteX0" fmla="*/ 0 w 789709"/>
              <a:gd name="connsiteY0" fmla="*/ 727364 h 727364"/>
              <a:gd name="connsiteX1" fmla="*/ 394855 w 789709"/>
              <a:gd name="connsiteY1" fmla="*/ 0 h 727364"/>
              <a:gd name="connsiteX2" fmla="*/ 789709 w 789709"/>
              <a:gd name="connsiteY2" fmla="*/ 727364 h 727364"/>
              <a:gd name="connsiteX3" fmla="*/ 0 w 789709"/>
              <a:gd name="connsiteY3" fmla="*/ 727364 h 727364"/>
              <a:gd name="connsiteX0" fmla="*/ 0 w 789709"/>
              <a:gd name="connsiteY0" fmla="*/ 727364 h 727364"/>
              <a:gd name="connsiteX1" fmla="*/ 394855 w 789709"/>
              <a:gd name="connsiteY1" fmla="*/ 0 h 727364"/>
              <a:gd name="connsiteX2" fmla="*/ 789709 w 789709"/>
              <a:gd name="connsiteY2" fmla="*/ 727364 h 727364"/>
              <a:gd name="connsiteX3" fmla="*/ 0 w 789709"/>
              <a:gd name="connsiteY3" fmla="*/ 727364 h 727364"/>
              <a:gd name="connsiteX0" fmla="*/ 0 w 763732"/>
              <a:gd name="connsiteY0" fmla="*/ 727364 h 727364"/>
              <a:gd name="connsiteX1" fmla="*/ 394855 w 763732"/>
              <a:gd name="connsiteY1" fmla="*/ 0 h 727364"/>
              <a:gd name="connsiteX2" fmla="*/ 763732 w 763732"/>
              <a:gd name="connsiteY2" fmla="*/ 675409 h 727364"/>
              <a:gd name="connsiteX3" fmla="*/ 0 w 763732"/>
              <a:gd name="connsiteY3" fmla="*/ 727364 h 727364"/>
              <a:gd name="connsiteX0" fmla="*/ 0 w 737754"/>
              <a:gd name="connsiteY0" fmla="*/ 706582 h 706582"/>
              <a:gd name="connsiteX1" fmla="*/ 368877 w 737754"/>
              <a:gd name="connsiteY1" fmla="*/ 0 h 706582"/>
              <a:gd name="connsiteX2" fmla="*/ 737754 w 737754"/>
              <a:gd name="connsiteY2" fmla="*/ 675409 h 706582"/>
              <a:gd name="connsiteX3" fmla="*/ 0 w 737754"/>
              <a:gd name="connsiteY3" fmla="*/ 706582 h 706582"/>
              <a:gd name="connsiteX0" fmla="*/ 0 w 737754"/>
              <a:gd name="connsiteY0" fmla="*/ 706582 h 731805"/>
              <a:gd name="connsiteX1" fmla="*/ 368877 w 737754"/>
              <a:gd name="connsiteY1" fmla="*/ 0 h 731805"/>
              <a:gd name="connsiteX2" fmla="*/ 737754 w 737754"/>
              <a:gd name="connsiteY2" fmla="*/ 675409 h 731805"/>
              <a:gd name="connsiteX3" fmla="*/ 0 w 737754"/>
              <a:gd name="connsiteY3" fmla="*/ 706582 h 731805"/>
              <a:gd name="connsiteX0" fmla="*/ 0 w 737754"/>
              <a:gd name="connsiteY0" fmla="*/ 706582 h 734544"/>
              <a:gd name="connsiteX1" fmla="*/ 368877 w 737754"/>
              <a:gd name="connsiteY1" fmla="*/ 0 h 734544"/>
              <a:gd name="connsiteX2" fmla="*/ 737754 w 737754"/>
              <a:gd name="connsiteY2" fmla="*/ 675409 h 734544"/>
              <a:gd name="connsiteX3" fmla="*/ 0 w 737754"/>
              <a:gd name="connsiteY3" fmla="*/ 706582 h 734544"/>
              <a:gd name="connsiteX0" fmla="*/ 0 w 737754"/>
              <a:gd name="connsiteY0" fmla="*/ 706582 h 734544"/>
              <a:gd name="connsiteX1" fmla="*/ 368877 w 737754"/>
              <a:gd name="connsiteY1" fmla="*/ 0 h 734544"/>
              <a:gd name="connsiteX2" fmla="*/ 737754 w 737754"/>
              <a:gd name="connsiteY2" fmla="*/ 675409 h 734544"/>
              <a:gd name="connsiteX3" fmla="*/ 0 w 737754"/>
              <a:gd name="connsiteY3" fmla="*/ 706582 h 734544"/>
              <a:gd name="connsiteX0" fmla="*/ 0 w 737754"/>
              <a:gd name="connsiteY0" fmla="*/ 706582 h 734544"/>
              <a:gd name="connsiteX1" fmla="*/ 368877 w 737754"/>
              <a:gd name="connsiteY1" fmla="*/ 0 h 734544"/>
              <a:gd name="connsiteX2" fmla="*/ 737754 w 737754"/>
              <a:gd name="connsiteY2" fmla="*/ 675409 h 734544"/>
              <a:gd name="connsiteX3" fmla="*/ 0 w 737754"/>
              <a:gd name="connsiteY3" fmla="*/ 706582 h 734544"/>
              <a:gd name="connsiteX0" fmla="*/ 0 w 737754"/>
              <a:gd name="connsiteY0" fmla="*/ 706582 h 734544"/>
              <a:gd name="connsiteX1" fmla="*/ 368877 w 737754"/>
              <a:gd name="connsiteY1" fmla="*/ 0 h 734544"/>
              <a:gd name="connsiteX2" fmla="*/ 737754 w 737754"/>
              <a:gd name="connsiteY2" fmla="*/ 675409 h 734544"/>
              <a:gd name="connsiteX3" fmla="*/ 0 w 737754"/>
              <a:gd name="connsiteY3" fmla="*/ 706582 h 734544"/>
              <a:gd name="connsiteX0" fmla="*/ 0 w 737754"/>
              <a:gd name="connsiteY0" fmla="*/ 706582 h 734544"/>
              <a:gd name="connsiteX1" fmla="*/ 368877 w 737754"/>
              <a:gd name="connsiteY1" fmla="*/ 0 h 734544"/>
              <a:gd name="connsiteX2" fmla="*/ 737754 w 737754"/>
              <a:gd name="connsiteY2" fmla="*/ 675409 h 734544"/>
              <a:gd name="connsiteX3" fmla="*/ 0 w 737754"/>
              <a:gd name="connsiteY3" fmla="*/ 706582 h 734544"/>
              <a:gd name="connsiteX0" fmla="*/ 0 w 737754"/>
              <a:gd name="connsiteY0" fmla="*/ 706582 h 760347"/>
              <a:gd name="connsiteX1" fmla="*/ 368877 w 737754"/>
              <a:gd name="connsiteY1" fmla="*/ 0 h 760347"/>
              <a:gd name="connsiteX2" fmla="*/ 737754 w 737754"/>
              <a:gd name="connsiteY2" fmla="*/ 675409 h 760347"/>
              <a:gd name="connsiteX3" fmla="*/ 0 w 737754"/>
              <a:gd name="connsiteY3" fmla="*/ 706582 h 760347"/>
              <a:gd name="connsiteX0" fmla="*/ 0 w 742949"/>
              <a:gd name="connsiteY0" fmla="*/ 706582 h 764774"/>
              <a:gd name="connsiteX1" fmla="*/ 368877 w 742949"/>
              <a:gd name="connsiteY1" fmla="*/ 0 h 764774"/>
              <a:gd name="connsiteX2" fmla="*/ 742949 w 742949"/>
              <a:gd name="connsiteY2" fmla="*/ 692898 h 764774"/>
              <a:gd name="connsiteX3" fmla="*/ 0 w 742949"/>
              <a:gd name="connsiteY3" fmla="*/ 706582 h 76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49" h="764774">
                <a:moveTo>
                  <a:pt x="0" y="706582"/>
                </a:moveTo>
                <a:cubicBezTo>
                  <a:pt x="60613" y="476250"/>
                  <a:pt x="157595" y="247308"/>
                  <a:pt x="368877" y="0"/>
                </a:cubicBezTo>
                <a:cubicBezTo>
                  <a:pt x="562840" y="230796"/>
                  <a:pt x="564572" y="253016"/>
                  <a:pt x="742949" y="692898"/>
                </a:cubicBezTo>
                <a:cubicBezTo>
                  <a:pt x="725631" y="718876"/>
                  <a:pt x="438150" y="832420"/>
                  <a:pt x="0" y="7065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152622-C10C-186B-59A8-3274BBD5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21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95DB2-C726-F472-FB0F-451A45DE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29E72-55FB-5BD7-90D3-4027D08F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the customer need and want?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A0CF5-46DF-51B3-4EF0-0EA0947F7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Design process for customers</a:t>
            </a:r>
          </a:p>
        </p:txBody>
      </p:sp>
      <p:pic>
        <p:nvPicPr>
          <p:cNvPr id="8" name="Picture Placeholder 7" descr="Daughter with father who in wheelchair">
            <a:extLst>
              <a:ext uri="{FF2B5EF4-FFF2-40B4-BE49-F238E27FC236}">
                <a16:creationId xmlns:a16="http://schemas.microsoft.com/office/drawing/2014/main" id="{BDB7363A-B039-B55E-E8F4-CA8C7A3341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14" b="23014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DB94E-C836-720E-9D55-5FF1371B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7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83FFF-08A1-9EE2-3ED9-3B18BB01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is our customer?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E3123-2985-624E-300F-1C5D5B34C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Who you serve</a:t>
            </a:r>
          </a:p>
          <a:p>
            <a:pPr>
              <a:spcBef>
                <a:spcPts val="800"/>
              </a:spcBef>
            </a:pPr>
            <a:r>
              <a:rPr lang="en-US" dirty="0"/>
              <a:t>Who you need information from</a:t>
            </a:r>
          </a:p>
          <a:p>
            <a:pPr>
              <a:spcBef>
                <a:spcPts val="800"/>
              </a:spcBef>
            </a:pPr>
            <a:r>
              <a:rPr lang="en-US" dirty="0"/>
              <a:t>The next person to receive your ‘product’</a:t>
            </a:r>
          </a:p>
        </p:txBody>
      </p:sp>
      <p:pic>
        <p:nvPicPr>
          <p:cNvPr id="12" name="Picture Placeholder 11" descr="Senior woman sitting on porch">
            <a:extLst>
              <a:ext uri="{FF2B5EF4-FFF2-40B4-BE49-F238E27FC236}">
                <a16:creationId xmlns:a16="http://schemas.microsoft.com/office/drawing/2014/main" id="{5B7695D8-7EC6-1C65-8BC0-46B8E8B697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781" t="-293" r="34967" b="293"/>
          <a:stretch/>
        </p:blipFill>
        <p:spPr>
          <a:xfrm>
            <a:off x="5027598" y="0"/>
            <a:ext cx="3035794" cy="3597039"/>
          </a:xfrm>
        </p:spPr>
      </p:pic>
      <p:pic>
        <p:nvPicPr>
          <p:cNvPr id="16" name="Picture Placeholder 15" descr="Portrait of two happy adults and one child">
            <a:extLst>
              <a:ext uri="{FF2B5EF4-FFF2-40B4-BE49-F238E27FC236}">
                <a16:creationId xmlns:a16="http://schemas.microsoft.com/office/drawing/2014/main" id="{B67F19D6-FD53-FA40-91FE-F574D8942D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401" r="18401"/>
          <a:stretch>
            <a:fillRect/>
          </a:stretch>
        </p:blipFill>
        <p:spPr>
          <a:xfrm>
            <a:off x="8272465" y="-61703"/>
            <a:ext cx="3928091" cy="4143506"/>
          </a:xfrm>
        </p:spPr>
      </p:pic>
      <p:pic>
        <p:nvPicPr>
          <p:cNvPr id="26" name="Picture Placeholder 25" descr="Short-haired blonde wearing hoodie">
            <a:extLst>
              <a:ext uri="{FF2B5EF4-FFF2-40B4-BE49-F238E27FC236}">
                <a16:creationId xmlns:a16="http://schemas.microsoft.com/office/drawing/2014/main" id="{1481589A-510E-CD0A-E5EE-AD84ED8A7D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6892" r="16892"/>
          <a:stretch>
            <a:fillRect/>
          </a:stretch>
        </p:blipFill>
        <p:spPr/>
      </p:pic>
      <p:pic>
        <p:nvPicPr>
          <p:cNvPr id="24" name="Picture Placeholder 23" descr="Kid hugging neck of mature woman while outdoors">
            <a:extLst>
              <a:ext uri="{FF2B5EF4-FFF2-40B4-BE49-F238E27FC236}">
                <a16:creationId xmlns:a16="http://schemas.microsoft.com/office/drawing/2014/main" id="{687F3751-EDDA-F898-36BA-117CCC3E62B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507" b="1507"/>
          <a:stretch>
            <a:fillRect/>
          </a:stretch>
        </p:blipFill>
        <p:spPr/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7B66AE-1BE4-743A-17A4-EDD96858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5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3FA5-A4E6-E738-35C2-E9EAF7C04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D4198-C395-0F01-E4AF-B276FE25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58089-7AC0-4D87-7385-5213DACA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24D0A-9D3E-8F78-A771-F90C0B4C2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a VSM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6C5BD-E7A7-D248-E1DD-95E17521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3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40133-CC3B-A129-9967-703C7B31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5AE1F1-3677-5AA7-D54A-58783E4B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Box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122050-10AA-FA4B-DC06-70F29A12A26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US" dirty="0"/>
              <a:t>High-level capture of who does what</a:t>
            </a:r>
          </a:p>
          <a:p>
            <a:pPr>
              <a:spcBef>
                <a:spcPts val="1000"/>
              </a:spcBef>
            </a:pPr>
            <a:r>
              <a:rPr lang="en-US" dirty="0"/>
              <a:t>Keep it short</a:t>
            </a:r>
          </a:p>
          <a:p>
            <a:pPr>
              <a:spcBef>
                <a:spcPts val="1000"/>
              </a:spcBef>
            </a:pPr>
            <a:r>
              <a:rPr lang="en-US" dirty="0"/>
              <a:t>Acronyms OK</a:t>
            </a:r>
          </a:p>
          <a:p>
            <a:pPr>
              <a:spcBef>
                <a:spcPts val="1000"/>
              </a:spcBef>
            </a:pPr>
            <a:r>
              <a:rPr lang="en-US" dirty="0"/>
              <a:t>Role, not people</a:t>
            </a:r>
          </a:p>
        </p:txBody>
      </p:sp>
      <p:pic>
        <p:nvPicPr>
          <p:cNvPr id="9" name="Content Placeholder 8" descr="snip of a process box , example only">
            <a:extLst>
              <a:ext uri="{FF2B5EF4-FFF2-40B4-BE49-F238E27FC236}">
                <a16:creationId xmlns:a16="http://schemas.microsoft.com/office/drawing/2014/main" id="{4E1B6190-E1CC-55C0-D65D-243BC64C4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98402" y="1880394"/>
            <a:ext cx="3693328" cy="309721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E341D-68E8-2478-B379-F7602402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43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9489-AEB3-42A5-A3CB-72DAB232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B18949-AE95-D2F0-305D-34F4E46E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BD2D05-9848-527F-3B72-FB0532D0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Box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350527-63B2-DB85-0F9C-67864E55FB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US" dirty="0"/>
              <a:t>Where (department/location)</a:t>
            </a:r>
          </a:p>
          <a:p>
            <a:pPr>
              <a:spcBef>
                <a:spcPts val="1000"/>
              </a:spcBef>
            </a:pPr>
            <a:r>
              <a:rPr lang="en-US" dirty="0"/>
              <a:t># staff available</a:t>
            </a:r>
          </a:p>
          <a:p>
            <a:pPr>
              <a:spcBef>
                <a:spcPts val="1000"/>
              </a:spcBef>
            </a:pPr>
            <a:r>
              <a:rPr lang="en-US" dirty="0"/>
              <a:t>How long</a:t>
            </a:r>
          </a:p>
        </p:txBody>
      </p:sp>
      <p:pic>
        <p:nvPicPr>
          <p:cNvPr id="15" name="Content Placeholder 14" descr="snip of elements that could be in a data box, includes location/department, Cycle Time or Process Time, Wait Time, Touch Time, and other elements specific to the process ">
            <a:extLst>
              <a:ext uri="{FF2B5EF4-FFF2-40B4-BE49-F238E27FC236}">
                <a16:creationId xmlns:a16="http://schemas.microsoft.com/office/drawing/2014/main" id="{73E0E0B3-B5EF-7373-9BFC-734C9DD2E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0958" y="1793875"/>
            <a:ext cx="4129596" cy="34813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C468-A9BB-92C5-76F9-E1A3F124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4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2EF2E-7FC0-5369-4C77-EAEACFDE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492D6-D691-9BD8-FC6B-A17394EA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8B23BE0-6155-4F63-1500-CE4C49AC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Metrics</a:t>
            </a:r>
            <a:endParaRPr lang="en-US" i="1" dirty="0"/>
          </a:p>
        </p:txBody>
      </p:sp>
      <p:graphicFrame>
        <p:nvGraphicFramePr>
          <p:cNvPr id="12" name="Table Placeholder 3">
            <a:extLst>
              <a:ext uri="{FF2B5EF4-FFF2-40B4-BE49-F238E27FC236}">
                <a16:creationId xmlns:a16="http://schemas.microsoft.com/office/drawing/2014/main" id="{0ED2872B-A804-7C46-200D-59123D30D6F3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07559473"/>
              </p:ext>
            </p:extLst>
          </p:nvPr>
        </p:nvGraphicFramePr>
        <p:xfrm>
          <a:off x="457201" y="1638300"/>
          <a:ext cx="11272837" cy="422560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56271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2163097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6253469">
                  <a:extLst>
                    <a:ext uri="{9D8B030D-6E8A-4147-A177-3AD203B41FA5}">
                      <a16:colId xmlns:a16="http://schemas.microsoft.com/office/drawing/2014/main" val="429821702"/>
                    </a:ext>
                  </a:extLst>
                </a:gridCol>
              </a:tblGrid>
              <a:tr h="591720"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Abbreviation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defined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95560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Cycle Time / Process Time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C/T or P/T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it takes to complete one step or task of the larger process; includes wait time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892762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Touch Time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Segoe UI Semibold" panose="020B0702040204020203" pitchFamily="34" charset="0"/>
                        </a:rPr>
                        <a:t>T/T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Segoe UI Semibold" panose="020B0702040204020203" pitchFamily="34" charset="0"/>
                        </a:rPr>
                        <a:t>Amount of time one process step is actively being worked on (excludes wait time, rework, and other waste)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892762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Wait Time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W/T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cs typeface="Segoe UI Semibold" panose="020B0702040204020203" pitchFamily="34" charset="0"/>
                        </a:rPr>
                        <a:t>Amount of time spent waiting within a given process step or between process steps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89276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Takt Time</a:t>
                      </a:r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measure of how often a process needs to be completed to meet customer demand</a:t>
                      </a:r>
                      <a:endParaRPr lang="en-US" sz="1800" dirty="0"/>
                    </a:p>
                  </a:txBody>
                  <a:tcPr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036F71-91BC-5D33-13F4-1371F8DA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9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E52AA-78A3-4C73-105A-F0BA99D4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02DDEB-3D1C-7D0E-D6B7-5BC1186C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Takt time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A57B5-AD8B-7D05-4C47-AC32B59AB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502" y="1534372"/>
            <a:ext cx="6485812" cy="4505325"/>
          </a:xfrm>
        </p:spPr>
        <p:txBody>
          <a:bodyPr/>
          <a:lstStyle/>
          <a:p>
            <a:r>
              <a:rPr lang="en-US" dirty="0"/>
              <a:t>To what extent a process can keep up with customer demand</a:t>
            </a:r>
          </a:p>
          <a:p>
            <a:r>
              <a:rPr lang="en-US" dirty="0"/>
              <a:t>Help with </a:t>
            </a:r>
          </a:p>
          <a:p>
            <a:pPr lvl="1"/>
            <a:r>
              <a:rPr lang="en-US" dirty="0"/>
              <a:t>resource management</a:t>
            </a:r>
          </a:p>
          <a:p>
            <a:pPr lvl="1"/>
            <a:r>
              <a:rPr lang="en-US" dirty="0"/>
              <a:t>decision packages</a:t>
            </a:r>
          </a:p>
          <a:p>
            <a:pPr lvl="1"/>
            <a:r>
              <a:rPr lang="en-US" dirty="0"/>
              <a:t>policy development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32AB9-78B5-9B45-C1CF-DF744A086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8114" y="1514475"/>
            <a:ext cx="4109855" cy="4505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Example: a call center with 5 staff</a:t>
            </a:r>
          </a:p>
          <a:p>
            <a:pPr lvl="1"/>
            <a:r>
              <a:rPr lang="en-US" sz="1800" dirty="0"/>
              <a:t>Available work time: 8 hours (480 minutes) x 5 staff =2,400 minutes</a:t>
            </a:r>
          </a:p>
          <a:p>
            <a:pPr lvl="1"/>
            <a:r>
              <a:rPr lang="en-US" sz="1800" dirty="0"/>
              <a:t># calls/day: 800 (average)</a:t>
            </a:r>
          </a:p>
          <a:p>
            <a:pPr lvl="1"/>
            <a:r>
              <a:rPr lang="en-US" sz="1800" dirty="0"/>
              <a:t>2400/800 = 3 minutes</a:t>
            </a:r>
          </a:p>
          <a:p>
            <a:pPr lvl="1"/>
            <a:endParaRPr lang="en-US" sz="1800" dirty="0"/>
          </a:p>
          <a:p>
            <a:pPr marL="324000" lvl="1" indent="0">
              <a:buNone/>
            </a:pPr>
            <a:r>
              <a:rPr lang="en-US" sz="1800" dirty="0"/>
              <a:t>6 hours (360 minutes) x 5 staff = 1,800 minutes @ 800 calls/day = 2.25 minutes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6824C-76B8-C026-3A60-C68A307D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5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5A446-283F-03AF-5418-322DC5A7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2F32378-A0C1-70F2-2A09-AEE627CC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4" y="989814"/>
            <a:ext cx="4435306" cy="3817856"/>
          </a:xfrm>
        </p:spPr>
        <p:txBody>
          <a:bodyPr/>
          <a:lstStyle/>
          <a:p>
            <a:r>
              <a:rPr lang="en-US" spc="100" dirty="0"/>
              <a:t>Using Takt Time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B56823E-3D04-42FD-3879-129FF26EA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4" y="4979507"/>
            <a:ext cx="4435306" cy="600556"/>
          </a:xfrm>
        </p:spPr>
        <p:txBody>
          <a:bodyPr/>
          <a:lstStyle/>
          <a:p>
            <a:r>
              <a:rPr lang="en-US" dirty="0"/>
              <a:t>FTE request</a:t>
            </a:r>
          </a:p>
        </p:txBody>
      </p:sp>
      <p:graphicFrame>
        <p:nvGraphicFramePr>
          <p:cNvPr id="20" name="Content Placeholder 19" descr="Table showing the calculation of staff needed based on volume of work">
            <a:extLst>
              <a:ext uri="{FF2B5EF4-FFF2-40B4-BE49-F238E27FC236}">
                <a16:creationId xmlns:a16="http://schemas.microsoft.com/office/drawing/2014/main" id="{C9738D1B-7B0C-4502-A3F8-AD388748CE2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92648400"/>
              </p:ext>
            </p:extLst>
          </p:nvPr>
        </p:nvGraphicFramePr>
        <p:xfrm>
          <a:off x="5083374" y="719137"/>
          <a:ext cx="6527432" cy="547116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803076">
                  <a:extLst>
                    <a:ext uri="{9D8B030D-6E8A-4147-A177-3AD203B41FA5}">
                      <a16:colId xmlns:a16="http://schemas.microsoft.com/office/drawing/2014/main" val="1650962271"/>
                    </a:ext>
                  </a:extLst>
                </a:gridCol>
                <a:gridCol w="5724356">
                  <a:extLst>
                    <a:ext uri="{9D8B030D-6E8A-4147-A177-3AD203B41FA5}">
                      <a16:colId xmlns:a16="http://schemas.microsoft.com/office/drawing/2014/main" val="4265887631"/>
                    </a:ext>
                  </a:extLst>
                </a:gridCol>
              </a:tblGrid>
              <a:tr h="23918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sng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August 2019 Barcode Report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05621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BLEND PHYSICAL (30%) &amp; EMAIL (70%) - ASSUMPTION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194766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22,495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batches (excludes imports) processed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28350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15,747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u="sng" strike="noStrike" dirty="0">
                          <a:solidFill>
                            <a:schemeClr val="bg1"/>
                          </a:solidFill>
                          <a:effectLst/>
                        </a:rPr>
                        <a:t>email</a:t>
                      </a:r>
                      <a:endParaRPr lang="en-US" sz="1100" b="0" i="0" u="sng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26456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12.0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estimated minutes to process each import (email) based on current time studies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875315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188,958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minutes to process August's batch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29192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3,149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HOURS to process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927317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22.7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required to process @ 80% Direct Hours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062864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24.2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@ 75% Direct Hours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1752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28.0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@ 65% Direct Hours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016726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947433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6,749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sng" strike="noStrike" dirty="0">
                          <a:solidFill>
                            <a:schemeClr val="bg1"/>
                          </a:solidFill>
                          <a:effectLst/>
                        </a:rPr>
                        <a:t>physical documents</a:t>
                      </a:r>
                      <a:endParaRPr lang="en-US" sz="1100" b="0" i="0" u="sng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691873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           18.0 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minutes - assumption with interruptions, questions, and re-work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19074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    121,473 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minutes to process August's batch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60171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2,025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HOURS to process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9406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14.6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STAFF required to process @ 80% Direct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822198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15.6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@ 75% Direct Hours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453399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18.0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@ 65% Direct Hours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86709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542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  37.3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staff required for combined physical and email batch processing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584779"/>
                  </a:ext>
                </a:extLst>
              </a:tr>
              <a:tr h="2391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01691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29076-0E57-0BB7-4C08-C19941E0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2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0F0D7-898E-3ADE-B238-70F5B693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 descr="an old draft example of a value stream map around presumptive eligibility, &#10;">
            <a:extLst>
              <a:ext uri="{FF2B5EF4-FFF2-40B4-BE49-F238E27FC236}">
                <a16:creationId xmlns:a16="http://schemas.microsoft.com/office/drawing/2014/main" id="{E1102E75-49E4-8826-2216-B6206CC153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" y="480192"/>
            <a:ext cx="12031754" cy="57824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457176C-7BE6-615C-CE82-5F602C357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95" y="792215"/>
            <a:ext cx="4529224" cy="81259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solidFill>
                  <a:schemeClr val="bg2"/>
                </a:solidFill>
              </a:rPr>
              <a:t>VSM example</a:t>
            </a:r>
            <a:br>
              <a:rPr lang="en-US" sz="38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accent2"/>
                </a:solidFill>
              </a:rPr>
              <a:t>(draft)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82F210-2CAB-AE1D-D511-30720ADB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3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29A0A-F077-FD09-1FC6-F6FD2F16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33F2C5-0B9A-45A6-24D7-7830DCD0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0192"/>
            <a:ext cx="11267440" cy="795020"/>
          </a:xfrm>
        </p:spPr>
        <p:txBody>
          <a:bodyPr/>
          <a:lstStyle/>
          <a:p>
            <a:r>
              <a:rPr lang="en-US" dirty="0"/>
              <a:t>Calculating hours</a:t>
            </a:r>
          </a:p>
        </p:txBody>
      </p:sp>
      <p:graphicFrame>
        <p:nvGraphicFramePr>
          <p:cNvPr id="11" name="Content Placeholder 5" descr="Table showing how to adjust hours to better reflect actual staff time in a given year and month">
            <a:extLst>
              <a:ext uri="{FF2B5EF4-FFF2-40B4-BE49-F238E27FC236}">
                <a16:creationId xmlns:a16="http://schemas.microsoft.com/office/drawing/2014/main" id="{074C7BFC-D5B0-1925-FE59-F8E9EF183F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7602430"/>
              </p:ext>
            </p:extLst>
          </p:nvPr>
        </p:nvGraphicFramePr>
        <p:xfrm>
          <a:off x="457200" y="1436348"/>
          <a:ext cx="6949440" cy="475488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3534229">
                  <a:extLst>
                    <a:ext uri="{9D8B030D-6E8A-4147-A177-3AD203B41FA5}">
                      <a16:colId xmlns:a16="http://schemas.microsoft.com/office/drawing/2014/main" val="783446259"/>
                    </a:ext>
                  </a:extLst>
                </a:gridCol>
                <a:gridCol w="1220651">
                  <a:extLst>
                    <a:ext uri="{9D8B030D-6E8A-4147-A177-3AD203B41FA5}">
                      <a16:colId xmlns:a16="http://schemas.microsoft.com/office/drawing/2014/main" val="56981392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2800627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54430537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 Hours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2,080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191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 hours/mo./FTE = 173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9811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 Holidays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(72)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820722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Vacation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(80)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877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Sick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(40)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3432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Personal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(16)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4287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Training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(40)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319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Jury Duty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(40)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7959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Adjusted Hours (86%)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1,792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87855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Direct Hours %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0.65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8086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Direct hours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1,664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1,560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1,352 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3851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Adjusted hours/mo./FTE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5272"/>
                  </a:ext>
                </a:extLst>
              </a:tr>
            </a:tbl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809892-80EA-9687-C8DE-1CA82F340B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93378" y="1436347"/>
            <a:ext cx="3731262" cy="4754879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Calculate annual ‘direct’ based on role (65-75% recommended)</a:t>
            </a:r>
          </a:p>
          <a:p>
            <a:pPr marL="739775" lvl="1" indent="-285750">
              <a:buFont typeface="Arial" panose="020B0604020202020204" pitchFamily="34" charset="0"/>
              <a:buChar char="•"/>
            </a:pPr>
            <a:r>
              <a:rPr lang="en-US" dirty="0"/>
              <a:t>Then monthly availability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r>
              <a:rPr lang="en-US" dirty="0"/>
              <a:t>Use adjusted available hours to determine: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Capacity to take on new projects/tasks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Prioritize projects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0AA796-B6B8-7379-D5A5-AC145100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8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E1236-E11C-1510-E2BE-D83F2DA2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3EA24D-F580-F1A7-900B-6F8547D7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HIU process</a:t>
            </a:r>
          </a:p>
        </p:txBody>
      </p:sp>
      <p:pic>
        <p:nvPicPr>
          <p:cNvPr id="6" name="Picture 5" descr="process map of HCS imaging unit from 2019&#10;">
            <a:extLst>
              <a:ext uri="{FF2B5EF4-FFF2-40B4-BE49-F238E27FC236}">
                <a16:creationId xmlns:a16="http://schemas.microsoft.com/office/drawing/2014/main" id="{43E36CC4-A942-8719-3C73-7F7C75DEA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304"/>
            <a:ext cx="12192000" cy="32733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4DA873-50FE-F35D-FE76-F39625DA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97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6F4F6-34B0-E084-445F-42965620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2D7F0B11-5AF3-1D12-4201-C1E09DF7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metrics</a:t>
            </a:r>
            <a:endParaRPr lang="en-US" i="1" dirty="0"/>
          </a:p>
        </p:txBody>
      </p:sp>
      <p:graphicFrame>
        <p:nvGraphicFramePr>
          <p:cNvPr id="12" name="Table Placeholder 3">
            <a:extLst>
              <a:ext uri="{FF2B5EF4-FFF2-40B4-BE49-F238E27FC236}">
                <a16:creationId xmlns:a16="http://schemas.microsoft.com/office/drawing/2014/main" id="{EF0D1DE7-CAB7-B879-750A-7167B6155FF7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90833046"/>
              </p:ext>
            </p:extLst>
          </p:nvPr>
        </p:nvGraphicFramePr>
        <p:xfrm>
          <a:off x="457200" y="1273175"/>
          <a:ext cx="11272837" cy="483709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19480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6035210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2418147">
                  <a:extLst>
                    <a:ext uri="{9D8B030D-6E8A-4147-A177-3AD203B41FA5}">
                      <a16:colId xmlns:a16="http://schemas.microsoft.com/office/drawing/2014/main" val="429821702"/>
                    </a:ext>
                  </a:extLst>
                </a:gridCol>
              </a:tblGrid>
              <a:tr h="575991"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Name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What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cap="all" baseline="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Fictional Example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36952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Batch Size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number of units processed in a batch (a group of like work)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applications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337769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Client Throughput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number of applications processed from start to finish) in a given timeframe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applications/ week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Completion Rate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Percentage of cases that go through the full assessment and start LTSS services?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85%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Inventory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Amount of work in progress or held at the step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 applications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Documentation Time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Time spent on documentation or paperwork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 hours /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180 minutes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Service Time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Actual time spent with client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1.75 hours  /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45 minutes</a:t>
                      </a: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423686158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E8C0B-DBD3-1AAB-4B81-6303CF62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4B6F-711B-7525-A977-E3C9A2E9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5F2AC-ECE5-9208-016F-EC41D8BF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F5E8A9-AA92-1637-4FE1-0548948E23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long does it take?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each 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Between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</a:t>
            </a:r>
          </a:p>
        </p:txBody>
      </p:sp>
      <p:pic>
        <p:nvPicPr>
          <p:cNvPr id="8" name="Content Placeholder 10" descr="snip of a timeline template, showing wait time and cycle or process time.">
            <a:extLst>
              <a:ext uri="{FF2B5EF4-FFF2-40B4-BE49-F238E27FC236}">
                <a16:creationId xmlns:a16="http://schemas.microsoft.com/office/drawing/2014/main" id="{100F600E-B07A-4355-20E9-659954F9E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02"/>
          <a:stretch/>
        </p:blipFill>
        <p:spPr>
          <a:xfrm>
            <a:off x="6813550" y="2892949"/>
            <a:ext cx="4824413" cy="12832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B8803-606E-1B2B-F9DA-48DAEF49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2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2EFB6-D102-8B74-6C84-8CC0186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3912B8-6707-2469-C904-1C0C3702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together the data elements</a:t>
            </a:r>
          </a:p>
        </p:txBody>
      </p:sp>
      <p:pic>
        <p:nvPicPr>
          <p:cNvPr id="6" name="Picture 5" descr="snip of a VSM elements">
            <a:extLst>
              <a:ext uri="{FF2B5EF4-FFF2-40B4-BE49-F238E27FC236}">
                <a16:creationId xmlns:a16="http://schemas.microsoft.com/office/drawing/2014/main" id="{D2042D7E-52F7-B78E-992E-DCDCC1E91B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42" y="1582708"/>
            <a:ext cx="11658600" cy="44119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F3F876-BB6E-B6C2-B2C1-8BC984D6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7BAD-DA10-E7B1-AB8A-CB14D525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07051-700E-1EB6-E8E4-F4D01FAF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Symbols &amp; Icons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DD893-B8BC-550C-89FA-D4396AAFBA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350" y="2827338"/>
            <a:ext cx="5445838" cy="32033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Arrows</a:t>
            </a:r>
          </a:p>
          <a:p>
            <a:r>
              <a:rPr lang="en-US" dirty="0"/>
              <a:t>Information</a:t>
            </a:r>
          </a:p>
          <a:p>
            <a:r>
              <a:rPr lang="en-US" dirty="0"/>
              <a:t>Indicator</a:t>
            </a:r>
          </a:p>
          <a:p>
            <a:r>
              <a:rPr lang="en-US" dirty="0"/>
              <a:t>Work-Specific</a:t>
            </a:r>
          </a:p>
          <a:p>
            <a:endParaRPr lang="en-US" dirty="0"/>
          </a:p>
          <a:p>
            <a:pPr algn="ctr"/>
            <a:r>
              <a:rPr lang="en-US" sz="39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A KEY</a:t>
            </a:r>
          </a:p>
          <a:p>
            <a:endParaRPr lang="en-US" dirty="0"/>
          </a:p>
        </p:txBody>
      </p:sp>
      <p:pic>
        <p:nvPicPr>
          <p:cNvPr id="9" name="Content Placeholder 8" descr="snip of a key, showing different icons and an explaination of what it is">
            <a:extLst>
              <a:ext uri="{FF2B5EF4-FFF2-40B4-BE49-F238E27FC236}">
                <a16:creationId xmlns:a16="http://schemas.microsoft.com/office/drawing/2014/main" id="{2B73D445-FBD5-5A55-09EE-9772A1BCA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49046" y="1497727"/>
            <a:ext cx="1966529" cy="386254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EAC55-545B-4EF7-393C-422C4C7D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17B86-FD2B-99D4-DB2A-39EB15CC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886119-1E54-CC6B-3C26-B76A3E2C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937892"/>
            <a:ext cx="10900467" cy="812591"/>
          </a:xfrm>
        </p:spPr>
        <p:txBody>
          <a:bodyPr/>
          <a:lstStyle/>
          <a:p>
            <a:r>
              <a:rPr lang="en-US" dirty="0"/>
              <a:t>Arrows</a:t>
            </a:r>
          </a:p>
        </p:txBody>
      </p:sp>
      <p:graphicFrame>
        <p:nvGraphicFramePr>
          <p:cNvPr id="6" name="Content Placeholder 5" descr="table descibing push, pull, maula information flow, and electronic information flow arrows">
            <a:extLst>
              <a:ext uri="{FF2B5EF4-FFF2-40B4-BE49-F238E27FC236}">
                <a16:creationId xmlns:a16="http://schemas.microsoft.com/office/drawing/2014/main" id="{353ECCDB-2795-ED55-02C7-36BBD66DD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774616"/>
              </p:ext>
            </p:extLst>
          </p:nvPr>
        </p:nvGraphicFramePr>
        <p:xfrm>
          <a:off x="450057" y="977898"/>
          <a:ext cx="11291886" cy="4978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146879">
                  <a:extLst>
                    <a:ext uri="{9D8B030D-6E8A-4147-A177-3AD203B41FA5}">
                      <a16:colId xmlns:a16="http://schemas.microsoft.com/office/drawing/2014/main" val="1735506975"/>
                    </a:ext>
                  </a:extLst>
                </a:gridCol>
                <a:gridCol w="2510971">
                  <a:extLst>
                    <a:ext uri="{9D8B030D-6E8A-4147-A177-3AD203B41FA5}">
                      <a16:colId xmlns:a16="http://schemas.microsoft.com/office/drawing/2014/main" val="330489777"/>
                    </a:ext>
                  </a:extLst>
                </a:gridCol>
                <a:gridCol w="5634036">
                  <a:extLst>
                    <a:ext uri="{9D8B030D-6E8A-4147-A177-3AD203B41FA5}">
                      <a16:colId xmlns:a16="http://schemas.microsoft.com/office/drawing/2014/main" val="3066463811"/>
                    </a:ext>
                  </a:extLst>
                </a:gridCol>
              </a:tblGrid>
              <a:tr h="595699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Arrows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Icon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6509"/>
                  </a:ext>
                </a:extLst>
              </a:tr>
              <a:tr h="996256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Push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bg1"/>
                          </a:solidFill>
                        </a:rPr>
                        <a:t>Push of material or goods – usually from supplier to process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1742"/>
                  </a:ext>
                </a:extLst>
              </a:tr>
              <a:tr h="1393933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Pull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bg1"/>
                          </a:solidFill>
                        </a:rPr>
                        <a:t>Worker pulls from previous process step (information, form, etc.) – doesn’t occur automatically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67434"/>
                  </a:ext>
                </a:extLst>
              </a:tr>
              <a:tr h="996256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Manual Information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bg1"/>
                          </a:solidFill>
                        </a:rPr>
                        <a:t>Use to indicate flow  between steps or when manual entry is required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34623"/>
                  </a:ext>
                </a:extLst>
              </a:tr>
              <a:tr h="996256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Electronic Information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chemeClr val="bg1"/>
                          </a:solidFill>
                        </a:rPr>
                        <a:t>Use to indicate flow to/from a database or between steps that occurs automatically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79095"/>
                  </a:ext>
                </a:extLst>
              </a:tr>
            </a:tbl>
          </a:graphicData>
        </a:graphic>
      </p:graphicFrame>
      <p:pic>
        <p:nvPicPr>
          <p:cNvPr id="7" name="Content Placeholder 21" descr="black and white wide stripe arrow, to indicate push">
            <a:extLst>
              <a:ext uri="{FF2B5EF4-FFF2-40B4-BE49-F238E27FC236}">
                <a16:creationId xmlns:a16="http://schemas.microsoft.com/office/drawing/2014/main" id="{A641662D-B4DF-F180-937C-BF70AD64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12" y="1752183"/>
            <a:ext cx="1848410" cy="571210"/>
          </a:xfrm>
          <a:prstGeom prst="rect">
            <a:avLst/>
          </a:prstGeom>
        </p:spPr>
      </p:pic>
      <p:cxnSp>
        <p:nvCxnSpPr>
          <p:cNvPr id="12" name="Straight Arrow Connector 11" descr="dashed arrow, indicating pull">
            <a:extLst>
              <a:ext uri="{FF2B5EF4-FFF2-40B4-BE49-F238E27FC236}">
                <a16:creationId xmlns:a16="http://schemas.microsoft.com/office/drawing/2014/main" id="{A558568D-0F22-4BD5-35BF-939F0D453CE7}"/>
              </a:ext>
            </a:extLst>
          </p:cNvPr>
          <p:cNvCxnSpPr/>
          <p:nvPr/>
        </p:nvCxnSpPr>
        <p:spPr>
          <a:xfrm>
            <a:off x="3873500" y="3243294"/>
            <a:ext cx="2014235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 descr="solid arrow, indicating manual flow of information">
            <a:extLst>
              <a:ext uri="{FF2B5EF4-FFF2-40B4-BE49-F238E27FC236}">
                <a16:creationId xmlns:a16="http://schemas.microsoft.com/office/drawing/2014/main" id="{A3BE9291-70A2-9791-8CE4-42CE66BA6E94}"/>
              </a:ext>
            </a:extLst>
          </p:cNvPr>
          <p:cNvCxnSpPr/>
          <p:nvPr/>
        </p:nvCxnSpPr>
        <p:spPr>
          <a:xfrm>
            <a:off x="3873500" y="4406900"/>
            <a:ext cx="2014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7" descr="jagged arrow (lightening bolt on its side) arrow to indicate electronic flow">
            <a:extLst>
              <a:ext uri="{FF2B5EF4-FFF2-40B4-BE49-F238E27FC236}">
                <a16:creationId xmlns:a16="http://schemas.microsoft.com/office/drawing/2014/main" id="{F950724B-1457-8AF8-0366-AD44DE62C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19" b="18039"/>
          <a:stretch/>
        </p:blipFill>
        <p:spPr bwMode="auto">
          <a:xfrm>
            <a:off x="3956412" y="5273614"/>
            <a:ext cx="1830637" cy="454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C3A37F-D8F3-FBD7-EFA1-95EE03AC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10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4F288-CCF3-C46D-96BA-A2341CC1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350E1B-B948-5825-5F13-6DD620AE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icons</a:t>
            </a:r>
          </a:p>
        </p:txBody>
      </p:sp>
      <p:graphicFrame>
        <p:nvGraphicFramePr>
          <p:cNvPr id="5" name="Content Placeholder 5" descr="Table describing information icons of supplier/customer, database, inventory, FIFO, and on- and off-page references">
            <a:extLst>
              <a:ext uri="{FF2B5EF4-FFF2-40B4-BE49-F238E27FC236}">
                <a16:creationId xmlns:a16="http://schemas.microsoft.com/office/drawing/2014/main" id="{8134EC76-30D9-5416-141F-D2BEF2D59A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79545"/>
              </p:ext>
            </p:extLst>
          </p:nvPr>
        </p:nvGraphicFramePr>
        <p:xfrm>
          <a:off x="437502" y="660941"/>
          <a:ext cx="11291886" cy="55577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22390">
                  <a:extLst>
                    <a:ext uri="{9D8B030D-6E8A-4147-A177-3AD203B41FA5}">
                      <a16:colId xmlns:a16="http://schemas.microsoft.com/office/drawing/2014/main" val="1735506975"/>
                    </a:ext>
                  </a:extLst>
                </a:gridCol>
                <a:gridCol w="1721708">
                  <a:extLst>
                    <a:ext uri="{9D8B030D-6E8A-4147-A177-3AD203B41FA5}">
                      <a16:colId xmlns:a16="http://schemas.microsoft.com/office/drawing/2014/main" val="330489777"/>
                    </a:ext>
                  </a:extLst>
                </a:gridCol>
                <a:gridCol w="6547788">
                  <a:extLst>
                    <a:ext uri="{9D8B030D-6E8A-4147-A177-3AD203B41FA5}">
                      <a16:colId xmlns:a16="http://schemas.microsoft.com/office/drawing/2014/main" val="3066463811"/>
                    </a:ext>
                  </a:extLst>
                </a:gridCol>
              </a:tblGrid>
              <a:tr h="327601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Information Icons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Icon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6509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Supplier/Customer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Add name(s) of supplier(s) - top left of map Add name(s) of customer(s) - top right of map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1742"/>
                  </a:ext>
                </a:extLst>
              </a:tr>
              <a:tr h="869864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Database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Add the name of each database; draw the right arrow to indicate what is happening and how to/from the map and each database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67434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Inventory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Amount of work in progress (e.g., applications, contracts, forms, investigations)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34623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First In, First 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First part in a sequence is first to be dealt with and exit process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79095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On-Page Reference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Use to reference something on the page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• In Visio, on-page references can be hyperlinked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• Color code or add numbers/letters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87899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Off-Page Reference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Use to reference something off the page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• In Visio, on-page references can be hyperlinked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• Color code or add numbers/letters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413551"/>
                  </a:ext>
                </a:extLst>
              </a:tr>
            </a:tbl>
          </a:graphicData>
        </a:graphic>
      </p:graphicFrame>
      <p:pic>
        <p:nvPicPr>
          <p:cNvPr id="7" name="Content Placeholder 35" descr="Rectangle with three right angle arrows on top to indicate supplier and customer (same icon for both roles; position of icon tied to whether entity is a supplier or customer)">
            <a:extLst>
              <a:ext uri="{FF2B5EF4-FFF2-40B4-BE49-F238E27FC236}">
                <a16:creationId xmlns:a16="http://schemas.microsoft.com/office/drawing/2014/main" id="{6513AA3C-B706-A7ED-97A8-DFC768D95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3907585" y="1244426"/>
            <a:ext cx="778768" cy="581372"/>
          </a:xfrm>
          <a:prstGeom prst="rect">
            <a:avLst/>
          </a:prstGeom>
        </p:spPr>
      </p:pic>
      <p:pic>
        <p:nvPicPr>
          <p:cNvPr id="8" name="Content Placeholder 45" descr="cylinder on its side to indicate database">
            <a:extLst>
              <a:ext uri="{FF2B5EF4-FFF2-40B4-BE49-F238E27FC236}">
                <a16:creationId xmlns:a16="http://schemas.microsoft.com/office/drawing/2014/main" id="{08452858-2DC0-F268-9F51-F35C8E0C0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5"/>
          <a:stretch/>
        </p:blipFill>
        <p:spPr bwMode="auto">
          <a:xfrm>
            <a:off x="3936896" y="2110296"/>
            <a:ext cx="794090" cy="585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nventory icon, an isosolese triangle with the letter &quot;I&quot; in the middle">
            <a:extLst>
              <a:ext uri="{FF2B5EF4-FFF2-40B4-BE49-F238E27FC236}">
                <a16:creationId xmlns:a16="http://schemas.microsoft.com/office/drawing/2014/main" id="{1BD3E7EF-989A-F27A-4459-F73F1E7E8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16" y="2954850"/>
            <a:ext cx="782618" cy="548640"/>
          </a:xfrm>
          <a:prstGeom prst="rect">
            <a:avLst/>
          </a:prstGeom>
        </p:spPr>
      </p:pic>
      <p:pic>
        <p:nvPicPr>
          <p:cNvPr id="10" name="Content Placeholder 15" descr="two solid lines, sandwiching a solid line arrow, with the letters FIFO  splitting the arrow for First in First Out">
            <a:extLst>
              <a:ext uri="{FF2B5EF4-FFF2-40B4-BE49-F238E27FC236}">
                <a16:creationId xmlns:a16="http://schemas.microsoft.com/office/drawing/2014/main" id="{A805EE2A-6A22-3E8F-DBA6-EA88FB1429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2" b="-2"/>
          <a:stretch/>
        </p:blipFill>
        <p:spPr bwMode="auto">
          <a:xfrm>
            <a:off x="3637645" y="3817249"/>
            <a:ext cx="1419759" cy="423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ircle above the words &quot;On-Page Reference&quot;&#10;">
            <a:extLst>
              <a:ext uri="{FF2B5EF4-FFF2-40B4-BE49-F238E27FC236}">
                <a16:creationId xmlns:a16="http://schemas.microsoft.com/office/drawing/2014/main" id="{16C24E73-B3D8-1543-53B0-60BD5346D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24" y="4520488"/>
            <a:ext cx="494881" cy="640080"/>
          </a:xfrm>
          <a:prstGeom prst="rect">
            <a:avLst/>
          </a:prstGeom>
        </p:spPr>
      </p:pic>
      <p:pic>
        <p:nvPicPr>
          <p:cNvPr id="12" name="Picture 11" descr="Rhombus (think baseball home plate) above the words &quot;Off-page reference&quot;">
            <a:extLst>
              <a:ext uri="{FF2B5EF4-FFF2-40B4-BE49-F238E27FC236}">
                <a16:creationId xmlns:a16="http://schemas.microsoft.com/office/drawing/2014/main" id="{FFF524BC-754E-299F-CD69-7F8F8A404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24" y="5502008"/>
            <a:ext cx="483840" cy="6400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560D8E-C18B-110B-AD36-02D4E3D2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4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691BC-E237-7DF7-0086-C48AB728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BBEEAA-D9A0-8F5E-6EC3-F2F641F0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02" y="836292"/>
            <a:ext cx="10900467" cy="812591"/>
          </a:xfrm>
        </p:spPr>
        <p:txBody>
          <a:bodyPr/>
          <a:lstStyle/>
          <a:p>
            <a:r>
              <a:rPr lang="en-US" dirty="0"/>
              <a:t>Indicator icons</a:t>
            </a:r>
          </a:p>
        </p:txBody>
      </p:sp>
      <p:graphicFrame>
        <p:nvGraphicFramePr>
          <p:cNvPr id="5" name="Content Placeholder 5" descr="Table describing indicator icons of bottleneck, kaizen burst, chaos/issues, rework and waiting or time delays">
            <a:extLst>
              <a:ext uri="{FF2B5EF4-FFF2-40B4-BE49-F238E27FC236}">
                <a16:creationId xmlns:a16="http://schemas.microsoft.com/office/drawing/2014/main" id="{C5FDD4A8-3768-DB64-362C-C94DE70FAF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085208"/>
              </p:ext>
            </p:extLst>
          </p:nvPr>
        </p:nvGraphicFramePr>
        <p:xfrm>
          <a:off x="437502" y="1054641"/>
          <a:ext cx="11291886" cy="4460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22390">
                  <a:extLst>
                    <a:ext uri="{9D8B030D-6E8A-4147-A177-3AD203B41FA5}">
                      <a16:colId xmlns:a16="http://schemas.microsoft.com/office/drawing/2014/main" val="1735506975"/>
                    </a:ext>
                  </a:extLst>
                </a:gridCol>
                <a:gridCol w="2432908">
                  <a:extLst>
                    <a:ext uri="{9D8B030D-6E8A-4147-A177-3AD203B41FA5}">
                      <a16:colId xmlns:a16="http://schemas.microsoft.com/office/drawing/2014/main" val="330489777"/>
                    </a:ext>
                  </a:extLst>
                </a:gridCol>
                <a:gridCol w="5836588">
                  <a:extLst>
                    <a:ext uri="{9D8B030D-6E8A-4147-A177-3AD203B41FA5}">
                      <a16:colId xmlns:a16="http://schemas.microsoft.com/office/drawing/2014/main" val="3066463811"/>
                    </a:ext>
                  </a:extLst>
                </a:gridCol>
              </a:tblGrid>
              <a:tr h="327601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Indicator Icons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Icon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06509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Bottleneck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Where there is congestion, inventory exceeds 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1742"/>
                  </a:ext>
                </a:extLst>
              </a:tr>
              <a:tr h="869864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Kaizen Burst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Highlights where improvement needed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67434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Chaos/Issues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Where there are issues or problems use chaos if there are a lot of issues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34623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Rework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Where something needs to be redone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79095"/>
                  </a:ext>
                </a:extLst>
              </a:tr>
              <a:tr h="775632">
                <a:tc>
                  <a:txBody>
                    <a:bodyPr/>
                    <a:lstStyle/>
                    <a:p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Waiting/Time Delay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Used for any type of waiting or time delays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87899"/>
                  </a:ext>
                </a:extLst>
              </a:tr>
            </a:tbl>
          </a:graphicData>
        </a:graphic>
      </p:graphicFrame>
      <p:pic>
        <p:nvPicPr>
          <p:cNvPr id="7" name="Content Placeholder 17" descr="Funnel to indicate bottleneck">
            <a:extLst>
              <a:ext uri="{FF2B5EF4-FFF2-40B4-BE49-F238E27FC236}">
                <a16:creationId xmlns:a16="http://schemas.microsoft.com/office/drawing/2014/main" id="{CAFD8F40-DF4E-8D02-9413-813FF02BA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6" t="13345" r="12841" b="5692"/>
          <a:stretch/>
        </p:blipFill>
        <p:spPr bwMode="auto">
          <a:xfrm>
            <a:off x="4326889" y="1595875"/>
            <a:ext cx="710365" cy="662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starburst icon to indicate kaizen burst">
            <a:extLst>
              <a:ext uri="{FF2B5EF4-FFF2-40B4-BE49-F238E27FC236}">
                <a16:creationId xmlns:a16="http://schemas.microsoft.com/office/drawing/2014/main" id="{ADCAA4A1-3315-0325-463D-C8AE47A9D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94" y="2400541"/>
            <a:ext cx="1218293" cy="662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23" descr="Red exclamation mark in a gray solid filled circle with a dark blue outline, to indicate issue">
            <a:extLst>
              <a:ext uri="{FF2B5EF4-FFF2-40B4-BE49-F238E27FC236}">
                <a16:creationId xmlns:a16="http://schemas.microsoft.com/office/drawing/2014/main" id="{20E61590-7258-71F8-24CD-5C8064DCD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125" y="3281406"/>
            <a:ext cx="772946" cy="626008"/>
          </a:xfrm>
          <a:prstGeom prst="rect">
            <a:avLst/>
          </a:prstGeom>
        </p:spPr>
      </p:pic>
      <p:pic>
        <p:nvPicPr>
          <p:cNvPr id="10" name="Picture 9" descr="storm cloud with lightening icon, used to indicate chaos within or between process steps">
            <a:extLst>
              <a:ext uri="{FF2B5EF4-FFF2-40B4-BE49-F238E27FC236}">
                <a16:creationId xmlns:a16="http://schemas.microsoft.com/office/drawing/2014/main" id="{DBEB4593-6077-A31F-3983-4E89FD609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989" y="3281406"/>
            <a:ext cx="622530" cy="626008"/>
          </a:xfrm>
          <a:prstGeom prst="rect">
            <a:avLst/>
          </a:prstGeom>
        </p:spPr>
      </p:pic>
      <p:pic>
        <p:nvPicPr>
          <p:cNvPr id="11" name="Picture 10" descr="Undo/rework arrow">
            <a:extLst>
              <a:ext uri="{FF2B5EF4-FFF2-40B4-BE49-F238E27FC236}">
                <a16:creationId xmlns:a16="http://schemas.microsoft.com/office/drawing/2014/main" id="{9C040617-4589-8F89-EFAE-9A2C6775B4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78" r="36752"/>
          <a:stretch/>
        </p:blipFill>
        <p:spPr bwMode="auto">
          <a:xfrm rot="10800000">
            <a:off x="3909125" y="4063756"/>
            <a:ext cx="626068" cy="575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nother variation of a rework circular arrow">
            <a:extLst>
              <a:ext uri="{FF2B5EF4-FFF2-40B4-BE49-F238E27FC236}">
                <a16:creationId xmlns:a16="http://schemas.microsoft.com/office/drawing/2014/main" id="{BB7DC048-3C34-2584-9165-397DC36D04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38"/>
          <a:stretch/>
        </p:blipFill>
        <p:spPr bwMode="auto">
          <a:xfrm>
            <a:off x="4725989" y="4096157"/>
            <a:ext cx="609147" cy="547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Content Placeholder 31" descr="Clock with hour and minute hand to indicate waiting">
            <a:extLst>
              <a:ext uri="{FF2B5EF4-FFF2-40B4-BE49-F238E27FC236}">
                <a16:creationId xmlns:a16="http://schemas.microsoft.com/office/drawing/2014/main" id="{C8443DDC-0489-BC85-4E81-56101C62D0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56" t="4388" r="5629" b="4817"/>
          <a:stretch/>
        </p:blipFill>
        <p:spPr bwMode="auto">
          <a:xfrm>
            <a:off x="4370806" y="4857411"/>
            <a:ext cx="622530" cy="595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0E2A3A-73C3-1672-AC7E-332E43C7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7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B6380-C390-F4ED-FA8D-5096AA69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57CC4-1E03-9EA5-1C1A-9428C09C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Work-specific icons</a:t>
            </a:r>
          </a:p>
        </p:txBody>
      </p:sp>
      <p:pic>
        <p:nvPicPr>
          <p:cNvPr id="21" name="Content Placeholder 9" descr="Snip of several different work-related icons, all available in visio. Examples include a computer, pencil for manul work, magnifying glass for searching, and different shapes/colors of people icons to indicate different roles.">
            <a:extLst>
              <a:ext uri="{FF2B5EF4-FFF2-40B4-BE49-F238E27FC236}">
                <a16:creationId xmlns:a16="http://schemas.microsoft.com/office/drawing/2014/main" id="{A690DD30-5AAA-531A-481E-D351FED38C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912" r="8985" b="10403"/>
          <a:stretch/>
        </p:blipFill>
        <p:spPr>
          <a:xfrm>
            <a:off x="457200" y="2410920"/>
            <a:ext cx="7370763" cy="34481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791C4A-76B6-8911-6499-B9355DCD51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93377" y="2318490"/>
            <a:ext cx="3966393" cy="3633047"/>
          </a:xfrm>
        </p:spPr>
        <p:txBody>
          <a:bodyPr anchor="ctr">
            <a:normAutofit/>
          </a:bodyPr>
          <a:lstStyle/>
          <a:p>
            <a:pPr marL="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Just because you can….</a:t>
            </a:r>
          </a:p>
          <a:p>
            <a:pPr marL="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Critical to the process?</a:t>
            </a:r>
          </a:p>
          <a:p>
            <a:pPr marL="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Helps with ‘reading’ map?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6C363C-B388-CE04-F1EA-D381813F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8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8F9D5-ECDD-53CF-9F5B-DBD307F1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23E1E4-7CB2-923B-9D41-672CB85E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667A9A-3428-68BE-D555-0DE1859FDF8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What &amp; Why</a:t>
            </a:r>
          </a:p>
          <a:p>
            <a:r>
              <a:rPr lang="en-US" dirty="0"/>
              <a:t>Components</a:t>
            </a:r>
          </a:p>
          <a:p>
            <a:r>
              <a:rPr lang="en-US" dirty="0"/>
              <a:t>How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10" name="Picture Placeholder 5" descr="People doing teamwork illustration">
            <a:extLst>
              <a:ext uri="{FF2B5EF4-FFF2-40B4-BE49-F238E27FC236}">
                <a16:creationId xmlns:a16="http://schemas.microsoft.com/office/drawing/2014/main" id="{9566D67D-3F29-B42C-D97A-D5DEEBEF1D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2" r="19572"/>
          <a:stretch>
            <a:fillRect/>
          </a:stretch>
        </p:blipFill>
        <p:spPr>
          <a:xfrm>
            <a:off x="6213475" y="527050"/>
            <a:ext cx="5521325" cy="5732463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40D134-8F14-99DE-490C-A8C6660E9A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2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49464-07C4-FE38-FEEE-AB8B1683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C226B8-EEE0-5EBA-048F-6D48E5D8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together</a:t>
            </a:r>
          </a:p>
        </p:txBody>
      </p:sp>
      <p:pic>
        <p:nvPicPr>
          <p:cNvPr id="6" name="Picture 5" descr="example VSM">
            <a:extLst>
              <a:ext uri="{FF2B5EF4-FFF2-40B4-BE49-F238E27FC236}">
                <a16:creationId xmlns:a16="http://schemas.microsoft.com/office/drawing/2014/main" id="{5DBA61B4-C2D0-C9E2-EE02-D28EEF28B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08" y="387789"/>
            <a:ext cx="10195654" cy="60276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E1D932-ADD8-7F55-6AC1-12570201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41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D157F-1153-9912-20DC-07922066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E11A8-F51D-14C4-E3A9-BC480436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example (old)</a:t>
            </a:r>
          </a:p>
        </p:txBody>
      </p:sp>
      <p:pic>
        <p:nvPicPr>
          <p:cNvPr id="6" name="Picture 5" descr="snip of current draft AAA-HCS VSM">
            <a:extLst>
              <a:ext uri="{FF2B5EF4-FFF2-40B4-BE49-F238E27FC236}">
                <a16:creationId xmlns:a16="http://schemas.microsoft.com/office/drawing/2014/main" id="{3622299A-2F51-AE4A-218B-046E3414FA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8"/>
          <a:stretch/>
        </p:blipFill>
        <p:spPr>
          <a:xfrm>
            <a:off x="72269" y="44763"/>
            <a:ext cx="12047161" cy="6005401"/>
          </a:xfrm>
          <a:prstGeom prst="rect">
            <a:avLst/>
          </a:prstGeom>
        </p:spPr>
      </p:pic>
      <p:pic>
        <p:nvPicPr>
          <p:cNvPr id="8" name="Picture 7" descr="snip of HCS current PE VSM draft">
            <a:extLst>
              <a:ext uri="{FF2B5EF4-FFF2-40B4-BE49-F238E27FC236}">
                <a16:creationId xmlns:a16="http://schemas.microsoft.com/office/drawing/2014/main" id="{F979F9E5-3A23-1C3B-4429-A1B89F81CB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59"/>
          <a:stretch/>
        </p:blipFill>
        <p:spPr>
          <a:xfrm>
            <a:off x="0" y="3429000"/>
            <a:ext cx="12192000" cy="34589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87B487-7BFB-EEA0-5341-38B1EEC2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53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D9AF2-1784-01DA-71BA-C3398DB7D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ABADA-7183-A82D-9108-B051B7D4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02C32-52A1-3A87-882D-9F2FC8CAC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03C59-8532-44D8-8C78-AE9EB1B9D7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If you can’t be at the in-person meeting</a:t>
            </a:r>
          </a:p>
        </p:txBody>
      </p:sp>
      <p:pic>
        <p:nvPicPr>
          <p:cNvPr id="18" name="Content Placeholder 17" descr="Snip of survey questions - ranged from what sticking points have you identified to what ideas do you have to make the LTSS PE proces more effective. ">
            <a:extLst>
              <a:ext uri="{FF2B5EF4-FFF2-40B4-BE49-F238E27FC236}">
                <a16:creationId xmlns:a16="http://schemas.microsoft.com/office/drawing/2014/main" id="{555F2E7D-AA64-7C46-A403-40254EB2C4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92440" y="2238375"/>
            <a:ext cx="9303908" cy="38957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68802-C0D3-118A-135F-FD72F81BB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937210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B9E60F-AB96-BFD1-3160-4DDF6FBC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388ED4-6106-CC0A-E237-7B57D816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Bridging the gap</a:t>
            </a:r>
          </a:p>
        </p:txBody>
      </p:sp>
      <p:pic>
        <p:nvPicPr>
          <p:cNvPr id="60" name="Content Placeholder 52" descr="gear icon with circular process icons around it">
            <a:extLst>
              <a:ext uri="{FF2B5EF4-FFF2-40B4-BE49-F238E27FC236}">
                <a16:creationId xmlns:a16="http://schemas.microsoft.com/office/drawing/2014/main" id="{CA5E8A49-049D-103B-0035-03D6ACB91B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/>
        </p:blipFill>
        <p:spPr>
          <a:xfrm>
            <a:off x="1971348" y="3049374"/>
            <a:ext cx="2400674" cy="2400674"/>
          </a:xfrm>
          <a:prstGeom prst="rect">
            <a:avLst/>
          </a:prstGeom>
        </p:spPr>
      </p:pic>
      <p:pic>
        <p:nvPicPr>
          <p:cNvPr id="59" name="Content Placeholder 53" descr="An AI generaged black and white drawing of a stick figure standing on one side of a cliff. Across a chasm, on another cliff, is a sign that says &quot;ideal&quot;. ">
            <a:extLst>
              <a:ext uri="{FF2B5EF4-FFF2-40B4-BE49-F238E27FC236}">
                <a16:creationId xmlns:a16="http://schemas.microsoft.com/office/drawing/2014/main" id="{8E289DCC-CF7C-6D09-4955-31FA3EE0E3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842" r="1842"/>
          <a:stretch/>
        </p:blipFill>
        <p:spPr>
          <a:xfrm>
            <a:off x="6214189" y="682119"/>
            <a:ext cx="5520611" cy="57332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0F370-0662-C457-36D3-665E043B24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8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EB87-7022-B3EC-73DA-79E8A021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CBB65E-BD84-C189-FB98-BCA1ABFE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AF7B2-0C45-06C8-CB0F-A3E08A3D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started with creating a VSM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53DB4-D476-A6C6-5F44-CB66A6A63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74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77DA7-8EF1-DD6B-0CE7-D76EA0D7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0D00E8-5AC3-4276-0E6A-98602FDE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a VSM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714DAD-4D77-E1B9-A2C8-EC31D779F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502" y="1534372"/>
            <a:ext cx="6445898" cy="4505325"/>
          </a:xfrm>
        </p:spPr>
        <p:txBody>
          <a:bodyPr/>
          <a:lstStyle/>
          <a:p>
            <a:r>
              <a:rPr lang="en-US" dirty="0"/>
              <a:t>Use a project charter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Involve the right people</a:t>
            </a:r>
          </a:p>
          <a:p>
            <a:r>
              <a:rPr lang="en-US" dirty="0"/>
              <a:t>Choose starting and ending points</a:t>
            </a:r>
          </a:p>
          <a:p>
            <a:r>
              <a:rPr lang="en-US" dirty="0"/>
              <a:t>Map actual, not ‘should’</a:t>
            </a:r>
          </a:p>
          <a:p>
            <a:r>
              <a:rPr lang="en-US" dirty="0"/>
              <a:t>Use actual data, not assumptions</a:t>
            </a:r>
          </a:p>
          <a:p>
            <a:r>
              <a:rPr lang="en-US" dirty="0"/>
              <a:t>Analyze as a team</a:t>
            </a:r>
          </a:p>
          <a:p>
            <a:r>
              <a:rPr lang="en-US" dirty="0"/>
              <a:t>Design future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353EC-FE6A-9757-1C91-30D9B64A2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4300" y="1514475"/>
            <a:ext cx="4873669" cy="4505325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 charter demonstrates leadership’s commitment to making needed changes.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2FC32-FB18-85B8-97DF-2F32190B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Value Stream Mapping: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90122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47105-FA62-C37A-137D-A0198613A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A7DC-F186-ADB2-5C61-7337321A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F2B0C-5657-D11E-3A6A-541B704D5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844" y="292022"/>
            <a:ext cx="10993549" cy="1015233"/>
          </a:xfrm>
        </p:spPr>
        <p:txBody>
          <a:bodyPr/>
          <a:lstStyle/>
          <a:p>
            <a:r>
              <a:rPr lang="en-US" dirty="0"/>
              <a:t>SIPOC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CB042-86A3-987F-1D1A-F56351291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47" y="1252048"/>
            <a:ext cx="10993546" cy="590321"/>
          </a:xfrm>
        </p:spPr>
        <p:txBody>
          <a:bodyPr/>
          <a:lstStyle/>
          <a:p>
            <a:r>
              <a:rPr lang="en-US"/>
              <a:t>Preparing for a VSM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0F361-4170-46AF-FFD1-16150BFD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</a:p>
        </p:txBody>
      </p:sp>
      <p:graphicFrame>
        <p:nvGraphicFramePr>
          <p:cNvPr id="7" name="Content Placeholder 6" descr="Table with the SIPOC acronym - Suppliers, Inputs, Process, Outputs, Customers">
            <a:extLst>
              <a:ext uri="{FF2B5EF4-FFF2-40B4-BE49-F238E27FC236}">
                <a16:creationId xmlns:a16="http://schemas.microsoft.com/office/drawing/2014/main" id="{D311D7FD-C113-A481-2918-22586F40F90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37773544"/>
              </p:ext>
            </p:extLst>
          </p:nvPr>
        </p:nvGraphicFramePr>
        <p:xfrm>
          <a:off x="553764" y="1686188"/>
          <a:ext cx="10993930" cy="4602272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2198786">
                  <a:extLst>
                    <a:ext uri="{9D8B030D-6E8A-4147-A177-3AD203B41FA5}">
                      <a16:colId xmlns:a16="http://schemas.microsoft.com/office/drawing/2014/main" val="1497844718"/>
                    </a:ext>
                  </a:extLst>
                </a:gridCol>
                <a:gridCol w="2198786">
                  <a:extLst>
                    <a:ext uri="{9D8B030D-6E8A-4147-A177-3AD203B41FA5}">
                      <a16:colId xmlns:a16="http://schemas.microsoft.com/office/drawing/2014/main" val="3824694141"/>
                    </a:ext>
                  </a:extLst>
                </a:gridCol>
                <a:gridCol w="2198786">
                  <a:extLst>
                    <a:ext uri="{9D8B030D-6E8A-4147-A177-3AD203B41FA5}">
                      <a16:colId xmlns:a16="http://schemas.microsoft.com/office/drawing/2014/main" val="234790699"/>
                    </a:ext>
                  </a:extLst>
                </a:gridCol>
                <a:gridCol w="2198786">
                  <a:extLst>
                    <a:ext uri="{9D8B030D-6E8A-4147-A177-3AD203B41FA5}">
                      <a16:colId xmlns:a16="http://schemas.microsoft.com/office/drawing/2014/main" val="1749726275"/>
                    </a:ext>
                  </a:extLst>
                </a:gridCol>
                <a:gridCol w="2198786">
                  <a:extLst>
                    <a:ext uri="{9D8B030D-6E8A-4147-A177-3AD203B41FA5}">
                      <a16:colId xmlns:a16="http://schemas.microsoft.com/office/drawing/2014/main" val="3044558553"/>
                    </a:ext>
                  </a:extLst>
                </a:gridCol>
              </a:tblGrid>
              <a:tr h="1128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800">
                          <a:effectLst/>
                        </a:rPr>
                        <a:t>S</a:t>
                      </a:r>
                      <a:endParaRPr lang="en-US" sz="2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7305" marB="27305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800">
                          <a:effectLst/>
                        </a:rPr>
                        <a:t>I</a:t>
                      </a:r>
                      <a:endParaRPr lang="en-US" sz="2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7305" marB="27305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800">
                          <a:effectLst/>
                        </a:rPr>
                        <a:t>P</a:t>
                      </a:r>
                      <a:endParaRPr lang="en-US" sz="2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7305" marB="27305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800">
                          <a:effectLst/>
                        </a:rPr>
                        <a:t>O</a:t>
                      </a:r>
                      <a:endParaRPr lang="en-US" sz="2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7305" marB="27305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800">
                          <a:effectLst/>
                        </a:rPr>
                        <a:t>C</a:t>
                      </a:r>
                      <a:endParaRPr lang="en-US" sz="28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7305" marB="27305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888069"/>
                  </a:ext>
                </a:extLst>
              </a:tr>
              <a:tr h="3473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US" sz="2300" b="0" u="sng" spc="3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SUPPLIERS</a:t>
                      </a:r>
                      <a:endParaRPr lang="en-US" sz="2300" b="0" u="sng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200" b="0">
                          <a:effectLst/>
                        </a:rPr>
                        <a:t>Who/what provides what we need?</a:t>
                      </a:r>
                      <a:endParaRPr lang="en-US" sz="22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US" sz="2300" b="0" u="sng" spc="3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INPUTS</a:t>
                      </a:r>
                      <a:endParaRPr lang="en-US" sz="2300" b="0" u="sng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200" b="0">
                          <a:effectLst/>
                        </a:rPr>
                        <a:t>What do we need to get started?</a:t>
                      </a:r>
                      <a:endParaRPr lang="en-US" sz="22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US" sz="2300" b="0" u="sng" spc="3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PROCESS</a:t>
                      </a:r>
                      <a:endParaRPr lang="en-US" sz="2300" b="0" u="sng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200" b="0">
                          <a:effectLst/>
                        </a:rPr>
                        <a:t>What steps do we take?</a:t>
                      </a: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300" b="0">
                          <a:effectLst/>
                        </a:rPr>
                        <a:t> </a:t>
                      </a:r>
                      <a:endParaRPr lang="en-US" sz="23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US" sz="2300" b="0" u="sng" spc="3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OUTPUTS</a:t>
                      </a:r>
                      <a:endParaRPr lang="en-US" sz="2300" b="0" u="sng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200" b="0">
                          <a:effectLst/>
                        </a:rPr>
                        <a:t>What gets created?</a:t>
                      </a: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endParaRPr lang="en-US" sz="22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endParaRPr lang="en-US" sz="22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US" sz="2300" b="0" u="sng" spc="3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CUSTOMERS</a:t>
                      </a:r>
                      <a:endParaRPr lang="en-US" sz="2300" b="0" u="sng" dirty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r>
                        <a:rPr lang="en-US" sz="2200" b="0" dirty="0">
                          <a:effectLst/>
                        </a:rPr>
                        <a:t>Who benefits?</a:t>
                      </a: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endParaRPr lang="en-US" sz="2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2000"/>
                        </a:lnSpc>
                      </a:pPr>
                      <a:endParaRPr lang="en-US" sz="2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637548"/>
                  </a:ext>
                </a:extLst>
              </a:tr>
            </a:tbl>
          </a:graphicData>
        </a:graphic>
      </p:graphicFrame>
      <p:pic>
        <p:nvPicPr>
          <p:cNvPr id="8" name="Graphic 7" descr="Hospital outline">
            <a:extLst>
              <a:ext uri="{FF2B5EF4-FFF2-40B4-BE49-F238E27FC236}">
                <a16:creationId xmlns:a16="http://schemas.microsoft.com/office/drawing/2014/main" id="{D11C84AA-23EC-C390-4879-2D0E4AE0D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519" y="4682153"/>
            <a:ext cx="1379785" cy="1379785"/>
          </a:xfrm>
          <a:prstGeom prst="rect">
            <a:avLst/>
          </a:prstGeom>
        </p:spPr>
      </p:pic>
      <p:pic>
        <p:nvPicPr>
          <p:cNvPr id="10" name="Graphic 9" descr="Contract outline">
            <a:extLst>
              <a:ext uri="{FF2B5EF4-FFF2-40B4-BE49-F238E27FC236}">
                <a16:creationId xmlns:a16="http://schemas.microsoft.com/office/drawing/2014/main" id="{BE3D5E37-C0A5-83BC-BDAB-7A93CE816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8817" y="4783739"/>
            <a:ext cx="1140903" cy="1140903"/>
          </a:xfrm>
          <a:prstGeom prst="rect">
            <a:avLst/>
          </a:prstGeom>
        </p:spPr>
      </p:pic>
      <p:pic>
        <p:nvPicPr>
          <p:cNvPr id="12" name="Graphic 11" descr="Workflow outline">
            <a:extLst>
              <a:ext uri="{FF2B5EF4-FFF2-40B4-BE49-F238E27FC236}">
                <a16:creationId xmlns:a16="http://schemas.microsoft.com/office/drawing/2014/main" id="{8F7CD07B-51FD-97B4-F3D7-FF155D879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4233" y="4783738"/>
            <a:ext cx="1140903" cy="1140903"/>
          </a:xfrm>
          <a:prstGeom prst="rect">
            <a:avLst/>
          </a:prstGeom>
        </p:spPr>
      </p:pic>
      <p:pic>
        <p:nvPicPr>
          <p:cNvPr id="16" name="Graphic 15" descr="Medicine outline">
            <a:extLst>
              <a:ext uri="{FF2B5EF4-FFF2-40B4-BE49-F238E27FC236}">
                <a16:creationId xmlns:a16="http://schemas.microsoft.com/office/drawing/2014/main" id="{D425D84E-4D2A-37A2-C08D-F707C4E72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2282" y="4869696"/>
            <a:ext cx="1060336" cy="1060336"/>
          </a:xfrm>
          <a:prstGeom prst="rect">
            <a:avLst/>
          </a:prstGeom>
        </p:spPr>
      </p:pic>
      <p:pic>
        <p:nvPicPr>
          <p:cNvPr id="18" name="Graphic 17" descr="Sling outline">
            <a:extLst>
              <a:ext uri="{FF2B5EF4-FFF2-40B4-BE49-F238E27FC236}">
                <a16:creationId xmlns:a16="http://schemas.microsoft.com/office/drawing/2014/main" id="{DD205C5F-FCBF-31A9-EC76-6CC8EFD1D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71103" y="48696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61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F722A-DF86-76EE-55ED-BB9EE654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0A1B26-C36B-E433-DD86-0E6BEA06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SIPOC example</a:t>
            </a:r>
          </a:p>
        </p:txBody>
      </p:sp>
      <p:pic>
        <p:nvPicPr>
          <p:cNvPr id="6" name="Picture 5" descr="SIPOC example snip">
            <a:extLst>
              <a:ext uri="{FF2B5EF4-FFF2-40B4-BE49-F238E27FC236}">
                <a16:creationId xmlns:a16="http://schemas.microsoft.com/office/drawing/2014/main" id="{08C3F9A6-FFC9-5A37-11B2-A882A782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09" y="499653"/>
            <a:ext cx="9183382" cy="585869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D9D5E-B0A9-EBE2-E7DD-E4C33847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17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87422-D7DF-894F-AF1F-0756579A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332C6-AEE4-A451-A3C8-7C2C8E2A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tips and takeaways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443D9-BCAD-2F33-9DE7-54605EFCC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912" y="2274946"/>
            <a:ext cx="6027683" cy="3633047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needs of customer at forefront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 the actual, not “supposed to”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consistent with time, role(s), and data box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always come back and identify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the root cause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fixing what’s within your sphere of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to think about the future state – what will it take to get there?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71BB2-A995-7024-76D5-344BFD77A3AE}"/>
              </a:ext>
            </a:extLst>
          </p:cNvPr>
          <p:cNvSpPr txBox="1"/>
          <p:nvPr/>
        </p:nvSpPr>
        <p:spPr>
          <a:xfrm>
            <a:off x="6804526" y="2553195"/>
            <a:ext cx="501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We’re all in this together!</a:t>
            </a:r>
          </a:p>
        </p:txBody>
      </p:sp>
      <p:pic>
        <p:nvPicPr>
          <p:cNvPr id="11" name="Content Placeholder 10" descr="Penguins diving from iceberg">
            <a:extLst>
              <a:ext uri="{FF2B5EF4-FFF2-40B4-BE49-F238E27FC236}">
                <a16:creationId xmlns:a16="http://schemas.microsoft.com/office/drawing/2014/main" id="{0FECE4B7-B6A2-1DC6-22DF-47D95F3E499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526" y="2953725"/>
            <a:ext cx="5008562" cy="2954268"/>
          </a:xfrm>
          <a:ln>
            <a:solidFill>
              <a:schemeClr val="tx2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8C7AE-07FD-5D08-D149-44628E2D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9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8B0F1-66F5-24E2-AFA7-8FA8717C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" name="Picture Placeholder 9" descr="The sunset over a poppy field">
            <a:extLst>
              <a:ext uri="{FF2B5EF4-FFF2-40B4-BE49-F238E27FC236}">
                <a16:creationId xmlns:a16="http://schemas.microsoft.com/office/drawing/2014/main" id="{7360DDBA-C040-4AA5-ED5F-B52D8A5612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54" r="19554"/>
          <a:stretch>
            <a:fillRect/>
          </a:stretch>
        </p:blipFill>
        <p:spPr/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B045D6AF-532B-394C-0C6F-38B6628CE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219" y="581105"/>
            <a:ext cx="5626579" cy="2847895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B25D-9615-9332-C32E-4F458417E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160" y="3429000"/>
            <a:ext cx="5628639" cy="2834655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/>
              <a:t>Beth Adams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Elizabeth.Adams@dshs.wa.gov</a:t>
            </a:r>
            <a:r>
              <a:rPr lang="en-US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3F0F26-C864-3ED9-A7EC-D22C037B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5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BADFF-3C9D-DA7F-8D4A-964861DD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AF439-50FD-FB2A-A03C-AA5279E4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&amp;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36E73-3BE1-3226-F825-C042ED99E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4541416"/>
            <a:ext cx="11029615" cy="1033883"/>
          </a:xfrm>
        </p:spPr>
        <p:txBody>
          <a:bodyPr>
            <a:normAutofit/>
          </a:bodyPr>
          <a:lstStyle/>
          <a:p>
            <a:r>
              <a:rPr lang="en-US" dirty="0"/>
              <a:t>What Is a value stream map? </a:t>
            </a:r>
          </a:p>
          <a:p>
            <a:r>
              <a:rPr lang="en-US" dirty="0"/>
              <a:t>Why DO WE DO VSM</a:t>
            </a:r>
            <a:r>
              <a:rPr lang="en-US" cap="none" dirty="0"/>
              <a:t>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F9798-59E2-10A1-601C-10E620FA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15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EC39-BD77-4000-23C0-DEAAB982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646F1-27E6-2533-57B8-04521371DD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is a value stream?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3B173D1-9B56-4562-2C72-35F74597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70452C-AE6F-0E89-A4D2-1C25FC2D9E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the activities or steps an organization must do to develop, produce, and deliver a service, product, or experience to a customer. </a:t>
            </a:r>
            <a:endParaRPr lang="en-US" sz="3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2E2767-FEC1-4DCE-4104-E1AC2EDB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F03B0-ABB6-48C9-A6E1-200C9873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393764-3F48-E4D0-194D-AEC584BD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Value stream maps (VSM)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3A490D-93FE-143D-9EFB-0A9F3F471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600" dirty="0">
                <a:effectLst/>
                <a:latin typeface="Segoe UI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 visual, high-level ‘map’ of the value stream</a:t>
            </a:r>
          </a:p>
        </p:txBody>
      </p:sp>
      <p:pic>
        <p:nvPicPr>
          <p:cNvPr id="8" name="Picture Placeholder 7" descr="example of a value stream map">
            <a:extLst>
              <a:ext uri="{FF2B5EF4-FFF2-40B4-BE49-F238E27FC236}">
                <a16:creationId xmlns:a16="http://schemas.microsoft.com/office/drawing/2014/main" id="{F1E26085-05D4-97A8-8B0B-0DD98638A3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359" b="11359"/>
          <a:stretch/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529FF-6CDA-A66A-F8EC-62FA7DC6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8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6753-E051-8E4F-2B81-F2A98CB0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D8774-7646-4664-25A9-D4CF6E67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C4A2D2-E9CD-010E-A2F2-537C782F0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VSM v Process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AB81A-BB62-6CAD-1D70-0331BB2A1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46" y="1582708"/>
            <a:ext cx="11292308" cy="445218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3600" dirty="0"/>
              <a:t>There is a greater degree of 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intentionality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behind a VSM than a process map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4041C-74DD-74C2-9182-6A2322C7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0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3D14DE-1C26-7116-D697-93E7F124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CDCFE39-1666-B48D-6951-D08AC248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VSM v Process Map, cont.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640C1-7606-0BC4-C9DC-B1E26545A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Process map/Flow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1A6A-675F-79B0-F595-19F78DEA93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How something works</a:t>
            </a:r>
          </a:p>
          <a:p>
            <a:r>
              <a:rPr lang="en-US" dirty="0"/>
              <a:t>Effectiveness/efficiencies</a:t>
            </a:r>
          </a:p>
          <a:p>
            <a:r>
              <a:rPr lang="en-US" dirty="0"/>
              <a:t>Can include decision points</a:t>
            </a:r>
          </a:p>
          <a:p>
            <a:r>
              <a:rPr lang="en-US" dirty="0"/>
              <a:t>Standard or </a:t>
            </a:r>
            <a:r>
              <a:rPr lang="en-US" dirty="0" err="1"/>
              <a:t>swimlane</a:t>
            </a:r>
            <a:endParaRPr lang="en-US" dirty="0"/>
          </a:p>
          <a:p>
            <a:r>
              <a:rPr lang="en-US" dirty="0"/>
              <a:t>Level of detail can vary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A4B94-A61C-21A5-2735-B9481FB03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/>
          <a:p>
            <a:r>
              <a:rPr lang="en-US" sz="2400" dirty="0"/>
              <a:t>Value stream 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EA64A-DB1D-3DAE-2B37-B5DABCB81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3197" y="2335502"/>
            <a:ext cx="5194771" cy="4326555"/>
          </a:xfrm>
        </p:spPr>
        <p:txBody>
          <a:bodyPr>
            <a:normAutofit/>
          </a:bodyPr>
          <a:lstStyle/>
          <a:p>
            <a:r>
              <a:rPr lang="en-US" dirty="0"/>
              <a:t>Process needs improving</a:t>
            </a:r>
          </a:p>
          <a:p>
            <a:r>
              <a:rPr lang="en-US" dirty="0"/>
              <a:t>Eliminate waste</a:t>
            </a:r>
          </a:p>
          <a:p>
            <a:r>
              <a:rPr lang="en-US" dirty="0"/>
              <a:t>Linear</a:t>
            </a:r>
          </a:p>
          <a:p>
            <a:r>
              <a:rPr lang="en-US" dirty="0"/>
              <a:t>Interactions within each step &amp; between steps</a:t>
            </a:r>
          </a:p>
          <a:p>
            <a:r>
              <a:rPr lang="en-US" dirty="0"/>
              <a:t>Big picture</a:t>
            </a:r>
          </a:p>
          <a:p>
            <a:r>
              <a:rPr lang="en-US" dirty="0"/>
              <a:t>Data-driven</a:t>
            </a:r>
          </a:p>
          <a:p>
            <a:r>
              <a:rPr lang="en-US" dirty="0"/>
              <a:t>Charter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AC4E2-C49D-5718-35A9-5FDC7841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8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94AD-121F-618F-D0A0-60507FBE2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FA49D12-3A2C-C0CB-E63C-252CD67F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CCFDE0-A01F-2FA0-989A-BB9194A5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VSMs</a:t>
            </a:r>
          </a:p>
        </p:txBody>
      </p:sp>
      <p:sp>
        <p:nvSpPr>
          <p:cNvPr id="8" name="Rectangle 7" descr="Group brainstorm with solid fill">
            <a:extLst>
              <a:ext uri="{FF2B5EF4-FFF2-40B4-BE49-F238E27FC236}">
                <a16:creationId xmlns:a16="http://schemas.microsoft.com/office/drawing/2014/main" id="{6947CCAE-C1CB-463D-8789-8B90C92B7150}"/>
              </a:ext>
            </a:extLst>
          </p:cNvPr>
          <p:cNvSpPr>
            <a:spLocks noChangeAspect="1"/>
          </p:cNvSpPr>
          <p:nvPr/>
        </p:nvSpPr>
        <p:spPr>
          <a:xfrm>
            <a:off x="1600200" y="1491658"/>
            <a:ext cx="822960" cy="82296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95805-6C8E-7DEC-D8C4-3E96F6D15CF2}"/>
              </a:ext>
            </a:extLst>
          </p:cNvPr>
          <p:cNvSpPr txBox="1"/>
          <p:nvPr/>
        </p:nvSpPr>
        <p:spPr>
          <a:xfrm>
            <a:off x="2611313" y="1640195"/>
            <a:ext cx="798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shared understanding of a process</a:t>
            </a:r>
          </a:p>
        </p:txBody>
      </p:sp>
      <p:sp>
        <p:nvSpPr>
          <p:cNvPr id="12" name="Rectangle 11" descr="Workflow">
            <a:extLst>
              <a:ext uri="{FF2B5EF4-FFF2-40B4-BE49-F238E27FC236}">
                <a16:creationId xmlns:a16="http://schemas.microsoft.com/office/drawing/2014/main" id="{CF1677C1-B7AA-A908-AC5B-738EB5EB1E55}"/>
              </a:ext>
            </a:extLst>
          </p:cNvPr>
          <p:cNvSpPr>
            <a:spLocks noChangeAspect="1"/>
          </p:cNvSpPr>
          <p:nvPr/>
        </p:nvSpPr>
        <p:spPr>
          <a:xfrm>
            <a:off x="1600200" y="2406058"/>
            <a:ext cx="822960" cy="82296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shade val="80000"/>
              <a:hueOff val="-32955"/>
              <a:satOff val="-1599"/>
              <a:lumOff val="651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FCB41-B20A-A55B-9098-BD0F47B40AB3}"/>
              </a:ext>
            </a:extLst>
          </p:cNvPr>
          <p:cNvSpPr txBox="1"/>
          <p:nvPr/>
        </p:nvSpPr>
        <p:spPr>
          <a:xfrm>
            <a:off x="2611313" y="2555543"/>
            <a:ext cx="798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 process flow, effectiveness, and efficiency</a:t>
            </a:r>
          </a:p>
        </p:txBody>
      </p:sp>
      <p:sp>
        <p:nvSpPr>
          <p:cNvPr id="29" name="Rectangle 28" descr="Recycle">
            <a:extLst>
              <a:ext uri="{FF2B5EF4-FFF2-40B4-BE49-F238E27FC236}">
                <a16:creationId xmlns:a16="http://schemas.microsoft.com/office/drawing/2014/main" id="{E430CE21-3326-EB52-02DF-CD2DFECCA5AC}"/>
              </a:ext>
            </a:extLst>
          </p:cNvPr>
          <p:cNvSpPr>
            <a:spLocks noChangeAspect="1"/>
          </p:cNvSpPr>
          <p:nvPr/>
        </p:nvSpPr>
        <p:spPr>
          <a:xfrm>
            <a:off x="1600200" y="3325783"/>
            <a:ext cx="822960" cy="82296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shade val="80000"/>
              <a:hueOff val="-65910"/>
              <a:satOff val="-3199"/>
              <a:lumOff val="130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499DD-4ACA-2A3A-41C5-89B25B48AAFF}"/>
              </a:ext>
            </a:extLst>
          </p:cNvPr>
          <p:cNvSpPr txBox="1"/>
          <p:nvPr/>
        </p:nvSpPr>
        <p:spPr>
          <a:xfrm>
            <a:off x="2619334" y="3516054"/>
            <a:ext cx="798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Help us to identify waste</a:t>
            </a:r>
          </a:p>
        </p:txBody>
      </p:sp>
      <p:sp>
        <p:nvSpPr>
          <p:cNvPr id="42" name="Rectangle 41" descr="Head with Gears">
            <a:extLst>
              <a:ext uri="{FF2B5EF4-FFF2-40B4-BE49-F238E27FC236}">
                <a16:creationId xmlns:a16="http://schemas.microsoft.com/office/drawing/2014/main" id="{466FA32F-58AA-D51F-3EE9-63D4AE0BF695}"/>
              </a:ext>
            </a:extLst>
          </p:cNvPr>
          <p:cNvSpPr>
            <a:spLocks noChangeAspect="1"/>
          </p:cNvSpPr>
          <p:nvPr/>
        </p:nvSpPr>
        <p:spPr>
          <a:xfrm>
            <a:off x="1600200" y="4236744"/>
            <a:ext cx="822960" cy="82296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shade val="80000"/>
              <a:hueOff val="-98865"/>
              <a:satOff val="-4798"/>
              <a:lumOff val="1953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FC680-B6C7-0567-F325-E5AA753593D4}"/>
              </a:ext>
            </a:extLst>
          </p:cNvPr>
          <p:cNvSpPr txBox="1"/>
          <p:nvPr/>
        </p:nvSpPr>
        <p:spPr>
          <a:xfrm>
            <a:off x="2611312" y="4393160"/>
            <a:ext cx="798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Foster a continuous quality improvement mindset</a:t>
            </a:r>
          </a:p>
        </p:txBody>
      </p:sp>
      <p:sp>
        <p:nvSpPr>
          <p:cNvPr id="48" name="Rectangle 47" descr="Route (Two Pins With A Path) with solid fill">
            <a:extLst>
              <a:ext uri="{FF2B5EF4-FFF2-40B4-BE49-F238E27FC236}">
                <a16:creationId xmlns:a16="http://schemas.microsoft.com/office/drawing/2014/main" id="{154BF7BF-054A-193C-3DCB-A1830730811C}"/>
              </a:ext>
            </a:extLst>
          </p:cNvPr>
          <p:cNvSpPr>
            <a:spLocks noChangeAspect="1"/>
          </p:cNvSpPr>
          <p:nvPr/>
        </p:nvSpPr>
        <p:spPr>
          <a:xfrm>
            <a:off x="1600200" y="5152092"/>
            <a:ext cx="822960" cy="822960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shade val="80000"/>
              <a:hueOff val="-131819"/>
              <a:satOff val="-6398"/>
              <a:lumOff val="2605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40DA8-9D66-5EC5-DC6D-285E50649A93}"/>
              </a:ext>
            </a:extLst>
          </p:cNvPr>
          <p:cNvSpPr txBox="1"/>
          <p:nvPr/>
        </p:nvSpPr>
        <p:spPr>
          <a:xfrm>
            <a:off x="2611311" y="5337898"/>
            <a:ext cx="798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Involve both a current state and future state map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82E640-BFBB-B585-1EF4-671F01B2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Value Stream Mapping: An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6368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SHS">
      <a:dk1>
        <a:sysClr val="windowText" lastClr="000000"/>
      </a:dk1>
      <a:lt1>
        <a:sysClr val="window" lastClr="FFFFFF"/>
      </a:lt1>
      <a:dk2>
        <a:srgbClr val="006899"/>
      </a:dk2>
      <a:lt2>
        <a:srgbClr val="E7E6E6"/>
      </a:lt2>
      <a:accent1>
        <a:srgbClr val="193F6F"/>
      </a:accent1>
      <a:accent2>
        <a:srgbClr val="896198"/>
      </a:accent2>
      <a:accent3>
        <a:srgbClr val="27A1C6"/>
      </a:accent3>
      <a:accent4>
        <a:srgbClr val="007C69"/>
      </a:accent4>
      <a:accent5>
        <a:srgbClr val="71A330"/>
      </a:accent5>
      <a:accent6>
        <a:srgbClr val="DE7C14"/>
      </a:accent6>
      <a:hlink>
        <a:srgbClr val="0563C1"/>
      </a:hlink>
      <a:folHlink>
        <a:srgbClr val="C90DB6"/>
      </a:folHlink>
    </a:clrScheme>
    <a:fontScheme name="Custom 2">
      <a:majorFont>
        <a:latin typeface="Avenir Next LT Pro Dem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00B2AC-C335-4100-B8B3-2D9F49A72906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37C456-A6DA-4DEE-A3FB-4EC3058FD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D1F84C-D1FD-4B1B-9CFD-8E0D96AC4D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{1CCBFBD5-3DF5-4FA4-8996-0B21544C5802}tf45205285_win32</Template>
  <TotalTime>5863</TotalTime>
  <Words>1786</Words>
  <Application>Microsoft Office PowerPoint</Application>
  <PresentationFormat>Widescreen</PresentationFormat>
  <Paragraphs>418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Avenir Next LT Pro Demi</vt:lpstr>
      <vt:lpstr>Calibri</vt:lpstr>
      <vt:lpstr>Courier New</vt:lpstr>
      <vt:lpstr>Segoe UI</vt:lpstr>
      <vt:lpstr>Segoe UI Semibold</vt:lpstr>
      <vt:lpstr>Wingdings</vt:lpstr>
      <vt:lpstr>Wingdings 2</vt:lpstr>
      <vt:lpstr>DividendVTI</vt:lpstr>
      <vt:lpstr>Value Stream Mapping</vt:lpstr>
      <vt:lpstr>VSM example (draft)</vt:lpstr>
      <vt:lpstr>Agenda </vt:lpstr>
      <vt:lpstr>What &amp; Why</vt:lpstr>
      <vt:lpstr>What is a value stream?</vt:lpstr>
      <vt:lpstr>Value stream maps (VSM)</vt:lpstr>
      <vt:lpstr>VSM v Process Map</vt:lpstr>
      <vt:lpstr>VSM v Process Map, cont.</vt:lpstr>
      <vt:lpstr>VSMs</vt:lpstr>
      <vt:lpstr>Why do a VSM?</vt:lpstr>
      <vt:lpstr>A note about value-added activity</vt:lpstr>
      <vt:lpstr>What does the customer need and want?</vt:lpstr>
      <vt:lpstr>Who is our customer?</vt:lpstr>
      <vt:lpstr>components</vt:lpstr>
      <vt:lpstr>Process Box</vt:lpstr>
      <vt:lpstr>Data Box</vt:lpstr>
      <vt:lpstr>Time Metrics</vt:lpstr>
      <vt:lpstr>Takt time</vt:lpstr>
      <vt:lpstr>Using Takt Time</vt:lpstr>
      <vt:lpstr>Calculating hours</vt:lpstr>
      <vt:lpstr>HIU process</vt:lpstr>
      <vt:lpstr>Other metrics</vt:lpstr>
      <vt:lpstr>Timeline</vt:lpstr>
      <vt:lpstr>Bringing together the data elements</vt:lpstr>
      <vt:lpstr>Symbols &amp; Icons</vt:lpstr>
      <vt:lpstr>Arrows</vt:lpstr>
      <vt:lpstr>Information icons</vt:lpstr>
      <vt:lpstr>Indicator icons</vt:lpstr>
      <vt:lpstr>Work-specific icons</vt:lpstr>
      <vt:lpstr>All together</vt:lpstr>
      <vt:lpstr>Draft example (old)</vt:lpstr>
      <vt:lpstr>PE Survey</vt:lpstr>
      <vt:lpstr>Bridging the gap</vt:lpstr>
      <vt:lpstr>how</vt:lpstr>
      <vt:lpstr>Getting started with a VSM</vt:lpstr>
      <vt:lpstr>SIPOC</vt:lpstr>
      <vt:lpstr>SIPOC example</vt:lpstr>
      <vt:lpstr>Final tips and takeaways</vt:lpstr>
      <vt:lpstr>Questions?  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Adams, Beth (DSHS/ALTSA/OAS)</dc:creator>
  <cp:lastModifiedBy>Adams, Beth (DSHS/ALTSA/OAS)</cp:lastModifiedBy>
  <cp:revision>4</cp:revision>
  <dcterms:created xsi:type="dcterms:W3CDTF">2025-04-02T22:15:06Z</dcterms:created>
  <dcterms:modified xsi:type="dcterms:W3CDTF">2025-05-27T16:13:26Z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