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7"/>
  </p:notesMasterIdLst>
  <p:sldIdLst>
    <p:sldId id="256" r:id="rId5"/>
    <p:sldId id="3412" r:id="rId6"/>
    <p:sldId id="3389" r:id="rId7"/>
    <p:sldId id="3420" r:id="rId8"/>
    <p:sldId id="3419" r:id="rId9"/>
    <p:sldId id="3466" r:id="rId10"/>
    <p:sldId id="3404" r:id="rId11"/>
    <p:sldId id="3415" r:id="rId12"/>
    <p:sldId id="3416" r:id="rId13"/>
    <p:sldId id="3417" r:id="rId14"/>
    <p:sldId id="3428" r:id="rId15"/>
    <p:sldId id="3418" r:id="rId16"/>
    <p:sldId id="3414" r:id="rId17"/>
    <p:sldId id="3448" r:id="rId18"/>
    <p:sldId id="3429" r:id="rId19"/>
    <p:sldId id="3450" r:id="rId20"/>
    <p:sldId id="3451" r:id="rId21"/>
    <p:sldId id="3452" r:id="rId22"/>
    <p:sldId id="3453" r:id="rId23"/>
    <p:sldId id="3456" r:id="rId24"/>
    <p:sldId id="3454" r:id="rId25"/>
    <p:sldId id="3458" r:id="rId26"/>
    <p:sldId id="3459" r:id="rId27"/>
    <p:sldId id="3430" r:id="rId28"/>
    <p:sldId id="3460" r:id="rId29"/>
    <p:sldId id="3467" r:id="rId30"/>
    <p:sldId id="3434" r:id="rId31"/>
    <p:sldId id="3435" r:id="rId32"/>
    <p:sldId id="3437" r:id="rId33"/>
    <p:sldId id="3436" r:id="rId34"/>
    <p:sldId id="3438" r:id="rId35"/>
    <p:sldId id="3439" r:id="rId36"/>
    <p:sldId id="3440" r:id="rId37"/>
    <p:sldId id="3441" r:id="rId38"/>
    <p:sldId id="3468" r:id="rId39"/>
    <p:sldId id="3431" r:id="rId40"/>
    <p:sldId id="3461" r:id="rId41"/>
    <p:sldId id="3442" r:id="rId42"/>
    <p:sldId id="3469" r:id="rId43"/>
    <p:sldId id="3470" r:id="rId44"/>
    <p:sldId id="3471" r:id="rId45"/>
    <p:sldId id="260" r:id="rId46"/>
  </p:sldIdLst>
  <p:sldSz cx="18288000" cy="10287000"/>
  <p:notesSz cx="6858000" cy="9144000"/>
  <p:embeddedFontLst>
    <p:embeddedFont>
      <p:font typeface="Georgia" panose="02040502050405020303" pitchFamily="18" charset="0"/>
      <p:regular r:id="rId48"/>
      <p:bold r:id="rId49"/>
      <p:italic r:id="rId50"/>
      <p:boldItalic r:id="rId51"/>
    </p:embeddedFont>
    <p:embeddedFont>
      <p:font typeface="Georgia Pro" panose="02040502050405020303" pitchFamily="18" charset="0"/>
      <p:regular r:id="rId52"/>
      <p:bold r:id="rId53"/>
      <p:italic r:id="rId54"/>
      <p:boldItalic r:id="rId55"/>
    </p:embeddedFont>
    <p:embeddedFont>
      <p:font typeface="Georgia Pro Bold Italics" panose="020B0604020202020204" charset="0"/>
      <p:regular r:id="rId56"/>
      <p:bold r:id="rId57"/>
      <p:italic r:id="rId58"/>
      <p:boldItalic r:id="rId59"/>
    </p:embeddedFont>
    <p:embeddedFont>
      <p:font typeface="Open Sans Light" panose="020B0306030504020204" pitchFamily="34" charset="0"/>
      <p:regular r:id="rId60"/>
      <p:italic r:id="rId61"/>
    </p:embeddedFont>
    <p:embeddedFont>
      <p:font typeface="Poppins" panose="00000500000000000000" pitchFamily="2" charset="0"/>
      <p:regular r:id="rId62"/>
      <p:bold r:id="rId63"/>
      <p:italic r:id="rId64"/>
      <p:boldItalic r:id="rId65"/>
    </p:embeddedFont>
    <p:embeddedFont>
      <p:font typeface="Poppins Bold" panose="00000800000000000000" pitchFamily="2" charset="0"/>
      <p:regular r:id="rId66"/>
      <p:bold r:id="rId67"/>
    </p:embeddedFont>
    <p:embeddedFont>
      <p:font typeface="Poppins Medium" panose="00000600000000000000" pitchFamily="2" charset="0"/>
      <p:regular r:id="rId68"/>
      <p:italic r:id="rId69"/>
    </p:embeddedFont>
    <p:embeddedFont>
      <p:font typeface="Raleway Bold" pitchFamily="2" charset="0"/>
      <p:regular r:id="rId70"/>
      <p:bold r:id="rId71"/>
    </p:embeddedFont>
    <p:embeddedFont>
      <p:font typeface="Segoe UI" panose="020B0502040204020203" pitchFamily="34" charset="0"/>
      <p:regular r:id="rId72"/>
      <p:bold r:id="rId73"/>
      <p:italic r:id="rId74"/>
      <p:boldItalic r:id="rId75"/>
    </p:embeddedFont>
    <p:embeddedFont>
      <p:font typeface="Shadows Into Light Two" panose="02000506000000020004" pitchFamily="2" charset="0"/>
      <p:regular r:id="rId7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64C121-DDAE-B876-8AA4-0364984BE817}" v="20" dt="2024-10-21T22:46:16.5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66" autoAdjust="0"/>
    <p:restoredTop sz="94724" autoAdjust="0"/>
  </p:normalViewPr>
  <p:slideViewPr>
    <p:cSldViewPr>
      <p:cViewPr varScale="1">
        <p:scale>
          <a:sx n="71" d="100"/>
          <a:sy n="71" d="100"/>
        </p:scale>
        <p:origin x="798" y="78"/>
      </p:cViewPr>
      <p:guideLst>
        <p:guide orient="horz" pos="2160"/>
        <p:guide pos="2880"/>
      </p:guideLst>
    </p:cSldViewPr>
  </p:slideViewPr>
  <p:outlineViewPr>
    <p:cViewPr>
      <p:scale>
        <a:sx n="33" d="100"/>
        <a:sy n="33" d="100"/>
      </p:scale>
      <p:origin x="0" y="-30978"/>
    </p:cViewPr>
    <p:sldLst>
      <p:sld r:id="rId1"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font" Target="fonts/font21.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font" Target="fonts/font6.fntdata"/><Relationship Id="rId58" Type="http://schemas.openxmlformats.org/officeDocument/2006/relationships/font" Target="fonts/font11.fntdata"/><Relationship Id="rId74" Type="http://schemas.openxmlformats.org/officeDocument/2006/relationships/font" Target="fonts/font27.fntdata"/><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font" Target="fonts/font14.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font" Target="fonts/font22.fntdata"/><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4.fntdata"/><Relationship Id="rId72" Type="http://schemas.openxmlformats.org/officeDocument/2006/relationships/font" Target="fonts/font25.fntdata"/><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font" Target="fonts/font23.fntdata"/><Relationship Id="rId75" Type="http://schemas.openxmlformats.org/officeDocument/2006/relationships/font" Target="fonts/font28.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3" Type="http://schemas.openxmlformats.org/officeDocument/2006/relationships/font" Target="fonts/font26.fntdata"/><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3.fntdata"/><Relationship Id="rId55" Type="http://schemas.openxmlformats.org/officeDocument/2006/relationships/font" Target="fonts/font8.fntdata"/><Relationship Id="rId76" Type="http://schemas.openxmlformats.org/officeDocument/2006/relationships/font" Target="fonts/font29.fntdata"/><Relationship Id="rId7" Type="http://schemas.openxmlformats.org/officeDocument/2006/relationships/slide" Target="slides/slide3.xml"/><Relationship Id="rId71" Type="http://schemas.openxmlformats.org/officeDocument/2006/relationships/font" Target="fonts/font24.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19.fntdata"/></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98E236-C1F8-944D-840C-0CBD3F886AF9}" type="datetimeFigureOut">
              <a:rPr lang="en-US" smtClean="0"/>
              <a:t>10/21/2024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45B888-BFE1-7D4F-B3D2-5280AAC58EEA}" type="slidenum">
              <a:rPr lang="en-US" smtClean="0"/>
              <a:t>‹#›</a:t>
            </a:fld>
            <a:endParaRPr lang="en-US"/>
          </a:p>
        </p:txBody>
      </p:sp>
    </p:spTree>
    <p:extLst>
      <p:ext uri="{BB962C8B-B14F-4D97-AF65-F5344CB8AC3E}">
        <p14:creationId xmlns:p14="http://schemas.microsoft.com/office/powerpoint/2010/main" val="861971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B6D7DA-1629-F14E-9155-C95E60957729}" type="slidenum">
              <a:rPr lang="en-US" smtClean="0"/>
              <a:t>2</a:t>
            </a:fld>
            <a:endParaRPr lang="en-US"/>
          </a:p>
        </p:txBody>
      </p:sp>
    </p:spTree>
    <p:extLst>
      <p:ext uri="{BB962C8B-B14F-4D97-AF65-F5344CB8AC3E}">
        <p14:creationId xmlns:p14="http://schemas.microsoft.com/office/powerpoint/2010/main" val="2660268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B6D7DA-1629-F14E-9155-C95E60957729}" type="slidenum">
              <a:rPr lang="en-US" smtClean="0"/>
              <a:t>3</a:t>
            </a:fld>
            <a:endParaRPr lang="en-US"/>
          </a:p>
        </p:txBody>
      </p:sp>
    </p:spTree>
    <p:extLst>
      <p:ext uri="{BB962C8B-B14F-4D97-AF65-F5344CB8AC3E}">
        <p14:creationId xmlns:p14="http://schemas.microsoft.com/office/powerpoint/2010/main" val="1412821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B6D7DA-1629-F14E-9155-C95E60957729}" type="slidenum">
              <a:rPr lang="en-US" smtClean="0"/>
              <a:t>4</a:t>
            </a:fld>
            <a:endParaRPr lang="en-US"/>
          </a:p>
        </p:txBody>
      </p:sp>
    </p:spTree>
    <p:extLst>
      <p:ext uri="{BB962C8B-B14F-4D97-AF65-F5344CB8AC3E}">
        <p14:creationId xmlns:p14="http://schemas.microsoft.com/office/powerpoint/2010/main" val="2082657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DF45B888-BFE1-7D4F-B3D2-5280AAC58EEA}" type="slidenum">
              <a:rPr lang="en-US" smtClean="0"/>
              <a:t>5</a:t>
            </a:fld>
            <a:endParaRPr lang="en-US"/>
          </a:p>
        </p:txBody>
      </p:sp>
    </p:spTree>
    <p:extLst>
      <p:ext uri="{BB962C8B-B14F-4D97-AF65-F5344CB8AC3E}">
        <p14:creationId xmlns:p14="http://schemas.microsoft.com/office/powerpoint/2010/main" val="1199605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B6D7DA-1629-F14E-9155-C95E60957729}" type="slidenum">
              <a:rPr lang="en-US" smtClean="0"/>
              <a:t>6</a:t>
            </a:fld>
            <a:endParaRPr lang="en-US"/>
          </a:p>
        </p:txBody>
      </p:sp>
    </p:spTree>
    <p:extLst>
      <p:ext uri="{BB962C8B-B14F-4D97-AF65-F5344CB8AC3E}">
        <p14:creationId xmlns:p14="http://schemas.microsoft.com/office/powerpoint/2010/main" val="961275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B6D7DA-1629-F14E-9155-C95E60957729}" type="slidenum">
              <a:rPr lang="en-US" smtClean="0"/>
              <a:t>11</a:t>
            </a:fld>
            <a:endParaRPr lang="en-US"/>
          </a:p>
        </p:txBody>
      </p:sp>
    </p:spTree>
    <p:extLst>
      <p:ext uri="{BB962C8B-B14F-4D97-AF65-F5344CB8AC3E}">
        <p14:creationId xmlns:p14="http://schemas.microsoft.com/office/powerpoint/2010/main" val="3062782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B6D7DA-1629-F14E-9155-C95E60957729}" type="slidenum">
              <a:rPr lang="en-US" smtClean="0"/>
              <a:t>39</a:t>
            </a:fld>
            <a:endParaRPr lang="en-US"/>
          </a:p>
        </p:txBody>
      </p:sp>
    </p:spTree>
    <p:extLst>
      <p:ext uri="{BB962C8B-B14F-4D97-AF65-F5344CB8AC3E}">
        <p14:creationId xmlns:p14="http://schemas.microsoft.com/office/powerpoint/2010/main" val="3822510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B6D7DA-1629-F14E-9155-C95E60957729}" type="slidenum">
              <a:rPr lang="en-US" smtClean="0"/>
              <a:t>41</a:t>
            </a:fld>
            <a:endParaRPr lang="en-US"/>
          </a:p>
        </p:txBody>
      </p:sp>
    </p:spTree>
    <p:extLst>
      <p:ext uri="{BB962C8B-B14F-4D97-AF65-F5344CB8AC3E}">
        <p14:creationId xmlns:p14="http://schemas.microsoft.com/office/powerpoint/2010/main" val="2577750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B6D7DA-1629-F14E-9155-C95E60957729}" type="slidenum">
              <a:rPr lang="en-US" smtClean="0"/>
              <a:t>42</a:t>
            </a:fld>
            <a:endParaRPr lang="en-US"/>
          </a:p>
        </p:txBody>
      </p:sp>
    </p:spTree>
    <p:extLst>
      <p:ext uri="{BB962C8B-B14F-4D97-AF65-F5344CB8AC3E}">
        <p14:creationId xmlns:p14="http://schemas.microsoft.com/office/powerpoint/2010/main" val="216255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5ACBE"/>
        </a:solidFill>
        <a:effectLst/>
      </p:bgPr>
    </p:bg>
    <p:spTree>
      <p:nvGrpSpPr>
        <p:cNvPr id="1" name=""/>
        <p:cNvGrpSpPr/>
        <p:nvPr/>
      </p:nvGrpSpPr>
      <p:grpSpPr>
        <a:xfrm>
          <a:off x="0" y="0"/>
          <a:ext cx="0" cy="0"/>
          <a:chOff x="0" y="0"/>
          <a:chExt cx="0" cy="0"/>
        </a:xfrm>
      </p:grpSpPr>
      <p:grpSp>
        <p:nvGrpSpPr>
          <p:cNvPr id="6" name="Group 6">
            <a:extLst>
              <a:ext uri="{C183D7F6-B498-43B3-948B-1728B52AA6E4}">
                <adec:decorative xmlns:adec="http://schemas.microsoft.com/office/drawing/2017/decorative" val="1"/>
              </a:ext>
            </a:extLst>
          </p:cNvPr>
          <p:cNvGrpSpPr/>
          <p:nvPr/>
        </p:nvGrpSpPr>
        <p:grpSpPr>
          <a:xfrm>
            <a:off x="287364" y="284147"/>
            <a:ext cx="17713269" cy="9718705"/>
            <a:chOff x="0" y="0"/>
            <a:chExt cx="4665223" cy="2559659"/>
          </a:xfrm>
        </p:grpSpPr>
        <p:sp>
          <p:nvSpPr>
            <p:cNvPr id="7" name="Freeform 7"/>
            <p:cNvSpPr/>
            <p:nvPr/>
          </p:nvSpPr>
          <p:spPr>
            <a:xfrm>
              <a:off x="0" y="0"/>
              <a:ext cx="4665223" cy="2559659"/>
            </a:xfrm>
            <a:custGeom>
              <a:avLst/>
              <a:gdLst/>
              <a:ahLst/>
              <a:cxnLst/>
              <a:rect l="l" t="t" r="r" b="b"/>
              <a:pathLst>
                <a:path w="4665223" h="2559659">
                  <a:moveTo>
                    <a:pt x="0" y="0"/>
                  </a:moveTo>
                  <a:lnTo>
                    <a:pt x="4665223" y="0"/>
                  </a:lnTo>
                  <a:lnTo>
                    <a:pt x="4665223" y="2559659"/>
                  </a:lnTo>
                  <a:lnTo>
                    <a:pt x="0" y="2559659"/>
                  </a:lnTo>
                  <a:close/>
                </a:path>
              </a:pathLst>
            </a:custGeom>
            <a:solidFill>
              <a:srgbClr val="FFFFFF"/>
            </a:solidFill>
          </p:spPr>
          <p:txBody>
            <a:bodyPr/>
            <a:lstStyle/>
            <a:p>
              <a:endParaRPr lang="en-US"/>
            </a:p>
          </p:txBody>
        </p:sp>
        <p:sp>
          <p:nvSpPr>
            <p:cNvPr id="8" name="TextBox 8"/>
            <p:cNvSpPr txBox="1"/>
            <p:nvPr/>
          </p:nvSpPr>
          <p:spPr>
            <a:xfrm>
              <a:off x="0" y="-66675"/>
              <a:ext cx="812800" cy="879475"/>
            </a:xfrm>
            <a:prstGeom prst="rect">
              <a:avLst/>
            </a:prstGeom>
          </p:spPr>
          <p:txBody>
            <a:bodyPr lIns="50800" tIns="50800" rIns="50800" bIns="50800" rtlCol="0" anchor="ctr"/>
            <a:lstStyle/>
            <a:p>
              <a:pPr algn="ctr">
                <a:lnSpc>
                  <a:spcPts val="3359"/>
                </a:lnSpc>
              </a:pPr>
              <a:endParaRPr/>
            </a:p>
          </p:txBody>
        </p:sp>
      </p:grpSp>
      <p:sp>
        <p:nvSpPr>
          <p:cNvPr id="9" name="Freeform 9">
            <a:extLst>
              <a:ext uri="{C183D7F6-B498-43B3-948B-1728B52AA6E4}">
                <adec:decorative xmlns:adec="http://schemas.microsoft.com/office/drawing/2017/decorative" val="1"/>
              </a:ext>
            </a:extLst>
          </p:cNvPr>
          <p:cNvSpPr/>
          <p:nvPr/>
        </p:nvSpPr>
        <p:spPr>
          <a:xfrm>
            <a:off x="710022" y="7835797"/>
            <a:ext cx="2314657" cy="1734712"/>
          </a:xfrm>
          <a:custGeom>
            <a:avLst/>
            <a:gdLst/>
            <a:ahLst/>
            <a:cxnLst/>
            <a:rect l="l" t="t" r="r" b="b"/>
            <a:pathLst>
              <a:path w="2314657" h="1734712">
                <a:moveTo>
                  <a:pt x="0" y="0"/>
                </a:moveTo>
                <a:lnTo>
                  <a:pt x="2314657" y="0"/>
                </a:lnTo>
                <a:lnTo>
                  <a:pt x="2314657" y="1734712"/>
                </a:lnTo>
                <a:lnTo>
                  <a:pt x="0" y="1734712"/>
                </a:lnTo>
                <a:lnTo>
                  <a:pt x="0" y="0"/>
                </a:lnTo>
                <a:close/>
              </a:path>
            </a:pathLst>
          </a:custGeom>
          <a:blipFill>
            <a:blip r:embed="rId2"/>
            <a:stretch>
              <a:fillRect/>
            </a:stretch>
          </a:blipFill>
        </p:spPr>
        <p:txBody>
          <a:bodyPr/>
          <a:lstStyle/>
          <a:p>
            <a:endParaRPr lang="en-US"/>
          </a:p>
        </p:txBody>
      </p:sp>
      <p:sp>
        <p:nvSpPr>
          <p:cNvPr id="10" name="TextBox 10" descr="Work Life Harmony &#10;(not Balance!)&#10;WA State Government Lean Transformation Conference&#10;2024 &#10;by Amy Leneker of The Leneker Team"/>
          <p:cNvSpPr txBox="1">
            <a:spLocks noGrp="1"/>
          </p:cNvSpPr>
          <p:nvPr>
            <p:ph type="title" idx="4294967295"/>
          </p:nvPr>
        </p:nvSpPr>
        <p:spPr>
          <a:xfrm>
            <a:off x="1028700" y="2799905"/>
            <a:ext cx="16230600" cy="402591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8143"/>
              </a:lnSpc>
              <a:spcBef>
                <a:spcPts val="0"/>
              </a:spcBef>
              <a:spcAft>
                <a:spcPts val="0"/>
              </a:spcAft>
              <a:buClrTx/>
              <a:buSzTx/>
              <a:buFontTx/>
              <a:buNone/>
              <a:tabLst/>
              <a:defRPr/>
            </a:pPr>
            <a:r>
              <a:rPr kumimoji="0" lang="en-US" sz="8500" b="1" i="1" u="none" strike="noStrike" kern="1200" cap="none" spc="0" normalizeH="0" baseline="0" noProof="0" dirty="0">
                <a:ln>
                  <a:noFill/>
                </a:ln>
                <a:solidFill>
                  <a:schemeClr val="tx1"/>
                </a:solidFill>
                <a:effectLst/>
                <a:uLnTx/>
                <a:uFillTx/>
                <a:latin typeface="Georgia" panose="02040502050405020303" pitchFamily="18" charset="0"/>
                <a:ea typeface="+mn-ea"/>
                <a:cs typeface="+mn-cs"/>
              </a:rPr>
              <a:t>Work Life Harmony </a:t>
            </a:r>
          </a:p>
          <a:p>
            <a:pPr marL="0" marR="0" lvl="0" indent="0" algn="ctr" defTabSz="914400" rtl="0" eaLnBrk="1" fontAlgn="auto" latinLnBrk="0" hangingPunct="1">
              <a:lnSpc>
                <a:spcPts val="8143"/>
              </a:lnSpc>
              <a:spcBef>
                <a:spcPts val="0"/>
              </a:spcBef>
              <a:spcAft>
                <a:spcPts val="0"/>
              </a:spcAft>
              <a:buClrTx/>
              <a:buSzTx/>
              <a:buFontTx/>
              <a:buNone/>
              <a:tabLst/>
              <a:defRPr/>
            </a:pPr>
            <a:r>
              <a:rPr kumimoji="0" lang="en-US" sz="8500" b="1" i="1" u="none" strike="noStrike" kern="1200" cap="none" spc="0" normalizeH="0" baseline="0" noProof="0" dirty="0">
                <a:ln>
                  <a:noFill/>
                </a:ln>
                <a:solidFill>
                  <a:schemeClr val="tx1"/>
                </a:solidFill>
                <a:effectLst/>
                <a:uLnTx/>
                <a:uFillTx/>
                <a:latin typeface="Georgia" panose="02040502050405020303" pitchFamily="18" charset="0"/>
                <a:ea typeface="+mn-ea"/>
                <a:cs typeface="+mn-cs"/>
              </a:rPr>
              <a:t>(not Balance!)</a:t>
            </a:r>
          </a:p>
          <a:p>
            <a:pPr marL="0" marR="0" lvl="0" indent="0" algn="ctr" defTabSz="914400" rtl="0" eaLnBrk="1" fontAlgn="auto" latinLnBrk="0" hangingPunct="1">
              <a:lnSpc>
                <a:spcPts val="8143"/>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Georgia" panose="02040502050405020303" pitchFamily="18" charset="0"/>
                <a:ea typeface="+mn-ea"/>
                <a:cs typeface="+mn-cs"/>
              </a:rPr>
              <a:t>WA State Government Lean Transformation Conference</a:t>
            </a:r>
          </a:p>
          <a:p>
            <a:pPr marL="0" marR="0" lvl="0" indent="0" algn="ctr" defTabSz="914400" rtl="0" eaLnBrk="1" fontAlgn="auto" latinLnBrk="0" hangingPunct="1">
              <a:lnSpc>
                <a:spcPts val="8143"/>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Georgia" panose="02040502050405020303" pitchFamily="18" charset="0"/>
                <a:ea typeface="+mn-ea"/>
                <a:cs typeface="+mn-cs"/>
              </a:rPr>
              <a:t>2024 </a:t>
            </a:r>
          </a:p>
        </p:txBody>
      </p:sp>
      <p:sp>
        <p:nvSpPr>
          <p:cNvPr id="17" name="TextBox 16">
            <a:extLst>
              <a:ext uri="{FF2B5EF4-FFF2-40B4-BE49-F238E27FC236}">
                <a16:creationId xmlns:a16="http://schemas.microsoft.com/office/drawing/2014/main" id="{F26B6D08-7E8B-8149-8B88-8F126B6F06BD}"/>
              </a:ext>
            </a:extLst>
          </p:cNvPr>
          <p:cNvSpPr txBox="1"/>
          <p:nvPr/>
        </p:nvSpPr>
        <p:spPr>
          <a:xfrm>
            <a:off x="4507831" y="7256603"/>
            <a:ext cx="9272336" cy="1508105"/>
          </a:xfrm>
          <a:prstGeom prst="rect">
            <a:avLst/>
          </a:prstGeom>
          <a:noFill/>
        </p:spPr>
        <p:txBody>
          <a:bodyPr wrap="square">
            <a:spAutoFit/>
          </a:bodyPr>
          <a:lstStyle/>
          <a:p>
            <a:pPr algn="ctr"/>
            <a:r>
              <a:rPr lang="en-US" sz="4800" dirty="0">
                <a:latin typeface="Georgia Pro" panose="02040502050405020303" pitchFamily="18" charset="0"/>
              </a:rPr>
              <a:t>Amy </a:t>
            </a:r>
            <a:r>
              <a:rPr lang="en-US" sz="4800" dirty="0" err="1">
                <a:latin typeface="Georgia Pro" panose="02040502050405020303" pitchFamily="18" charset="0"/>
              </a:rPr>
              <a:t>Leneker</a:t>
            </a:r>
            <a:endParaRPr lang="en-US" sz="4800" dirty="0">
              <a:latin typeface="Georgia Pro" panose="02040502050405020303" pitchFamily="18" charset="0"/>
            </a:endParaRPr>
          </a:p>
          <a:p>
            <a:pPr algn="ctr"/>
            <a:endParaRPr lang="en-US" sz="4400" dirty="0">
              <a:solidFill>
                <a:srgbClr val="1D2653"/>
              </a:solidFill>
              <a:latin typeface="Raleway 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8DD00A83-1656-2150-16EA-25C453691AF3}"/>
              </a:ext>
            </a:extLst>
          </p:cNvPr>
          <p:cNvSpPr>
            <a:spLocks noGrp="1"/>
          </p:cNvSpPr>
          <p:nvPr>
            <p:ph type="title" idx="4294967295"/>
          </p:nvPr>
        </p:nvSpPr>
        <p:spPr>
          <a:xfrm>
            <a:off x="457200" y="-1143000"/>
            <a:ext cx="8229600" cy="1143000"/>
          </a:xfrm>
        </p:spPr>
        <p:txBody>
          <a:bodyPr vert="horz" lIns="91440" tIns="45720" rIns="91440" bIns="45720" rtlCol="0" anchor="b">
            <a:normAutofit fontScale="90000"/>
          </a:bodyPr>
          <a:lstStyle/>
          <a:p>
            <a:r>
              <a:rPr lang="en-US" dirty="0"/>
              <a:t>Half of Americans Pressed for Time; A Third are Stressed out. Work and children contribute to time, stress issues</a:t>
            </a:r>
          </a:p>
        </p:txBody>
      </p:sp>
      <p:pic>
        <p:nvPicPr>
          <p:cNvPr id="3" name="Picture 2" descr="A line graph from 1994 to 2023 showing what percent say they frequently experience stress in daily life and a snippet of an article is shown.">
            <a:extLst>
              <a:ext uri="{FF2B5EF4-FFF2-40B4-BE49-F238E27FC236}">
                <a16:creationId xmlns:a16="http://schemas.microsoft.com/office/drawing/2014/main" id="{60D1EB52-C4F5-EA50-CC24-7A9A8310C862}"/>
              </a:ext>
            </a:extLst>
          </p:cNvPr>
          <p:cNvPicPr>
            <a:picLocks noChangeAspect="1"/>
          </p:cNvPicPr>
          <p:nvPr/>
        </p:nvPicPr>
        <p:blipFill>
          <a:blip r:embed="rId2">
            <a:extLst>
              <a:ext uri="{28A0092B-C50C-407E-A947-70E740481C1C}">
                <a14:useLocalDpi xmlns:a14="http://schemas.microsoft.com/office/drawing/2010/main" val="0"/>
              </a:ext>
            </a:extLst>
          </a:blip>
          <a:srcRect b="3035"/>
          <a:stretch/>
        </p:blipFill>
        <p:spPr>
          <a:xfrm>
            <a:off x="20" y="1923"/>
            <a:ext cx="18287980" cy="10285077"/>
          </a:xfrm>
          <a:prstGeom prst="rect">
            <a:avLst/>
          </a:prstGeom>
        </p:spPr>
      </p:pic>
    </p:spTree>
    <p:extLst>
      <p:ext uri="{BB962C8B-B14F-4D97-AF65-F5344CB8AC3E}">
        <p14:creationId xmlns:p14="http://schemas.microsoft.com/office/powerpoint/2010/main" val="305906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2">
            <a:extLst>
              <a:ext uri="{FF2B5EF4-FFF2-40B4-BE49-F238E27FC236}">
                <a16:creationId xmlns:a16="http://schemas.microsoft.com/office/drawing/2014/main" id="{10DE857A-089A-454B-A61B-3D8227DFA4B6}"/>
              </a:ext>
              <a:ext uri="{C183D7F6-B498-43B3-948B-1728B52AA6E4}">
                <adec:decorative xmlns:adec="http://schemas.microsoft.com/office/drawing/2017/decorative" val="1"/>
              </a:ext>
            </a:extLst>
          </p:cNvPr>
          <p:cNvSpPr/>
          <p:nvPr/>
        </p:nvSpPr>
        <p:spPr>
          <a:xfrm>
            <a:off x="-19665" y="0"/>
            <a:ext cx="18288000" cy="10287001"/>
          </a:xfrm>
          <a:prstGeom prst="rect">
            <a:avLst/>
          </a:prstGeom>
          <a:solidFill>
            <a:srgbClr val="35ACBE"/>
          </a:solidFill>
        </p:spPr>
        <p:txBody>
          <a:bodyPr/>
          <a:lstStyle/>
          <a:p>
            <a:endParaRPr lang="en-US"/>
          </a:p>
        </p:txBody>
      </p:sp>
      <p:sp>
        <p:nvSpPr>
          <p:cNvPr id="10" name="Rectangle 9">
            <a:extLst>
              <a:ext uri="{FF2B5EF4-FFF2-40B4-BE49-F238E27FC236}">
                <a16:creationId xmlns:a16="http://schemas.microsoft.com/office/drawing/2014/main" id="{E085E090-BA88-9743-9D22-20A7F7D79831}"/>
              </a:ext>
              <a:ext uri="{C183D7F6-B498-43B3-948B-1728B52AA6E4}">
                <adec:decorative xmlns:adec="http://schemas.microsoft.com/office/drawing/2017/decorative" val="1"/>
              </a:ext>
            </a:extLst>
          </p:cNvPr>
          <p:cNvSpPr/>
          <p:nvPr/>
        </p:nvSpPr>
        <p:spPr>
          <a:xfrm>
            <a:off x="178326" y="205541"/>
            <a:ext cx="17892018" cy="98759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517D027-5FB8-7546-873C-76961A729E2B}"/>
              </a:ext>
              <a:ext uri="{C183D7F6-B498-43B3-948B-1728B52AA6E4}">
                <adec:decorative xmlns:adec="http://schemas.microsoft.com/office/drawing/2017/decorative" val="1"/>
              </a:ext>
            </a:extLst>
          </p:cNvPr>
          <p:cNvSpPr txBox="1"/>
          <p:nvPr/>
        </p:nvSpPr>
        <p:spPr>
          <a:xfrm>
            <a:off x="550606" y="908108"/>
            <a:ext cx="1872436" cy="1015663"/>
          </a:xfrm>
          <a:prstGeom prst="rect">
            <a:avLst/>
          </a:prstGeom>
          <a:noFill/>
        </p:spPr>
        <p:txBody>
          <a:bodyPr wrap="none" rtlCol="0">
            <a:spAutoFit/>
          </a:bodyPr>
          <a:lstStyle/>
          <a:p>
            <a:r>
              <a:rPr lang="en-US" sz="6000" b="1" spc="506" dirty="0">
                <a:solidFill>
                  <a:srgbClr val="FFFFFF"/>
                </a:solidFill>
                <a:latin typeface="Shadows Into Light Two" panose="02000506000000020004" pitchFamily="2" charset="0"/>
              </a:rPr>
              <a:t>Hello!</a:t>
            </a:r>
            <a:endParaRPr lang="en-US" sz="6000" b="1" dirty="0">
              <a:latin typeface="Shadows Into Light Two" panose="02000506000000020004" pitchFamily="2" charset="0"/>
            </a:endParaRPr>
          </a:p>
        </p:txBody>
      </p:sp>
      <p:sp>
        <p:nvSpPr>
          <p:cNvPr id="7" name="Rectangle 6">
            <a:extLst>
              <a:ext uri="{FF2B5EF4-FFF2-40B4-BE49-F238E27FC236}">
                <a16:creationId xmlns:a16="http://schemas.microsoft.com/office/drawing/2014/main" id="{3CB3E365-0CA9-CE49-9736-3BCFECBC61D7}"/>
              </a:ext>
              <a:ext uri="{C183D7F6-B498-43B3-948B-1728B52AA6E4}">
                <adec:decorative xmlns:adec="http://schemas.microsoft.com/office/drawing/2017/decorative" val="1"/>
              </a:ext>
            </a:extLst>
          </p:cNvPr>
          <p:cNvSpPr/>
          <p:nvPr/>
        </p:nvSpPr>
        <p:spPr>
          <a:xfrm>
            <a:off x="6251641" y="3511759"/>
            <a:ext cx="320922" cy="1374735"/>
          </a:xfrm>
          <a:prstGeom prst="rect">
            <a:avLst/>
          </a:prstGeom>
        </p:spPr>
        <p:txBody>
          <a:bodyPr wrap="none">
            <a:spAutoFit/>
          </a:bodyPr>
          <a:lstStyle/>
          <a:p>
            <a:pPr>
              <a:lnSpc>
                <a:spcPts val="5040"/>
              </a:lnSpc>
            </a:pPr>
            <a:r>
              <a:rPr lang="en-US" sz="4400" dirty="0">
                <a:solidFill>
                  <a:srgbClr val="2E2E2E"/>
                </a:solidFill>
                <a:latin typeface="Georgia" panose="02040502050405020303" pitchFamily="18" charset="0"/>
              </a:rPr>
              <a:t> </a:t>
            </a:r>
          </a:p>
          <a:p>
            <a:pPr>
              <a:lnSpc>
                <a:spcPts val="5040"/>
              </a:lnSpc>
            </a:pPr>
            <a:endParaRPr lang="en-US" sz="4400" dirty="0">
              <a:solidFill>
                <a:srgbClr val="2E2E2E"/>
              </a:solidFill>
              <a:latin typeface="Georgia" panose="02040502050405020303" pitchFamily="18" charset="0"/>
            </a:endParaRPr>
          </a:p>
        </p:txBody>
      </p:sp>
      <p:sp>
        <p:nvSpPr>
          <p:cNvPr id="13" name="Title 12">
            <a:extLst>
              <a:ext uri="{FF2B5EF4-FFF2-40B4-BE49-F238E27FC236}">
                <a16:creationId xmlns:a16="http://schemas.microsoft.com/office/drawing/2014/main" id="{6B236262-6972-8B41-A61E-9B588C4AE1D1}"/>
              </a:ext>
            </a:extLst>
          </p:cNvPr>
          <p:cNvSpPr>
            <a:spLocks noGrp="1"/>
          </p:cNvSpPr>
          <p:nvPr>
            <p:ph type="title" idx="4294967295"/>
          </p:nvPr>
        </p:nvSpPr>
        <p:spPr>
          <a:xfrm>
            <a:off x="1028498" y="4000500"/>
            <a:ext cx="16191673" cy="325678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5040"/>
              </a:lnSpc>
              <a:spcBef>
                <a:spcPts val="0"/>
              </a:spcBef>
              <a:spcAft>
                <a:spcPts val="0"/>
              </a:spcAft>
              <a:buClrTx/>
              <a:buSzTx/>
              <a:buFontTx/>
              <a:buNone/>
              <a:tabLst/>
              <a:defRPr/>
            </a:pPr>
            <a:r>
              <a:rPr kumimoji="0" lang="en-US" sz="6000" b="1" i="1" u="none" strike="noStrike" kern="1200" cap="none" spc="0" normalizeH="0" baseline="0" noProof="0" dirty="0">
                <a:ln>
                  <a:noFill/>
                </a:ln>
                <a:solidFill>
                  <a:schemeClr val="tx1"/>
                </a:solidFill>
                <a:effectLst/>
                <a:uLnTx/>
                <a:uFillTx/>
                <a:latin typeface="Georgia"/>
                <a:ea typeface="+mn-ea"/>
                <a:cs typeface="+mn-cs"/>
              </a:rPr>
              <a:t>Burnout</a:t>
            </a:r>
          </a:p>
        </p:txBody>
      </p:sp>
    </p:spTree>
    <p:extLst>
      <p:ext uri="{BB962C8B-B14F-4D97-AF65-F5344CB8AC3E}">
        <p14:creationId xmlns:p14="http://schemas.microsoft.com/office/powerpoint/2010/main" val="181445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5ACBE"/>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59437" y="258614"/>
            <a:ext cx="17821753" cy="9769771"/>
            <a:chOff x="0" y="0"/>
            <a:chExt cx="4693795" cy="2573109"/>
          </a:xfrm>
        </p:grpSpPr>
        <p:sp>
          <p:nvSpPr>
            <p:cNvPr id="3" name="Freeform 3"/>
            <p:cNvSpPr/>
            <p:nvPr/>
          </p:nvSpPr>
          <p:spPr>
            <a:xfrm>
              <a:off x="0" y="0"/>
              <a:ext cx="4693795" cy="2573108"/>
            </a:xfrm>
            <a:custGeom>
              <a:avLst/>
              <a:gdLst/>
              <a:ahLst/>
              <a:cxnLst/>
              <a:rect l="l" t="t" r="r" b="b"/>
              <a:pathLst>
                <a:path w="4693795" h="2573108">
                  <a:moveTo>
                    <a:pt x="0" y="0"/>
                  </a:moveTo>
                  <a:lnTo>
                    <a:pt x="4693795" y="0"/>
                  </a:lnTo>
                  <a:lnTo>
                    <a:pt x="4693795" y="2573108"/>
                  </a:lnTo>
                  <a:lnTo>
                    <a:pt x="0" y="2573108"/>
                  </a:lnTo>
                  <a:close/>
                </a:path>
              </a:pathLst>
            </a:custGeom>
            <a:solidFill>
              <a:srgbClr val="FFFFFF"/>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080"/>
                </a:lnSpc>
              </a:pPr>
              <a:endParaRPr/>
            </a:p>
          </p:txBody>
        </p:sp>
      </p:grpSp>
      <p:sp>
        <p:nvSpPr>
          <p:cNvPr id="5" name="TextBox 5"/>
          <p:cNvSpPr txBox="1">
            <a:spLocks noGrp="1"/>
          </p:cNvSpPr>
          <p:nvPr>
            <p:ph type="title" idx="4294967295"/>
          </p:nvPr>
        </p:nvSpPr>
        <p:spPr>
          <a:xfrm>
            <a:off x="838200" y="495300"/>
            <a:ext cx="16249094" cy="113513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endParaRPr kumimoji="0" lang="en-US" sz="7500" b="0" i="0" u="none" strike="noStrike" kern="1200" cap="none" spc="0" normalizeH="0" baseline="0" noProof="0" dirty="0">
              <a:ln>
                <a:noFill/>
              </a:ln>
              <a:solidFill>
                <a:srgbClr val="000000"/>
              </a:solidFill>
              <a:effectLst/>
              <a:uLnTx/>
              <a:uFillTx/>
              <a:latin typeface="Georgia Pro Bold Italic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tx1"/>
                </a:solidFill>
                <a:effectLst/>
                <a:uLnTx/>
                <a:uFillTx/>
                <a:latin typeface="Georgia Pro" panose="02040502050405020303" pitchFamily="18" charset="0"/>
                <a:ea typeface="+mn-ea"/>
                <a:cs typeface="+mn-cs"/>
              </a:rPr>
              <a:t>In 2023, global employee engagement stagnated, and overall employee wellbeing declined.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schemeClr val="tx1"/>
              </a:solidFill>
              <a:effectLst/>
              <a:uLnTx/>
              <a:uFillTx/>
              <a:latin typeface="Georgia Pro"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tx1"/>
                </a:solidFill>
                <a:effectLst/>
                <a:uLnTx/>
                <a:uFillTx/>
                <a:latin typeface="Georgia Pro" panose="02040502050405020303" pitchFamily="18" charset="0"/>
                <a:ea typeface="+mn-ea"/>
                <a:cs typeface="+mn-cs"/>
              </a:rPr>
              <a:t>The result is that </a:t>
            </a:r>
            <a:r>
              <a:rPr kumimoji="0" lang="en-US" sz="5400" b="1" i="1" u="none" strike="noStrike" kern="1200" cap="none" spc="0" normalizeH="0" baseline="0" noProof="0" dirty="0">
                <a:ln>
                  <a:noFill/>
                </a:ln>
                <a:solidFill>
                  <a:schemeClr val="tx1"/>
                </a:solidFill>
                <a:effectLst/>
                <a:highlight>
                  <a:srgbClr val="FFFF00"/>
                </a:highlight>
                <a:uLnTx/>
                <a:uFillTx/>
                <a:latin typeface="Georgia Pro" panose="02040502050405020303" pitchFamily="18" charset="0"/>
                <a:ea typeface="+mn-ea"/>
                <a:cs typeface="+mn-cs"/>
              </a:rPr>
              <a:t>the majority of the world’s employees continue to struggle at work and in life</a:t>
            </a:r>
            <a:r>
              <a:rPr kumimoji="0" lang="en-US" sz="5400" b="0" i="0" u="none" strike="noStrike" kern="1200" cap="none" spc="0" normalizeH="0" baseline="0" noProof="0" dirty="0">
                <a:ln>
                  <a:noFill/>
                </a:ln>
                <a:solidFill>
                  <a:schemeClr val="tx1"/>
                </a:solidFill>
                <a:effectLst/>
                <a:uLnTx/>
                <a:uFillTx/>
                <a:latin typeface="Georgia Pro" panose="02040502050405020303" pitchFamily="18" charset="0"/>
                <a:ea typeface="+mn-ea"/>
                <a:cs typeface="+mn-cs"/>
              </a:rPr>
              <a:t>, with direct consequences for organizational productivity.</a:t>
            </a:r>
          </a:p>
          <a:p>
            <a:pPr marL="0" marR="0" lvl="0" indent="0" algn="ctr" defTabSz="914400" rtl="0" eaLnBrk="1" fontAlgn="auto" latinLnBrk="0" hangingPunct="1">
              <a:lnSpc>
                <a:spcPts val="4766"/>
              </a:lnSpc>
              <a:spcBef>
                <a:spcPts val="0"/>
              </a:spcBef>
              <a:spcAft>
                <a:spcPts val="0"/>
              </a:spcAft>
              <a:buClrTx/>
              <a:buSzTx/>
              <a:buFontTx/>
              <a:buNone/>
              <a:tabLst/>
              <a:defRPr/>
            </a:pPr>
            <a:endParaRPr kumimoji="0" lang="en-US" sz="7500" b="0" i="0" u="none" strike="noStrike" kern="1200" cap="none" spc="0" normalizeH="0" baseline="0" noProof="0" dirty="0">
              <a:ln>
                <a:noFill/>
              </a:ln>
              <a:solidFill>
                <a:srgbClr val="000000"/>
              </a:solidFill>
              <a:effectLst/>
              <a:uLnTx/>
              <a:uFillTx/>
              <a:latin typeface="Georgia Pro" panose="020405020504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ctr" defTabSz="914400" rtl="0" eaLnBrk="1" fontAlgn="auto" latinLnBrk="0" hangingPunct="1">
              <a:lnSpc>
                <a:spcPts val="4085"/>
              </a:lnSpc>
              <a:spcBef>
                <a:spcPts val="0"/>
              </a:spcBef>
              <a:spcAft>
                <a:spcPts val="0"/>
              </a:spcAft>
              <a:buClrTx/>
              <a:buSzTx/>
              <a:buFontTx/>
              <a:buNone/>
              <a:tabLst/>
              <a:defRPr/>
            </a:pPr>
            <a:r>
              <a:rPr kumimoji="0" lang="en-US" sz="2918" b="0" i="0" u="none" strike="noStrike" kern="1200" cap="none" spc="0" normalizeH="0" baseline="0" noProof="0" dirty="0">
                <a:ln>
                  <a:noFill/>
                </a:ln>
                <a:solidFill>
                  <a:srgbClr val="000000"/>
                </a:solidFill>
                <a:effectLst/>
                <a:uLnTx/>
                <a:uFillTx/>
                <a:latin typeface="Georgia Pro"/>
                <a:ea typeface="+mn-ea"/>
                <a:cs typeface="+mn-cs"/>
              </a:rPr>
              <a:t>Gallup’s State of the Global Workforce, 2024</a:t>
            </a:r>
          </a:p>
          <a:p>
            <a:pPr marL="0" marR="0" lvl="0" indent="0" algn="just"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just"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p:txBody>
      </p:sp>
    </p:spTree>
    <p:extLst>
      <p:ext uri="{BB962C8B-B14F-4D97-AF65-F5344CB8AC3E}">
        <p14:creationId xmlns:p14="http://schemas.microsoft.com/office/powerpoint/2010/main" val="2605678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road lined with trees with fall colors">
            <a:extLst>
              <a:ext uri="{FF2B5EF4-FFF2-40B4-BE49-F238E27FC236}">
                <a16:creationId xmlns:a16="http://schemas.microsoft.com/office/drawing/2014/main" id="{A959ED25-D141-E8ED-0C29-DF31E2366184}"/>
              </a:ext>
            </a:extLst>
          </p:cNvPr>
          <p:cNvPicPr>
            <a:picLocks noChangeAspect="1"/>
          </p:cNvPicPr>
          <p:nvPr/>
        </p:nvPicPr>
        <p:blipFill>
          <a:blip r:embed="rId2">
            <a:extLst>
              <a:ext uri="{28A0092B-C50C-407E-A947-70E740481C1C}">
                <a14:useLocalDpi xmlns:a14="http://schemas.microsoft.com/office/drawing/2010/main" val="0"/>
              </a:ext>
            </a:extLst>
          </a:blip>
          <a:srcRect t="10965" b="4766"/>
          <a:stretch/>
        </p:blipFill>
        <p:spPr>
          <a:xfrm>
            <a:off x="-4570" y="10"/>
            <a:ext cx="18287998" cy="10286990"/>
          </a:xfrm>
          <a:prstGeom prst="rect">
            <a:avLst/>
          </a:prstGeom>
        </p:spPr>
      </p:pic>
      <p:sp>
        <p:nvSpPr>
          <p:cNvPr id="15" name="Rectangle 14">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11403"/>
            <a:ext cx="18287998" cy="4743219"/>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AF0E72C-90B4-C0A3-5655-67284BA98EB7}"/>
              </a:ext>
            </a:extLst>
          </p:cNvPr>
          <p:cNvSpPr txBox="1">
            <a:spLocks noGrp="1"/>
          </p:cNvSpPr>
          <p:nvPr>
            <p:ph type="title" idx="4294967295"/>
          </p:nvPr>
        </p:nvSpPr>
        <p:spPr>
          <a:xfrm>
            <a:off x="1645920" y="488325"/>
            <a:ext cx="15087600" cy="5362167"/>
          </a:xfrm>
          <a:prstGeom prst="rect">
            <a:avLst/>
          </a:prstGeom>
          <a:noFill/>
          <a:ln>
            <a:noFill/>
            <a:prstDash/>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800" b="1" i="1" u="none" strike="noStrike" kern="1200" cap="none" spc="0" normalizeH="0" baseline="0" noProof="0" dirty="0">
                <a:ln>
                  <a:noFill/>
                </a:ln>
                <a:solidFill>
                  <a:srgbClr val="FFFFFF"/>
                </a:solidFill>
                <a:effectLst/>
                <a:uLnTx/>
                <a:uFillTx/>
                <a:latin typeface="Georgia Pro" panose="02040502050405020303" pitchFamily="18" charset="0"/>
                <a:ea typeface="+mj-ea"/>
                <a:cs typeface="+mj-cs"/>
              </a:rPr>
              <a:t>Work Life Harmony</a:t>
            </a:r>
          </a:p>
        </p:txBody>
      </p:sp>
    </p:spTree>
    <p:extLst>
      <p:ext uri="{BB962C8B-B14F-4D97-AF65-F5344CB8AC3E}">
        <p14:creationId xmlns:p14="http://schemas.microsoft.com/office/powerpoint/2010/main" val="2502489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5ACBE"/>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59437" y="258614"/>
            <a:ext cx="17821753" cy="9769771"/>
            <a:chOff x="0" y="0"/>
            <a:chExt cx="4693795" cy="2573109"/>
          </a:xfrm>
        </p:grpSpPr>
        <p:sp>
          <p:nvSpPr>
            <p:cNvPr id="3" name="Freeform 3"/>
            <p:cNvSpPr/>
            <p:nvPr/>
          </p:nvSpPr>
          <p:spPr>
            <a:xfrm>
              <a:off x="0" y="0"/>
              <a:ext cx="4693795" cy="2573108"/>
            </a:xfrm>
            <a:custGeom>
              <a:avLst/>
              <a:gdLst/>
              <a:ahLst/>
              <a:cxnLst/>
              <a:rect l="l" t="t" r="r" b="b"/>
              <a:pathLst>
                <a:path w="4693795" h="2573108">
                  <a:moveTo>
                    <a:pt x="0" y="0"/>
                  </a:moveTo>
                  <a:lnTo>
                    <a:pt x="4693795" y="0"/>
                  </a:lnTo>
                  <a:lnTo>
                    <a:pt x="4693795" y="2573108"/>
                  </a:lnTo>
                  <a:lnTo>
                    <a:pt x="0" y="2573108"/>
                  </a:lnTo>
                  <a:close/>
                </a:path>
              </a:pathLst>
            </a:custGeom>
            <a:solidFill>
              <a:srgbClr val="FFFFFF"/>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080"/>
                </a:lnSpc>
              </a:pPr>
              <a:endParaRPr/>
            </a:p>
          </p:txBody>
        </p:sp>
      </p:grpSp>
      <p:sp>
        <p:nvSpPr>
          <p:cNvPr id="5" name="TextBox 5"/>
          <p:cNvSpPr txBox="1">
            <a:spLocks noGrp="1"/>
          </p:cNvSpPr>
          <p:nvPr>
            <p:ph type="title" idx="4294967295"/>
          </p:nvPr>
        </p:nvSpPr>
        <p:spPr>
          <a:xfrm>
            <a:off x="647700" y="435166"/>
            <a:ext cx="16992600" cy="1049966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endParaRPr kumimoji="0" lang="en-US" sz="7500" b="0" i="0" u="none" strike="noStrike" kern="1200" cap="none" spc="0" normalizeH="0" baseline="0" noProof="0" dirty="0">
              <a:ln>
                <a:noFill/>
              </a:ln>
              <a:solidFill>
                <a:srgbClr val="000000"/>
              </a:solidFill>
              <a:effectLst/>
              <a:uLnTx/>
              <a:uFillTx/>
              <a:latin typeface="Georgia Pro Bold Italic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rPr>
              <a:t>Work Life Harmony</a:t>
            </a:r>
          </a:p>
          <a:p>
            <a:pPr marL="0" marR="0" lvl="0" indent="0" algn="ctr" defTabSz="914400" rtl="0" eaLnBrk="1" fontAlgn="auto" latinLnBrk="0" hangingPunct="1">
              <a:lnSpc>
                <a:spcPts val="4766"/>
              </a:lnSpc>
              <a:spcBef>
                <a:spcPts val="0"/>
              </a:spcBef>
              <a:spcAft>
                <a:spcPts val="0"/>
              </a:spcAft>
              <a:buClrTx/>
              <a:buSzTx/>
              <a:buFontTx/>
              <a:buNone/>
              <a:tabLst/>
              <a:defRPr/>
            </a:pPr>
            <a:endParaRPr kumimoji="0" lang="en-US" sz="7500" b="0" i="0" u="none" strike="noStrike" kern="1200" cap="none" spc="0" normalizeH="0" baseline="0" noProof="0" dirty="0">
              <a:ln>
                <a:noFill/>
              </a:ln>
              <a:solidFill>
                <a:srgbClr val="000000"/>
              </a:solidFill>
              <a:effectLst/>
              <a:uLnTx/>
              <a:uFillTx/>
              <a:latin typeface="Georgia Pro" panose="02040502050405020303" pitchFamily="18"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A state in which an individual is able to achieve both personal and professional goals in a combination that is uniquely satisfactory. ​</a:t>
            </a:r>
            <a:endParaRPr kumimoji="0" lang="en-US" sz="48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a:t>
            </a:r>
            <a:endParaRPr kumimoji="0" lang="en-US" sz="48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This differs across individuals as different people have different needs, responsibilities, values and priorities. </a:t>
            </a:r>
            <a:endParaRPr kumimoji="0" lang="en-US" sz="48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just"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just"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p:txBody>
      </p:sp>
      <p:sp>
        <p:nvSpPr>
          <p:cNvPr id="7" name="TextBox 6">
            <a:extLst>
              <a:ext uri="{FF2B5EF4-FFF2-40B4-BE49-F238E27FC236}">
                <a16:creationId xmlns:a16="http://schemas.microsoft.com/office/drawing/2014/main" id="{A7F20957-3942-FF90-26E1-3E6D5EB1A082}"/>
              </a:ext>
            </a:extLst>
          </p:cNvPr>
          <p:cNvSpPr txBox="1"/>
          <p:nvPr/>
        </p:nvSpPr>
        <p:spPr>
          <a:xfrm>
            <a:off x="457200" y="9457714"/>
            <a:ext cx="9193576" cy="369332"/>
          </a:xfrm>
          <a:prstGeom prst="rect">
            <a:avLst/>
          </a:prstGeom>
          <a:noFill/>
        </p:spPr>
        <p:txBody>
          <a:bodyPr wrap="square">
            <a:spAutoFit/>
          </a:bodyPr>
          <a:lstStyle/>
          <a:p>
            <a:r>
              <a:rPr lang="en-US" sz="1800" b="0" i="0" u="none" strike="noStrike" dirty="0" err="1">
                <a:solidFill>
                  <a:srgbClr val="000000"/>
                </a:solidFill>
                <a:effectLst/>
                <a:latin typeface="Open Sans Light" panose="020B0306030504020204" pitchFamily="34" charset="0"/>
              </a:rPr>
              <a:t>Source:https</a:t>
            </a:r>
            <a:r>
              <a:rPr lang="en-US" sz="1800" b="0" i="0" u="none" strike="noStrike" dirty="0">
                <a:solidFill>
                  <a:srgbClr val="000000"/>
                </a:solidFill>
                <a:effectLst/>
                <a:latin typeface="Open Sans Light" panose="020B0306030504020204" pitchFamily="34" charset="0"/>
              </a:rPr>
              <a:t>://</a:t>
            </a:r>
            <a:r>
              <a:rPr lang="en-US" sz="1800" b="0" i="0" u="none" strike="noStrike" dirty="0" err="1">
                <a:solidFill>
                  <a:srgbClr val="000000"/>
                </a:solidFill>
                <a:effectLst/>
                <a:latin typeface="Open Sans Light" panose="020B0306030504020204" pitchFamily="34" charset="0"/>
              </a:rPr>
              <a:t>www.humanresourcesonline.net</a:t>
            </a:r>
            <a:r>
              <a:rPr lang="en-US" sz="1800" b="0" i="0" u="none" strike="noStrike" dirty="0">
                <a:solidFill>
                  <a:srgbClr val="000000"/>
                </a:solidFill>
                <a:effectLst/>
                <a:latin typeface="Open Sans Light" panose="020B0306030504020204" pitchFamily="34" charset="0"/>
              </a:rPr>
              <a:t>/</a:t>
            </a:r>
            <a:endParaRPr lang="en-US" dirty="0"/>
          </a:p>
        </p:txBody>
      </p:sp>
    </p:spTree>
    <p:extLst>
      <p:ext uri="{BB962C8B-B14F-4D97-AF65-F5344CB8AC3E}">
        <p14:creationId xmlns:p14="http://schemas.microsoft.com/office/powerpoint/2010/main" val="791660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5ACBE"/>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33123" y="258614"/>
            <a:ext cx="17821753" cy="9769771"/>
            <a:chOff x="0" y="0"/>
            <a:chExt cx="4693795" cy="2573109"/>
          </a:xfrm>
        </p:grpSpPr>
        <p:sp>
          <p:nvSpPr>
            <p:cNvPr id="3" name="Freeform 3"/>
            <p:cNvSpPr/>
            <p:nvPr/>
          </p:nvSpPr>
          <p:spPr>
            <a:xfrm>
              <a:off x="0" y="0"/>
              <a:ext cx="4693795" cy="2573108"/>
            </a:xfrm>
            <a:custGeom>
              <a:avLst/>
              <a:gdLst/>
              <a:ahLst/>
              <a:cxnLst/>
              <a:rect l="l" t="t" r="r" b="b"/>
              <a:pathLst>
                <a:path w="4693795" h="2573108">
                  <a:moveTo>
                    <a:pt x="0" y="0"/>
                  </a:moveTo>
                  <a:lnTo>
                    <a:pt x="4693795" y="0"/>
                  </a:lnTo>
                  <a:lnTo>
                    <a:pt x="4693795" y="2573108"/>
                  </a:lnTo>
                  <a:lnTo>
                    <a:pt x="0" y="2573108"/>
                  </a:lnTo>
                  <a:close/>
                </a:path>
              </a:pathLst>
            </a:custGeom>
            <a:solidFill>
              <a:srgbClr val="FFFFFF"/>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080"/>
                </a:lnSpc>
              </a:pPr>
              <a:endParaRPr/>
            </a:p>
          </p:txBody>
        </p:sp>
      </p:grpSp>
      <p:sp>
        <p:nvSpPr>
          <p:cNvPr id="5" name="TextBox 5"/>
          <p:cNvSpPr txBox="1">
            <a:spLocks noGrp="1"/>
          </p:cNvSpPr>
          <p:nvPr>
            <p:ph type="title" idx="4294967295"/>
          </p:nvPr>
        </p:nvSpPr>
        <p:spPr>
          <a:xfrm>
            <a:off x="647700" y="435166"/>
            <a:ext cx="16992600" cy="985333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endParaRPr kumimoji="0" lang="en-US" sz="7500" b="0" i="0" u="none" strike="noStrike" kern="1200" cap="none" spc="0" normalizeH="0" baseline="0" noProof="0" dirty="0">
              <a:ln>
                <a:noFill/>
              </a:ln>
              <a:solidFill>
                <a:srgbClr val="000000"/>
              </a:solidFill>
              <a:effectLst/>
              <a:uLnTx/>
              <a:uFillTx/>
              <a:latin typeface="Georgia Pro Bold Italic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rPr>
              <a:t>Question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rPr>
              <a:t>What does work life harmony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rPr>
              <a:t>look like for you in this season of life?</a:t>
            </a:r>
          </a:p>
          <a:p>
            <a:pPr marL="0" marR="0" lvl="0" indent="0" algn="ctr" defTabSz="914400" rtl="0" eaLnBrk="1" fontAlgn="auto" latinLnBrk="0" hangingPunct="1">
              <a:lnSpc>
                <a:spcPts val="4766"/>
              </a:lnSpc>
              <a:spcBef>
                <a:spcPts val="0"/>
              </a:spcBef>
              <a:spcAft>
                <a:spcPts val="0"/>
              </a:spcAft>
              <a:buClrTx/>
              <a:buSzTx/>
              <a:buFontTx/>
              <a:buNone/>
              <a:tabLst/>
              <a:defRPr/>
            </a:pPr>
            <a:endParaRPr kumimoji="0" lang="en-US" sz="7500" b="0" i="0" u="none" strike="noStrike" kern="1200" cap="none" spc="0" normalizeH="0" baseline="0" noProof="0" dirty="0">
              <a:ln>
                <a:noFill/>
              </a:ln>
              <a:solidFill>
                <a:srgbClr val="000000"/>
              </a:solidFill>
              <a:effectLst/>
              <a:uLnTx/>
              <a:uFillTx/>
              <a:latin typeface="Georgia Pro" panose="020405020504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just"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just"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p:txBody>
      </p:sp>
    </p:spTree>
    <p:extLst>
      <p:ext uri="{BB962C8B-B14F-4D97-AF65-F5344CB8AC3E}">
        <p14:creationId xmlns:p14="http://schemas.microsoft.com/office/powerpoint/2010/main" val="1711645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5ACBE"/>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33123" y="258614"/>
            <a:ext cx="17821753" cy="9769771"/>
            <a:chOff x="0" y="0"/>
            <a:chExt cx="4693795" cy="2573109"/>
          </a:xfrm>
        </p:grpSpPr>
        <p:sp>
          <p:nvSpPr>
            <p:cNvPr id="3" name="Freeform 3"/>
            <p:cNvSpPr/>
            <p:nvPr/>
          </p:nvSpPr>
          <p:spPr>
            <a:xfrm>
              <a:off x="0" y="0"/>
              <a:ext cx="4693795" cy="2573108"/>
            </a:xfrm>
            <a:custGeom>
              <a:avLst/>
              <a:gdLst/>
              <a:ahLst/>
              <a:cxnLst/>
              <a:rect l="l" t="t" r="r" b="b"/>
              <a:pathLst>
                <a:path w="4693795" h="2573108">
                  <a:moveTo>
                    <a:pt x="0" y="0"/>
                  </a:moveTo>
                  <a:lnTo>
                    <a:pt x="4693795" y="0"/>
                  </a:lnTo>
                  <a:lnTo>
                    <a:pt x="4693795" y="2573108"/>
                  </a:lnTo>
                  <a:lnTo>
                    <a:pt x="0" y="2573108"/>
                  </a:lnTo>
                  <a:close/>
                </a:path>
              </a:pathLst>
            </a:custGeom>
            <a:solidFill>
              <a:srgbClr val="FFFFFF"/>
            </a:solidFill>
          </p:spPr>
          <p:txBody>
            <a:bodyPr/>
            <a:lstStyle/>
            <a:p>
              <a:endParaRPr lang="en-US" dirty="0"/>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080"/>
                </a:lnSpc>
              </a:pPr>
              <a:endParaRPr/>
            </a:p>
          </p:txBody>
        </p:sp>
      </p:grpSp>
      <p:sp>
        <p:nvSpPr>
          <p:cNvPr id="5" name="TextBox 5" descr="A blank timeline showing 1996 to 2024"/>
          <p:cNvSpPr txBox="1">
            <a:spLocks noGrp="1"/>
          </p:cNvSpPr>
          <p:nvPr>
            <p:ph type="title" idx="4294967295"/>
          </p:nvPr>
        </p:nvSpPr>
        <p:spPr>
          <a:xfrm>
            <a:off x="1026417" y="4758291"/>
            <a:ext cx="16992600" cy="671401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endParaRPr kumimoji="0" lang="en-US" sz="7500" b="0" i="0" u="none" strike="noStrike" kern="1200" cap="none" spc="0" normalizeH="0" baseline="0" noProof="0" dirty="0">
              <a:ln>
                <a:noFill/>
              </a:ln>
              <a:solidFill>
                <a:srgbClr val="000000"/>
              </a:solidFill>
              <a:effectLst/>
              <a:uLnTx/>
              <a:uFillTx/>
              <a:latin typeface="Georgia Pro Bold Italic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rPr>
              <a:t>1996                                                                2024</a:t>
            </a:r>
            <a:endParaRPr kumimoji="0" lang="en-US" sz="4400"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just"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just"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p:txBody>
      </p:sp>
    </p:spTree>
    <p:extLst>
      <p:ext uri="{BB962C8B-B14F-4D97-AF65-F5344CB8AC3E}">
        <p14:creationId xmlns:p14="http://schemas.microsoft.com/office/powerpoint/2010/main" val="985823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5ACBE"/>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33123" y="258614"/>
            <a:ext cx="17821753" cy="9769771"/>
            <a:chOff x="0" y="0"/>
            <a:chExt cx="4693795" cy="2573109"/>
          </a:xfrm>
        </p:grpSpPr>
        <p:sp>
          <p:nvSpPr>
            <p:cNvPr id="3" name="Freeform 3"/>
            <p:cNvSpPr/>
            <p:nvPr/>
          </p:nvSpPr>
          <p:spPr>
            <a:xfrm>
              <a:off x="0" y="0"/>
              <a:ext cx="4693795" cy="2573108"/>
            </a:xfrm>
            <a:custGeom>
              <a:avLst/>
              <a:gdLst/>
              <a:ahLst/>
              <a:cxnLst/>
              <a:rect l="l" t="t" r="r" b="b"/>
              <a:pathLst>
                <a:path w="4693795" h="2573108">
                  <a:moveTo>
                    <a:pt x="0" y="0"/>
                  </a:moveTo>
                  <a:lnTo>
                    <a:pt x="4693795" y="0"/>
                  </a:lnTo>
                  <a:lnTo>
                    <a:pt x="4693795" y="2573108"/>
                  </a:lnTo>
                  <a:lnTo>
                    <a:pt x="0" y="2573108"/>
                  </a:lnTo>
                  <a:close/>
                </a:path>
              </a:pathLst>
            </a:custGeom>
            <a:solidFill>
              <a:srgbClr val="FFFFFF"/>
            </a:solidFill>
          </p:spPr>
          <p:txBody>
            <a:bodyPr/>
            <a:lstStyle/>
            <a:p>
              <a:endParaRPr lang="en-US" dirty="0"/>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080"/>
                </a:lnSpc>
              </a:pPr>
              <a:endParaRPr/>
            </a:p>
          </p:txBody>
        </p:sp>
      </p:grpSp>
      <p:sp>
        <p:nvSpPr>
          <p:cNvPr id="5" name="TextBox 5"/>
          <p:cNvSpPr txBox="1">
            <a:spLocks noGrp="1"/>
          </p:cNvSpPr>
          <p:nvPr>
            <p:ph type="title" idx="4294967295"/>
          </p:nvPr>
        </p:nvSpPr>
        <p:spPr>
          <a:xfrm>
            <a:off x="762000" y="5758940"/>
            <a:ext cx="16992600" cy="671401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endParaRPr kumimoji="0" lang="en-US" sz="7500" b="0" i="0" u="none" strike="noStrike" kern="1200" cap="none" spc="0" normalizeH="0" baseline="0" noProof="0" dirty="0">
              <a:ln>
                <a:noFill/>
              </a:ln>
              <a:solidFill>
                <a:srgbClr val="000000"/>
              </a:solidFill>
              <a:effectLst/>
              <a:uLnTx/>
              <a:uFillTx/>
              <a:latin typeface="Georgia Pro Bold Italic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rPr>
              <a:t>1996</a:t>
            </a:r>
            <a:endParaRPr kumimoji="0" lang="en-US" sz="4400"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just"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just"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p:txBody>
      </p:sp>
      <p:pic>
        <p:nvPicPr>
          <p:cNvPr id="7" name="Picture 6" descr="A graduation photo of a women and man standing together">
            <a:extLst>
              <a:ext uri="{FF2B5EF4-FFF2-40B4-BE49-F238E27FC236}">
                <a16:creationId xmlns:a16="http://schemas.microsoft.com/office/drawing/2014/main" id="{F1142FB8-2502-4B1B-9176-6D0F2A8C7F12}"/>
              </a:ext>
            </a:extLst>
          </p:cNvPr>
          <p:cNvPicPr>
            <a:picLocks noChangeAspect="1"/>
          </p:cNvPicPr>
          <p:nvPr/>
        </p:nvPicPr>
        <p:blipFill rotWithShape="1">
          <a:blip r:embed="rId2">
            <a:extLst>
              <a:ext uri="{28A0092B-C50C-407E-A947-70E740481C1C}">
                <a14:useLocalDpi xmlns:a14="http://schemas.microsoft.com/office/drawing/2010/main" val="0"/>
              </a:ext>
            </a:extLst>
          </a:blip>
          <a:srcRect l="16084" t="10185" r="69880" b="64646"/>
          <a:stretch/>
        </p:blipFill>
        <p:spPr>
          <a:xfrm>
            <a:off x="452759" y="876300"/>
            <a:ext cx="5925596" cy="7968740"/>
          </a:xfrm>
          <a:prstGeom prst="rect">
            <a:avLst/>
          </a:prstGeom>
        </p:spPr>
      </p:pic>
    </p:spTree>
    <p:extLst>
      <p:ext uri="{BB962C8B-B14F-4D97-AF65-F5344CB8AC3E}">
        <p14:creationId xmlns:p14="http://schemas.microsoft.com/office/powerpoint/2010/main" val="676504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5ACBE"/>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33123" y="258614"/>
            <a:ext cx="17821753" cy="9769771"/>
            <a:chOff x="0" y="0"/>
            <a:chExt cx="4693795" cy="2573109"/>
          </a:xfrm>
        </p:grpSpPr>
        <p:sp>
          <p:nvSpPr>
            <p:cNvPr id="3" name="Freeform 3"/>
            <p:cNvSpPr/>
            <p:nvPr/>
          </p:nvSpPr>
          <p:spPr>
            <a:xfrm>
              <a:off x="0" y="0"/>
              <a:ext cx="4693795" cy="2573108"/>
            </a:xfrm>
            <a:custGeom>
              <a:avLst/>
              <a:gdLst/>
              <a:ahLst/>
              <a:cxnLst/>
              <a:rect l="l" t="t" r="r" b="b"/>
              <a:pathLst>
                <a:path w="4693795" h="2573108">
                  <a:moveTo>
                    <a:pt x="0" y="0"/>
                  </a:moveTo>
                  <a:lnTo>
                    <a:pt x="4693795" y="0"/>
                  </a:lnTo>
                  <a:lnTo>
                    <a:pt x="4693795" y="2573108"/>
                  </a:lnTo>
                  <a:lnTo>
                    <a:pt x="0" y="2573108"/>
                  </a:lnTo>
                  <a:close/>
                </a:path>
              </a:pathLst>
            </a:custGeom>
            <a:solidFill>
              <a:srgbClr val="FFFFFF"/>
            </a:solidFill>
          </p:spPr>
          <p:txBody>
            <a:bodyPr/>
            <a:lstStyle/>
            <a:p>
              <a:endParaRPr lang="en-US" dirty="0"/>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080"/>
                </a:lnSpc>
              </a:pPr>
              <a:endParaRPr/>
            </a:p>
          </p:txBody>
        </p:sp>
      </p:grpSp>
      <p:sp>
        <p:nvSpPr>
          <p:cNvPr id="5" name="TextBox 5">
            <a:extLst>
              <a:ext uri="{C183D7F6-B498-43B3-948B-1728B52AA6E4}">
                <adec:decorative xmlns:adec="http://schemas.microsoft.com/office/drawing/2017/decorative" val="1"/>
              </a:ext>
            </a:extLst>
          </p:cNvPr>
          <p:cNvSpPr txBox="1">
            <a:spLocks noGrp="1"/>
          </p:cNvSpPr>
          <p:nvPr>
            <p:ph type="title" idx="4294967295"/>
          </p:nvPr>
        </p:nvSpPr>
        <p:spPr>
          <a:xfrm>
            <a:off x="457200" y="3848100"/>
            <a:ext cx="16992600" cy="85606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endParaRPr kumimoji="0" lang="en-US" sz="7500" b="0" i="0" u="none" strike="noStrike" kern="1200" cap="none" spc="0" normalizeH="0" baseline="0" noProof="0" dirty="0">
              <a:ln>
                <a:noFill/>
              </a:ln>
              <a:solidFill>
                <a:srgbClr val="000000"/>
              </a:solidFill>
              <a:effectLst/>
              <a:uLnTx/>
              <a:uFillTx/>
              <a:latin typeface="Georgia Pro Bold Italic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rPr>
              <a:t>1996         2003</a:t>
            </a:r>
            <a:endParaRPr kumimoji="0" lang="en-US" sz="4400"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just"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just"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p:txBody>
      </p:sp>
      <p:pic>
        <p:nvPicPr>
          <p:cNvPr id="11" name="Picture 10">
            <a:extLst>
              <a:ext uri="{FF2B5EF4-FFF2-40B4-BE49-F238E27FC236}">
                <a16:creationId xmlns:a16="http://schemas.microsoft.com/office/drawing/2014/main" id="{360C0067-BC22-BBEE-D78E-F752A3043BAB}"/>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16084" t="10185" r="69880" b="64646"/>
          <a:stretch/>
        </p:blipFill>
        <p:spPr>
          <a:xfrm>
            <a:off x="331856" y="4628202"/>
            <a:ext cx="3003123" cy="4038600"/>
          </a:xfrm>
          <a:prstGeom prst="rect">
            <a:avLst/>
          </a:prstGeom>
        </p:spPr>
      </p:pic>
      <p:pic>
        <p:nvPicPr>
          <p:cNvPr id="8" name="Picture 7" descr="A person holding a sign&#10;&#10;Description automatically generated">
            <a:extLst>
              <a:ext uri="{FF2B5EF4-FFF2-40B4-BE49-F238E27FC236}">
                <a16:creationId xmlns:a16="http://schemas.microsoft.com/office/drawing/2014/main" id="{76A12D5D-A05F-4525-7A6B-F92DFB9E0411}"/>
              </a:ext>
            </a:extLst>
          </p:cNvPr>
          <p:cNvPicPr>
            <a:picLocks noChangeAspect="1"/>
          </p:cNvPicPr>
          <p:nvPr/>
        </p:nvPicPr>
        <p:blipFill rotWithShape="1">
          <a:blip r:embed="rId3">
            <a:extLst>
              <a:ext uri="{28A0092B-C50C-407E-A947-70E740481C1C}">
                <a14:useLocalDpi xmlns:a14="http://schemas.microsoft.com/office/drawing/2010/main" val="0"/>
              </a:ext>
            </a:extLst>
          </a:blip>
          <a:srcRect l="4249" t="10985" r="6910" b="20833"/>
          <a:stretch/>
        </p:blipFill>
        <p:spPr>
          <a:xfrm>
            <a:off x="3554574" y="746567"/>
            <a:ext cx="6337979" cy="7922476"/>
          </a:xfrm>
          <a:prstGeom prst="rect">
            <a:avLst/>
          </a:prstGeom>
        </p:spPr>
      </p:pic>
    </p:spTree>
    <p:extLst>
      <p:ext uri="{BB962C8B-B14F-4D97-AF65-F5344CB8AC3E}">
        <p14:creationId xmlns:p14="http://schemas.microsoft.com/office/powerpoint/2010/main" val="970691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5ACBE"/>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33123" y="258614"/>
            <a:ext cx="17821753" cy="9769771"/>
            <a:chOff x="0" y="0"/>
            <a:chExt cx="4693795" cy="2573109"/>
          </a:xfrm>
        </p:grpSpPr>
        <p:sp>
          <p:nvSpPr>
            <p:cNvPr id="3" name="Freeform 3"/>
            <p:cNvSpPr/>
            <p:nvPr/>
          </p:nvSpPr>
          <p:spPr>
            <a:xfrm>
              <a:off x="0" y="0"/>
              <a:ext cx="4693795" cy="2573108"/>
            </a:xfrm>
            <a:custGeom>
              <a:avLst/>
              <a:gdLst/>
              <a:ahLst/>
              <a:cxnLst/>
              <a:rect l="l" t="t" r="r" b="b"/>
              <a:pathLst>
                <a:path w="4693795" h="2573108">
                  <a:moveTo>
                    <a:pt x="0" y="0"/>
                  </a:moveTo>
                  <a:lnTo>
                    <a:pt x="4693795" y="0"/>
                  </a:lnTo>
                  <a:lnTo>
                    <a:pt x="4693795" y="2573108"/>
                  </a:lnTo>
                  <a:lnTo>
                    <a:pt x="0" y="2573108"/>
                  </a:lnTo>
                  <a:close/>
                </a:path>
              </a:pathLst>
            </a:custGeom>
            <a:solidFill>
              <a:srgbClr val="FFFFFF"/>
            </a:solidFill>
          </p:spPr>
          <p:txBody>
            <a:bodyPr/>
            <a:lstStyle/>
            <a:p>
              <a:endParaRPr lang="en-US" dirty="0"/>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080"/>
                </a:lnSpc>
              </a:pPr>
              <a:endParaRPr/>
            </a:p>
          </p:txBody>
        </p:sp>
      </p:grpSp>
      <p:sp>
        <p:nvSpPr>
          <p:cNvPr id="5" name="TextBox 5">
            <a:extLst>
              <a:ext uri="{C183D7F6-B498-43B3-948B-1728B52AA6E4}">
                <adec:decorative xmlns:adec="http://schemas.microsoft.com/office/drawing/2017/decorative" val="1"/>
              </a:ext>
            </a:extLst>
          </p:cNvPr>
          <p:cNvSpPr txBox="1">
            <a:spLocks noGrp="1"/>
          </p:cNvSpPr>
          <p:nvPr>
            <p:ph type="title" idx="4294967295"/>
          </p:nvPr>
        </p:nvSpPr>
        <p:spPr>
          <a:xfrm>
            <a:off x="457200" y="3848100"/>
            <a:ext cx="16992600" cy="85606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endParaRPr kumimoji="0" lang="en-US" sz="7500" b="0" i="0" u="none" strike="noStrike" kern="1200" cap="none" spc="0" normalizeH="0" baseline="0" noProof="0" dirty="0">
              <a:ln>
                <a:noFill/>
              </a:ln>
              <a:solidFill>
                <a:srgbClr val="000000"/>
              </a:solidFill>
              <a:effectLst/>
              <a:uLnTx/>
              <a:uFillTx/>
              <a:latin typeface="Georgia Pro Bold Italic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rPr>
              <a:t>1996         2003     2004</a:t>
            </a:r>
            <a:endParaRPr kumimoji="0" lang="en-US" sz="4400"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just"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just"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p:txBody>
      </p:sp>
      <p:pic>
        <p:nvPicPr>
          <p:cNvPr id="11" name="Picture 10">
            <a:extLst>
              <a:ext uri="{FF2B5EF4-FFF2-40B4-BE49-F238E27FC236}">
                <a16:creationId xmlns:a16="http://schemas.microsoft.com/office/drawing/2014/main" id="{360C0067-BC22-BBEE-D78E-F752A3043BAB}"/>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16084" t="10185" r="69880" b="64646"/>
          <a:stretch/>
        </p:blipFill>
        <p:spPr>
          <a:xfrm>
            <a:off x="331856" y="4628202"/>
            <a:ext cx="3003123" cy="4038600"/>
          </a:xfrm>
          <a:prstGeom prst="rect">
            <a:avLst/>
          </a:prstGeom>
        </p:spPr>
      </p:pic>
      <p:pic>
        <p:nvPicPr>
          <p:cNvPr id="8" name="Picture 7">
            <a:extLst>
              <a:ext uri="{FF2B5EF4-FFF2-40B4-BE49-F238E27FC236}">
                <a16:creationId xmlns:a16="http://schemas.microsoft.com/office/drawing/2014/main" id="{76A12D5D-A05F-4525-7A6B-F92DFB9E0411}"/>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249" t="10985" r="6910" b="20833"/>
          <a:stretch/>
        </p:blipFill>
        <p:spPr>
          <a:xfrm>
            <a:off x="3554575" y="4628201"/>
            <a:ext cx="3232672" cy="4040841"/>
          </a:xfrm>
          <a:prstGeom prst="rect">
            <a:avLst/>
          </a:prstGeom>
        </p:spPr>
      </p:pic>
      <p:pic>
        <p:nvPicPr>
          <p:cNvPr id="10" name="Picture 9" descr="A baby with a bib&#10;&#10;Description automatically generated">
            <a:extLst>
              <a:ext uri="{FF2B5EF4-FFF2-40B4-BE49-F238E27FC236}">
                <a16:creationId xmlns:a16="http://schemas.microsoft.com/office/drawing/2014/main" id="{83DC4BEF-8E17-BBD4-5FE0-47093C2B215A}"/>
              </a:ext>
            </a:extLst>
          </p:cNvPr>
          <p:cNvPicPr>
            <a:picLocks noChangeAspect="1"/>
          </p:cNvPicPr>
          <p:nvPr/>
        </p:nvPicPr>
        <p:blipFill rotWithShape="1">
          <a:blip r:embed="rId4">
            <a:extLst>
              <a:ext uri="{28A0092B-C50C-407E-A947-70E740481C1C}">
                <a14:useLocalDpi xmlns:a14="http://schemas.microsoft.com/office/drawing/2010/main" val="0"/>
              </a:ext>
            </a:extLst>
          </a:blip>
          <a:srcRect b="26120"/>
          <a:stretch/>
        </p:blipFill>
        <p:spPr>
          <a:xfrm>
            <a:off x="7391400" y="419100"/>
            <a:ext cx="6705600" cy="7407226"/>
          </a:xfrm>
          <a:prstGeom prst="rect">
            <a:avLst/>
          </a:prstGeom>
        </p:spPr>
      </p:pic>
    </p:spTree>
    <p:extLst>
      <p:ext uri="{BB962C8B-B14F-4D97-AF65-F5344CB8AC3E}">
        <p14:creationId xmlns:p14="http://schemas.microsoft.com/office/powerpoint/2010/main" val="3308837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2">
            <a:extLst>
              <a:ext uri="{FF2B5EF4-FFF2-40B4-BE49-F238E27FC236}">
                <a16:creationId xmlns:a16="http://schemas.microsoft.com/office/drawing/2014/main" id="{10DE857A-089A-454B-A61B-3D8227DFA4B6}"/>
              </a:ext>
              <a:ext uri="{C183D7F6-B498-43B3-948B-1728B52AA6E4}">
                <adec:decorative xmlns:adec="http://schemas.microsoft.com/office/drawing/2017/decorative" val="1"/>
              </a:ext>
            </a:extLst>
          </p:cNvPr>
          <p:cNvSpPr/>
          <p:nvPr/>
        </p:nvSpPr>
        <p:spPr>
          <a:xfrm>
            <a:off x="-19665" y="0"/>
            <a:ext cx="18288000" cy="10287001"/>
          </a:xfrm>
          <a:prstGeom prst="rect">
            <a:avLst/>
          </a:prstGeom>
          <a:solidFill>
            <a:srgbClr val="35ACBE"/>
          </a:solidFill>
        </p:spPr>
        <p:txBody>
          <a:bodyPr/>
          <a:lstStyle/>
          <a:p>
            <a:endParaRPr lang="en-US"/>
          </a:p>
        </p:txBody>
      </p:sp>
      <p:sp>
        <p:nvSpPr>
          <p:cNvPr id="10" name="Rectangle 9">
            <a:extLst>
              <a:ext uri="{FF2B5EF4-FFF2-40B4-BE49-F238E27FC236}">
                <a16:creationId xmlns:a16="http://schemas.microsoft.com/office/drawing/2014/main" id="{E085E090-BA88-9743-9D22-20A7F7D79831}"/>
              </a:ext>
              <a:ext uri="{C183D7F6-B498-43B3-948B-1728B52AA6E4}">
                <adec:decorative xmlns:adec="http://schemas.microsoft.com/office/drawing/2017/decorative" val="1"/>
              </a:ext>
            </a:extLst>
          </p:cNvPr>
          <p:cNvSpPr/>
          <p:nvPr/>
        </p:nvSpPr>
        <p:spPr>
          <a:xfrm>
            <a:off x="178326" y="205541"/>
            <a:ext cx="17892018" cy="98759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517D027-5FB8-7546-873C-76961A729E2B}"/>
              </a:ext>
              <a:ext uri="{C183D7F6-B498-43B3-948B-1728B52AA6E4}">
                <adec:decorative xmlns:adec="http://schemas.microsoft.com/office/drawing/2017/decorative" val="1"/>
              </a:ext>
            </a:extLst>
          </p:cNvPr>
          <p:cNvSpPr txBox="1">
            <a:spLocks/>
          </p:cNvSpPr>
          <p:nvPr/>
        </p:nvSpPr>
        <p:spPr>
          <a:xfrm>
            <a:off x="550606" y="908108"/>
            <a:ext cx="1872436"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6" normalizeH="0" baseline="0" noProof="0">
                <a:ln>
                  <a:noFill/>
                </a:ln>
                <a:solidFill>
                  <a:srgbClr val="FFFFFF"/>
                </a:solidFill>
                <a:effectLst/>
                <a:uLnTx/>
                <a:uFillTx/>
                <a:latin typeface="Shadows Into Light Two" panose="02000506000000020004" pitchFamily="2" charset="0"/>
                <a:ea typeface="+mn-ea"/>
                <a:cs typeface="+mn-cs"/>
              </a:rPr>
              <a:t>Hello!</a:t>
            </a:r>
            <a:endParaRPr kumimoji="0" lang="en-US" sz="6000" b="1" i="0" u="none" strike="noStrike" kern="1200" cap="none" spc="0" normalizeH="0" baseline="0" noProof="0" dirty="0">
              <a:ln>
                <a:noFill/>
              </a:ln>
              <a:solidFill>
                <a:schemeClr val="tx1"/>
              </a:solidFill>
              <a:effectLst/>
              <a:uLnTx/>
              <a:uFillTx/>
              <a:latin typeface="Shadows Into Light Two" panose="02000506000000020004" pitchFamily="2" charset="0"/>
              <a:ea typeface="+mn-ea"/>
              <a:cs typeface="+mn-cs"/>
            </a:endParaRPr>
          </a:p>
        </p:txBody>
      </p:sp>
      <p:sp>
        <p:nvSpPr>
          <p:cNvPr id="7" name="Rectangle 6">
            <a:extLst>
              <a:ext uri="{FF2B5EF4-FFF2-40B4-BE49-F238E27FC236}">
                <a16:creationId xmlns:a16="http://schemas.microsoft.com/office/drawing/2014/main" id="{3CB3E365-0CA9-CE49-9736-3BCFECBC61D7}"/>
              </a:ext>
              <a:ext uri="{C183D7F6-B498-43B3-948B-1728B52AA6E4}">
                <adec:decorative xmlns:adec="http://schemas.microsoft.com/office/drawing/2017/decorative" val="1"/>
              </a:ext>
            </a:extLst>
          </p:cNvPr>
          <p:cNvSpPr/>
          <p:nvPr/>
        </p:nvSpPr>
        <p:spPr>
          <a:xfrm>
            <a:off x="6251641" y="3511759"/>
            <a:ext cx="320922" cy="1374735"/>
          </a:xfrm>
          <a:prstGeom prst="rect">
            <a:avLst/>
          </a:prstGeom>
        </p:spPr>
        <p:txBody>
          <a:bodyPr wrap="none">
            <a:spAutoFit/>
          </a:bodyPr>
          <a:lstStyle/>
          <a:p>
            <a:pPr>
              <a:lnSpc>
                <a:spcPts val="5040"/>
              </a:lnSpc>
            </a:pPr>
            <a:r>
              <a:rPr lang="en-US" sz="4400" dirty="0">
                <a:solidFill>
                  <a:srgbClr val="2E2E2E"/>
                </a:solidFill>
                <a:latin typeface="Georgia" panose="02040502050405020303" pitchFamily="18" charset="0"/>
              </a:rPr>
              <a:t> </a:t>
            </a:r>
          </a:p>
          <a:p>
            <a:pPr>
              <a:lnSpc>
                <a:spcPts val="5040"/>
              </a:lnSpc>
            </a:pPr>
            <a:endParaRPr lang="en-US" sz="4400" dirty="0">
              <a:solidFill>
                <a:srgbClr val="2E2E2E"/>
              </a:solidFill>
              <a:latin typeface="Georgia" panose="02040502050405020303" pitchFamily="18" charset="0"/>
            </a:endParaRPr>
          </a:p>
        </p:txBody>
      </p:sp>
      <p:sp>
        <p:nvSpPr>
          <p:cNvPr id="13" name="Title 12">
            <a:extLst>
              <a:ext uri="{FF2B5EF4-FFF2-40B4-BE49-F238E27FC236}">
                <a16:creationId xmlns:a16="http://schemas.microsoft.com/office/drawing/2014/main" id="{6B236262-6972-8B41-A61E-9B588C4AE1D1}"/>
              </a:ext>
            </a:extLst>
          </p:cNvPr>
          <p:cNvSpPr>
            <a:spLocks noGrp="1"/>
          </p:cNvSpPr>
          <p:nvPr>
            <p:ph type="title" idx="4294967295"/>
          </p:nvPr>
        </p:nvSpPr>
        <p:spPr>
          <a:xfrm>
            <a:off x="1028498" y="4000500"/>
            <a:ext cx="16191673" cy="325678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5040"/>
              </a:lnSpc>
              <a:spcBef>
                <a:spcPts val="0"/>
              </a:spcBef>
              <a:spcAft>
                <a:spcPts val="0"/>
              </a:spcAft>
              <a:buClrTx/>
              <a:buSzTx/>
              <a:buFontTx/>
              <a:buNone/>
              <a:tabLst/>
              <a:defRPr/>
            </a:pPr>
            <a:r>
              <a:rPr kumimoji="0" lang="en-US" sz="6000" b="1" i="1" u="none" strike="noStrike" kern="1200" cap="none" spc="0" normalizeH="0" baseline="0" noProof="0" dirty="0">
                <a:ln>
                  <a:noFill/>
                </a:ln>
                <a:solidFill>
                  <a:schemeClr val="tx1"/>
                </a:solidFill>
                <a:effectLst/>
                <a:uLnTx/>
                <a:uFillTx/>
                <a:latin typeface="Georgia"/>
                <a:ea typeface="+mn-ea"/>
                <a:cs typeface="+mn-cs"/>
              </a:rPr>
              <a:t>Thank You!</a:t>
            </a:r>
          </a:p>
          <a:p>
            <a:pPr marL="0" marR="0" lvl="0" indent="0" algn="l" defTabSz="914400" rtl="0" eaLnBrk="1" fontAlgn="auto" latinLnBrk="0" hangingPunct="1">
              <a:lnSpc>
                <a:spcPts val="504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Georgia" panose="02040502050405020303" pitchFamily="18" charset="0"/>
              <a:ea typeface="+mn-ea"/>
              <a:cs typeface="+mn-cs"/>
            </a:endParaRPr>
          </a:p>
          <a:p>
            <a:pPr marL="0" marR="0" lvl="0" indent="0" algn="l" defTabSz="914400" rtl="0" eaLnBrk="1" fontAlgn="auto" latinLnBrk="0" hangingPunct="1">
              <a:lnSpc>
                <a:spcPts val="5040"/>
              </a:lnSpc>
              <a:spcBef>
                <a:spcPts val="0"/>
              </a:spcBef>
              <a:spcAft>
                <a:spcPts val="0"/>
              </a:spcAft>
              <a:buClrTx/>
              <a:buSzTx/>
              <a:buFontTx/>
              <a:buNone/>
              <a:tabLst/>
              <a:defRPr/>
            </a:pPr>
            <a:endParaRPr kumimoji="0" lang="en-US" sz="4000" b="0" i="0" u="none" strike="noStrike" kern="1200" cap="none" spc="0" normalizeH="0" baseline="0" noProof="0" dirty="0">
              <a:ln>
                <a:noFill/>
              </a:ln>
              <a:solidFill>
                <a:schemeClr val="tx1"/>
              </a:solidFill>
              <a:effectLst/>
              <a:uLnTx/>
              <a:uFillTx/>
              <a:latin typeface="Georgia" panose="02040502050405020303" pitchFamily="18" charset="0"/>
              <a:ea typeface="+mn-ea"/>
              <a:cs typeface="+mn-cs"/>
            </a:endParaRPr>
          </a:p>
          <a:p>
            <a:pPr marL="0" marR="0" lvl="0" indent="0" algn="l" defTabSz="914400" rtl="0" eaLnBrk="1" fontAlgn="auto" latinLnBrk="0" hangingPunct="1">
              <a:lnSpc>
                <a:spcPts val="5040"/>
              </a:lnSpc>
              <a:spcBef>
                <a:spcPts val="0"/>
              </a:spcBef>
              <a:spcAft>
                <a:spcPts val="0"/>
              </a:spcAft>
              <a:buClrTx/>
              <a:buSzTx/>
              <a:buFontTx/>
              <a:buNone/>
              <a:tabLst/>
              <a:defRPr/>
            </a:pPr>
            <a:endParaRPr kumimoji="0" lang="en-US" sz="4000" b="0" i="0" u="none" strike="noStrike" kern="1200" cap="none" spc="0" normalizeH="0" baseline="0" noProof="0" dirty="0">
              <a:ln>
                <a:noFill/>
              </a:ln>
              <a:solidFill>
                <a:schemeClr val="tx1"/>
              </a:solidFill>
              <a:effectLst/>
              <a:uLnTx/>
              <a:uFillTx/>
              <a:latin typeface="Georgia" panose="02040502050405020303" pitchFamily="18" charset="0"/>
              <a:ea typeface="+mn-ea"/>
              <a:cs typeface="+mn-cs"/>
            </a:endParaRPr>
          </a:p>
          <a:p>
            <a:pPr marL="0" marR="0" lvl="0" indent="0" algn="ctr" defTabSz="914400" rtl="0" eaLnBrk="1" fontAlgn="auto" latinLnBrk="0" hangingPunct="1">
              <a:lnSpc>
                <a:spcPts val="504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2E2E2E"/>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3509771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5ACBE"/>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33123" y="258614"/>
            <a:ext cx="17821753" cy="9769771"/>
            <a:chOff x="0" y="0"/>
            <a:chExt cx="4693795" cy="2573109"/>
          </a:xfrm>
        </p:grpSpPr>
        <p:sp>
          <p:nvSpPr>
            <p:cNvPr id="3" name="Freeform 3"/>
            <p:cNvSpPr/>
            <p:nvPr/>
          </p:nvSpPr>
          <p:spPr>
            <a:xfrm>
              <a:off x="0" y="0"/>
              <a:ext cx="4693795" cy="2573108"/>
            </a:xfrm>
            <a:custGeom>
              <a:avLst/>
              <a:gdLst/>
              <a:ahLst/>
              <a:cxnLst/>
              <a:rect l="l" t="t" r="r" b="b"/>
              <a:pathLst>
                <a:path w="4693795" h="2573108">
                  <a:moveTo>
                    <a:pt x="0" y="0"/>
                  </a:moveTo>
                  <a:lnTo>
                    <a:pt x="4693795" y="0"/>
                  </a:lnTo>
                  <a:lnTo>
                    <a:pt x="4693795" y="2573108"/>
                  </a:lnTo>
                  <a:lnTo>
                    <a:pt x="0" y="2573108"/>
                  </a:lnTo>
                  <a:close/>
                </a:path>
              </a:pathLst>
            </a:custGeom>
            <a:solidFill>
              <a:srgbClr val="FFFFFF"/>
            </a:solidFill>
          </p:spPr>
          <p:txBody>
            <a:bodyPr/>
            <a:lstStyle/>
            <a:p>
              <a:endParaRPr lang="en-US" dirty="0"/>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080"/>
                </a:lnSpc>
              </a:pPr>
              <a:endParaRPr/>
            </a:p>
          </p:txBody>
        </p:sp>
      </p:grpSp>
      <p:sp>
        <p:nvSpPr>
          <p:cNvPr id="5" name="TextBox 5">
            <a:extLst>
              <a:ext uri="{C183D7F6-B498-43B3-948B-1728B52AA6E4}">
                <adec:decorative xmlns:adec="http://schemas.microsoft.com/office/drawing/2017/decorative" val="1"/>
              </a:ext>
            </a:extLst>
          </p:cNvPr>
          <p:cNvSpPr txBox="1">
            <a:spLocks noGrp="1"/>
          </p:cNvSpPr>
          <p:nvPr>
            <p:ph type="title" idx="4294967295"/>
          </p:nvPr>
        </p:nvSpPr>
        <p:spPr>
          <a:xfrm>
            <a:off x="457200" y="3848100"/>
            <a:ext cx="16992600" cy="85606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endParaRPr kumimoji="0" lang="en-US" sz="7500" b="0" i="0" u="none" strike="noStrike" kern="1200" cap="none" spc="0" normalizeH="0" baseline="0" noProof="0" dirty="0">
              <a:ln>
                <a:noFill/>
              </a:ln>
              <a:solidFill>
                <a:srgbClr val="000000"/>
              </a:solidFill>
              <a:effectLst/>
              <a:uLnTx/>
              <a:uFillTx/>
              <a:latin typeface="Georgia Pro Bold Italic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rPr>
              <a:t>1996         2003      2004        2010</a:t>
            </a:r>
            <a:endParaRPr kumimoji="0" lang="en-US" sz="4400"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just"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just"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p:txBody>
      </p:sp>
      <p:pic>
        <p:nvPicPr>
          <p:cNvPr id="11" name="Picture 10">
            <a:extLst>
              <a:ext uri="{FF2B5EF4-FFF2-40B4-BE49-F238E27FC236}">
                <a16:creationId xmlns:a16="http://schemas.microsoft.com/office/drawing/2014/main" id="{360C0067-BC22-BBEE-D78E-F752A3043BAB}"/>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16084" t="10185" r="69880" b="64646"/>
          <a:stretch/>
        </p:blipFill>
        <p:spPr>
          <a:xfrm>
            <a:off x="331856" y="4628202"/>
            <a:ext cx="3003123" cy="4038600"/>
          </a:xfrm>
          <a:prstGeom prst="rect">
            <a:avLst/>
          </a:prstGeom>
        </p:spPr>
      </p:pic>
      <p:pic>
        <p:nvPicPr>
          <p:cNvPr id="8" name="Picture 7">
            <a:extLst>
              <a:ext uri="{FF2B5EF4-FFF2-40B4-BE49-F238E27FC236}">
                <a16:creationId xmlns:a16="http://schemas.microsoft.com/office/drawing/2014/main" id="{76A12D5D-A05F-4525-7A6B-F92DFB9E0411}"/>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249" t="10985" r="6910" b="20833"/>
          <a:stretch/>
        </p:blipFill>
        <p:spPr>
          <a:xfrm>
            <a:off x="3554575" y="4628201"/>
            <a:ext cx="3232672" cy="4040841"/>
          </a:xfrm>
          <a:prstGeom prst="rect">
            <a:avLst/>
          </a:prstGeom>
        </p:spPr>
      </p:pic>
      <p:pic>
        <p:nvPicPr>
          <p:cNvPr id="10" name="Picture 9">
            <a:extLst>
              <a:ext uri="{FF2B5EF4-FFF2-40B4-BE49-F238E27FC236}">
                <a16:creationId xmlns:a16="http://schemas.microsoft.com/office/drawing/2014/main" id="{83DC4BEF-8E17-BBD4-5FE0-47093C2B215A}"/>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b="26120"/>
          <a:stretch/>
        </p:blipFill>
        <p:spPr>
          <a:xfrm>
            <a:off x="6912590" y="4628201"/>
            <a:ext cx="3656057" cy="4038601"/>
          </a:xfrm>
          <a:prstGeom prst="rect">
            <a:avLst/>
          </a:prstGeom>
        </p:spPr>
      </p:pic>
      <p:pic>
        <p:nvPicPr>
          <p:cNvPr id="16" name="Picture 15" descr="2010: That same child now older, lying in a bed with a dog">
            <a:extLst>
              <a:ext uri="{FF2B5EF4-FFF2-40B4-BE49-F238E27FC236}">
                <a16:creationId xmlns:a16="http://schemas.microsoft.com/office/drawing/2014/main" id="{ECF04524-4B78-099E-9C2C-32DD45228598}"/>
              </a:ext>
            </a:extLst>
          </p:cNvPr>
          <p:cNvPicPr>
            <a:picLocks noChangeAspect="1"/>
          </p:cNvPicPr>
          <p:nvPr/>
        </p:nvPicPr>
        <p:blipFill rotWithShape="1">
          <a:blip r:embed="rId5">
            <a:extLst>
              <a:ext uri="{28A0092B-C50C-407E-A947-70E740481C1C}">
                <a14:useLocalDpi xmlns:a14="http://schemas.microsoft.com/office/drawing/2010/main" val="0"/>
              </a:ext>
            </a:extLst>
          </a:blip>
          <a:srcRect l="23234" t="10105" r="17953" b="21730"/>
          <a:stretch/>
        </p:blipFill>
        <p:spPr>
          <a:xfrm>
            <a:off x="10792724" y="952500"/>
            <a:ext cx="6047476" cy="7800924"/>
          </a:xfrm>
          <a:prstGeom prst="rect">
            <a:avLst/>
          </a:prstGeom>
        </p:spPr>
      </p:pic>
    </p:spTree>
    <p:extLst>
      <p:ext uri="{BB962C8B-B14F-4D97-AF65-F5344CB8AC3E}">
        <p14:creationId xmlns:p14="http://schemas.microsoft.com/office/powerpoint/2010/main" val="3018596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5ACBE"/>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33123" y="258614"/>
            <a:ext cx="17821753" cy="9769771"/>
            <a:chOff x="0" y="0"/>
            <a:chExt cx="4693795" cy="2573109"/>
          </a:xfrm>
        </p:grpSpPr>
        <p:sp>
          <p:nvSpPr>
            <p:cNvPr id="3" name="Freeform 3"/>
            <p:cNvSpPr/>
            <p:nvPr/>
          </p:nvSpPr>
          <p:spPr>
            <a:xfrm>
              <a:off x="0" y="0"/>
              <a:ext cx="4693795" cy="2573108"/>
            </a:xfrm>
            <a:custGeom>
              <a:avLst/>
              <a:gdLst/>
              <a:ahLst/>
              <a:cxnLst/>
              <a:rect l="l" t="t" r="r" b="b"/>
              <a:pathLst>
                <a:path w="4693795" h="2573108">
                  <a:moveTo>
                    <a:pt x="0" y="0"/>
                  </a:moveTo>
                  <a:lnTo>
                    <a:pt x="4693795" y="0"/>
                  </a:lnTo>
                  <a:lnTo>
                    <a:pt x="4693795" y="2573108"/>
                  </a:lnTo>
                  <a:lnTo>
                    <a:pt x="0" y="2573108"/>
                  </a:lnTo>
                  <a:close/>
                </a:path>
              </a:pathLst>
            </a:custGeom>
            <a:solidFill>
              <a:srgbClr val="FFFFFF"/>
            </a:solidFill>
          </p:spPr>
          <p:txBody>
            <a:bodyPr/>
            <a:lstStyle/>
            <a:p>
              <a:endParaRPr lang="en-US" dirty="0"/>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080"/>
                </a:lnSpc>
              </a:pPr>
              <a:endParaRPr/>
            </a:p>
          </p:txBody>
        </p:sp>
      </p:grpSp>
      <p:sp>
        <p:nvSpPr>
          <p:cNvPr id="5" name="TextBox 5">
            <a:extLst>
              <a:ext uri="{C183D7F6-B498-43B3-948B-1728B52AA6E4}">
                <adec:decorative xmlns:adec="http://schemas.microsoft.com/office/drawing/2017/decorative" val="1"/>
              </a:ext>
            </a:extLst>
          </p:cNvPr>
          <p:cNvSpPr txBox="1">
            <a:spLocks/>
          </p:cNvSpPr>
          <p:nvPr/>
        </p:nvSpPr>
        <p:spPr>
          <a:xfrm>
            <a:off x="457200" y="3848100"/>
            <a:ext cx="16992600" cy="8560677"/>
          </a:xfrm>
          <a:prstGeom prst="rect">
            <a:avLst/>
          </a:prstGeom>
        </p:spPr>
        <p:txBody>
          <a:bodyPr wrap="square" lIns="0" tIns="0" rIns="0" bIns="0" rtlCol="0" anchor="t">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endParaRPr kumimoji="0" lang="en-US" sz="7500" b="0" i="0" u="none" strike="noStrike" kern="1200" cap="none" spc="0" normalizeH="0" baseline="0" noProof="0" dirty="0">
              <a:ln>
                <a:noFill/>
              </a:ln>
              <a:solidFill>
                <a:srgbClr val="000000"/>
              </a:solidFill>
              <a:effectLst/>
              <a:uLnTx/>
              <a:uFillTx/>
              <a:latin typeface="Georgia Pro Bold Italic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rPr>
              <a:t>1996         2003      2004        2010       2011         </a:t>
            </a:r>
            <a:endParaRPr kumimoji="0" lang="en-US" sz="4400"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just"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just"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p:txBody>
      </p:sp>
      <p:pic>
        <p:nvPicPr>
          <p:cNvPr id="11" name="Picture 10">
            <a:extLst>
              <a:ext uri="{FF2B5EF4-FFF2-40B4-BE49-F238E27FC236}">
                <a16:creationId xmlns:a16="http://schemas.microsoft.com/office/drawing/2014/main" id="{360C0067-BC22-BBEE-D78E-F752A3043BAB}"/>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16084" t="10185" r="69880" b="64646"/>
          <a:stretch/>
        </p:blipFill>
        <p:spPr>
          <a:xfrm>
            <a:off x="331856" y="4628202"/>
            <a:ext cx="3003123" cy="4038600"/>
          </a:xfrm>
          <a:prstGeom prst="rect">
            <a:avLst/>
          </a:prstGeom>
        </p:spPr>
      </p:pic>
      <p:pic>
        <p:nvPicPr>
          <p:cNvPr id="8" name="Picture 7">
            <a:extLst>
              <a:ext uri="{FF2B5EF4-FFF2-40B4-BE49-F238E27FC236}">
                <a16:creationId xmlns:a16="http://schemas.microsoft.com/office/drawing/2014/main" id="{76A12D5D-A05F-4525-7A6B-F92DFB9E0411}"/>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249" t="10985" r="6910" b="20833"/>
          <a:stretch/>
        </p:blipFill>
        <p:spPr>
          <a:xfrm>
            <a:off x="3554575" y="4628201"/>
            <a:ext cx="3232672" cy="4040841"/>
          </a:xfrm>
          <a:prstGeom prst="rect">
            <a:avLst/>
          </a:prstGeom>
        </p:spPr>
      </p:pic>
      <p:pic>
        <p:nvPicPr>
          <p:cNvPr id="10" name="Picture 9">
            <a:extLst>
              <a:ext uri="{FF2B5EF4-FFF2-40B4-BE49-F238E27FC236}">
                <a16:creationId xmlns:a16="http://schemas.microsoft.com/office/drawing/2014/main" id="{83DC4BEF-8E17-BBD4-5FE0-47093C2B215A}"/>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b="26120"/>
          <a:stretch/>
        </p:blipFill>
        <p:spPr>
          <a:xfrm>
            <a:off x="6912590" y="4628201"/>
            <a:ext cx="3656057" cy="4038601"/>
          </a:xfrm>
          <a:prstGeom prst="rect">
            <a:avLst/>
          </a:prstGeom>
        </p:spPr>
      </p:pic>
      <p:pic>
        <p:nvPicPr>
          <p:cNvPr id="16" name="Picture 15">
            <a:extLst>
              <a:ext uri="{FF2B5EF4-FFF2-40B4-BE49-F238E27FC236}">
                <a16:creationId xmlns:a16="http://schemas.microsoft.com/office/drawing/2014/main" id="{ECF04524-4B78-099E-9C2C-32DD45228598}"/>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23234" t="-322" r="17953" b="21730"/>
          <a:stretch/>
        </p:blipFill>
        <p:spPr>
          <a:xfrm>
            <a:off x="10972800" y="4700266"/>
            <a:ext cx="2667000" cy="3966536"/>
          </a:xfrm>
          <a:prstGeom prst="rect">
            <a:avLst/>
          </a:prstGeom>
        </p:spPr>
      </p:pic>
      <p:pic>
        <p:nvPicPr>
          <p:cNvPr id="19" name="Picture 18">
            <a:extLst>
              <a:ext uri="{FF2B5EF4-FFF2-40B4-BE49-F238E27FC236}">
                <a16:creationId xmlns:a16="http://schemas.microsoft.com/office/drawing/2014/main" id="{65CB35EF-9895-44E4-3975-F741652305BE}"/>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8788" y="536768"/>
            <a:ext cx="8453676" cy="3737415"/>
          </a:xfrm>
          <a:prstGeom prst="rect">
            <a:avLst/>
          </a:prstGeom>
        </p:spPr>
      </p:pic>
      <p:sp>
        <p:nvSpPr>
          <p:cNvPr id="6" name="Title 5">
            <a:extLst>
              <a:ext uri="{FF2B5EF4-FFF2-40B4-BE49-F238E27FC236}">
                <a16:creationId xmlns:a16="http://schemas.microsoft.com/office/drawing/2014/main" id="{3A642833-72A8-8D8D-9F7F-664773618406}"/>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dirty="0"/>
              <a:t>2011, The Evergreen State College</a:t>
            </a:r>
          </a:p>
        </p:txBody>
      </p:sp>
    </p:spTree>
    <p:extLst>
      <p:ext uri="{BB962C8B-B14F-4D97-AF65-F5344CB8AC3E}">
        <p14:creationId xmlns:p14="http://schemas.microsoft.com/office/powerpoint/2010/main" val="13148534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5ACBE"/>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33123" y="258614"/>
            <a:ext cx="17821753" cy="9769771"/>
            <a:chOff x="0" y="0"/>
            <a:chExt cx="4693795" cy="2573109"/>
          </a:xfrm>
        </p:grpSpPr>
        <p:sp>
          <p:nvSpPr>
            <p:cNvPr id="3" name="Freeform 3"/>
            <p:cNvSpPr/>
            <p:nvPr/>
          </p:nvSpPr>
          <p:spPr>
            <a:xfrm>
              <a:off x="0" y="0"/>
              <a:ext cx="4693795" cy="2573108"/>
            </a:xfrm>
            <a:custGeom>
              <a:avLst/>
              <a:gdLst/>
              <a:ahLst/>
              <a:cxnLst/>
              <a:rect l="l" t="t" r="r" b="b"/>
              <a:pathLst>
                <a:path w="4693795" h="2573108">
                  <a:moveTo>
                    <a:pt x="0" y="0"/>
                  </a:moveTo>
                  <a:lnTo>
                    <a:pt x="4693795" y="0"/>
                  </a:lnTo>
                  <a:lnTo>
                    <a:pt x="4693795" y="2573108"/>
                  </a:lnTo>
                  <a:lnTo>
                    <a:pt x="0" y="2573108"/>
                  </a:lnTo>
                  <a:close/>
                </a:path>
              </a:pathLst>
            </a:custGeom>
            <a:solidFill>
              <a:srgbClr val="FFFFFF"/>
            </a:solidFill>
          </p:spPr>
          <p:txBody>
            <a:bodyPr/>
            <a:lstStyle/>
            <a:p>
              <a:endParaRPr lang="en-US" dirty="0"/>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080"/>
                </a:lnSpc>
              </a:pPr>
              <a:endParaRPr/>
            </a:p>
          </p:txBody>
        </p:sp>
      </p:grpSp>
      <p:sp>
        <p:nvSpPr>
          <p:cNvPr id="5" name="TextBox 5">
            <a:extLst>
              <a:ext uri="{C183D7F6-B498-43B3-948B-1728B52AA6E4}">
                <adec:decorative xmlns:adec="http://schemas.microsoft.com/office/drawing/2017/decorative" val="1"/>
              </a:ext>
            </a:extLst>
          </p:cNvPr>
          <p:cNvSpPr txBox="1"/>
          <p:nvPr/>
        </p:nvSpPr>
        <p:spPr>
          <a:xfrm>
            <a:off x="457200" y="3848100"/>
            <a:ext cx="16992600" cy="6688369"/>
          </a:xfrm>
          <a:prstGeom prst="rect">
            <a:avLst/>
          </a:prstGeom>
        </p:spPr>
        <p:txBody>
          <a:bodyPr wrap="square" lIns="0" tIns="0" rIns="0" bIns="0" rtlCol="0" anchor="t">
            <a:spAutoFit/>
          </a:bodyPr>
          <a:lstStyle/>
          <a:p>
            <a:pPr algn="ctr"/>
            <a:endParaRPr lang="en-US" sz="6000" b="1" i="1" dirty="0">
              <a:latin typeface="Georgia Pro" panose="02040502050405020303" pitchFamily="18" charset="0"/>
            </a:endParaRPr>
          </a:p>
          <a:p>
            <a:r>
              <a:rPr lang="en-US" sz="6000" b="1" i="1" dirty="0">
                <a:latin typeface="Georgia Pro" panose="02040502050405020303" pitchFamily="18" charset="0"/>
              </a:rPr>
              <a:t>1996         2003      2004        2010       2011</a:t>
            </a:r>
          </a:p>
          <a:p>
            <a:endParaRPr lang="en-US" sz="6000" b="1" i="1" dirty="0">
              <a:latin typeface="Georgia Pro" panose="02040502050405020303" pitchFamily="18" charset="0"/>
            </a:endParaRPr>
          </a:p>
          <a:p>
            <a:endParaRPr lang="en-US" sz="6000" b="1" i="1" dirty="0">
              <a:latin typeface="Georgia Pro" panose="02040502050405020303" pitchFamily="18" charset="0"/>
            </a:endParaRPr>
          </a:p>
          <a:p>
            <a:r>
              <a:rPr lang="en-US" sz="6000" b="1" i="1" dirty="0">
                <a:latin typeface="Georgia Pro" panose="02040502050405020303" pitchFamily="18" charset="0"/>
              </a:rPr>
              <a:t>         </a:t>
            </a:r>
            <a:endParaRPr lang="en-US" sz="4400" dirty="0">
              <a:solidFill>
                <a:srgbClr val="000000"/>
              </a:solidFill>
              <a:latin typeface="Georgia Pro"/>
            </a:endParaRPr>
          </a:p>
          <a:p>
            <a:pPr algn="just">
              <a:lnSpc>
                <a:spcPts val="4085"/>
              </a:lnSpc>
            </a:pPr>
            <a:r>
              <a:rPr lang="en-US" sz="6000" b="1" i="1" dirty="0">
                <a:latin typeface="Georgia Pro" panose="02040502050405020303" pitchFamily="18" charset="0"/>
              </a:rPr>
              <a:t>                                       2024</a:t>
            </a:r>
            <a:endParaRPr lang="en-US" sz="6000" dirty="0">
              <a:solidFill>
                <a:srgbClr val="000000"/>
              </a:solidFill>
              <a:latin typeface="Georgia Pro"/>
            </a:endParaRPr>
          </a:p>
          <a:p>
            <a:pPr>
              <a:lnSpc>
                <a:spcPts val="4085"/>
              </a:lnSpc>
            </a:pPr>
            <a:endParaRPr lang="en-US" sz="2918" dirty="0">
              <a:solidFill>
                <a:srgbClr val="000000"/>
              </a:solidFill>
              <a:latin typeface="Georgia Pro"/>
            </a:endParaRPr>
          </a:p>
          <a:p>
            <a:pPr>
              <a:lnSpc>
                <a:spcPts val="4085"/>
              </a:lnSpc>
            </a:pPr>
            <a:endParaRPr lang="en-US" sz="2918" dirty="0">
              <a:solidFill>
                <a:srgbClr val="000000"/>
              </a:solidFill>
              <a:latin typeface="Georgia Pro"/>
            </a:endParaRPr>
          </a:p>
          <a:p>
            <a:pPr>
              <a:lnSpc>
                <a:spcPts val="4085"/>
              </a:lnSpc>
            </a:pPr>
            <a:endParaRPr lang="en-US" sz="2918" dirty="0">
              <a:solidFill>
                <a:srgbClr val="000000"/>
              </a:solidFill>
              <a:latin typeface="Georgia Pro"/>
            </a:endParaRPr>
          </a:p>
        </p:txBody>
      </p:sp>
      <p:pic>
        <p:nvPicPr>
          <p:cNvPr id="11" name="Picture 10">
            <a:extLst>
              <a:ext uri="{FF2B5EF4-FFF2-40B4-BE49-F238E27FC236}">
                <a16:creationId xmlns:a16="http://schemas.microsoft.com/office/drawing/2014/main" id="{360C0067-BC22-BBEE-D78E-F752A3043BAB}"/>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16084" t="10185" r="69880" b="64646"/>
          <a:stretch/>
        </p:blipFill>
        <p:spPr>
          <a:xfrm>
            <a:off x="342994" y="496312"/>
            <a:ext cx="3003123" cy="4038600"/>
          </a:xfrm>
          <a:prstGeom prst="rect">
            <a:avLst/>
          </a:prstGeom>
        </p:spPr>
      </p:pic>
      <p:pic>
        <p:nvPicPr>
          <p:cNvPr id="8" name="Picture 7">
            <a:extLst>
              <a:ext uri="{FF2B5EF4-FFF2-40B4-BE49-F238E27FC236}">
                <a16:creationId xmlns:a16="http://schemas.microsoft.com/office/drawing/2014/main" id="{76A12D5D-A05F-4525-7A6B-F92DFB9E0411}"/>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249" t="10985" r="6910" b="20833"/>
          <a:stretch/>
        </p:blipFill>
        <p:spPr>
          <a:xfrm>
            <a:off x="3570194" y="503036"/>
            <a:ext cx="3232672" cy="4040841"/>
          </a:xfrm>
          <a:prstGeom prst="rect">
            <a:avLst/>
          </a:prstGeom>
        </p:spPr>
      </p:pic>
      <p:pic>
        <p:nvPicPr>
          <p:cNvPr id="10" name="Picture 9">
            <a:extLst>
              <a:ext uri="{FF2B5EF4-FFF2-40B4-BE49-F238E27FC236}">
                <a16:creationId xmlns:a16="http://schemas.microsoft.com/office/drawing/2014/main" id="{83DC4BEF-8E17-BBD4-5FE0-47093C2B215A}"/>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b="26120"/>
          <a:stretch/>
        </p:blipFill>
        <p:spPr>
          <a:xfrm>
            <a:off x="6944785" y="505276"/>
            <a:ext cx="3656057" cy="4038601"/>
          </a:xfrm>
          <a:prstGeom prst="rect">
            <a:avLst/>
          </a:prstGeom>
        </p:spPr>
      </p:pic>
      <p:pic>
        <p:nvPicPr>
          <p:cNvPr id="16" name="Picture 15">
            <a:extLst>
              <a:ext uri="{FF2B5EF4-FFF2-40B4-BE49-F238E27FC236}">
                <a16:creationId xmlns:a16="http://schemas.microsoft.com/office/drawing/2014/main" id="{ECF04524-4B78-099E-9C2C-32DD45228598}"/>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23234" t="-322" r="17953" b="21730"/>
          <a:stretch/>
        </p:blipFill>
        <p:spPr>
          <a:xfrm>
            <a:off x="10824919" y="540188"/>
            <a:ext cx="2667000" cy="3966536"/>
          </a:xfrm>
          <a:prstGeom prst="rect">
            <a:avLst/>
          </a:prstGeom>
        </p:spPr>
      </p:pic>
      <p:pic>
        <p:nvPicPr>
          <p:cNvPr id="19" name="Picture 18">
            <a:extLst>
              <a:ext uri="{FF2B5EF4-FFF2-40B4-BE49-F238E27FC236}">
                <a16:creationId xmlns:a16="http://schemas.microsoft.com/office/drawing/2014/main" id="{65CB35EF-9895-44E4-3975-F741652305BE}"/>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15996" y="1584680"/>
            <a:ext cx="3981029" cy="1760034"/>
          </a:xfrm>
          <a:prstGeom prst="rect">
            <a:avLst/>
          </a:prstGeom>
        </p:spPr>
      </p:pic>
      <p:sp>
        <p:nvSpPr>
          <p:cNvPr id="6" name="Title 5">
            <a:extLst>
              <a:ext uri="{FF2B5EF4-FFF2-40B4-BE49-F238E27FC236}">
                <a16:creationId xmlns:a16="http://schemas.microsoft.com/office/drawing/2014/main" id="{F1BF069E-98C1-F368-7022-C715B1BBEDF9}"/>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dirty="0"/>
              <a:t>2024</a:t>
            </a:r>
          </a:p>
        </p:txBody>
      </p:sp>
    </p:spTree>
    <p:extLst>
      <p:ext uri="{BB962C8B-B14F-4D97-AF65-F5344CB8AC3E}">
        <p14:creationId xmlns:p14="http://schemas.microsoft.com/office/powerpoint/2010/main" val="23826669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5ACBE"/>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33123" y="258614"/>
            <a:ext cx="17821753" cy="9769771"/>
            <a:chOff x="0" y="0"/>
            <a:chExt cx="4693795" cy="2573109"/>
          </a:xfrm>
        </p:grpSpPr>
        <p:sp>
          <p:nvSpPr>
            <p:cNvPr id="3" name="Freeform 3"/>
            <p:cNvSpPr/>
            <p:nvPr/>
          </p:nvSpPr>
          <p:spPr>
            <a:xfrm>
              <a:off x="0" y="0"/>
              <a:ext cx="4693795" cy="2573108"/>
            </a:xfrm>
            <a:custGeom>
              <a:avLst/>
              <a:gdLst/>
              <a:ahLst/>
              <a:cxnLst/>
              <a:rect l="l" t="t" r="r" b="b"/>
              <a:pathLst>
                <a:path w="4693795" h="2573108">
                  <a:moveTo>
                    <a:pt x="0" y="0"/>
                  </a:moveTo>
                  <a:lnTo>
                    <a:pt x="4693795" y="0"/>
                  </a:lnTo>
                  <a:lnTo>
                    <a:pt x="4693795" y="2573108"/>
                  </a:lnTo>
                  <a:lnTo>
                    <a:pt x="0" y="2573108"/>
                  </a:lnTo>
                  <a:close/>
                </a:path>
              </a:pathLst>
            </a:custGeom>
            <a:solidFill>
              <a:srgbClr val="FFFFFF"/>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080"/>
                </a:lnSpc>
              </a:pPr>
              <a:endParaRPr/>
            </a:p>
          </p:txBody>
        </p:sp>
      </p:grpSp>
      <p:sp>
        <p:nvSpPr>
          <p:cNvPr id="5" name="TextBox 5"/>
          <p:cNvSpPr txBox="1">
            <a:spLocks noGrp="1"/>
          </p:cNvSpPr>
          <p:nvPr>
            <p:ph type="title" idx="4294967295"/>
          </p:nvPr>
        </p:nvSpPr>
        <p:spPr>
          <a:xfrm>
            <a:off x="647700" y="435166"/>
            <a:ext cx="16992600" cy="985333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endParaRPr kumimoji="0" lang="en-US" sz="7500" b="0" i="0" u="none" strike="noStrike" kern="1200" cap="none" spc="0" normalizeH="0" baseline="0" noProof="0" dirty="0">
              <a:ln>
                <a:noFill/>
              </a:ln>
              <a:solidFill>
                <a:srgbClr val="000000"/>
              </a:solidFill>
              <a:effectLst/>
              <a:uLnTx/>
              <a:uFillTx/>
              <a:latin typeface="Georgia Pro Bold Italic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rPr>
              <a:t>Question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rPr>
              <a:t>What does work life harmony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rPr>
              <a:t>look like for you in this season of life?</a:t>
            </a:r>
          </a:p>
          <a:p>
            <a:pPr marL="0" marR="0" lvl="0" indent="0" algn="ctr" defTabSz="914400" rtl="0" eaLnBrk="1" fontAlgn="auto" latinLnBrk="0" hangingPunct="1">
              <a:lnSpc>
                <a:spcPts val="4766"/>
              </a:lnSpc>
              <a:spcBef>
                <a:spcPts val="0"/>
              </a:spcBef>
              <a:spcAft>
                <a:spcPts val="0"/>
              </a:spcAft>
              <a:buClrTx/>
              <a:buSzTx/>
              <a:buFontTx/>
              <a:buNone/>
              <a:tabLst/>
              <a:defRPr/>
            </a:pPr>
            <a:endParaRPr kumimoji="0" lang="en-US" sz="7500" b="0" i="0" u="none" strike="noStrike" kern="1200" cap="none" spc="0" normalizeH="0" baseline="0" noProof="0" dirty="0">
              <a:ln>
                <a:noFill/>
              </a:ln>
              <a:solidFill>
                <a:srgbClr val="000000"/>
              </a:solidFill>
              <a:effectLst/>
              <a:uLnTx/>
              <a:uFillTx/>
              <a:latin typeface="Georgia Pro" panose="020405020504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just"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just"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p:txBody>
      </p:sp>
    </p:spTree>
    <p:extLst>
      <p:ext uri="{BB962C8B-B14F-4D97-AF65-F5344CB8AC3E}">
        <p14:creationId xmlns:p14="http://schemas.microsoft.com/office/powerpoint/2010/main" val="28737713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5ACBE"/>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33123" y="258614"/>
            <a:ext cx="17821753" cy="9769771"/>
            <a:chOff x="0" y="0"/>
            <a:chExt cx="4693795" cy="2573109"/>
          </a:xfrm>
        </p:grpSpPr>
        <p:sp>
          <p:nvSpPr>
            <p:cNvPr id="3" name="Freeform 3"/>
            <p:cNvSpPr/>
            <p:nvPr/>
          </p:nvSpPr>
          <p:spPr>
            <a:xfrm>
              <a:off x="0" y="0"/>
              <a:ext cx="4693795" cy="2573108"/>
            </a:xfrm>
            <a:custGeom>
              <a:avLst/>
              <a:gdLst/>
              <a:ahLst/>
              <a:cxnLst/>
              <a:rect l="l" t="t" r="r" b="b"/>
              <a:pathLst>
                <a:path w="4693795" h="2573108">
                  <a:moveTo>
                    <a:pt x="0" y="0"/>
                  </a:moveTo>
                  <a:lnTo>
                    <a:pt x="4693795" y="0"/>
                  </a:lnTo>
                  <a:lnTo>
                    <a:pt x="4693795" y="2573108"/>
                  </a:lnTo>
                  <a:lnTo>
                    <a:pt x="0" y="2573108"/>
                  </a:lnTo>
                  <a:close/>
                </a:path>
              </a:pathLst>
            </a:custGeom>
            <a:solidFill>
              <a:srgbClr val="FFFFFF"/>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080"/>
                </a:lnSpc>
              </a:pPr>
              <a:endParaRPr/>
            </a:p>
          </p:txBody>
        </p:sp>
      </p:grpSp>
      <p:sp>
        <p:nvSpPr>
          <p:cNvPr id="8" name="Title 7">
            <a:extLst>
              <a:ext uri="{FF2B5EF4-FFF2-40B4-BE49-F238E27FC236}">
                <a16:creationId xmlns:a16="http://schemas.microsoft.com/office/drawing/2014/main" id="{71E5D418-2691-458E-0BA5-D0E9315C1B3C}"/>
              </a:ext>
            </a:extLst>
          </p:cNvPr>
          <p:cNvSpPr txBox="1">
            <a:spLocks noGrp="1"/>
          </p:cNvSpPr>
          <p:nvPr>
            <p:ph type="title" idx="4294967295"/>
          </p:nvPr>
        </p:nvSpPr>
        <p:spPr>
          <a:xfrm>
            <a:off x="3294737" y="887717"/>
            <a:ext cx="13316863"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rPr>
              <a:t>What portion of your life is work?</a:t>
            </a:r>
            <a:endParaRPr kumimoji="0" lang="en-US" sz="5400" b="0" i="0" u="none" strike="noStrike" kern="1200" cap="none" spc="0" normalizeH="0" baseline="0" noProof="0" dirty="0">
              <a:ln>
                <a:noFill/>
              </a:ln>
              <a:solidFill>
                <a:schemeClr val="tx1"/>
              </a:solidFill>
              <a:effectLst/>
              <a:uLnTx/>
              <a:uFillTx/>
              <a:latin typeface="+mn-lt"/>
              <a:ea typeface="+mn-ea"/>
              <a:cs typeface="+mn-cs"/>
            </a:endParaRPr>
          </a:p>
        </p:txBody>
      </p:sp>
      <p:pic>
        <p:nvPicPr>
          <p:cNvPr id="2050" name="Picture 2" descr="A picture of two circles not connected. One says &quot;current&quot; and the other says &quot;desired&quot;">
            <a:extLst>
              <a:ext uri="{FF2B5EF4-FFF2-40B4-BE49-F238E27FC236}">
                <a16:creationId xmlns:a16="http://schemas.microsoft.com/office/drawing/2014/main" id="{CDA76878-940E-A58E-ACF2-C72D9D1032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78" t="4136"/>
          <a:stretch/>
        </p:blipFill>
        <p:spPr bwMode="auto">
          <a:xfrm>
            <a:off x="2992344" y="2171700"/>
            <a:ext cx="13316863" cy="7560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6423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5ACBE"/>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33123" y="258614"/>
            <a:ext cx="17821753" cy="9769771"/>
            <a:chOff x="0" y="0"/>
            <a:chExt cx="4693795" cy="2573109"/>
          </a:xfrm>
        </p:grpSpPr>
        <p:sp>
          <p:nvSpPr>
            <p:cNvPr id="3" name="Freeform 3"/>
            <p:cNvSpPr/>
            <p:nvPr/>
          </p:nvSpPr>
          <p:spPr>
            <a:xfrm>
              <a:off x="0" y="0"/>
              <a:ext cx="4693795" cy="2573108"/>
            </a:xfrm>
            <a:custGeom>
              <a:avLst/>
              <a:gdLst/>
              <a:ahLst/>
              <a:cxnLst/>
              <a:rect l="l" t="t" r="r" b="b"/>
              <a:pathLst>
                <a:path w="4693795" h="2573108">
                  <a:moveTo>
                    <a:pt x="0" y="0"/>
                  </a:moveTo>
                  <a:lnTo>
                    <a:pt x="4693795" y="0"/>
                  </a:lnTo>
                  <a:lnTo>
                    <a:pt x="4693795" y="2573108"/>
                  </a:lnTo>
                  <a:lnTo>
                    <a:pt x="0" y="2573108"/>
                  </a:lnTo>
                  <a:close/>
                </a:path>
              </a:pathLst>
            </a:custGeom>
            <a:solidFill>
              <a:srgbClr val="FFFFFF"/>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080"/>
                </a:lnSpc>
              </a:pPr>
              <a:endParaRPr/>
            </a:p>
          </p:txBody>
        </p:sp>
      </p:grpSp>
      <p:sp>
        <p:nvSpPr>
          <p:cNvPr id="5" name="TextBox 5"/>
          <p:cNvSpPr txBox="1">
            <a:spLocks noGrp="1"/>
          </p:cNvSpPr>
          <p:nvPr>
            <p:ph type="title" idx="4294967295"/>
          </p:nvPr>
        </p:nvSpPr>
        <p:spPr>
          <a:xfrm>
            <a:off x="647700" y="435166"/>
            <a:ext cx="16992600" cy="985333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endParaRPr kumimoji="0" lang="en-US" sz="7500" b="0" i="0" u="none" strike="noStrike" kern="1200" cap="none" spc="0" normalizeH="0" baseline="0" noProof="0" dirty="0">
              <a:ln>
                <a:noFill/>
              </a:ln>
              <a:solidFill>
                <a:srgbClr val="000000"/>
              </a:solidFill>
              <a:effectLst/>
              <a:uLnTx/>
              <a:uFillTx/>
              <a:latin typeface="Georgia Pro Bold Italic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rPr>
              <a:t>Question 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rPr>
              <a:t>What gets in the way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rPr>
              <a:t>work life harmony?</a:t>
            </a:r>
          </a:p>
          <a:p>
            <a:pPr marL="0" marR="0" lvl="0" indent="0" algn="ctr" defTabSz="914400" rtl="0" eaLnBrk="1" fontAlgn="auto" latinLnBrk="0" hangingPunct="1">
              <a:lnSpc>
                <a:spcPts val="4766"/>
              </a:lnSpc>
              <a:spcBef>
                <a:spcPts val="0"/>
              </a:spcBef>
              <a:spcAft>
                <a:spcPts val="0"/>
              </a:spcAft>
              <a:buClrTx/>
              <a:buSzTx/>
              <a:buFontTx/>
              <a:buNone/>
              <a:tabLst/>
              <a:defRPr/>
            </a:pPr>
            <a:endParaRPr kumimoji="0" lang="en-US" sz="7500" b="0" i="0" u="none" strike="noStrike" kern="1200" cap="none" spc="0" normalizeH="0" baseline="0" noProof="0" dirty="0">
              <a:ln>
                <a:noFill/>
              </a:ln>
              <a:solidFill>
                <a:srgbClr val="000000"/>
              </a:solidFill>
              <a:effectLst/>
              <a:uLnTx/>
              <a:uFillTx/>
              <a:latin typeface="Georgia Pro" panose="020405020504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just"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just"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p:txBody>
      </p:sp>
    </p:spTree>
    <p:extLst>
      <p:ext uri="{BB962C8B-B14F-4D97-AF65-F5344CB8AC3E}">
        <p14:creationId xmlns:p14="http://schemas.microsoft.com/office/powerpoint/2010/main" val="1556768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5ACBE"/>
        </a:solidFill>
        <a:effectLst/>
      </p:bgPr>
    </p:bg>
    <p:spTree>
      <p:nvGrpSpPr>
        <p:cNvPr id="1" name=""/>
        <p:cNvGrpSpPr/>
        <p:nvPr/>
      </p:nvGrpSpPr>
      <p:grpSpPr>
        <a:xfrm>
          <a:off x="0" y="0"/>
          <a:ext cx="0" cy="0"/>
          <a:chOff x="0" y="0"/>
          <a:chExt cx="0" cy="0"/>
        </a:xfrm>
      </p:grpSpPr>
      <p:grpSp>
        <p:nvGrpSpPr>
          <p:cNvPr id="2" name="Group 2"/>
          <p:cNvGrpSpPr/>
          <p:nvPr/>
        </p:nvGrpSpPr>
        <p:grpSpPr>
          <a:xfrm>
            <a:off x="259437" y="258614"/>
            <a:ext cx="17821753" cy="9769771"/>
            <a:chOff x="0" y="0"/>
            <a:chExt cx="4693795" cy="2573109"/>
          </a:xfrm>
        </p:grpSpPr>
        <p:sp>
          <p:nvSpPr>
            <p:cNvPr id="3" name="Freeform 3"/>
            <p:cNvSpPr/>
            <p:nvPr/>
          </p:nvSpPr>
          <p:spPr>
            <a:xfrm>
              <a:off x="0" y="0"/>
              <a:ext cx="4693795" cy="2573108"/>
            </a:xfrm>
            <a:custGeom>
              <a:avLst/>
              <a:gdLst/>
              <a:ahLst/>
              <a:cxnLst/>
              <a:rect l="l" t="t" r="r" b="b"/>
              <a:pathLst>
                <a:path w="4693795" h="2573108">
                  <a:moveTo>
                    <a:pt x="0" y="0"/>
                  </a:moveTo>
                  <a:lnTo>
                    <a:pt x="4693795" y="0"/>
                  </a:lnTo>
                  <a:lnTo>
                    <a:pt x="4693795" y="2573108"/>
                  </a:lnTo>
                  <a:lnTo>
                    <a:pt x="0" y="2573108"/>
                  </a:lnTo>
                  <a:close/>
                </a:path>
              </a:pathLst>
            </a:custGeom>
            <a:solidFill>
              <a:srgbClr val="FFFFFF"/>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080"/>
                </a:lnSpc>
              </a:pPr>
              <a:endParaRPr/>
            </a:p>
          </p:txBody>
        </p:sp>
      </p:grpSp>
      <p:sp>
        <p:nvSpPr>
          <p:cNvPr id="5" name="TextBox 5"/>
          <p:cNvSpPr txBox="1"/>
          <p:nvPr/>
        </p:nvSpPr>
        <p:spPr>
          <a:xfrm>
            <a:off x="1981200" y="1333500"/>
            <a:ext cx="14706600" cy="8376011"/>
          </a:xfrm>
          <a:prstGeom prst="rect">
            <a:avLst/>
          </a:prstGeom>
        </p:spPr>
        <p:txBody>
          <a:bodyPr wrap="square" lIns="0" tIns="0" rIns="0" bIns="0" rtlCol="0" anchor="t">
            <a:spAutoFit/>
          </a:bodyPr>
          <a:lstStyle/>
          <a:p>
            <a:pPr>
              <a:lnSpc>
                <a:spcPts val="10500"/>
              </a:lnSpc>
            </a:pPr>
            <a:endParaRPr lang="en-US" sz="7500" dirty="0">
              <a:solidFill>
                <a:srgbClr val="000000"/>
              </a:solidFill>
              <a:latin typeface="Georgia Pro Bold Italics"/>
            </a:endParaRPr>
          </a:p>
          <a:p>
            <a:pPr algn="ctr"/>
            <a:r>
              <a:rPr lang="en-US" sz="6000" b="1" i="1" dirty="0">
                <a:latin typeface="Georgia Pro" panose="02040502050405020303" pitchFamily="18" charset="0"/>
              </a:rPr>
              <a:t>What gets in the way? </a:t>
            </a:r>
          </a:p>
          <a:p>
            <a:pPr algn="ctr">
              <a:lnSpc>
                <a:spcPts val="4766"/>
              </a:lnSpc>
            </a:pPr>
            <a:endParaRPr lang="en-US" sz="7500" dirty="0">
              <a:solidFill>
                <a:srgbClr val="000000"/>
              </a:solidFill>
              <a:latin typeface="Georgia Pro" panose="02040502050405020303" pitchFamily="18" charset="0"/>
            </a:endParaRPr>
          </a:p>
          <a:p>
            <a:pPr marL="914400" indent="-914400" rtl="0" fontAlgn="base">
              <a:buFont typeface="+mj-lt"/>
              <a:buAutoNum type="arabicPeriod"/>
            </a:pPr>
            <a:r>
              <a:rPr lang="en-US" sz="4800" dirty="0">
                <a:solidFill>
                  <a:srgbClr val="000000"/>
                </a:solidFill>
                <a:latin typeface="Georgia" panose="02040502050405020303" pitchFamily="18" charset="0"/>
              </a:rPr>
              <a:t>Organizational Culture </a:t>
            </a:r>
          </a:p>
          <a:p>
            <a:pPr marL="914400" indent="-914400" rtl="0" fontAlgn="base">
              <a:buFont typeface="+mj-lt"/>
              <a:buAutoNum type="arabicPeriod"/>
            </a:pPr>
            <a:r>
              <a:rPr lang="en-US" sz="4800" dirty="0">
                <a:solidFill>
                  <a:srgbClr val="000000"/>
                </a:solidFill>
                <a:latin typeface="Georgia" panose="02040502050405020303" pitchFamily="18" charset="0"/>
              </a:rPr>
              <a:t>Boundaries</a:t>
            </a:r>
          </a:p>
          <a:p>
            <a:pPr marL="914400" indent="-914400" rtl="0" fontAlgn="base">
              <a:buFont typeface="+mj-lt"/>
              <a:buAutoNum type="arabicPeriod"/>
            </a:pPr>
            <a:r>
              <a:rPr lang="en-US" sz="4800" b="0" i="0" dirty="0">
                <a:solidFill>
                  <a:srgbClr val="000000"/>
                </a:solidFill>
                <a:effectLst/>
                <a:latin typeface="Georgia" panose="02040502050405020303" pitchFamily="18" charset="0"/>
              </a:rPr>
              <a:t>Ourselves and Others </a:t>
            </a:r>
            <a:endParaRPr lang="en-US" sz="4800" b="0" i="0" dirty="0">
              <a:solidFill>
                <a:srgbClr val="000000"/>
              </a:solidFill>
              <a:effectLst/>
              <a:latin typeface="Segoe UI" panose="020B0502040204020203" pitchFamily="34" charset="0"/>
            </a:endParaRPr>
          </a:p>
          <a:p>
            <a:pPr algn="ctr"/>
            <a:endParaRPr lang="en-US" sz="4400" dirty="0">
              <a:solidFill>
                <a:srgbClr val="000000"/>
              </a:solidFill>
              <a:latin typeface="Georgia Pro"/>
            </a:endParaRPr>
          </a:p>
          <a:p>
            <a:pPr algn="just">
              <a:lnSpc>
                <a:spcPts val="4085"/>
              </a:lnSpc>
            </a:pPr>
            <a:endParaRPr lang="en-US" sz="2918" dirty="0">
              <a:solidFill>
                <a:srgbClr val="000000"/>
              </a:solidFill>
              <a:latin typeface="Georgia Pro"/>
            </a:endParaRPr>
          </a:p>
          <a:p>
            <a:pPr algn="just">
              <a:lnSpc>
                <a:spcPts val="4085"/>
              </a:lnSpc>
            </a:pPr>
            <a:endParaRPr lang="en-US" sz="2918" dirty="0">
              <a:solidFill>
                <a:srgbClr val="000000"/>
              </a:solidFill>
              <a:latin typeface="Georgia Pro"/>
            </a:endParaRPr>
          </a:p>
          <a:p>
            <a:pPr>
              <a:lnSpc>
                <a:spcPts val="4085"/>
              </a:lnSpc>
            </a:pPr>
            <a:endParaRPr lang="en-US" sz="2918" dirty="0">
              <a:solidFill>
                <a:srgbClr val="000000"/>
              </a:solidFill>
              <a:latin typeface="Georgia Pro"/>
            </a:endParaRPr>
          </a:p>
          <a:p>
            <a:pPr>
              <a:lnSpc>
                <a:spcPts val="4085"/>
              </a:lnSpc>
            </a:pPr>
            <a:endParaRPr lang="en-US" sz="2918" dirty="0">
              <a:solidFill>
                <a:srgbClr val="000000"/>
              </a:solidFill>
              <a:latin typeface="Georgia Pro"/>
            </a:endParaRPr>
          </a:p>
          <a:p>
            <a:pPr>
              <a:lnSpc>
                <a:spcPts val="4085"/>
              </a:lnSpc>
            </a:pPr>
            <a:endParaRPr lang="en-US" sz="2918" dirty="0">
              <a:solidFill>
                <a:srgbClr val="000000"/>
              </a:solidFill>
              <a:latin typeface="Georgia Pro"/>
            </a:endParaRPr>
          </a:p>
        </p:txBody>
      </p:sp>
    </p:spTree>
    <p:extLst>
      <p:ext uri="{BB962C8B-B14F-4D97-AF65-F5344CB8AC3E}">
        <p14:creationId xmlns:p14="http://schemas.microsoft.com/office/powerpoint/2010/main" val="6662949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5ACBE"/>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59437" y="258614"/>
            <a:ext cx="17821753" cy="9769771"/>
            <a:chOff x="0" y="0"/>
            <a:chExt cx="4693795" cy="2573109"/>
          </a:xfrm>
        </p:grpSpPr>
        <p:sp>
          <p:nvSpPr>
            <p:cNvPr id="3" name="Freeform 3"/>
            <p:cNvSpPr/>
            <p:nvPr/>
          </p:nvSpPr>
          <p:spPr>
            <a:xfrm>
              <a:off x="0" y="0"/>
              <a:ext cx="4693795" cy="2573108"/>
            </a:xfrm>
            <a:custGeom>
              <a:avLst/>
              <a:gdLst/>
              <a:ahLst/>
              <a:cxnLst/>
              <a:rect l="l" t="t" r="r" b="b"/>
              <a:pathLst>
                <a:path w="4693795" h="2573108">
                  <a:moveTo>
                    <a:pt x="0" y="0"/>
                  </a:moveTo>
                  <a:lnTo>
                    <a:pt x="4693795" y="0"/>
                  </a:lnTo>
                  <a:lnTo>
                    <a:pt x="4693795" y="2573108"/>
                  </a:lnTo>
                  <a:lnTo>
                    <a:pt x="0" y="2573108"/>
                  </a:lnTo>
                  <a:close/>
                </a:path>
              </a:pathLst>
            </a:custGeom>
            <a:solidFill>
              <a:srgbClr val="FFFFFF"/>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080"/>
                </a:lnSpc>
              </a:pPr>
              <a:endParaRPr/>
            </a:p>
          </p:txBody>
        </p:sp>
      </p:grpSp>
      <p:sp>
        <p:nvSpPr>
          <p:cNvPr id="5" name="TextBox 5"/>
          <p:cNvSpPr txBox="1">
            <a:spLocks noGrp="1"/>
          </p:cNvSpPr>
          <p:nvPr>
            <p:ph type="title" idx="4294967295"/>
          </p:nvPr>
        </p:nvSpPr>
        <p:spPr>
          <a:xfrm>
            <a:off x="2057400" y="1181100"/>
            <a:ext cx="14706600" cy="837601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endParaRPr kumimoji="0" lang="en-US" sz="7500" b="0" i="0" u="none" strike="noStrike" kern="1200" cap="none" spc="0" normalizeH="0" baseline="0" noProof="0" dirty="0">
              <a:ln>
                <a:noFill/>
              </a:ln>
              <a:solidFill>
                <a:srgbClr val="000000"/>
              </a:solidFill>
              <a:effectLst/>
              <a:uLnTx/>
              <a:uFillTx/>
              <a:latin typeface="Georgia Pro Bold Italic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rPr>
              <a:t>Organizational Culture </a:t>
            </a:r>
          </a:p>
          <a:p>
            <a:pPr marL="0" marR="0" lvl="0" indent="0" algn="ctr" defTabSz="914400" rtl="0" eaLnBrk="1" fontAlgn="auto" latinLnBrk="0" hangingPunct="1">
              <a:lnSpc>
                <a:spcPts val="4766"/>
              </a:lnSpc>
              <a:spcBef>
                <a:spcPts val="0"/>
              </a:spcBef>
              <a:spcAft>
                <a:spcPts val="0"/>
              </a:spcAft>
              <a:buClrTx/>
              <a:buSzTx/>
              <a:buFontTx/>
              <a:buNone/>
              <a:tabLst/>
              <a:defRPr/>
            </a:pPr>
            <a:endParaRPr kumimoji="0" lang="en-US" sz="7500" b="0" i="0" u="none" strike="noStrike" kern="1200" cap="none" spc="0" normalizeH="0" baseline="0" noProof="0" dirty="0">
              <a:ln>
                <a:noFill/>
              </a:ln>
              <a:solidFill>
                <a:srgbClr val="000000"/>
              </a:solidFill>
              <a:effectLst/>
              <a:uLnTx/>
              <a:uFillTx/>
              <a:latin typeface="Georgia Pro" panose="02040502050405020303" pitchFamily="18" charset="0"/>
              <a:ea typeface="+mn-e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The collection of values, expectations, and </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practices that guide and inform the </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actions of team members.</a:t>
            </a:r>
            <a:endParaRPr kumimoji="0" lang="en-US" sz="48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just"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just"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p:txBody>
      </p:sp>
    </p:spTree>
    <p:extLst>
      <p:ext uri="{BB962C8B-B14F-4D97-AF65-F5344CB8AC3E}">
        <p14:creationId xmlns:p14="http://schemas.microsoft.com/office/powerpoint/2010/main" val="18901270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35ACBE"/>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59437" y="258614"/>
            <a:ext cx="17821753" cy="9769771"/>
            <a:chOff x="0" y="0"/>
            <a:chExt cx="4693795" cy="2573109"/>
          </a:xfrm>
        </p:grpSpPr>
        <p:sp>
          <p:nvSpPr>
            <p:cNvPr id="3" name="Freeform 3"/>
            <p:cNvSpPr/>
            <p:nvPr/>
          </p:nvSpPr>
          <p:spPr>
            <a:xfrm>
              <a:off x="0" y="0"/>
              <a:ext cx="4693795" cy="2573108"/>
            </a:xfrm>
            <a:custGeom>
              <a:avLst/>
              <a:gdLst/>
              <a:ahLst/>
              <a:cxnLst/>
              <a:rect l="l" t="t" r="r" b="b"/>
              <a:pathLst>
                <a:path w="4693795" h="2573108">
                  <a:moveTo>
                    <a:pt x="0" y="0"/>
                  </a:moveTo>
                  <a:lnTo>
                    <a:pt x="4693795" y="0"/>
                  </a:lnTo>
                  <a:lnTo>
                    <a:pt x="4693795" y="2573108"/>
                  </a:lnTo>
                  <a:lnTo>
                    <a:pt x="0" y="2573108"/>
                  </a:lnTo>
                  <a:close/>
                </a:path>
              </a:pathLst>
            </a:custGeom>
            <a:solidFill>
              <a:srgbClr val="FFFFFF"/>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080"/>
                </a:lnSpc>
              </a:pPr>
              <a:endParaRPr/>
            </a:p>
          </p:txBody>
        </p:sp>
      </p:grpSp>
      <p:sp>
        <p:nvSpPr>
          <p:cNvPr id="5" name="TextBox 5"/>
          <p:cNvSpPr txBox="1">
            <a:spLocks noGrp="1"/>
          </p:cNvSpPr>
          <p:nvPr>
            <p:ph type="title" idx="4294967295"/>
          </p:nvPr>
        </p:nvSpPr>
        <p:spPr>
          <a:xfrm>
            <a:off x="2057400" y="2019300"/>
            <a:ext cx="14706600" cy="689868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endParaRPr kumimoji="0" lang="en-US" sz="7500" b="0" i="0" u="none" strike="noStrike" kern="1200" cap="none" spc="0" normalizeH="0" baseline="0" noProof="0" dirty="0">
              <a:ln>
                <a:noFill/>
              </a:ln>
              <a:solidFill>
                <a:srgbClr val="000000"/>
              </a:solidFill>
              <a:effectLst/>
              <a:uLnTx/>
              <a:uFillTx/>
              <a:latin typeface="Georgia Pro Bold Italic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rPr>
              <a:t>Boundaries </a:t>
            </a:r>
          </a:p>
          <a:p>
            <a:pPr marL="0" marR="0" lvl="0" indent="0" algn="ctr" defTabSz="914400" rtl="0" eaLnBrk="1" fontAlgn="auto" latinLnBrk="0" hangingPunct="1">
              <a:lnSpc>
                <a:spcPts val="4766"/>
              </a:lnSpc>
              <a:spcBef>
                <a:spcPts val="0"/>
              </a:spcBef>
              <a:spcAft>
                <a:spcPts val="0"/>
              </a:spcAft>
              <a:buClrTx/>
              <a:buSzTx/>
              <a:buFontTx/>
              <a:buNone/>
              <a:tabLst/>
              <a:defRPr/>
            </a:pPr>
            <a:endParaRPr kumimoji="0" lang="en-US" sz="7500" b="0" i="0" u="none" strike="noStrike" kern="1200" cap="none" spc="0" normalizeH="0" baseline="0" noProof="0" dirty="0">
              <a:ln>
                <a:noFill/>
              </a:ln>
              <a:solidFill>
                <a:srgbClr val="000000"/>
              </a:solidFill>
              <a:effectLst/>
              <a:uLnTx/>
              <a:uFillTx/>
              <a:latin typeface="Georgia Pro" panose="02040502050405020303" pitchFamily="18" charset="0"/>
              <a:ea typeface="+mn-e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What’s ok and not ok?</a:t>
            </a:r>
            <a:endParaRPr kumimoji="0" lang="en-US" sz="48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just"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just"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p:txBody>
      </p:sp>
    </p:spTree>
    <p:extLst>
      <p:ext uri="{BB962C8B-B14F-4D97-AF65-F5344CB8AC3E}">
        <p14:creationId xmlns:p14="http://schemas.microsoft.com/office/powerpoint/2010/main" val="88547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35ACBE"/>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59437" y="258614"/>
            <a:ext cx="17821753" cy="9769771"/>
            <a:chOff x="0" y="0"/>
            <a:chExt cx="4693795" cy="2573109"/>
          </a:xfrm>
        </p:grpSpPr>
        <p:sp>
          <p:nvSpPr>
            <p:cNvPr id="3" name="Freeform 3"/>
            <p:cNvSpPr/>
            <p:nvPr/>
          </p:nvSpPr>
          <p:spPr>
            <a:xfrm>
              <a:off x="0" y="0"/>
              <a:ext cx="4693795" cy="2573108"/>
            </a:xfrm>
            <a:custGeom>
              <a:avLst/>
              <a:gdLst/>
              <a:ahLst/>
              <a:cxnLst/>
              <a:rect l="l" t="t" r="r" b="b"/>
              <a:pathLst>
                <a:path w="4693795" h="2573108">
                  <a:moveTo>
                    <a:pt x="0" y="0"/>
                  </a:moveTo>
                  <a:lnTo>
                    <a:pt x="4693795" y="0"/>
                  </a:lnTo>
                  <a:lnTo>
                    <a:pt x="4693795" y="2573108"/>
                  </a:lnTo>
                  <a:lnTo>
                    <a:pt x="0" y="2573108"/>
                  </a:lnTo>
                  <a:close/>
                </a:path>
              </a:pathLst>
            </a:custGeom>
            <a:solidFill>
              <a:srgbClr val="FFFFFF"/>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080"/>
                </a:lnSpc>
              </a:pPr>
              <a:endParaRPr/>
            </a:p>
          </p:txBody>
        </p:sp>
      </p:grpSp>
      <p:sp>
        <p:nvSpPr>
          <p:cNvPr id="5" name="TextBox 5" descr="Boundaries to consider&#10;1. Communication"/>
          <p:cNvSpPr txBox="1">
            <a:spLocks noGrp="1"/>
          </p:cNvSpPr>
          <p:nvPr>
            <p:ph type="title" idx="4294967295"/>
          </p:nvPr>
        </p:nvSpPr>
        <p:spPr>
          <a:xfrm>
            <a:off x="2057400" y="1181100"/>
            <a:ext cx="14706600" cy="689868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endParaRPr kumimoji="0" lang="en-US" sz="7500" b="0" i="0" u="none" strike="noStrike" kern="1200" cap="none" spc="0" normalizeH="0" baseline="0" noProof="0" dirty="0">
              <a:ln>
                <a:noFill/>
              </a:ln>
              <a:solidFill>
                <a:srgbClr val="000000"/>
              </a:solidFill>
              <a:effectLst/>
              <a:uLnTx/>
              <a:uFillTx/>
              <a:latin typeface="Georgia Pro Bold Italic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rPr>
              <a:t>Boundaries to Consider</a:t>
            </a:r>
          </a:p>
          <a:p>
            <a:pPr marL="0" marR="0" lvl="0" indent="0" algn="ctr" defTabSz="914400" rtl="0" eaLnBrk="1" fontAlgn="auto" latinLnBrk="0" hangingPunct="1">
              <a:lnSpc>
                <a:spcPts val="4766"/>
              </a:lnSpc>
              <a:spcBef>
                <a:spcPts val="0"/>
              </a:spcBef>
              <a:spcAft>
                <a:spcPts val="0"/>
              </a:spcAft>
              <a:buClrTx/>
              <a:buSzTx/>
              <a:buFontTx/>
              <a:buNone/>
              <a:tabLst/>
              <a:defRPr/>
            </a:pPr>
            <a:endParaRPr kumimoji="0" lang="en-US" sz="7500" b="0" i="0" u="none" strike="noStrike" kern="1200" cap="none" spc="0" normalizeH="0" baseline="0" noProof="0" dirty="0">
              <a:ln>
                <a:noFill/>
              </a:ln>
              <a:solidFill>
                <a:srgbClr val="000000"/>
              </a:solidFill>
              <a:effectLst/>
              <a:uLnTx/>
              <a:uFillTx/>
              <a:latin typeface="Georgia Pro" panose="02040502050405020303" pitchFamily="18" charset="0"/>
              <a:ea typeface="+mn-ea"/>
              <a:cs typeface="+mn-cs"/>
            </a:endParaRPr>
          </a:p>
          <a:p>
            <a:pPr marL="914400" marR="0" lvl="0" indent="-914400" algn="l" defTabSz="914400" rtl="0" eaLnBrk="1" fontAlgn="base" latinLnBrk="0" hangingPunct="1">
              <a:lnSpc>
                <a:spcPct val="100000"/>
              </a:lnSpc>
              <a:spcBef>
                <a:spcPts val="0"/>
              </a:spcBef>
              <a:spcAft>
                <a:spcPts val="0"/>
              </a:spcAft>
              <a:buClrTx/>
              <a:buSzTx/>
              <a:buFontTx/>
              <a:buAutoNum type="arabicPeriod"/>
              <a:tabLst/>
              <a:defRPr/>
            </a:pPr>
            <a:r>
              <a:rPr kumimoji="0" lang="en-US" sz="4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Communication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just"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just"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p:txBody>
      </p:sp>
    </p:spTree>
    <p:extLst>
      <p:ext uri="{BB962C8B-B14F-4D97-AF65-F5344CB8AC3E}">
        <p14:creationId xmlns:p14="http://schemas.microsoft.com/office/powerpoint/2010/main" val="332361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2">
            <a:extLst>
              <a:ext uri="{FF2B5EF4-FFF2-40B4-BE49-F238E27FC236}">
                <a16:creationId xmlns:a16="http://schemas.microsoft.com/office/drawing/2014/main" id="{10DE857A-089A-454B-A61B-3D8227DFA4B6}"/>
              </a:ext>
              <a:ext uri="{C183D7F6-B498-43B3-948B-1728B52AA6E4}">
                <adec:decorative xmlns:adec="http://schemas.microsoft.com/office/drawing/2017/decorative" val="1"/>
              </a:ext>
            </a:extLst>
          </p:cNvPr>
          <p:cNvSpPr/>
          <p:nvPr/>
        </p:nvSpPr>
        <p:spPr>
          <a:xfrm>
            <a:off x="-19665" y="0"/>
            <a:ext cx="18288000" cy="10287001"/>
          </a:xfrm>
          <a:prstGeom prst="rect">
            <a:avLst/>
          </a:prstGeom>
          <a:solidFill>
            <a:srgbClr val="35ACBE"/>
          </a:solidFill>
        </p:spPr>
        <p:txBody>
          <a:bodyPr/>
          <a:lstStyle/>
          <a:p>
            <a:endParaRPr lang="en-US"/>
          </a:p>
        </p:txBody>
      </p:sp>
      <p:sp>
        <p:nvSpPr>
          <p:cNvPr id="10" name="Rectangle 9">
            <a:extLst>
              <a:ext uri="{FF2B5EF4-FFF2-40B4-BE49-F238E27FC236}">
                <a16:creationId xmlns:a16="http://schemas.microsoft.com/office/drawing/2014/main" id="{E085E090-BA88-9743-9D22-20A7F7D79831}"/>
              </a:ext>
              <a:ext uri="{C183D7F6-B498-43B3-948B-1728B52AA6E4}">
                <adec:decorative xmlns:adec="http://schemas.microsoft.com/office/drawing/2017/decorative" val="1"/>
              </a:ext>
            </a:extLst>
          </p:cNvPr>
          <p:cNvSpPr/>
          <p:nvPr/>
        </p:nvSpPr>
        <p:spPr>
          <a:xfrm>
            <a:off x="178326" y="205541"/>
            <a:ext cx="17892018" cy="98759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517D027-5FB8-7546-873C-76961A729E2B}"/>
              </a:ext>
              <a:ext uri="{C183D7F6-B498-43B3-948B-1728B52AA6E4}">
                <adec:decorative xmlns:adec="http://schemas.microsoft.com/office/drawing/2017/decorative" val="1"/>
              </a:ext>
            </a:extLst>
          </p:cNvPr>
          <p:cNvSpPr txBox="1"/>
          <p:nvPr/>
        </p:nvSpPr>
        <p:spPr>
          <a:xfrm>
            <a:off x="550606" y="908108"/>
            <a:ext cx="1872436" cy="1015663"/>
          </a:xfrm>
          <a:prstGeom prst="rect">
            <a:avLst/>
          </a:prstGeom>
          <a:noFill/>
        </p:spPr>
        <p:txBody>
          <a:bodyPr wrap="none" rtlCol="0">
            <a:spAutoFit/>
          </a:bodyPr>
          <a:lstStyle/>
          <a:p>
            <a:r>
              <a:rPr lang="en-US" sz="6000" b="1" spc="506" dirty="0">
                <a:solidFill>
                  <a:srgbClr val="FFFFFF"/>
                </a:solidFill>
                <a:latin typeface="Shadows Into Light Two" panose="02000506000000020004" pitchFamily="2" charset="0"/>
              </a:rPr>
              <a:t>Hello!</a:t>
            </a:r>
            <a:endParaRPr lang="en-US" sz="6000" b="1" dirty="0">
              <a:latin typeface="Shadows Into Light Two" panose="02000506000000020004" pitchFamily="2" charset="0"/>
            </a:endParaRPr>
          </a:p>
        </p:txBody>
      </p:sp>
      <p:sp>
        <p:nvSpPr>
          <p:cNvPr id="7" name="Rectangle 6">
            <a:extLst>
              <a:ext uri="{FF2B5EF4-FFF2-40B4-BE49-F238E27FC236}">
                <a16:creationId xmlns:a16="http://schemas.microsoft.com/office/drawing/2014/main" id="{3CB3E365-0CA9-CE49-9736-3BCFECBC61D7}"/>
              </a:ext>
              <a:ext uri="{C183D7F6-B498-43B3-948B-1728B52AA6E4}">
                <adec:decorative xmlns:adec="http://schemas.microsoft.com/office/drawing/2017/decorative" val="1"/>
              </a:ext>
            </a:extLst>
          </p:cNvPr>
          <p:cNvSpPr/>
          <p:nvPr/>
        </p:nvSpPr>
        <p:spPr>
          <a:xfrm>
            <a:off x="6251641" y="3511759"/>
            <a:ext cx="320922" cy="1374735"/>
          </a:xfrm>
          <a:prstGeom prst="rect">
            <a:avLst/>
          </a:prstGeom>
        </p:spPr>
        <p:txBody>
          <a:bodyPr wrap="none">
            <a:spAutoFit/>
          </a:bodyPr>
          <a:lstStyle/>
          <a:p>
            <a:pPr>
              <a:lnSpc>
                <a:spcPts val="5040"/>
              </a:lnSpc>
            </a:pPr>
            <a:r>
              <a:rPr lang="en-US" sz="4400" dirty="0">
                <a:solidFill>
                  <a:srgbClr val="2E2E2E"/>
                </a:solidFill>
                <a:latin typeface="Georgia" panose="02040502050405020303" pitchFamily="18" charset="0"/>
              </a:rPr>
              <a:t> </a:t>
            </a:r>
          </a:p>
          <a:p>
            <a:pPr>
              <a:lnSpc>
                <a:spcPts val="5040"/>
              </a:lnSpc>
            </a:pPr>
            <a:endParaRPr lang="en-US" sz="4400" dirty="0">
              <a:solidFill>
                <a:srgbClr val="2E2E2E"/>
              </a:solidFill>
              <a:latin typeface="Georgia" panose="02040502050405020303" pitchFamily="18" charset="0"/>
            </a:endParaRPr>
          </a:p>
        </p:txBody>
      </p:sp>
      <p:sp>
        <p:nvSpPr>
          <p:cNvPr id="13" name="Title 12">
            <a:extLst>
              <a:ext uri="{FF2B5EF4-FFF2-40B4-BE49-F238E27FC236}">
                <a16:creationId xmlns:a16="http://schemas.microsoft.com/office/drawing/2014/main" id="{6B236262-6972-8B41-A61E-9B588C4AE1D1}"/>
              </a:ext>
            </a:extLst>
          </p:cNvPr>
          <p:cNvSpPr>
            <a:spLocks noGrp="1"/>
          </p:cNvSpPr>
          <p:nvPr>
            <p:ph type="title" idx="4294967295"/>
          </p:nvPr>
        </p:nvSpPr>
        <p:spPr>
          <a:xfrm>
            <a:off x="1048163" y="2476500"/>
            <a:ext cx="16191673" cy="428271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000" b="1" i="1" u="none" strike="noStrike" kern="1200" cap="none" spc="0" normalizeH="0" baseline="0" noProof="0" dirty="0">
                <a:ln>
                  <a:noFill/>
                </a:ln>
                <a:solidFill>
                  <a:schemeClr val="tx1"/>
                </a:solidFill>
                <a:effectLst/>
                <a:uLnTx/>
                <a:uFillTx/>
                <a:latin typeface="Georgia"/>
                <a:ea typeface="+mn-ea"/>
                <a:cs typeface="+mn-cs"/>
              </a:rPr>
              <a:t>Goal:</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000" b="1" i="1" u="none" strike="noStrike" kern="1200" cap="none" spc="0" normalizeH="0" baseline="0" noProof="0" dirty="0">
                <a:ln>
                  <a:noFill/>
                </a:ln>
                <a:solidFill>
                  <a:schemeClr val="tx1"/>
                </a:solidFill>
                <a:effectLst/>
                <a:uLnTx/>
                <a:uFillTx/>
                <a:latin typeface="Georgia"/>
                <a:ea typeface="+mn-ea"/>
                <a:cs typeface="+mn-cs"/>
              </a:rPr>
              <a:t>Improve work life harmony for self &amp; others</a:t>
            </a:r>
            <a:endParaRPr kumimoji="0" lang="en-US" sz="3200" b="0" i="0" u="none" strike="noStrike" kern="1200" cap="none" spc="0" normalizeH="0" baseline="0" noProof="0" dirty="0">
              <a:ln>
                <a:noFill/>
              </a:ln>
              <a:solidFill>
                <a:schemeClr val="tx1"/>
              </a:solidFill>
              <a:effectLst/>
              <a:uLnTx/>
              <a:uFillTx/>
              <a:latin typeface="Georgia" panose="02040502050405020303" pitchFamily="18" charset="0"/>
              <a:ea typeface="+mn-ea"/>
              <a:cs typeface="+mn-cs"/>
            </a:endParaRPr>
          </a:p>
          <a:p>
            <a:pPr marL="0" marR="0" lvl="0" indent="0" algn="l" defTabSz="914400" rtl="0" eaLnBrk="1" fontAlgn="auto" latinLnBrk="0" hangingPunct="1">
              <a:lnSpc>
                <a:spcPts val="5040"/>
              </a:lnSpc>
              <a:spcBef>
                <a:spcPts val="0"/>
              </a:spcBef>
              <a:spcAft>
                <a:spcPts val="0"/>
              </a:spcAft>
              <a:buClrTx/>
              <a:buSzTx/>
              <a:buFontTx/>
              <a:buNone/>
              <a:tabLst/>
              <a:defRPr/>
            </a:pPr>
            <a:endParaRPr kumimoji="0" lang="en-US" sz="4000" b="0" i="0" u="none" strike="noStrike" kern="1200" cap="none" spc="0" normalizeH="0" baseline="0" noProof="0" dirty="0">
              <a:ln>
                <a:noFill/>
              </a:ln>
              <a:solidFill>
                <a:schemeClr val="tx1"/>
              </a:solidFill>
              <a:effectLst/>
              <a:uLnTx/>
              <a:uFillTx/>
              <a:latin typeface="Georgia" panose="02040502050405020303" pitchFamily="18" charset="0"/>
              <a:ea typeface="+mn-ea"/>
              <a:cs typeface="+mn-cs"/>
            </a:endParaRPr>
          </a:p>
          <a:p>
            <a:pPr marL="0" marR="0" lvl="0" indent="0" algn="l" defTabSz="914400" rtl="0" eaLnBrk="1" fontAlgn="auto" latinLnBrk="0" hangingPunct="1">
              <a:lnSpc>
                <a:spcPts val="5040"/>
              </a:lnSpc>
              <a:spcBef>
                <a:spcPts val="0"/>
              </a:spcBef>
              <a:spcAft>
                <a:spcPts val="0"/>
              </a:spcAft>
              <a:buClrTx/>
              <a:buSzTx/>
              <a:buFontTx/>
              <a:buNone/>
              <a:tabLst/>
              <a:defRPr/>
            </a:pPr>
            <a:endParaRPr kumimoji="0" lang="en-US" sz="4000" b="0" i="0" u="none" strike="noStrike" kern="1200" cap="none" spc="0" normalizeH="0" baseline="0" noProof="0" dirty="0">
              <a:ln>
                <a:noFill/>
              </a:ln>
              <a:solidFill>
                <a:schemeClr val="tx1"/>
              </a:solidFill>
              <a:effectLst/>
              <a:uLnTx/>
              <a:uFillTx/>
              <a:latin typeface="Georgia" panose="02040502050405020303" pitchFamily="18" charset="0"/>
              <a:ea typeface="+mn-ea"/>
              <a:cs typeface="+mn-cs"/>
            </a:endParaRPr>
          </a:p>
          <a:p>
            <a:pPr marL="0" marR="0" lvl="0" indent="0" algn="ctr" defTabSz="914400" rtl="0" eaLnBrk="1" fontAlgn="auto" latinLnBrk="0" hangingPunct="1">
              <a:lnSpc>
                <a:spcPts val="504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2E2E2E"/>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21137727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5ACBE"/>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59437" y="258614"/>
            <a:ext cx="17821753" cy="9769771"/>
            <a:chOff x="0" y="0"/>
            <a:chExt cx="4693795" cy="2573109"/>
          </a:xfrm>
        </p:grpSpPr>
        <p:sp>
          <p:nvSpPr>
            <p:cNvPr id="3" name="Freeform 3"/>
            <p:cNvSpPr/>
            <p:nvPr/>
          </p:nvSpPr>
          <p:spPr>
            <a:xfrm>
              <a:off x="0" y="0"/>
              <a:ext cx="4693795" cy="2573108"/>
            </a:xfrm>
            <a:custGeom>
              <a:avLst/>
              <a:gdLst/>
              <a:ahLst/>
              <a:cxnLst/>
              <a:rect l="l" t="t" r="r" b="b"/>
              <a:pathLst>
                <a:path w="4693795" h="2573108">
                  <a:moveTo>
                    <a:pt x="0" y="0"/>
                  </a:moveTo>
                  <a:lnTo>
                    <a:pt x="4693795" y="0"/>
                  </a:lnTo>
                  <a:lnTo>
                    <a:pt x="4693795" y="2573108"/>
                  </a:lnTo>
                  <a:lnTo>
                    <a:pt x="0" y="2573108"/>
                  </a:lnTo>
                  <a:close/>
                </a:path>
              </a:pathLst>
            </a:custGeom>
            <a:solidFill>
              <a:srgbClr val="FFFFFF"/>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080"/>
                </a:lnSpc>
              </a:pPr>
              <a:endParaRPr/>
            </a:p>
          </p:txBody>
        </p:sp>
      </p:grpSp>
      <p:sp>
        <p:nvSpPr>
          <p:cNvPr id="5" name="TextBox 5" descr="Boundaries to consider&#10;2. Meetings"/>
          <p:cNvSpPr txBox="1">
            <a:spLocks noGrp="1"/>
          </p:cNvSpPr>
          <p:nvPr>
            <p:ph type="title" idx="4294967295"/>
          </p:nvPr>
        </p:nvSpPr>
        <p:spPr>
          <a:xfrm>
            <a:off x="2057400" y="1181100"/>
            <a:ext cx="14706600" cy="763734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endParaRPr kumimoji="0" lang="en-US" sz="7500" b="0" i="0" u="none" strike="noStrike" kern="1200" cap="none" spc="0" normalizeH="0" baseline="0" noProof="0" dirty="0">
              <a:ln>
                <a:noFill/>
              </a:ln>
              <a:solidFill>
                <a:srgbClr val="000000"/>
              </a:solidFill>
              <a:effectLst/>
              <a:uLnTx/>
              <a:uFillTx/>
              <a:latin typeface="Georgia Pro Bold Italic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rPr>
              <a:t>Boundaries to Consider</a:t>
            </a:r>
          </a:p>
          <a:p>
            <a:pPr marL="0" marR="0" lvl="0" indent="0" algn="ctr" defTabSz="914400" rtl="0" eaLnBrk="1" fontAlgn="auto" latinLnBrk="0" hangingPunct="1">
              <a:lnSpc>
                <a:spcPts val="4766"/>
              </a:lnSpc>
              <a:spcBef>
                <a:spcPts val="0"/>
              </a:spcBef>
              <a:spcAft>
                <a:spcPts val="0"/>
              </a:spcAft>
              <a:buClrTx/>
              <a:buSzTx/>
              <a:buFontTx/>
              <a:buNone/>
              <a:tabLst/>
              <a:defRPr/>
            </a:pPr>
            <a:endParaRPr kumimoji="0" lang="en-US" sz="7500" b="0" i="0" u="none" strike="noStrike" kern="1200" cap="none" spc="0" normalizeH="0" baseline="0" noProof="0" dirty="0">
              <a:ln>
                <a:noFill/>
              </a:ln>
              <a:solidFill>
                <a:srgbClr val="000000"/>
              </a:solidFill>
              <a:effectLst/>
              <a:uLnTx/>
              <a:uFillTx/>
              <a:latin typeface="Georgia Pro" panose="02040502050405020303" pitchFamily="18" charset="0"/>
              <a:ea typeface="+mn-ea"/>
              <a:cs typeface="+mn-cs"/>
            </a:endParaRPr>
          </a:p>
          <a:p>
            <a:pPr marL="914400" marR="0" lvl="0" indent="-914400" algn="l" defTabSz="914400" rtl="0" eaLnBrk="1" fontAlgn="base" latinLnBrk="0" hangingPunct="1">
              <a:lnSpc>
                <a:spcPct val="100000"/>
              </a:lnSpc>
              <a:spcBef>
                <a:spcPts val="0"/>
              </a:spcBef>
              <a:spcAft>
                <a:spcPts val="0"/>
              </a:spcAft>
              <a:buClrTx/>
              <a:buSzTx/>
              <a:buFontTx/>
              <a:buAutoNum type="arabicPeriod"/>
              <a:tabLst/>
              <a:defRPr/>
            </a:pPr>
            <a:r>
              <a:rPr kumimoji="0" lang="en-US" sz="4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Communication </a:t>
            </a:r>
          </a:p>
          <a:p>
            <a:pPr marL="914400" marR="0" lvl="0" indent="-914400" algn="l" defTabSz="914400" rtl="0" eaLnBrk="1" fontAlgn="base" latinLnBrk="0" hangingPunct="1">
              <a:lnSpc>
                <a:spcPct val="100000"/>
              </a:lnSpc>
              <a:spcBef>
                <a:spcPts val="0"/>
              </a:spcBef>
              <a:spcAft>
                <a:spcPts val="0"/>
              </a:spcAft>
              <a:buClrTx/>
              <a:buSzTx/>
              <a:buFontTx/>
              <a:buAutoNum type="arabicPeriod"/>
              <a:tabLst/>
              <a:defRPr/>
            </a:pPr>
            <a:r>
              <a:rPr kumimoji="0" lang="en-US" sz="4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Meetings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just"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just"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p:txBody>
      </p:sp>
    </p:spTree>
    <p:extLst>
      <p:ext uri="{BB962C8B-B14F-4D97-AF65-F5344CB8AC3E}">
        <p14:creationId xmlns:p14="http://schemas.microsoft.com/office/powerpoint/2010/main" val="22045106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5ACBE"/>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59437" y="258614"/>
            <a:ext cx="17821753" cy="9769771"/>
            <a:chOff x="0" y="0"/>
            <a:chExt cx="4693795" cy="2573109"/>
          </a:xfrm>
        </p:grpSpPr>
        <p:sp>
          <p:nvSpPr>
            <p:cNvPr id="3" name="Freeform 3"/>
            <p:cNvSpPr/>
            <p:nvPr/>
          </p:nvSpPr>
          <p:spPr>
            <a:xfrm>
              <a:off x="0" y="0"/>
              <a:ext cx="4693795" cy="2573108"/>
            </a:xfrm>
            <a:custGeom>
              <a:avLst/>
              <a:gdLst/>
              <a:ahLst/>
              <a:cxnLst/>
              <a:rect l="l" t="t" r="r" b="b"/>
              <a:pathLst>
                <a:path w="4693795" h="2573108">
                  <a:moveTo>
                    <a:pt x="0" y="0"/>
                  </a:moveTo>
                  <a:lnTo>
                    <a:pt x="4693795" y="0"/>
                  </a:lnTo>
                  <a:lnTo>
                    <a:pt x="4693795" y="2573108"/>
                  </a:lnTo>
                  <a:lnTo>
                    <a:pt x="0" y="2573108"/>
                  </a:lnTo>
                  <a:close/>
                </a:path>
              </a:pathLst>
            </a:custGeom>
            <a:solidFill>
              <a:srgbClr val="FFFFFF"/>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080"/>
                </a:lnSpc>
              </a:pPr>
              <a:endParaRPr/>
            </a:p>
          </p:txBody>
        </p:sp>
      </p:grpSp>
      <p:sp>
        <p:nvSpPr>
          <p:cNvPr id="5" name="TextBox 5" descr="Boundaries to consider&#10;3. Availability">
            <a:extLst>
              <a:ext uri="{C183D7F6-B498-43B3-948B-1728B52AA6E4}">
                <adec:decorative xmlns:adec="http://schemas.microsoft.com/office/drawing/2017/decorative" val="0"/>
              </a:ext>
            </a:extLst>
          </p:cNvPr>
          <p:cNvSpPr txBox="1">
            <a:spLocks noGrp="1"/>
          </p:cNvSpPr>
          <p:nvPr>
            <p:ph type="title" idx="4294967295"/>
          </p:nvPr>
        </p:nvSpPr>
        <p:spPr>
          <a:xfrm>
            <a:off x="2057400" y="1181100"/>
            <a:ext cx="14706600" cy="837601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endParaRPr kumimoji="0" lang="en-US" sz="7500" b="0" i="0" u="none" strike="noStrike" kern="1200" cap="none" spc="0" normalizeH="0" baseline="0" noProof="0" dirty="0">
              <a:ln>
                <a:noFill/>
              </a:ln>
              <a:solidFill>
                <a:srgbClr val="000000"/>
              </a:solidFill>
              <a:effectLst/>
              <a:uLnTx/>
              <a:uFillTx/>
              <a:latin typeface="Georgia Pro Bold Italic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rPr>
              <a:t>Boundaries to Consider</a:t>
            </a:r>
          </a:p>
          <a:p>
            <a:pPr marL="0" marR="0" lvl="0" indent="0" algn="ctr" defTabSz="914400" rtl="0" eaLnBrk="1" fontAlgn="auto" latinLnBrk="0" hangingPunct="1">
              <a:lnSpc>
                <a:spcPts val="4766"/>
              </a:lnSpc>
              <a:spcBef>
                <a:spcPts val="0"/>
              </a:spcBef>
              <a:spcAft>
                <a:spcPts val="0"/>
              </a:spcAft>
              <a:buClrTx/>
              <a:buSzTx/>
              <a:buFontTx/>
              <a:buNone/>
              <a:tabLst/>
              <a:defRPr/>
            </a:pPr>
            <a:endParaRPr kumimoji="0" lang="en-US" sz="7500" b="0" i="0" u="none" strike="noStrike" kern="1200" cap="none" spc="0" normalizeH="0" baseline="0" noProof="0" dirty="0">
              <a:ln>
                <a:noFill/>
              </a:ln>
              <a:solidFill>
                <a:srgbClr val="000000"/>
              </a:solidFill>
              <a:effectLst/>
              <a:uLnTx/>
              <a:uFillTx/>
              <a:latin typeface="Georgia Pro" panose="02040502050405020303" pitchFamily="18" charset="0"/>
              <a:ea typeface="+mn-ea"/>
              <a:cs typeface="+mn-cs"/>
            </a:endParaRPr>
          </a:p>
          <a:p>
            <a:pPr marL="914400" marR="0" lvl="0" indent="-914400" algn="l" defTabSz="914400" rtl="0" eaLnBrk="1" fontAlgn="base" latinLnBrk="0" hangingPunct="1">
              <a:lnSpc>
                <a:spcPct val="100000"/>
              </a:lnSpc>
              <a:spcBef>
                <a:spcPts val="0"/>
              </a:spcBef>
              <a:spcAft>
                <a:spcPts val="0"/>
              </a:spcAft>
              <a:buClrTx/>
              <a:buSzTx/>
              <a:buFontTx/>
              <a:buAutoNum type="arabicPeriod"/>
              <a:tabLst/>
              <a:defRPr/>
            </a:pPr>
            <a:r>
              <a:rPr kumimoji="0" lang="en-US" sz="4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Communication </a:t>
            </a:r>
          </a:p>
          <a:p>
            <a:pPr marL="914400" marR="0" lvl="0" indent="-914400" algn="l" defTabSz="914400" rtl="0" eaLnBrk="1" fontAlgn="base" latinLnBrk="0" hangingPunct="1">
              <a:lnSpc>
                <a:spcPct val="100000"/>
              </a:lnSpc>
              <a:spcBef>
                <a:spcPts val="0"/>
              </a:spcBef>
              <a:spcAft>
                <a:spcPts val="0"/>
              </a:spcAft>
              <a:buClrTx/>
              <a:buSzTx/>
              <a:buFontTx/>
              <a:buAutoNum type="arabicPeriod"/>
              <a:tabLst/>
              <a:defRPr/>
            </a:pPr>
            <a:r>
              <a:rPr kumimoji="0" lang="en-US" sz="4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Meetings</a:t>
            </a:r>
          </a:p>
          <a:p>
            <a:pPr marL="914400" marR="0" lvl="0" indent="-914400" algn="l" defTabSz="914400" rtl="0" eaLnBrk="1" fontAlgn="base" latinLnBrk="0" hangingPunct="1">
              <a:lnSpc>
                <a:spcPct val="100000"/>
              </a:lnSpc>
              <a:spcBef>
                <a:spcPts val="0"/>
              </a:spcBef>
              <a:spcAft>
                <a:spcPts val="0"/>
              </a:spcAft>
              <a:buClrTx/>
              <a:buSzTx/>
              <a:buFontTx/>
              <a:buAutoNum type="arabicPeriod"/>
              <a:tabLst/>
              <a:defRPr/>
            </a:pPr>
            <a:r>
              <a:rPr kumimoji="0" lang="en-US" sz="4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Availability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just"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just"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p:txBody>
      </p:sp>
    </p:spTree>
    <p:extLst>
      <p:ext uri="{BB962C8B-B14F-4D97-AF65-F5344CB8AC3E}">
        <p14:creationId xmlns:p14="http://schemas.microsoft.com/office/powerpoint/2010/main" val="14011448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35ACBE"/>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59437" y="258614"/>
            <a:ext cx="17821753" cy="9769771"/>
            <a:chOff x="0" y="0"/>
            <a:chExt cx="4693795" cy="2573109"/>
          </a:xfrm>
        </p:grpSpPr>
        <p:sp>
          <p:nvSpPr>
            <p:cNvPr id="3" name="Freeform 3"/>
            <p:cNvSpPr/>
            <p:nvPr/>
          </p:nvSpPr>
          <p:spPr>
            <a:xfrm>
              <a:off x="0" y="0"/>
              <a:ext cx="4693795" cy="2573108"/>
            </a:xfrm>
            <a:custGeom>
              <a:avLst/>
              <a:gdLst/>
              <a:ahLst/>
              <a:cxnLst/>
              <a:rect l="l" t="t" r="r" b="b"/>
              <a:pathLst>
                <a:path w="4693795" h="2573108">
                  <a:moveTo>
                    <a:pt x="0" y="0"/>
                  </a:moveTo>
                  <a:lnTo>
                    <a:pt x="4693795" y="0"/>
                  </a:lnTo>
                  <a:lnTo>
                    <a:pt x="4693795" y="2573108"/>
                  </a:lnTo>
                  <a:lnTo>
                    <a:pt x="0" y="2573108"/>
                  </a:lnTo>
                  <a:close/>
                </a:path>
              </a:pathLst>
            </a:custGeom>
            <a:solidFill>
              <a:srgbClr val="FFFFFF"/>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080"/>
                </a:lnSpc>
              </a:pPr>
              <a:endParaRPr/>
            </a:p>
          </p:txBody>
        </p:sp>
      </p:grpSp>
      <p:sp>
        <p:nvSpPr>
          <p:cNvPr id="5" name="TextBox 5" descr="Boundaries to consider&#10;4. Deadlines"/>
          <p:cNvSpPr txBox="1">
            <a:spLocks noGrp="1"/>
          </p:cNvSpPr>
          <p:nvPr>
            <p:ph type="title" idx="4294967295"/>
          </p:nvPr>
        </p:nvSpPr>
        <p:spPr>
          <a:xfrm>
            <a:off x="2057400" y="1181100"/>
            <a:ext cx="14706600" cy="91146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endParaRPr kumimoji="0" lang="en-US" sz="7500" b="0" i="0" u="none" strike="noStrike" kern="1200" cap="none" spc="0" normalizeH="0" baseline="0" noProof="0" dirty="0">
              <a:ln>
                <a:noFill/>
              </a:ln>
              <a:solidFill>
                <a:srgbClr val="000000"/>
              </a:solidFill>
              <a:effectLst/>
              <a:uLnTx/>
              <a:uFillTx/>
              <a:latin typeface="Georgia Pro Bold Italic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rPr>
              <a:t>Boundaries to Consider</a:t>
            </a:r>
          </a:p>
          <a:p>
            <a:pPr marL="0" marR="0" lvl="0" indent="0" algn="ctr" defTabSz="914400" rtl="0" eaLnBrk="1" fontAlgn="auto" latinLnBrk="0" hangingPunct="1">
              <a:lnSpc>
                <a:spcPts val="4766"/>
              </a:lnSpc>
              <a:spcBef>
                <a:spcPts val="0"/>
              </a:spcBef>
              <a:spcAft>
                <a:spcPts val="0"/>
              </a:spcAft>
              <a:buClrTx/>
              <a:buSzTx/>
              <a:buFontTx/>
              <a:buNone/>
              <a:tabLst/>
              <a:defRPr/>
            </a:pPr>
            <a:endParaRPr kumimoji="0" lang="en-US" sz="7500" b="0" i="0" u="none" strike="noStrike" kern="1200" cap="none" spc="0" normalizeH="0" baseline="0" noProof="0" dirty="0">
              <a:ln>
                <a:noFill/>
              </a:ln>
              <a:solidFill>
                <a:srgbClr val="000000"/>
              </a:solidFill>
              <a:effectLst/>
              <a:uLnTx/>
              <a:uFillTx/>
              <a:latin typeface="Georgia Pro" panose="02040502050405020303" pitchFamily="18" charset="0"/>
              <a:ea typeface="+mn-ea"/>
              <a:cs typeface="+mn-cs"/>
            </a:endParaRPr>
          </a:p>
          <a:p>
            <a:pPr marL="914400" marR="0" lvl="0" indent="-914400" algn="l" defTabSz="914400" rtl="0" eaLnBrk="1" fontAlgn="base" latinLnBrk="0" hangingPunct="1">
              <a:lnSpc>
                <a:spcPct val="100000"/>
              </a:lnSpc>
              <a:spcBef>
                <a:spcPts val="0"/>
              </a:spcBef>
              <a:spcAft>
                <a:spcPts val="0"/>
              </a:spcAft>
              <a:buClrTx/>
              <a:buSzTx/>
              <a:buFontTx/>
              <a:buAutoNum type="arabicPeriod"/>
              <a:tabLst/>
              <a:defRPr/>
            </a:pPr>
            <a:r>
              <a:rPr kumimoji="0" lang="en-US" sz="4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Communication </a:t>
            </a:r>
          </a:p>
          <a:p>
            <a:pPr marL="914400" marR="0" lvl="0" indent="-914400" algn="l" defTabSz="914400" rtl="0" eaLnBrk="1" fontAlgn="base" latinLnBrk="0" hangingPunct="1">
              <a:lnSpc>
                <a:spcPct val="100000"/>
              </a:lnSpc>
              <a:spcBef>
                <a:spcPts val="0"/>
              </a:spcBef>
              <a:spcAft>
                <a:spcPts val="0"/>
              </a:spcAft>
              <a:buClrTx/>
              <a:buSzTx/>
              <a:buFontTx/>
              <a:buAutoNum type="arabicPeriod"/>
              <a:tabLst/>
              <a:defRPr/>
            </a:pPr>
            <a:r>
              <a:rPr kumimoji="0" lang="en-US" sz="4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Meetings</a:t>
            </a:r>
          </a:p>
          <a:p>
            <a:pPr marL="914400" marR="0" lvl="0" indent="-914400" algn="l" defTabSz="914400" rtl="0" eaLnBrk="1" fontAlgn="base" latinLnBrk="0" hangingPunct="1">
              <a:lnSpc>
                <a:spcPct val="100000"/>
              </a:lnSpc>
              <a:spcBef>
                <a:spcPts val="0"/>
              </a:spcBef>
              <a:spcAft>
                <a:spcPts val="0"/>
              </a:spcAft>
              <a:buClrTx/>
              <a:buSzTx/>
              <a:buFontTx/>
              <a:buAutoNum type="arabicPeriod"/>
              <a:tabLst/>
              <a:defRPr/>
            </a:pPr>
            <a:r>
              <a:rPr kumimoji="0" lang="en-US" sz="4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Availability </a:t>
            </a:r>
          </a:p>
          <a:p>
            <a:pPr marL="914400" marR="0" lvl="0" indent="-914400" algn="l" defTabSz="914400" rtl="0" eaLnBrk="1" fontAlgn="base" latinLnBrk="0" hangingPunct="1">
              <a:lnSpc>
                <a:spcPct val="100000"/>
              </a:lnSpc>
              <a:spcBef>
                <a:spcPts val="0"/>
              </a:spcBef>
              <a:spcAft>
                <a:spcPts val="0"/>
              </a:spcAft>
              <a:buClrTx/>
              <a:buSzTx/>
              <a:buFontTx/>
              <a:buAutoNum type="arabicPeriod"/>
              <a:tabLst/>
              <a:defRPr/>
            </a:pPr>
            <a:r>
              <a:rPr kumimoji="0" lang="en-US" sz="4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Deadlines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just"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just"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p:txBody>
      </p:sp>
    </p:spTree>
    <p:extLst>
      <p:ext uri="{BB962C8B-B14F-4D97-AF65-F5344CB8AC3E}">
        <p14:creationId xmlns:p14="http://schemas.microsoft.com/office/powerpoint/2010/main" val="20331364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5ACBE"/>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59437" y="258614"/>
            <a:ext cx="17821753" cy="9769771"/>
            <a:chOff x="0" y="0"/>
            <a:chExt cx="4693795" cy="2573109"/>
          </a:xfrm>
        </p:grpSpPr>
        <p:sp>
          <p:nvSpPr>
            <p:cNvPr id="3" name="Freeform 3"/>
            <p:cNvSpPr/>
            <p:nvPr/>
          </p:nvSpPr>
          <p:spPr>
            <a:xfrm>
              <a:off x="0" y="0"/>
              <a:ext cx="4693795" cy="2573108"/>
            </a:xfrm>
            <a:custGeom>
              <a:avLst/>
              <a:gdLst/>
              <a:ahLst/>
              <a:cxnLst/>
              <a:rect l="l" t="t" r="r" b="b"/>
              <a:pathLst>
                <a:path w="4693795" h="2573108">
                  <a:moveTo>
                    <a:pt x="0" y="0"/>
                  </a:moveTo>
                  <a:lnTo>
                    <a:pt x="4693795" y="0"/>
                  </a:lnTo>
                  <a:lnTo>
                    <a:pt x="4693795" y="2573108"/>
                  </a:lnTo>
                  <a:lnTo>
                    <a:pt x="0" y="2573108"/>
                  </a:lnTo>
                  <a:close/>
                </a:path>
              </a:pathLst>
            </a:custGeom>
            <a:solidFill>
              <a:srgbClr val="FFFFFF"/>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080"/>
                </a:lnSpc>
              </a:pPr>
              <a:endParaRPr/>
            </a:p>
          </p:txBody>
        </p:sp>
      </p:grpSp>
      <p:sp>
        <p:nvSpPr>
          <p:cNvPr id="5" name="TextBox 5" descr="Boundaries to consider&#10;5. Priorities and workload"/>
          <p:cNvSpPr txBox="1">
            <a:spLocks noGrp="1"/>
          </p:cNvSpPr>
          <p:nvPr>
            <p:ph type="title" idx="4294967295"/>
          </p:nvPr>
        </p:nvSpPr>
        <p:spPr>
          <a:xfrm>
            <a:off x="2057400" y="1181100"/>
            <a:ext cx="14706600" cy="985333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endParaRPr kumimoji="0" lang="en-US" sz="7500" b="0" i="0" u="none" strike="noStrike" kern="1200" cap="none" spc="0" normalizeH="0" baseline="0" noProof="0" dirty="0">
              <a:ln>
                <a:noFill/>
              </a:ln>
              <a:solidFill>
                <a:srgbClr val="000000"/>
              </a:solidFill>
              <a:effectLst/>
              <a:uLnTx/>
              <a:uFillTx/>
              <a:latin typeface="Georgia Pro Bold Italic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rPr>
              <a:t>Boundaries to Consider</a:t>
            </a:r>
          </a:p>
          <a:p>
            <a:pPr marL="0" marR="0" lvl="0" indent="0" algn="ctr" defTabSz="914400" rtl="0" eaLnBrk="1" fontAlgn="auto" latinLnBrk="0" hangingPunct="1">
              <a:lnSpc>
                <a:spcPts val="4766"/>
              </a:lnSpc>
              <a:spcBef>
                <a:spcPts val="0"/>
              </a:spcBef>
              <a:spcAft>
                <a:spcPts val="0"/>
              </a:spcAft>
              <a:buClrTx/>
              <a:buSzTx/>
              <a:buFontTx/>
              <a:buNone/>
              <a:tabLst/>
              <a:defRPr/>
            </a:pPr>
            <a:endParaRPr kumimoji="0" lang="en-US" sz="7500" b="0" i="0" u="none" strike="noStrike" kern="1200" cap="none" spc="0" normalizeH="0" baseline="0" noProof="0" dirty="0">
              <a:ln>
                <a:noFill/>
              </a:ln>
              <a:solidFill>
                <a:srgbClr val="000000"/>
              </a:solidFill>
              <a:effectLst/>
              <a:uLnTx/>
              <a:uFillTx/>
              <a:latin typeface="Georgia Pro" panose="02040502050405020303" pitchFamily="18" charset="0"/>
              <a:ea typeface="+mn-ea"/>
              <a:cs typeface="+mn-cs"/>
            </a:endParaRPr>
          </a:p>
          <a:p>
            <a:pPr marL="914400" marR="0" lvl="0" indent="-914400" algn="l" defTabSz="914400" rtl="0" eaLnBrk="1" fontAlgn="base" latinLnBrk="0" hangingPunct="1">
              <a:lnSpc>
                <a:spcPct val="100000"/>
              </a:lnSpc>
              <a:spcBef>
                <a:spcPts val="0"/>
              </a:spcBef>
              <a:spcAft>
                <a:spcPts val="0"/>
              </a:spcAft>
              <a:buClrTx/>
              <a:buSzTx/>
              <a:buFontTx/>
              <a:buAutoNum type="arabicPeriod"/>
              <a:tabLst/>
              <a:defRPr/>
            </a:pPr>
            <a:r>
              <a:rPr kumimoji="0" lang="en-US" sz="4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Communication </a:t>
            </a:r>
          </a:p>
          <a:p>
            <a:pPr marL="914400" marR="0" lvl="0" indent="-914400" algn="l" defTabSz="914400" rtl="0" eaLnBrk="1" fontAlgn="base" latinLnBrk="0" hangingPunct="1">
              <a:lnSpc>
                <a:spcPct val="100000"/>
              </a:lnSpc>
              <a:spcBef>
                <a:spcPts val="0"/>
              </a:spcBef>
              <a:spcAft>
                <a:spcPts val="0"/>
              </a:spcAft>
              <a:buClrTx/>
              <a:buSzTx/>
              <a:buFontTx/>
              <a:buAutoNum type="arabicPeriod"/>
              <a:tabLst/>
              <a:defRPr/>
            </a:pPr>
            <a:r>
              <a:rPr kumimoji="0" lang="en-US" sz="4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Meetings</a:t>
            </a:r>
          </a:p>
          <a:p>
            <a:pPr marL="914400" marR="0" lvl="0" indent="-914400" algn="l" defTabSz="914400" rtl="0" eaLnBrk="1" fontAlgn="base" latinLnBrk="0" hangingPunct="1">
              <a:lnSpc>
                <a:spcPct val="100000"/>
              </a:lnSpc>
              <a:spcBef>
                <a:spcPts val="0"/>
              </a:spcBef>
              <a:spcAft>
                <a:spcPts val="0"/>
              </a:spcAft>
              <a:buClrTx/>
              <a:buSzTx/>
              <a:buFontTx/>
              <a:buAutoNum type="arabicPeriod"/>
              <a:tabLst/>
              <a:defRPr/>
            </a:pPr>
            <a:r>
              <a:rPr kumimoji="0" lang="en-US" sz="4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Availability </a:t>
            </a:r>
          </a:p>
          <a:p>
            <a:pPr marL="914400" marR="0" lvl="0" indent="-914400" algn="l" defTabSz="914400" rtl="0" eaLnBrk="1" fontAlgn="base" latinLnBrk="0" hangingPunct="1">
              <a:lnSpc>
                <a:spcPct val="100000"/>
              </a:lnSpc>
              <a:spcBef>
                <a:spcPts val="0"/>
              </a:spcBef>
              <a:spcAft>
                <a:spcPts val="0"/>
              </a:spcAft>
              <a:buClrTx/>
              <a:buSzTx/>
              <a:buFontTx/>
              <a:buAutoNum type="arabicPeriod"/>
              <a:tabLst/>
              <a:defRPr/>
            </a:pPr>
            <a:r>
              <a:rPr kumimoji="0" lang="en-US" sz="4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Deadlines</a:t>
            </a:r>
          </a:p>
          <a:p>
            <a:pPr marL="914400" marR="0" lvl="0" indent="-914400" algn="l" defTabSz="914400" rtl="0" eaLnBrk="1" fontAlgn="base" latinLnBrk="0" hangingPunct="1">
              <a:lnSpc>
                <a:spcPct val="100000"/>
              </a:lnSpc>
              <a:spcBef>
                <a:spcPts val="0"/>
              </a:spcBef>
              <a:spcAft>
                <a:spcPts val="0"/>
              </a:spcAft>
              <a:buClrTx/>
              <a:buSzTx/>
              <a:buFontTx/>
              <a:buAutoNum type="arabicPeriod"/>
              <a:tabLst/>
              <a:defRPr/>
            </a:pPr>
            <a:r>
              <a:rPr kumimoji="0" lang="en-US" sz="4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Priorities and workload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just"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just"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p:txBody>
      </p:sp>
    </p:spTree>
    <p:extLst>
      <p:ext uri="{BB962C8B-B14F-4D97-AF65-F5344CB8AC3E}">
        <p14:creationId xmlns:p14="http://schemas.microsoft.com/office/powerpoint/2010/main" val="37144660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35ACBE"/>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59437" y="258614"/>
            <a:ext cx="17821753" cy="9769771"/>
            <a:chOff x="0" y="0"/>
            <a:chExt cx="4693795" cy="2573109"/>
          </a:xfrm>
        </p:grpSpPr>
        <p:sp>
          <p:nvSpPr>
            <p:cNvPr id="3" name="Freeform 3"/>
            <p:cNvSpPr/>
            <p:nvPr/>
          </p:nvSpPr>
          <p:spPr>
            <a:xfrm>
              <a:off x="0" y="0"/>
              <a:ext cx="4693795" cy="2573108"/>
            </a:xfrm>
            <a:custGeom>
              <a:avLst/>
              <a:gdLst/>
              <a:ahLst/>
              <a:cxnLst/>
              <a:rect l="l" t="t" r="r" b="b"/>
              <a:pathLst>
                <a:path w="4693795" h="2573108">
                  <a:moveTo>
                    <a:pt x="0" y="0"/>
                  </a:moveTo>
                  <a:lnTo>
                    <a:pt x="4693795" y="0"/>
                  </a:lnTo>
                  <a:lnTo>
                    <a:pt x="4693795" y="2573108"/>
                  </a:lnTo>
                  <a:lnTo>
                    <a:pt x="0" y="2573108"/>
                  </a:lnTo>
                  <a:close/>
                </a:path>
              </a:pathLst>
            </a:custGeom>
            <a:solidFill>
              <a:srgbClr val="FFFFFF"/>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080"/>
                </a:lnSpc>
              </a:pPr>
              <a:endParaRPr/>
            </a:p>
          </p:txBody>
        </p:sp>
      </p:grpSp>
      <p:sp>
        <p:nvSpPr>
          <p:cNvPr id="5" name="TextBox 5" descr="Boundaries to consider&#10;6. Other?"/>
          <p:cNvSpPr txBox="1">
            <a:spLocks noGrp="1"/>
          </p:cNvSpPr>
          <p:nvPr>
            <p:ph type="title" idx="4294967295"/>
          </p:nvPr>
        </p:nvSpPr>
        <p:spPr>
          <a:xfrm>
            <a:off x="2057400" y="1181100"/>
            <a:ext cx="14706600" cy="1059200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endParaRPr kumimoji="0" lang="en-US" sz="7500" b="0" i="0" u="none" strike="noStrike" kern="1200" cap="none" spc="0" normalizeH="0" baseline="0" noProof="0" dirty="0">
              <a:ln>
                <a:noFill/>
              </a:ln>
              <a:solidFill>
                <a:srgbClr val="000000"/>
              </a:solidFill>
              <a:effectLst/>
              <a:uLnTx/>
              <a:uFillTx/>
              <a:latin typeface="Georgia Pro Bold Italic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rPr>
              <a:t>Boundaries to Consider</a:t>
            </a:r>
          </a:p>
          <a:p>
            <a:pPr marL="0" marR="0" lvl="0" indent="0" algn="ctr" defTabSz="914400" rtl="0" eaLnBrk="1" fontAlgn="auto" latinLnBrk="0" hangingPunct="1">
              <a:lnSpc>
                <a:spcPts val="4766"/>
              </a:lnSpc>
              <a:spcBef>
                <a:spcPts val="0"/>
              </a:spcBef>
              <a:spcAft>
                <a:spcPts val="0"/>
              </a:spcAft>
              <a:buClrTx/>
              <a:buSzTx/>
              <a:buFontTx/>
              <a:buNone/>
              <a:tabLst/>
              <a:defRPr/>
            </a:pPr>
            <a:endParaRPr kumimoji="0" lang="en-US" sz="7500" b="0" i="0" u="none" strike="noStrike" kern="1200" cap="none" spc="0" normalizeH="0" baseline="0" noProof="0" dirty="0">
              <a:ln>
                <a:noFill/>
              </a:ln>
              <a:solidFill>
                <a:srgbClr val="000000"/>
              </a:solidFill>
              <a:effectLst/>
              <a:uLnTx/>
              <a:uFillTx/>
              <a:latin typeface="Georgia Pro" panose="02040502050405020303" pitchFamily="18" charset="0"/>
              <a:ea typeface="+mn-ea"/>
              <a:cs typeface="+mn-cs"/>
            </a:endParaRPr>
          </a:p>
          <a:p>
            <a:pPr marL="914400" marR="0" lvl="0" indent="-914400" algn="l" defTabSz="914400" rtl="0" eaLnBrk="1" fontAlgn="base" latinLnBrk="0" hangingPunct="1">
              <a:lnSpc>
                <a:spcPct val="100000"/>
              </a:lnSpc>
              <a:spcBef>
                <a:spcPts val="0"/>
              </a:spcBef>
              <a:spcAft>
                <a:spcPts val="0"/>
              </a:spcAft>
              <a:buClrTx/>
              <a:buSzTx/>
              <a:buFontTx/>
              <a:buAutoNum type="arabicPeriod"/>
              <a:tabLst/>
              <a:defRPr/>
            </a:pPr>
            <a:r>
              <a:rPr kumimoji="0" lang="en-US" sz="4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Communication </a:t>
            </a:r>
          </a:p>
          <a:p>
            <a:pPr marL="914400" marR="0" lvl="0" indent="-914400" algn="l" defTabSz="914400" rtl="0" eaLnBrk="1" fontAlgn="base" latinLnBrk="0" hangingPunct="1">
              <a:lnSpc>
                <a:spcPct val="100000"/>
              </a:lnSpc>
              <a:spcBef>
                <a:spcPts val="0"/>
              </a:spcBef>
              <a:spcAft>
                <a:spcPts val="0"/>
              </a:spcAft>
              <a:buClrTx/>
              <a:buSzTx/>
              <a:buFontTx/>
              <a:buAutoNum type="arabicPeriod"/>
              <a:tabLst/>
              <a:defRPr/>
            </a:pPr>
            <a:r>
              <a:rPr kumimoji="0" lang="en-US" sz="4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Meetings</a:t>
            </a:r>
          </a:p>
          <a:p>
            <a:pPr marL="914400" marR="0" lvl="0" indent="-914400" algn="l" defTabSz="914400" rtl="0" eaLnBrk="1" fontAlgn="base" latinLnBrk="0" hangingPunct="1">
              <a:lnSpc>
                <a:spcPct val="100000"/>
              </a:lnSpc>
              <a:spcBef>
                <a:spcPts val="0"/>
              </a:spcBef>
              <a:spcAft>
                <a:spcPts val="0"/>
              </a:spcAft>
              <a:buClrTx/>
              <a:buSzTx/>
              <a:buFontTx/>
              <a:buAutoNum type="arabicPeriod"/>
              <a:tabLst/>
              <a:defRPr/>
            </a:pPr>
            <a:r>
              <a:rPr kumimoji="0" lang="en-US" sz="4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Availability </a:t>
            </a:r>
          </a:p>
          <a:p>
            <a:pPr marL="914400" marR="0" lvl="0" indent="-914400" algn="l" defTabSz="914400" rtl="0" eaLnBrk="1" fontAlgn="base" latinLnBrk="0" hangingPunct="1">
              <a:lnSpc>
                <a:spcPct val="100000"/>
              </a:lnSpc>
              <a:spcBef>
                <a:spcPts val="0"/>
              </a:spcBef>
              <a:spcAft>
                <a:spcPts val="0"/>
              </a:spcAft>
              <a:buClrTx/>
              <a:buSzTx/>
              <a:buFontTx/>
              <a:buAutoNum type="arabicPeriod"/>
              <a:tabLst/>
              <a:defRPr/>
            </a:pPr>
            <a:r>
              <a:rPr kumimoji="0" lang="en-US" sz="4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Deadlines</a:t>
            </a:r>
          </a:p>
          <a:p>
            <a:pPr marL="914400" marR="0" lvl="0" indent="-914400" algn="l" defTabSz="914400" rtl="0" eaLnBrk="1" fontAlgn="base" latinLnBrk="0" hangingPunct="1">
              <a:lnSpc>
                <a:spcPct val="100000"/>
              </a:lnSpc>
              <a:spcBef>
                <a:spcPts val="0"/>
              </a:spcBef>
              <a:spcAft>
                <a:spcPts val="0"/>
              </a:spcAft>
              <a:buClrTx/>
              <a:buSzTx/>
              <a:buFontTx/>
              <a:buAutoNum type="arabicPeriod"/>
              <a:tabLst/>
              <a:defRPr/>
            </a:pPr>
            <a:r>
              <a:rPr kumimoji="0" lang="en-US" sz="4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Priorities and workload</a:t>
            </a:r>
          </a:p>
          <a:p>
            <a:pPr marL="914400" marR="0" lvl="0" indent="-914400" algn="l" defTabSz="914400" rtl="0" eaLnBrk="1" fontAlgn="base" latinLnBrk="0" hangingPunct="1">
              <a:lnSpc>
                <a:spcPct val="100000"/>
              </a:lnSpc>
              <a:spcBef>
                <a:spcPts val="0"/>
              </a:spcBef>
              <a:spcAft>
                <a:spcPts val="0"/>
              </a:spcAft>
              <a:buClrTx/>
              <a:buSzTx/>
              <a:buFontTx/>
              <a:buAutoNum type="arabicPeriod"/>
              <a:tabLst/>
              <a:defRPr/>
            </a:pPr>
            <a:r>
              <a:rPr kumimoji="0" lang="en-US" sz="4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Other?</a:t>
            </a:r>
            <a:endParaRPr kumimoji="0" lang="en-US" sz="48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just"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just"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p:txBody>
      </p:sp>
    </p:spTree>
    <p:extLst>
      <p:ext uri="{BB962C8B-B14F-4D97-AF65-F5344CB8AC3E}">
        <p14:creationId xmlns:p14="http://schemas.microsoft.com/office/powerpoint/2010/main" val="28079141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35ACBE"/>
        </a:solidFill>
        <a:effectLst/>
      </p:bgPr>
    </p:bg>
    <p:spTree>
      <p:nvGrpSpPr>
        <p:cNvPr id="1" name=""/>
        <p:cNvGrpSpPr/>
        <p:nvPr/>
      </p:nvGrpSpPr>
      <p:grpSpPr>
        <a:xfrm>
          <a:off x="0" y="0"/>
          <a:ext cx="0" cy="0"/>
          <a:chOff x="0" y="0"/>
          <a:chExt cx="0" cy="0"/>
        </a:xfrm>
      </p:grpSpPr>
      <p:grpSp>
        <p:nvGrpSpPr>
          <p:cNvPr id="2" name="Group 2"/>
          <p:cNvGrpSpPr/>
          <p:nvPr/>
        </p:nvGrpSpPr>
        <p:grpSpPr>
          <a:xfrm>
            <a:off x="259437" y="258614"/>
            <a:ext cx="17821753" cy="9769771"/>
            <a:chOff x="0" y="0"/>
            <a:chExt cx="4693795" cy="2573109"/>
          </a:xfrm>
        </p:grpSpPr>
        <p:sp>
          <p:nvSpPr>
            <p:cNvPr id="3" name="Freeform 3"/>
            <p:cNvSpPr/>
            <p:nvPr/>
          </p:nvSpPr>
          <p:spPr>
            <a:xfrm>
              <a:off x="0" y="0"/>
              <a:ext cx="4693795" cy="2573108"/>
            </a:xfrm>
            <a:custGeom>
              <a:avLst/>
              <a:gdLst/>
              <a:ahLst/>
              <a:cxnLst/>
              <a:rect l="l" t="t" r="r" b="b"/>
              <a:pathLst>
                <a:path w="4693795" h="2573108">
                  <a:moveTo>
                    <a:pt x="0" y="0"/>
                  </a:moveTo>
                  <a:lnTo>
                    <a:pt x="4693795" y="0"/>
                  </a:lnTo>
                  <a:lnTo>
                    <a:pt x="4693795" y="2573108"/>
                  </a:lnTo>
                  <a:lnTo>
                    <a:pt x="0" y="2573108"/>
                  </a:lnTo>
                  <a:close/>
                </a:path>
              </a:pathLst>
            </a:custGeom>
            <a:solidFill>
              <a:srgbClr val="FFFFFF"/>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080"/>
                </a:lnSpc>
              </a:pPr>
              <a:endParaRPr/>
            </a:p>
          </p:txBody>
        </p:sp>
      </p:grpSp>
      <p:sp>
        <p:nvSpPr>
          <p:cNvPr id="5" name="TextBox 5"/>
          <p:cNvSpPr txBox="1"/>
          <p:nvPr/>
        </p:nvSpPr>
        <p:spPr>
          <a:xfrm>
            <a:off x="2133600" y="2552700"/>
            <a:ext cx="14706600" cy="7391126"/>
          </a:xfrm>
          <a:prstGeom prst="rect">
            <a:avLst/>
          </a:prstGeom>
        </p:spPr>
        <p:txBody>
          <a:bodyPr wrap="square" lIns="0" tIns="0" rIns="0" bIns="0" rtlCol="0" anchor="t">
            <a:spAutoFit/>
          </a:bodyPr>
          <a:lstStyle/>
          <a:p>
            <a:pPr>
              <a:lnSpc>
                <a:spcPts val="10500"/>
              </a:lnSpc>
            </a:pPr>
            <a:endParaRPr lang="en-US" sz="7500" dirty="0">
              <a:solidFill>
                <a:srgbClr val="000000"/>
              </a:solidFill>
              <a:latin typeface="Georgia Pro Bold Italics"/>
            </a:endParaRPr>
          </a:p>
          <a:p>
            <a:pPr algn="ctr"/>
            <a:r>
              <a:rPr lang="en-US" sz="6000" b="1" i="1" dirty="0">
                <a:latin typeface="Georgia Pro" panose="02040502050405020303" pitchFamily="18" charset="0"/>
              </a:rPr>
              <a:t>Do you get in your own way?</a:t>
            </a:r>
          </a:p>
          <a:p>
            <a:pPr algn="ctr"/>
            <a:endParaRPr lang="en-US" sz="6000" b="1" i="1" dirty="0">
              <a:latin typeface="Georgia Pro" panose="02040502050405020303" pitchFamily="18" charset="0"/>
            </a:endParaRPr>
          </a:p>
          <a:p>
            <a:pPr algn="ctr"/>
            <a:r>
              <a:rPr lang="en-US" sz="6000" b="1" i="1" dirty="0">
                <a:latin typeface="Georgia Pro" panose="02040502050405020303" pitchFamily="18" charset="0"/>
              </a:rPr>
              <a:t>Others’ way?</a:t>
            </a:r>
          </a:p>
          <a:p>
            <a:pPr algn="ctr"/>
            <a:endParaRPr lang="en-US" sz="4400" dirty="0">
              <a:solidFill>
                <a:srgbClr val="000000"/>
              </a:solidFill>
              <a:latin typeface="Georgia Pro"/>
            </a:endParaRPr>
          </a:p>
          <a:p>
            <a:pPr algn="just">
              <a:lnSpc>
                <a:spcPts val="4085"/>
              </a:lnSpc>
            </a:pPr>
            <a:endParaRPr lang="en-US" sz="2918" dirty="0">
              <a:solidFill>
                <a:srgbClr val="000000"/>
              </a:solidFill>
              <a:latin typeface="Georgia Pro"/>
            </a:endParaRPr>
          </a:p>
          <a:p>
            <a:pPr algn="just">
              <a:lnSpc>
                <a:spcPts val="4085"/>
              </a:lnSpc>
            </a:pPr>
            <a:endParaRPr lang="en-US" sz="2918" dirty="0">
              <a:solidFill>
                <a:srgbClr val="000000"/>
              </a:solidFill>
              <a:latin typeface="Georgia Pro"/>
            </a:endParaRPr>
          </a:p>
          <a:p>
            <a:pPr>
              <a:lnSpc>
                <a:spcPts val="4085"/>
              </a:lnSpc>
            </a:pPr>
            <a:endParaRPr lang="en-US" sz="2918" dirty="0">
              <a:solidFill>
                <a:srgbClr val="000000"/>
              </a:solidFill>
              <a:latin typeface="Georgia Pro"/>
            </a:endParaRPr>
          </a:p>
          <a:p>
            <a:pPr>
              <a:lnSpc>
                <a:spcPts val="4085"/>
              </a:lnSpc>
            </a:pPr>
            <a:endParaRPr lang="en-US" sz="2918" dirty="0">
              <a:solidFill>
                <a:srgbClr val="000000"/>
              </a:solidFill>
              <a:latin typeface="Georgia Pro"/>
            </a:endParaRPr>
          </a:p>
          <a:p>
            <a:pPr>
              <a:lnSpc>
                <a:spcPts val="4085"/>
              </a:lnSpc>
            </a:pPr>
            <a:endParaRPr lang="en-US" sz="2918" dirty="0">
              <a:solidFill>
                <a:srgbClr val="000000"/>
              </a:solidFill>
              <a:latin typeface="Georgia Pro"/>
            </a:endParaRPr>
          </a:p>
        </p:txBody>
      </p:sp>
    </p:spTree>
    <p:extLst>
      <p:ext uri="{BB962C8B-B14F-4D97-AF65-F5344CB8AC3E}">
        <p14:creationId xmlns:p14="http://schemas.microsoft.com/office/powerpoint/2010/main" val="30369087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and white banner with icons">
            <a:extLst>
              <a:ext uri="{FF2B5EF4-FFF2-40B4-BE49-F238E27FC236}">
                <a16:creationId xmlns:a16="http://schemas.microsoft.com/office/drawing/2014/main" id="{54D3F0D0-5A71-F770-5FCE-F92C3DF42619}"/>
              </a:ext>
            </a:extLst>
          </p:cNvPr>
          <p:cNvPicPr>
            <a:picLocks noChangeAspect="1"/>
          </p:cNvPicPr>
          <p:nvPr/>
        </p:nvPicPr>
        <p:blipFill>
          <a:blip r:embed="rId2">
            <a:extLst>
              <a:ext uri="{28A0092B-C50C-407E-A947-70E740481C1C}">
                <a14:useLocalDpi xmlns:a14="http://schemas.microsoft.com/office/drawing/2010/main" val="0"/>
              </a:ext>
            </a:extLst>
          </a:blip>
          <a:srcRect l="426" r="1" b="1"/>
          <a:stretch/>
        </p:blipFill>
        <p:spPr>
          <a:xfrm>
            <a:off x="20" y="1923"/>
            <a:ext cx="18287980" cy="10285077"/>
          </a:xfrm>
          <a:prstGeom prst="rect">
            <a:avLst/>
          </a:prstGeom>
        </p:spPr>
      </p:pic>
      <p:sp>
        <p:nvSpPr>
          <p:cNvPr id="2" name="Title 1">
            <a:extLst>
              <a:ext uri="{FF2B5EF4-FFF2-40B4-BE49-F238E27FC236}">
                <a16:creationId xmlns:a16="http://schemas.microsoft.com/office/drawing/2014/main" id="{5D2E753F-B516-8443-6B14-CB3BE99DEEFC}"/>
              </a:ext>
            </a:extLst>
          </p:cNvPr>
          <p:cNvSpPr>
            <a:spLocks noGrp="1"/>
          </p:cNvSpPr>
          <p:nvPr>
            <p:ph type="title" idx="4294967295"/>
          </p:nvPr>
        </p:nvSpPr>
        <p:spPr>
          <a:xfrm>
            <a:off x="457200" y="-1143000"/>
            <a:ext cx="8229600" cy="1143000"/>
          </a:xfrm>
        </p:spPr>
        <p:txBody>
          <a:bodyPr vert="horz" lIns="91440" tIns="45720" rIns="91440" bIns="45720" rtlCol="0" anchor="b">
            <a:normAutofit fontScale="90000"/>
          </a:bodyPr>
          <a:lstStyle/>
          <a:p>
            <a:r>
              <a:rPr lang="en-US" dirty="0"/>
              <a:t>Life: work/career, home/family, community/society, self - mind, body, spirit </a:t>
            </a:r>
          </a:p>
        </p:txBody>
      </p:sp>
    </p:spTree>
    <p:extLst>
      <p:ext uri="{BB962C8B-B14F-4D97-AF65-F5344CB8AC3E}">
        <p14:creationId xmlns:p14="http://schemas.microsoft.com/office/powerpoint/2010/main" val="17102785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35ACBE"/>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33123" y="258614"/>
            <a:ext cx="17821753" cy="9769771"/>
            <a:chOff x="0" y="0"/>
            <a:chExt cx="4693795" cy="2573109"/>
          </a:xfrm>
        </p:grpSpPr>
        <p:sp>
          <p:nvSpPr>
            <p:cNvPr id="3" name="Freeform 3"/>
            <p:cNvSpPr/>
            <p:nvPr/>
          </p:nvSpPr>
          <p:spPr>
            <a:xfrm>
              <a:off x="0" y="0"/>
              <a:ext cx="4693795" cy="2573108"/>
            </a:xfrm>
            <a:custGeom>
              <a:avLst/>
              <a:gdLst/>
              <a:ahLst/>
              <a:cxnLst/>
              <a:rect l="l" t="t" r="r" b="b"/>
              <a:pathLst>
                <a:path w="4693795" h="2573108">
                  <a:moveTo>
                    <a:pt x="0" y="0"/>
                  </a:moveTo>
                  <a:lnTo>
                    <a:pt x="4693795" y="0"/>
                  </a:lnTo>
                  <a:lnTo>
                    <a:pt x="4693795" y="2573108"/>
                  </a:lnTo>
                  <a:lnTo>
                    <a:pt x="0" y="2573108"/>
                  </a:lnTo>
                  <a:close/>
                </a:path>
              </a:pathLst>
            </a:custGeom>
            <a:solidFill>
              <a:srgbClr val="FFFFFF"/>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080"/>
                </a:lnSpc>
              </a:pPr>
              <a:endParaRPr/>
            </a:p>
          </p:txBody>
        </p:sp>
      </p:grpSp>
      <p:sp>
        <p:nvSpPr>
          <p:cNvPr id="5" name="TextBox 5"/>
          <p:cNvSpPr txBox="1">
            <a:spLocks noGrp="1"/>
          </p:cNvSpPr>
          <p:nvPr>
            <p:ph type="title" idx="4294967295"/>
          </p:nvPr>
        </p:nvSpPr>
        <p:spPr>
          <a:xfrm>
            <a:off x="647700" y="435166"/>
            <a:ext cx="16992600" cy="763734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endParaRPr kumimoji="0" lang="en-US" sz="7500" b="0" i="0" u="none" strike="noStrike" kern="1200" cap="none" spc="0" normalizeH="0" baseline="0" noProof="0" dirty="0">
              <a:ln>
                <a:noFill/>
              </a:ln>
              <a:solidFill>
                <a:srgbClr val="000000"/>
              </a:solidFill>
              <a:effectLst/>
              <a:uLnTx/>
              <a:uFillTx/>
              <a:latin typeface="Georgia Pro Bold Italic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rPr>
              <a:t>Question 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rPr>
              <a:t>What is my intended impact?</a:t>
            </a:r>
            <a:endParaRPr kumimoji="0" lang="en-US" sz="4400"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just"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just"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p:txBody>
      </p:sp>
    </p:spTree>
    <p:extLst>
      <p:ext uri="{BB962C8B-B14F-4D97-AF65-F5344CB8AC3E}">
        <p14:creationId xmlns:p14="http://schemas.microsoft.com/office/powerpoint/2010/main" val="38160367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35ACBE"/>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59437" y="258614"/>
            <a:ext cx="17821753" cy="9769771"/>
            <a:chOff x="0" y="0"/>
            <a:chExt cx="4693795" cy="2573109"/>
          </a:xfrm>
        </p:grpSpPr>
        <p:sp>
          <p:nvSpPr>
            <p:cNvPr id="3" name="Freeform 3"/>
            <p:cNvSpPr/>
            <p:nvPr/>
          </p:nvSpPr>
          <p:spPr>
            <a:xfrm>
              <a:off x="0" y="0"/>
              <a:ext cx="4693795" cy="2573108"/>
            </a:xfrm>
            <a:custGeom>
              <a:avLst/>
              <a:gdLst/>
              <a:ahLst/>
              <a:cxnLst/>
              <a:rect l="l" t="t" r="r" b="b"/>
              <a:pathLst>
                <a:path w="4693795" h="2573108">
                  <a:moveTo>
                    <a:pt x="0" y="0"/>
                  </a:moveTo>
                  <a:lnTo>
                    <a:pt x="4693795" y="0"/>
                  </a:lnTo>
                  <a:lnTo>
                    <a:pt x="4693795" y="2573108"/>
                  </a:lnTo>
                  <a:lnTo>
                    <a:pt x="0" y="2573108"/>
                  </a:lnTo>
                  <a:close/>
                </a:path>
              </a:pathLst>
            </a:custGeom>
            <a:solidFill>
              <a:srgbClr val="FFFFFF"/>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080"/>
                </a:lnSpc>
              </a:pPr>
              <a:endParaRPr/>
            </a:p>
          </p:txBody>
        </p:sp>
      </p:grpSp>
      <p:sp>
        <p:nvSpPr>
          <p:cNvPr id="5" name="TextBox 5"/>
          <p:cNvSpPr txBox="1">
            <a:spLocks noGrp="1"/>
          </p:cNvSpPr>
          <p:nvPr>
            <p:ph type="title" idx="4294967295"/>
          </p:nvPr>
        </p:nvSpPr>
        <p:spPr>
          <a:xfrm>
            <a:off x="2133600" y="2552700"/>
            <a:ext cx="14706600" cy="554446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endParaRPr kumimoji="0" lang="en-US" sz="7500" b="0" i="0" u="none" strike="noStrike" kern="1200" cap="none" spc="0" normalizeH="0" baseline="0" noProof="0" dirty="0">
              <a:ln>
                <a:noFill/>
              </a:ln>
              <a:solidFill>
                <a:srgbClr val="000000"/>
              </a:solidFill>
              <a:effectLst/>
              <a:uLnTx/>
              <a:uFillTx/>
              <a:latin typeface="Georgia Pro Bold Italic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chemeClr val="tx1"/>
                </a:solidFill>
                <a:effectLst/>
                <a:uLnTx/>
                <a:uFillTx/>
                <a:latin typeface="Georgia Pro" panose="02040502050405020303" pitchFamily="18" charset="0"/>
                <a:ea typeface="+mn-ea"/>
                <a:cs typeface="+mn-cs"/>
              </a:rPr>
              <a:t>Hold the Ladder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just"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just"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p:txBody>
      </p:sp>
    </p:spTree>
    <p:extLst>
      <p:ext uri="{BB962C8B-B14F-4D97-AF65-F5344CB8AC3E}">
        <p14:creationId xmlns:p14="http://schemas.microsoft.com/office/powerpoint/2010/main" val="29758895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2">
            <a:extLst>
              <a:ext uri="{FF2B5EF4-FFF2-40B4-BE49-F238E27FC236}">
                <a16:creationId xmlns:a16="http://schemas.microsoft.com/office/drawing/2014/main" id="{10DE857A-089A-454B-A61B-3D8227DFA4B6}"/>
              </a:ext>
            </a:extLst>
          </p:cNvPr>
          <p:cNvSpPr/>
          <p:nvPr/>
        </p:nvSpPr>
        <p:spPr>
          <a:xfrm>
            <a:off x="-19665" y="0"/>
            <a:ext cx="18288000" cy="10287001"/>
          </a:xfrm>
          <a:prstGeom prst="rect">
            <a:avLst/>
          </a:prstGeom>
          <a:solidFill>
            <a:srgbClr val="35ACBE"/>
          </a:solidFill>
        </p:spPr>
        <p:txBody>
          <a:bodyPr/>
          <a:lstStyle/>
          <a:p>
            <a:endParaRPr lang="en-US"/>
          </a:p>
        </p:txBody>
      </p:sp>
      <p:sp>
        <p:nvSpPr>
          <p:cNvPr id="10" name="Rectangle 9">
            <a:extLst>
              <a:ext uri="{FF2B5EF4-FFF2-40B4-BE49-F238E27FC236}">
                <a16:creationId xmlns:a16="http://schemas.microsoft.com/office/drawing/2014/main" id="{E085E090-BA88-9743-9D22-20A7F7D79831}"/>
              </a:ext>
            </a:extLst>
          </p:cNvPr>
          <p:cNvSpPr/>
          <p:nvPr/>
        </p:nvSpPr>
        <p:spPr>
          <a:xfrm>
            <a:off x="178326" y="205541"/>
            <a:ext cx="17892018" cy="98759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517D027-5FB8-7546-873C-76961A729E2B}"/>
              </a:ext>
            </a:extLst>
          </p:cNvPr>
          <p:cNvSpPr txBox="1"/>
          <p:nvPr/>
        </p:nvSpPr>
        <p:spPr>
          <a:xfrm>
            <a:off x="550606" y="908108"/>
            <a:ext cx="1872436" cy="1015663"/>
          </a:xfrm>
          <a:prstGeom prst="rect">
            <a:avLst/>
          </a:prstGeom>
          <a:noFill/>
        </p:spPr>
        <p:txBody>
          <a:bodyPr wrap="none" rtlCol="0">
            <a:spAutoFit/>
          </a:bodyPr>
          <a:lstStyle/>
          <a:p>
            <a:r>
              <a:rPr lang="en-US" sz="6000" b="1" spc="506" dirty="0">
                <a:solidFill>
                  <a:srgbClr val="FFFFFF"/>
                </a:solidFill>
                <a:latin typeface="Shadows Into Light Two" panose="02000506000000020004" pitchFamily="2" charset="0"/>
              </a:rPr>
              <a:t>Hello!</a:t>
            </a:r>
            <a:endParaRPr lang="en-US" sz="6000" b="1" dirty="0">
              <a:latin typeface="Shadows Into Light Two" panose="02000506000000020004" pitchFamily="2" charset="0"/>
            </a:endParaRPr>
          </a:p>
        </p:txBody>
      </p:sp>
      <p:sp>
        <p:nvSpPr>
          <p:cNvPr id="7" name="Rectangle 6">
            <a:extLst>
              <a:ext uri="{FF2B5EF4-FFF2-40B4-BE49-F238E27FC236}">
                <a16:creationId xmlns:a16="http://schemas.microsoft.com/office/drawing/2014/main" id="{3CB3E365-0CA9-CE49-9736-3BCFECBC61D7}"/>
              </a:ext>
            </a:extLst>
          </p:cNvPr>
          <p:cNvSpPr/>
          <p:nvPr/>
        </p:nvSpPr>
        <p:spPr>
          <a:xfrm>
            <a:off x="6251641" y="3511759"/>
            <a:ext cx="320922" cy="1374735"/>
          </a:xfrm>
          <a:prstGeom prst="rect">
            <a:avLst/>
          </a:prstGeom>
        </p:spPr>
        <p:txBody>
          <a:bodyPr wrap="none">
            <a:spAutoFit/>
          </a:bodyPr>
          <a:lstStyle/>
          <a:p>
            <a:pPr>
              <a:lnSpc>
                <a:spcPts val="5040"/>
              </a:lnSpc>
            </a:pPr>
            <a:r>
              <a:rPr lang="en-US" sz="4400" dirty="0">
                <a:solidFill>
                  <a:srgbClr val="2E2E2E"/>
                </a:solidFill>
                <a:latin typeface="Georgia" panose="02040502050405020303" pitchFamily="18" charset="0"/>
              </a:rPr>
              <a:t> </a:t>
            </a:r>
          </a:p>
          <a:p>
            <a:pPr>
              <a:lnSpc>
                <a:spcPts val="5040"/>
              </a:lnSpc>
            </a:pPr>
            <a:endParaRPr lang="en-US" sz="4400" dirty="0">
              <a:solidFill>
                <a:srgbClr val="2E2E2E"/>
              </a:solidFill>
              <a:latin typeface="Georgia" panose="02040502050405020303" pitchFamily="18" charset="0"/>
            </a:endParaRPr>
          </a:p>
        </p:txBody>
      </p:sp>
      <p:sp>
        <p:nvSpPr>
          <p:cNvPr id="13" name="Rectangle 12">
            <a:extLst>
              <a:ext uri="{FF2B5EF4-FFF2-40B4-BE49-F238E27FC236}">
                <a16:creationId xmlns:a16="http://schemas.microsoft.com/office/drawing/2014/main" id="{6B236262-6972-8B41-A61E-9B588C4AE1D1}"/>
              </a:ext>
            </a:extLst>
          </p:cNvPr>
          <p:cNvSpPr/>
          <p:nvPr/>
        </p:nvSpPr>
        <p:spPr>
          <a:xfrm>
            <a:off x="645770" y="300849"/>
            <a:ext cx="16996460" cy="8437694"/>
          </a:xfrm>
          <a:prstGeom prst="rect">
            <a:avLst/>
          </a:prstGeom>
        </p:spPr>
        <p:txBody>
          <a:bodyPr wrap="square" lIns="91440" tIns="45720" rIns="91440" bIns="45720" anchor="t">
            <a:spAutoFit/>
          </a:bodyPr>
          <a:lstStyle/>
          <a:p>
            <a:pPr algn="ctr">
              <a:lnSpc>
                <a:spcPct val="150000"/>
              </a:lnSpc>
            </a:pPr>
            <a:r>
              <a:rPr lang="en-US" sz="5000" b="1" i="1" dirty="0">
                <a:latin typeface="Georgia"/>
              </a:rPr>
              <a:t>3 Questions</a:t>
            </a:r>
          </a:p>
          <a:p>
            <a:pPr algn="ctr">
              <a:lnSpc>
                <a:spcPct val="150000"/>
              </a:lnSpc>
            </a:pPr>
            <a:endParaRPr lang="en-US" sz="5000" b="1" i="1" dirty="0">
              <a:latin typeface="Georgia"/>
            </a:endParaRPr>
          </a:p>
          <a:p>
            <a:pPr marL="914400" indent="-914400">
              <a:lnSpc>
                <a:spcPct val="150000"/>
              </a:lnSpc>
              <a:buAutoNum type="arabicPeriod"/>
            </a:pPr>
            <a:r>
              <a:rPr lang="en-US" sz="4500" dirty="0">
                <a:latin typeface="Georgia"/>
              </a:rPr>
              <a:t>What does work life harmony mean to me in this season of life?</a:t>
            </a:r>
          </a:p>
          <a:p>
            <a:pPr marL="914400" indent="-914400">
              <a:lnSpc>
                <a:spcPct val="150000"/>
              </a:lnSpc>
              <a:buAutoNum type="arabicPeriod"/>
            </a:pPr>
            <a:r>
              <a:rPr lang="en-US" sz="4500" dirty="0">
                <a:latin typeface="Georgia"/>
              </a:rPr>
              <a:t>What gets in the way?</a:t>
            </a:r>
          </a:p>
          <a:p>
            <a:pPr marL="914400" indent="-914400">
              <a:lnSpc>
                <a:spcPct val="150000"/>
              </a:lnSpc>
              <a:buAutoNum type="arabicPeriod"/>
            </a:pPr>
            <a:r>
              <a:rPr lang="en-US" sz="4500" dirty="0">
                <a:latin typeface="Georgia"/>
              </a:rPr>
              <a:t>What is my intended impact in this season of my life?</a:t>
            </a:r>
          </a:p>
          <a:p>
            <a:pPr>
              <a:lnSpc>
                <a:spcPts val="5040"/>
              </a:lnSpc>
            </a:pPr>
            <a:endParaRPr lang="en-US" sz="4000" dirty="0">
              <a:latin typeface="Georgia" panose="02040502050405020303" pitchFamily="18" charset="0"/>
            </a:endParaRPr>
          </a:p>
          <a:p>
            <a:pPr>
              <a:lnSpc>
                <a:spcPts val="5040"/>
              </a:lnSpc>
            </a:pPr>
            <a:endParaRPr lang="en-US" sz="4000" dirty="0">
              <a:latin typeface="Georgia" panose="02040502050405020303" pitchFamily="18" charset="0"/>
            </a:endParaRPr>
          </a:p>
          <a:p>
            <a:pPr algn="ctr">
              <a:lnSpc>
                <a:spcPts val="5040"/>
              </a:lnSpc>
            </a:pPr>
            <a:endParaRPr lang="en-US" sz="4000" b="1" dirty="0">
              <a:solidFill>
                <a:srgbClr val="2E2E2E"/>
              </a:solidFill>
              <a:latin typeface="Georgia" panose="02040502050405020303" pitchFamily="18" charset="0"/>
            </a:endParaRPr>
          </a:p>
        </p:txBody>
      </p:sp>
      <p:sp>
        <p:nvSpPr>
          <p:cNvPr id="2" name="TextBox 1">
            <a:extLst>
              <a:ext uri="{FF2B5EF4-FFF2-40B4-BE49-F238E27FC236}">
                <a16:creationId xmlns:a16="http://schemas.microsoft.com/office/drawing/2014/main" id="{201A47EE-A01D-FCFC-FE62-CF203257DFA5}"/>
              </a:ext>
            </a:extLst>
          </p:cNvPr>
          <p:cNvSpPr txBox="1"/>
          <p:nvPr/>
        </p:nvSpPr>
        <p:spPr>
          <a:xfrm>
            <a:off x="14130740" y="9057019"/>
            <a:ext cx="4038600" cy="553998"/>
          </a:xfrm>
          <a:prstGeom prst="rect">
            <a:avLst/>
          </a:prstGeom>
          <a:noFill/>
        </p:spPr>
        <p:txBody>
          <a:bodyPr wrap="square" rtlCol="0">
            <a:spAutoFit/>
          </a:bodyPr>
          <a:lstStyle/>
          <a:p>
            <a:r>
              <a:rPr lang="en-US" sz="3000" dirty="0">
                <a:latin typeface="Georgia"/>
              </a:rPr>
              <a:t>Workbook Page 9</a:t>
            </a:r>
            <a:endParaRPr lang="en-US" sz="3000" dirty="0"/>
          </a:p>
        </p:txBody>
      </p:sp>
    </p:spTree>
    <p:extLst>
      <p:ext uri="{BB962C8B-B14F-4D97-AF65-F5344CB8AC3E}">
        <p14:creationId xmlns:p14="http://schemas.microsoft.com/office/powerpoint/2010/main" val="121967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2">
            <a:extLst>
              <a:ext uri="{FF2B5EF4-FFF2-40B4-BE49-F238E27FC236}">
                <a16:creationId xmlns:a16="http://schemas.microsoft.com/office/drawing/2014/main" id="{10DE857A-089A-454B-A61B-3D8227DFA4B6}"/>
              </a:ext>
              <a:ext uri="{C183D7F6-B498-43B3-948B-1728B52AA6E4}">
                <adec:decorative xmlns:adec="http://schemas.microsoft.com/office/drawing/2017/decorative" val="1"/>
              </a:ext>
            </a:extLst>
          </p:cNvPr>
          <p:cNvSpPr/>
          <p:nvPr/>
        </p:nvSpPr>
        <p:spPr>
          <a:xfrm>
            <a:off x="-19665" y="0"/>
            <a:ext cx="18288000" cy="10287001"/>
          </a:xfrm>
          <a:prstGeom prst="rect">
            <a:avLst/>
          </a:prstGeom>
          <a:solidFill>
            <a:srgbClr val="35ACBE"/>
          </a:solidFill>
        </p:spPr>
        <p:txBody>
          <a:bodyPr/>
          <a:lstStyle/>
          <a:p>
            <a:endParaRPr lang="en-US"/>
          </a:p>
        </p:txBody>
      </p:sp>
      <p:sp>
        <p:nvSpPr>
          <p:cNvPr id="10" name="Rectangle 9">
            <a:extLst>
              <a:ext uri="{FF2B5EF4-FFF2-40B4-BE49-F238E27FC236}">
                <a16:creationId xmlns:a16="http://schemas.microsoft.com/office/drawing/2014/main" id="{E085E090-BA88-9743-9D22-20A7F7D79831}"/>
              </a:ext>
              <a:ext uri="{C183D7F6-B498-43B3-948B-1728B52AA6E4}">
                <adec:decorative xmlns:adec="http://schemas.microsoft.com/office/drawing/2017/decorative" val="1"/>
              </a:ext>
            </a:extLst>
          </p:cNvPr>
          <p:cNvSpPr/>
          <p:nvPr/>
        </p:nvSpPr>
        <p:spPr>
          <a:xfrm>
            <a:off x="178326" y="205541"/>
            <a:ext cx="17892018" cy="98759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517D027-5FB8-7546-873C-76961A729E2B}"/>
              </a:ext>
              <a:ext uri="{C183D7F6-B498-43B3-948B-1728B52AA6E4}">
                <adec:decorative xmlns:adec="http://schemas.microsoft.com/office/drawing/2017/decorative" val="1"/>
              </a:ext>
            </a:extLst>
          </p:cNvPr>
          <p:cNvSpPr txBox="1"/>
          <p:nvPr/>
        </p:nvSpPr>
        <p:spPr>
          <a:xfrm>
            <a:off x="550606" y="908108"/>
            <a:ext cx="1872436" cy="1015663"/>
          </a:xfrm>
          <a:prstGeom prst="rect">
            <a:avLst/>
          </a:prstGeom>
          <a:noFill/>
        </p:spPr>
        <p:txBody>
          <a:bodyPr wrap="none" rtlCol="0">
            <a:spAutoFit/>
          </a:bodyPr>
          <a:lstStyle/>
          <a:p>
            <a:r>
              <a:rPr lang="en-US" sz="6000" b="1" spc="506" dirty="0">
                <a:solidFill>
                  <a:srgbClr val="FFFFFF"/>
                </a:solidFill>
                <a:latin typeface="Shadows Into Light Two" panose="02000506000000020004" pitchFamily="2" charset="0"/>
              </a:rPr>
              <a:t>Hello!</a:t>
            </a:r>
            <a:endParaRPr lang="en-US" sz="6000" b="1" dirty="0">
              <a:latin typeface="Shadows Into Light Two" panose="02000506000000020004" pitchFamily="2" charset="0"/>
            </a:endParaRPr>
          </a:p>
        </p:txBody>
      </p:sp>
      <p:sp>
        <p:nvSpPr>
          <p:cNvPr id="7" name="Rectangle 6">
            <a:extLst>
              <a:ext uri="{FF2B5EF4-FFF2-40B4-BE49-F238E27FC236}">
                <a16:creationId xmlns:a16="http://schemas.microsoft.com/office/drawing/2014/main" id="{3CB3E365-0CA9-CE49-9736-3BCFECBC61D7}"/>
              </a:ext>
              <a:ext uri="{C183D7F6-B498-43B3-948B-1728B52AA6E4}">
                <adec:decorative xmlns:adec="http://schemas.microsoft.com/office/drawing/2017/decorative" val="1"/>
              </a:ext>
            </a:extLst>
          </p:cNvPr>
          <p:cNvSpPr/>
          <p:nvPr/>
        </p:nvSpPr>
        <p:spPr>
          <a:xfrm>
            <a:off x="6251641" y="3511759"/>
            <a:ext cx="320922" cy="1374735"/>
          </a:xfrm>
          <a:prstGeom prst="rect">
            <a:avLst/>
          </a:prstGeom>
        </p:spPr>
        <p:txBody>
          <a:bodyPr wrap="none">
            <a:spAutoFit/>
          </a:bodyPr>
          <a:lstStyle/>
          <a:p>
            <a:pPr>
              <a:lnSpc>
                <a:spcPts val="5040"/>
              </a:lnSpc>
            </a:pPr>
            <a:r>
              <a:rPr lang="en-US" sz="4400" dirty="0">
                <a:solidFill>
                  <a:srgbClr val="2E2E2E"/>
                </a:solidFill>
                <a:latin typeface="Georgia" panose="02040502050405020303" pitchFamily="18" charset="0"/>
              </a:rPr>
              <a:t> </a:t>
            </a:r>
          </a:p>
          <a:p>
            <a:pPr>
              <a:lnSpc>
                <a:spcPts val="5040"/>
              </a:lnSpc>
            </a:pPr>
            <a:endParaRPr lang="en-US" sz="4400" dirty="0">
              <a:solidFill>
                <a:srgbClr val="2E2E2E"/>
              </a:solidFill>
              <a:latin typeface="Georgia" panose="02040502050405020303" pitchFamily="18" charset="0"/>
            </a:endParaRPr>
          </a:p>
        </p:txBody>
      </p:sp>
      <p:sp>
        <p:nvSpPr>
          <p:cNvPr id="13" name="Title 12">
            <a:extLst>
              <a:ext uri="{FF2B5EF4-FFF2-40B4-BE49-F238E27FC236}">
                <a16:creationId xmlns:a16="http://schemas.microsoft.com/office/drawing/2014/main" id="{6B236262-6972-8B41-A61E-9B588C4AE1D1}"/>
              </a:ext>
            </a:extLst>
          </p:cNvPr>
          <p:cNvSpPr>
            <a:spLocks noGrp="1"/>
          </p:cNvSpPr>
          <p:nvPr>
            <p:ph type="title" idx="4294967295"/>
          </p:nvPr>
        </p:nvSpPr>
        <p:spPr>
          <a:xfrm>
            <a:off x="1028498" y="4000500"/>
            <a:ext cx="16191673" cy="325678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5040"/>
              </a:lnSpc>
              <a:spcBef>
                <a:spcPts val="0"/>
              </a:spcBef>
              <a:spcAft>
                <a:spcPts val="0"/>
              </a:spcAft>
              <a:buClrTx/>
              <a:buSzTx/>
              <a:buFontTx/>
              <a:buNone/>
              <a:tabLst/>
              <a:defRPr/>
            </a:pPr>
            <a:r>
              <a:rPr kumimoji="0" lang="en-US" sz="6000" b="1" i="1" u="none" strike="noStrike" kern="1200" cap="none" spc="0" normalizeH="0" baseline="0" noProof="0" dirty="0">
                <a:ln>
                  <a:noFill/>
                </a:ln>
                <a:solidFill>
                  <a:schemeClr val="tx1"/>
                </a:solidFill>
                <a:effectLst/>
                <a:uLnTx/>
                <a:uFillTx/>
                <a:latin typeface="Georgia"/>
                <a:ea typeface="+mn-ea"/>
                <a:cs typeface="+mn-cs"/>
              </a:rPr>
              <a:t>2-word check in</a:t>
            </a:r>
          </a:p>
          <a:p>
            <a:pPr marL="0" marR="0" lvl="0" indent="0" algn="l" defTabSz="914400" rtl="0" eaLnBrk="1" fontAlgn="auto" latinLnBrk="0" hangingPunct="1">
              <a:lnSpc>
                <a:spcPts val="504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Georgia" panose="02040502050405020303" pitchFamily="18" charset="0"/>
              <a:ea typeface="+mn-ea"/>
              <a:cs typeface="+mn-cs"/>
            </a:endParaRPr>
          </a:p>
          <a:p>
            <a:pPr marL="0" marR="0" lvl="0" indent="0" algn="l" defTabSz="914400" rtl="0" eaLnBrk="1" fontAlgn="auto" latinLnBrk="0" hangingPunct="1">
              <a:lnSpc>
                <a:spcPts val="5040"/>
              </a:lnSpc>
              <a:spcBef>
                <a:spcPts val="0"/>
              </a:spcBef>
              <a:spcAft>
                <a:spcPts val="0"/>
              </a:spcAft>
              <a:buClrTx/>
              <a:buSzTx/>
              <a:buFontTx/>
              <a:buNone/>
              <a:tabLst/>
              <a:defRPr/>
            </a:pPr>
            <a:endParaRPr kumimoji="0" lang="en-US" sz="4000" b="0" i="0" u="none" strike="noStrike" kern="1200" cap="none" spc="0" normalizeH="0" baseline="0" noProof="0" dirty="0">
              <a:ln>
                <a:noFill/>
              </a:ln>
              <a:solidFill>
                <a:schemeClr val="tx1"/>
              </a:solidFill>
              <a:effectLst/>
              <a:uLnTx/>
              <a:uFillTx/>
              <a:latin typeface="Georgia" panose="02040502050405020303" pitchFamily="18" charset="0"/>
              <a:ea typeface="+mn-ea"/>
              <a:cs typeface="+mn-cs"/>
            </a:endParaRPr>
          </a:p>
          <a:p>
            <a:pPr marL="0" marR="0" lvl="0" indent="0" algn="l" defTabSz="914400" rtl="0" eaLnBrk="1" fontAlgn="auto" latinLnBrk="0" hangingPunct="1">
              <a:lnSpc>
                <a:spcPts val="5040"/>
              </a:lnSpc>
              <a:spcBef>
                <a:spcPts val="0"/>
              </a:spcBef>
              <a:spcAft>
                <a:spcPts val="0"/>
              </a:spcAft>
              <a:buClrTx/>
              <a:buSzTx/>
              <a:buFontTx/>
              <a:buNone/>
              <a:tabLst/>
              <a:defRPr/>
            </a:pPr>
            <a:endParaRPr kumimoji="0" lang="en-US" sz="4000" b="0" i="0" u="none" strike="noStrike" kern="1200" cap="none" spc="0" normalizeH="0" baseline="0" noProof="0" dirty="0">
              <a:ln>
                <a:noFill/>
              </a:ln>
              <a:solidFill>
                <a:schemeClr val="tx1"/>
              </a:solidFill>
              <a:effectLst/>
              <a:uLnTx/>
              <a:uFillTx/>
              <a:latin typeface="Georgia" panose="02040502050405020303" pitchFamily="18" charset="0"/>
              <a:ea typeface="+mn-ea"/>
              <a:cs typeface="+mn-cs"/>
            </a:endParaRPr>
          </a:p>
          <a:p>
            <a:pPr marL="0" marR="0" lvl="0" indent="0" algn="ctr" defTabSz="914400" rtl="0" eaLnBrk="1" fontAlgn="auto" latinLnBrk="0" hangingPunct="1">
              <a:lnSpc>
                <a:spcPts val="504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2E2E2E"/>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12874106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2">
            <a:extLst>
              <a:ext uri="{FF2B5EF4-FFF2-40B4-BE49-F238E27FC236}">
                <a16:creationId xmlns:a16="http://schemas.microsoft.com/office/drawing/2014/main" id="{10DE857A-089A-454B-A61B-3D8227DFA4B6}"/>
              </a:ext>
            </a:extLst>
          </p:cNvPr>
          <p:cNvSpPr/>
          <p:nvPr/>
        </p:nvSpPr>
        <p:spPr>
          <a:xfrm>
            <a:off x="-19665" y="0"/>
            <a:ext cx="18288000" cy="10287001"/>
          </a:xfrm>
          <a:prstGeom prst="rect">
            <a:avLst/>
          </a:prstGeom>
          <a:solidFill>
            <a:srgbClr val="35ACBE"/>
          </a:solidFill>
        </p:spPr>
        <p:txBody>
          <a:bodyPr/>
          <a:lstStyle/>
          <a:p>
            <a:endParaRPr lang="en-US"/>
          </a:p>
        </p:txBody>
      </p:sp>
      <p:sp>
        <p:nvSpPr>
          <p:cNvPr id="10" name="Rectangle 9">
            <a:extLst>
              <a:ext uri="{FF2B5EF4-FFF2-40B4-BE49-F238E27FC236}">
                <a16:creationId xmlns:a16="http://schemas.microsoft.com/office/drawing/2014/main" id="{E085E090-BA88-9743-9D22-20A7F7D79831}"/>
              </a:ext>
            </a:extLst>
          </p:cNvPr>
          <p:cNvSpPr/>
          <p:nvPr/>
        </p:nvSpPr>
        <p:spPr>
          <a:xfrm>
            <a:off x="178326" y="205541"/>
            <a:ext cx="17892018" cy="98759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517D027-5FB8-7546-873C-76961A729E2B}"/>
              </a:ext>
            </a:extLst>
          </p:cNvPr>
          <p:cNvSpPr txBox="1"/>
          <p:nvPr/>
        </p:nvSpPr>
        <p:spPr>
          <a:xfrm>
            <a:off x="550606" y="908108"/>
            <a:ext cx="1872436" cy="1015663"/>
          </a:xfrm>
          <a:prstGeom prst="rect">
            <a:avLst/>
          </a:prstGeom>
          <a:noFill/>
        </p:spPr>
        <p:txBody>
          <a:bodyPr wrap="none" rtlCol="0">
            <a:spAutoFit/>
          </a:bodyPr>
          <a:lstStyle/>
          <a:p>
            <a:r>
              <a:rPr lang="en-US" sz="6000" b="1" spc="506" dirty="0">
                <a:solidFill>
                  <a:srgbClr val="FFFFFF"/>
                </a:solidFill>
                <a:latin typeface="Shadows Into Light Two" panose="02000506000000020004" pitchFamily="2" charset="0"/>
              </a:rPr>
              <a:t>Hello!</a:t>
            </a:r>
            <a:endParaRPr lang="en-US" sz="6000" b="1" dirty="0">
              <a:latin typeface="Shadows Into Light Two" panose="02000506000000020004" pitchFamily="2" charset="0"/>
            </a:endParaRPr>
          </a:p>
        </p:txBody>
      </p:sp>
      <p:sp>
        <p:nvSpPr>
          <p:cNvPr id="7" name="Rectangle 6">
            <a:extLst>
              <a:ext uri="{FF2B5EF4-FFF2-40B4-BE49-F238E27FC236}">
                <a16:creationId xmlns:a16="http://schemas.microsoft.com/office/drawing/2014/main" id="{3CB3E365-0CA9-CE49-9736-3BCFECBC61D7}"/>
              </a:ext>
            </a:extLst>
          </p:cNvPr>
          <p:cNvSpPr/>
          <p:nvPr/>
        </p:nvSpPr>
        <p:spPr>
          <a:xfrm>
            <a:off x="6251641" y="3511759"/>
            <a:ext cx="320922" cy="1374735"/>
          </a:xfrm>
          <a:prstGeom prst="rect">
            <a:avLst/>
          </a:prstGeom>
        </p:spPr>
        <p:txBody>
          <a:bodyPr wrap="none">
            <a:spAutoFit/>
          </a:bodyPr>
          <a:lstStyle/>
          <a:p>
            <a:pPr>
              <a:lnSpc>
                <a:spcPts val="5040"/>
              </a:lnSpc>
            </a:pPr>
            <a:r>
              <a:rPr lang="en-US" sz="4400" dirty="0">
                <a:solidFill>
                  <a:srgbClr val="2E2E2E"/>
                </a:solidFill>
                <a:latin typeface="Georgia" panose="02040502050405020303" pitchFamily="18" charset="0"/>
              </a:rPr>
              <a:t> </a:t>
            </a:r>
          </a:p>
          <a:p>
            <a:pPr>
              <a:lnSpc>
                <a:spcPts val="5040"/>
              </a:lnSpc>
            </a:pPr>
            <a:endParaRPr lang="en-US" sz="4400" dirty="0">
              <a:solidFill>
                <a:srgbClr val="2E2E2E"/>
              </a:solidFill>
              <a:latin typeface="Georgia" panose="02040502050405020303" pitchFamily="18" charset="0"/>
            </a:endParaRPr>
          </a:p>
        </p:txBody>
      </p:sp>
      <p:sp>
        <p:nvSpPr>
          <p:cNvPr id="13" name="Rectangle 12">
            <a:extLst>
              <a:ext uri="{FF2B5EF4-FFF2-40B4-BE49-F238E27FC236}">
                <a16:creationId xmlns:a16="http://schemas.microsoft.com/office/drawing/2014/main" id="{6B236262-6972-8B41-A61E-9B588C4AE1D1}"/>
              </a:ext>
            </a:extLst>
          </p:cNvPr>
          <p:cNvSpPr/>
          <p:nvPr/>
        </p:nvSpPr>
        <p:spPr>
          <a:xfrm>
            <a:off x="1028498" y="4000500"/>
            <a:ext cx="16191673" cy="4923912"/>
          </a:xfrm>
          <a:prstGeom prst="rect">
            <a:avLst/>
          </a:prstGeom>
        </p:spPr>
        <p:txBody>
          <a:bodyPr wrap="square" lIns="91440" tIns="45720" rIns="91440" bIns="45720" anchor="t">
            <a:spAutoFit/>
          </a:bodyPr>
          <a:lstStyle/>
          <a:p>
            <a:pPr algn="ctr">
              <a:lnSpc>
                <a:spcPct val="150000"/>
              </a:lnSpc>
            </a:pPr>
            <a:r>
              <a:rPr lang="en-US" sz="5000" b="1" i="1" dirty="0">
                <a:latin typeface="Georgia"/>
              </a:rPr>
              <a:t>What is one thing you can do TODAY to move closer to your desired state?</a:t>
            </a:r>
          </a:p>
          <a:p>
            <a:pPr>
              <a:lnSpc>
                <a:spcPts val="5040"/>
              </a:lnSpc>
            </a:pPr>
            <a:endParaRPr lang="en-US" sz="3200" dirty="0">
              <a:latin typeface="Georgia" panose="02040502050405020303" pitchFamily="18" charset="0"/>
            </a:endParaRPr>
          </a:p>
          <a:p>
            <a:pPr>
              <a:lnSpc>
                <a:spcPts val="5040"/>
              </a:lnSpc>
            </a:pPr>
            <a:endParaRPr lang="en-US" sz="4000" dirty="0">
              <a:latin typeface="Georgia" panose="02040502050405020303" pitchFamily="18" charset="0"/>
            </a:endParaRPr>
          </a:p>
          <a:p>
            <a:pPr>
              <a:lnSpc>
                <a:spcPts val="5040"/>
              </a:lnSpc>
            </a:pPr>
            <a:endParaRPr lang="en-US" sz="4000" dirty="0">
              <a:latin typeface="Georgia" panose="02040502050405020303" pitchFamily="18" charset="0"/>
            </a:endParaRPr>
          </a:p>
          <a:p>
            <a:pPr algn="ctr">
              <a:lnSpc>
                <a:spcPts val="5040"/>
              </a:lnSpc>
            </a:pPr>
            <a:endParaRPr lang="en-US" sz="4000" b="1" dirty="0">
              <a:solidFill>
                <a:srgbClr val="2E2E2E"/>
              </a:solidFill>
              <a:latin typeface="Georgia" panose="02040502050405020303" pitchFamily="18" charset="0"/>
            </a:endParaRPr>
          </a:p>
        </p:txBody>
      </p:sp>
      <p:sp>
        <p:nvSpPr>
          <p:cNvPr id="2" name="TextBox 1">
            <a:extLst>
              <a:ext uri="{FF2B5EF4-FFF2-40B4-BE49-F238E27FC236}">
                <a16:creationId xmlns:a16="http://schemas.microsoft.com/office/drawing/2014/main" id="{0788B26F-DAE1-E8EC-9035-E6524389E541}"/>
              </a:ext>
            </a:extLst>
          </p:cNvPr>
          <p:cNvSpPr txBox="1"/>
          <p:nvPr/>
        </p:nvSpPr>
        <p:spPr>
          <a:xfrm>
            <a:off x="14130740" y="9057019"/>
            <a:ext cx="4038600" cy="553998"/>
          </a:xfrm>
          <a:prstGeom prst="rect">
            <a:avLst/>
          </a:prstGeom>
          <a:noFill/>
        </p:spPr>
        <p:txBody>
          <a:bodyPr wrap="square" rtlCol="0">
            <a:spAutoFit/>
          </a:bodyPr>
          <a:lstStyle/>
          <a:p>
            <a:r>
              <a:rPr lang="en-US" sz="3000" dirty="0">
                <a:latin typeface="Georgia"/>
              </a:rPr>
              <a:t>Workbook Page 9</a:t>
            </a:r>
            <a:endParaRPr lang="en-US" sz="3000" dirty="0"/>
          </a:p>
        </p:txBody>
      </p:sp>
    </p:spTree>
    <p:extLst>
      <p:ext uri="{BB962C8B-B14F-4D97-AF65-F5344CB8AC3E}">
        <p14:creationId xmlns:p14="http://schemas.microsoft.com/office/powerpoint/2010/main" val="20654185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2">
            <a:extLst>
              <a:ext uri="{FF2B5EF4-FFF2-40B4-BE49-F238E27FC236}">
                <a16:creationId xmlns:a16="http://schemas.microsoft.com/office/drawing/2014/main" id="{10DE857A-089A-454B-A61B-3D8227DFA4B6}"/>
              </a:ext>
            </a:extLst>
          </p:cNvPr>
          <p:cNvSpPr/>
          <p:nvPr/>
        </p:nvSpPr>
        <p:spPr>
          <a:xfrm>
            <a:off x="-19665" y="0"/>
            <a:ext cx="18288000" cy="10287001"/>
          </a:xfrm>
          <a:prstGeom prst="rect">
            <a:avLst/>
          </a:prstGeom>
          <a:solidFill>
            <a:srgbClr val="35ACBE"/>
          </a:solidFill>
        </p:spPr>
        <p:txBody>
          <a:bodyPr/>
          <a:lstStyle/>
          <a:p>
            <a:endParaRPr lang="en-US"/>
          </a:p>
        </p:txBody>
      </p:sp>
      <p:sp>
        <p:nvSpPr>
          <p:cNvPr id="10" name="Rectangle 9">
            <a:extLst>
              <a:ext uri="{FF2B5EF4-FFF2-40B4-BE49-F238E27FC236}">
                <a16:creationId xmlns:a16="http://schemas.microsoft.com/office/drawing/2014/main" id="{E085E090-BA88-9743-9D22-20A7F7D79831}"/>
              </a:ext>
            </a:extLst>
          </p:cNvPr>
          <p:cNvSpPr/>
          <p:nvPr/>
        </p:nvSpPr>
        <p:spPr>
          <a:xfrm>
            <a:off x="178326" y="205541"/>
            <a:ext cx="17892018" cy="98759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517D027-5FB8-7546-873C-76961A729E2B}"/>
              </a:ext>
            </a:extLst>
          </p:cNvPr>
          <p:cNvSpPr txBox="1"/>
          <p:nvPr/>
        </p:nvSpPr>
        <p:spPr>
          <a:xfrm>
            <a:off x="550606" y="908108"/>
            <a:ext cx="1872436" cy="1015663"/>
          </a:xfrm>
          <a:prstGeom prst="rect">
            <a:avLst/>
          </a:prstGeom>
          <a:noFill/>
        </p:spPr>
        <p:txBody>
          <a:bodyPr wrap="none" rtlCol="0">
            <a:spAutoFit/>
          </a:bodyPr>
          <a:lstStyle/>
          <a:p>
            <a:r>
              <a:rPr lang="en-US" sz="6000" b="1" spc="506" dirty="0">
                <a:solidFill>
                  <a:srgbClr val="FFFFFF"/>
                </a:solidFill>
                <a:latin typeface="Shadows Into Light Two" panose="02000506000000020004" pitchFamily="2" charset="0"/>
              </a:rPr>
              <a:t>Hello!</a:t>
            </a:r>
            <a:endParaRPr lang="en-US" sz="6000" b="1" dirty="0">
              <a:latin typeface="Shadows Into Light Two" panose="02000506000000020004" pitchFamily="2" charset="0"/>
            </a:endParaRPr>
          </a:p>
        </p:txBody>
      </p:sp>
      <p:sp>
        <p:nvSpPr>
          <p:cNvPr id="7" name="Rectangle 6">
            <a:extLst>
              <a:ext uri="{FF2B5EF4-FFF2-40B4-BE49-F238E27FC236}">
                <a16:creationId xmlns:a16="http://schemas.microsoft.com/office/drawing/2014/main" id="{3CB3E365-0CA9-CE49-9736-3BCFECBC61D7}"/>
              </a:ext>
            </a:extLst>
          </p:cNvPr>
          <p:cNvSpPr/>
          <p:nvPr/>
        </p:nvSpPr>
        <p:spPr>
          <a:xfrm>
            <a:off x="6251641" y="3511759"/>
            <a:ext cx="320922" cy="1374735"/>
          </a:xfrm>
          <a:prstGeom prst="rect">
            <a:avLst/>
          </a:prstGeom>
        </p:spPr>
        <p:txBody>
          <a:bodyPr wrap="none">
            <a:spAutoFit/>
          </a:bodyPr>
          <a:lstStyle/>
          <a:p>
            <a:pPr>
              <a:lnSpc>
                <a:spcPts val="5040"/>
              </a:lnSpc>
            </a:pPr>
            <a:r>
              <a:rPr lang="en-US" sz="4400" dirty="0">
                <a:solidFill>
                  <a:srgbClr val="2E2E2E"/>
                </a:solidFill>
                <a:latin typeface="Georgia" panose="02040502050405020303" pitchFamily="18" charset="0"/>
              </a:rPr>
              <a:t> </a:t>
            </a:r>
          </a:p>
          <a:p>
            <a:pPr>
              <a:lnSpc>
                <a:spcPts val="5040"/>
              </a:lnSpc>
            </a:pPr>
            <a:endParaRPr lang="en-US" sz="4400" dirty="0">
              <a:solidFill>
                <a:srgbClr val="2E2E2E"/>
              </a:solidFill>
              <a:latin typeface="Georgia" panose="02040502050405020303" pitchFamily="18" charset="0"/>
            </a:endParaRPr>
          </a:p>
        </p:txBody>
      </p:sp>
      <p:pic>
        <p:nvPicPr>
          <p:cNvPr id="5" name="Picture 4" descr="A close-up of a thank you sign&#10;&#10;Description automatically generated">
            <a:extLst>
              <a:ext uri="{FF2B5EF4-FFF2-40B4-BE49-F238E27FC236}">
                <a16:creationId xmlns:a16="http://schemas.microsoft.com/office/drawing/2014/main" id="{88E00D12-6DCF-502E-07AB-3A8CF7450B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794" y="800100"/>
            <a:ext cx="16528411" cy="7503555"/>
          </a:xfrm>
          <a:prstGeom prst="rect">
            <a:avLst/>
          </a:prstGeom>
        </p:spPr>
      </p:pic>
    </p:spTree>
    <p:extLst>
      <p:ext uri="{BB962C8B-B14F-4D97-AF65-F5344CB8AC3E}">
        <p14:creationId xmlns:p14="http://schemas.microsoft.com/office/powerpoint/2010/main" val="29160781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35ACBE"/>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26238" y="241903"/>
            <a:ext cx="17754556" cy="9739854"/>
            <a:chOff x="0" y="0"/>
            <a:chExt cx="4676097" cy="2565229"/>
          </a:xfrm>
        </p:grpSpPr>
        <p:sp>
          <p:nvSpPr>
            <p:cNvPr id="3" name="Freeform 3"/>
            <p:cNvSpPr/>
            <p:nvPr/>
          </p:nvSpPr>
          <p:spPr>
            <a:xfrm>
              <a:off x="0" y="0"/>
              <a:ext cx="4676097" cy="2565229"/>
            </a:xfrm>
            <a:custGeom>
              <a:avLst/>
              <a:gdLst/>
              <a:ahLst/>
              <a:cxnLst/>
              <a:rect l="l" t="t" r="r" b="b"/>
              <a:pathLst>
                <a:path w="4676097" h="2565229">
                  <a:moveTo>
                    <a:pt x="0" y="0"/>
                  </a:moveTo>
                  <a:lnTo>
                    <a:pt x="4676097" y="0"/>
                  </a:lnTo>
                  <a:lnTo>
                    <a:pt x="4676097" y="2565229"/>
                  </a:lnTo>
                  <a:lnTo>
                    <a:pt x="0" y="2565229"/>
                  </a:lnTo>
                  <a:close/>
                </a:path>
              </a:pathLst>
            </a:custGeom>
            <a:solidFill>
              <a:srgbClr val="FFFFFF"/>
            </a:solidFill>
          </p:spPr>
          <p:txBody>
            <a:bodyPr/>
            <a:lstStyle/>
            <a:p>
              <a:endParaRPr lang="en-US"/>
            </a:p>
          </p:txBody>
        </p:sp>
        <p:sp>
          <p:nvSpPr>
            <p:cNvPr id="4" name="TextBox 4"/>
            <p:cNvSpPr txBox="1"/>
            <p:nvPr/>
          </p:nvSpPr>
          <p:spPr>
            <a:xfrm>
              <a:off x="0" y="-66675"/>
              <a:ext cx="812800" cy="879475"/>
            </a:xfrm>
            <a:prstGeom prst="rect">
              <a:avLst/>
            </a:prstGeom>
          </p:spPr>
          <p:txBody>
            <a:bodyPr lIns="50800" tIns="50800" rIns="50800" bIns="50800" rtlCol="0" anchor="ctr"/>
            <a:lstStyle/>
            <a:p>
              <a:pPr algn="ctr">
                <a:lnSpc>
                  <a:spcPts val="3359"/>
                </a:lnSpc>
              </a:pPr>
              <a:endParaRPr/>
            </a:p>
          </p:txBody>
        </p:sp>
      </p:grpSp>
      <p:sp>
        <p:nvSpPr>
          <p:cNvPr id="5" name="Freeform 5">
            <a:extLst>
              <a:ext uri="{C183D7F6-B498-43B3-948B-1728B52AA6E4}">
                <adec:decorative xmlns:adec="http://schemas.microsoft.com/office/drawing/2017/decorative" val="1"/>
              </a:ext>
            </a:extLst>
          </p:cNvPr>
          <p:cNvSpPr/>
          <p:nvPr/>
        </p:nvSpPr>
        <p:spPr>
          <a:xfrm rot="-5400000">
            <a:off x="16905215" y="1385687"/>
            <a:ext cx="844062" cy="211015"/>
          </a:xfrm>
          <a:custGeom>
            <a:avLst/>
            <a:gdLst/>
            <a:ahLst/>
            <a:cxnLst/>
            <a:rect l="l" t="t" r="r" b="b"/>
            <a:pathLst>
              <a:path w="844062" h="211015">
                <a:moveTo>
                  <a:pt x="0" y="0"/>
                </a:moveTo>
                <a:lnTo>
                  <a:pt x="844062" y="0"/>
                </a:lnTo>
                <a:lnTo>
                  <a:pt x="844062"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AutoShape 6">
            <a:extLst>
              <a:ext uri="{C183D7F6-B498-43B3-948B-1728B52AA6E4}">
                <adec:decorative xmlns:adec="http://schemas.microsoft.com/office/drawing/2017/decorative" val="1"/>
              </a:ext>
            </a:extLst>
          </p:cNvPr>
          <p:cNvSpPr/>
          <p:nvPr/>
        </p:nvSpPr>
        <p:spPr>
          <a:xfrm rot="-5376337">
            <a:off x="16289363" y="3377588"/>
            <a:ext cx="2075766" cy="0"/>
          </a:xfrm>
          <a:prstGeom prst="line">
            <a:avLst/>
          </a:prstGeom>
          <a:ln w="28575" cap="rnd">
            <a:solidFill>
              <a:srgbClr val="F15C44">
                <a:alpha val="74902"/>
              </a:srgbClr>
            </a:solidFill>
            <a:prstDash val="solid"/>
            <a:headEnd type="none" w="sm" len="sm"/>
            <a:tailEnd type="none" w="sm" len="sm"/>
          </a:ln>
        </p:spPr>
        <p:txBody>
          <a:bodyPr/>
          <a:lstStyle/>
          <a:p>
            <a:endParaRPr lang="en-US"/>
          </a:p>
        </p:txBody>
      </p:sp>
      <p:sp>
        <p:nvSpPr>
          <p:cNvPr id="7" name="Freeform 7">
            <a:extLst>
              <a:ext uri="{C183D7F6-B498-43B3-948B-1728B52AA6E4}">
                <adec:decorative xmlns:adec="http://schemas.microsoft.com/office/drawing/2017/decorative" val="1"/>
              </a:ext>
            </a:extLst>
          </p:cNvPr>
          <p:cNvSpPr/>
          <p:nvPr/>
        </p:nvSpPr>
        <p:spPr>
          <a:xfrm>
            <a:off x="10808987" y="4775081"/>
            <a:ext cx="478506" cy="336749"/>
          </a:xfrm>
          <a:custGeom>
            <a:avLst/>
            <a:gdLst/>
            <a:ahLst/>
            <a:cxnLst/>
            <a:rect l="l" t="t" r="r" b="b"/>
            <a:pathLst>
              <a:path w="478506" h="336749">
                <a:moveTo>
                  <a:pt x="0" y="0"/>
                </a:moveTo>
                <a:lnTo>
                  <a:pt x="478507" y="0"/>
                </a:lnTo>
                <a:lnTo>
                  <a:pt x="478507" y="336749"/>
                </a:lnTo>
                <a:lnTo>
                  <a:pt x="0" y="3367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a:extLst>
              <a:ext uri="{C183D7F6-B498-43B3-948B-1728B52AA6E4}">
                <adec:decorative xmlns:adec="http://schemas.microsoft.com/office/drawing/2017/decorative" val="1"/>
              </a:ext>
            </a:extLst>
          </p:cNvPr>
          <p:cNvSpPr/>
          <p:nvPr/>
        </p:nvSpPr>
        <p:spPr>
          <a:xfrm>
            <a:off x="10827074" y="6510247"/>
            <a:ext cx="549347" cy="549349"/>
          </a:xfrm>
          <a:custGeom>
            <a:avLst/>
            <a:gdLst/>
            <a:ahLst/>
            <a:cxnLst/>
            <a:rect l="l" t="t" r="r" b="b"/>
            <a:pathLst>
              <a:path w="549347" h="549349">
                <a:moveTo>
                  <a:pt x="0" y="0"/>
                </a:moveTo>
                <a:lnTo>
                  <a:pt x="549347" y="0"/>
                </a:lnTo>
                <a:lnTo>
                  <a:pt x="549347" y="549348"/>
                </a:lnTo>
                <a:lnTo>
                  <a:pt x="0" y="5493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a:extLst>
              <a:ext uri="{C183D7F6-B498-43B3-948B-1728B52AA6E4}">
                <adec:decorative xmlns:adec="http://schemas.microsoft.com/office/drawing/2017/decorative" val="1"/>
              </a:ext>
            </a:extLst>
          </p:cNvPr>
          <p:cNvSpPr/>
          <p:nvPr/>
        </p:nvSpPr>
        <p:spPr>
          <a:xfrm>
            <a:off x="10827074" y="5711827"/>
            <a:ext cx="460420" cy="460420"/>
          </a:xfrm>
          <a:custGeom>
            <a:avLst/>
            <a:gdLst/>
            <a:ahLst/>
            <a:cxnLst/>
            <a:rect l="l" t="t" r="r" b="b"/>
            <a:pathLst>
              <a:path w="460420" h="460420">
                <a:moveTo>
                  <a:pt x="0" y="0"/>
                </a:moveTo>
                <a:lnTo>
                  <a:pt x="460420" y="0"/>
                </a:lnTo>
                <a:lnTo>
                  <a:pt x="460420" y="460420"/>
                </a:lnTo>
                <a:lnTo>
                  <a:pt x="0" y="460420"/>
                </a:lnTo>
                <a:lnTo>
                  <a:pt x="0" y="0"/>
                </a:lnTo>
                <a:close/>
              </a:path>
            </a:pathLst>
          </a:custGeom>
          <a:blipFill>
            <a:blip r:embed="rId8">
              <a:extLst>
                <a:ext uri="{96DAC541-7B7A-43D3-8B79-37D633B846F1}">
                  <asvg:svgBlip xmlns:asvg="http://schemas.microsoft.com/office/drawing/2016/SVG/main" r:embed="rId9"/>
                </a:ext>
              </a:extLst>
            </a:blip>
            <a:stretch>
              <a:fillRect t="-800" b="-800"/>
            </a:stretch>
          </a:blipFill>
        </p:spPr>
        <p:txBody>
          <a:bodyPr/>
          <a:lstStyle/>
          <a:p>
            <a:endParaRPr lang="en-US"/>
          </a:p>
        </p:txBody>
      </p:sp>
      <p:sp>
        <p:nvSpPr>
          <p:cNvPr id="11" name="TextBox 11"/>
          <p:cNvSpPr txBox="1">
            <a:spLocks noGrp="1"/>
          </p:cNvSpPr>
          <p:nvPr>
            <p:ph type="title" idx="4294967295"/>
          </p:nvPr>
        </p:nvSpPr>
        <p:spPr>
          <a:xfrm>
            <a:off x="4327663" y="1685704"/>
            <a:ext cx="11878750" cy="13080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158"/>
              </a:lnSpc>
              <a:spcBef>
                <a:spcPct val="0"/>
              </a:spcBef>
              <a:spcAft>
                <a:spcPts val="0"/>
              </a:spcAft>
              <a:buClrTx/>
              <a:buSzTx/>
              <a:buFontTx/>
              <a:buNone/>
              <a:tabLst/>
              <a:defRPr/>
            </a:pPr>
            <a:r>
              <a:rPr kumimoji="0" lang="en-US" sz="10158" b="1" i="1" u="none" strike="noStrike" kern="1200" cap="none" spc="0" normalizeH="0" baseline="0" noProof="0" dirty="0">
                <a:ln>
                  <a:noFill/>
                </a:ln>
                <a:solidFill>
                  <a:srgbClr val="1D2653"/>
                </a:solidFill>
                <a:effectLst/>
                <a:uLnTx/>
                <a:uFillTx/>
                <a:latin typeface="Georgia" panose="02040502050405020303" pitchFamily="18" charset="0"/>
                <a:ea typeface="+mn-ea"/>
                <a:cs typeface="+mn-cs"/>
              </a:rPr>
              <a:t>Keep in Touch!</a:t>
            </a:r>
          </a:p>
        </p:txBody>
      </p:sp>
      <p:grpSp>
        <p:nvGrpSpPr>
          <p:cNvPr id="16" name="Group 16" descr="A headshot of Amy Leneker"/>
          <p:cNvGrpSpPr>
            <a:grpSpLocks noChangeAspect="1"/>
          </p:cNvGrpSpPr>
          <p:nvPr/>
        </p:nvGrpSpPr>
        <p:grpSpPr>
          <a:xfrm>
            <a:off x="3292285" y="3581160"/>
            <a:ext cx="3605828" cy="3605814"/>
            <a:chOff x="0" y="0"/>
            <a:chExt cx="6350000" cy="6349975"/>
          </a:xfrm>
        </p:grpSpPr>
        <p:sp>
          <p:nvSpPr>
            <p:cNvPr id="17" name="Freeform 1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5447" r="-14133"/>
              </a:stretch>
            </a:blipFill>
          </p:spPr>
          <p:txBody>
            <a:bodyPr/>
            <a:lstStyle/>
            <a:p>
              <a:endParaRPr lang="en-US"/>
            </a:p>
          </p:txBody>
        </p:sp>
      </p:grpSp>
      <p:sp>
        <p:nvSpPr>
          <p:cNvPr id="15" name="TextBox 15"/>
          <p:cNvSpPr txBox="1"/>
          <p:nvPr/>
        </p:nvSpPr>
        <p:spPr>
          <a:xfrm>
            <a:off x="1942195" y="7440430"/>
            <a:ext cx="6306008" cy="1755775"/>
          </a:xfrm>
          <a:prstGeom prst="rect">
            <a:avLst/>
          </a:prstGeom>
        </p:spPr>
        <p:txBody>
          <a:bodyPr lIns="0" tIns="0" rIns="0" bIns="0" rtlCol="0" anchor="t">
            <a:spAutoFit/>
          </a:bodyPr>
          <a:lstStyle/>
          <a:p>
            <a:pPr algn="ctr">
              <a:lnSpc>
                <a:spcPts val="3499"/>
              </a:lnSpc>
            </a:pPr>
            <a:r>
              <a:rPr lang="en-US" sz="2499" dirty="0">
                <a:solidFill>
                  <a:srgbClr val="000000"/>
                </a:solidFill>
                <a:latin typeface="Poppins Bold"/>
              </a:rPr>
              <a:t>Amy Leneker </a:t>
            </a:r>
          </a:p>
          <a:p>
            <a:pPr algn="ctr">
              <a:lnSpc>
                <a:spcPts val="3499"/>
              </a:lnSpc>
            </a:pPr>
            <a:r>
              <a:rPr lang="en-US" sz="2499" dirty="0">
                <a:solidFill>
                  <a:srgbClr val="000000"/>
                </a:solidFill>
                <a:latin typeface="Poppins"/>
              </a:rPr>
              <a:t>Leadership Consultant &amp;</a:t>
            </a:r>
          </a:p>
          <a:p>
            <a:pPr algn="ctr">
              <a:lnSpc>
                <a:spcPts val="3499"/>
              </a:lnSpc>
            </a:pPr>
            <a:r>
              <a:rPr lang="en-US" sz="2499" dirty="0">
                <a:solidFill>
                  <a:srgbClr val="000000"/>
                </a:solidFill>
                <a:latin typeface="Poppins"/>
              </a:rPr>
              <a:t>Certified Dare to Lead™ Facilitator</a:t>
            </a:r>
          </a:p>
          <a:p>
            <a:pPr algn="ctr">
              <a:lnSpc>
                <a:spcPts val="3499"/>
              </a:lnSpc>
            </a:pPr>
            <a:endParaRPr lang="en-US" sz="2499" dirty="0">
              <a:solidFill>
                <a:srgbClr val="000000"/>
              </a:solidFill>
              <a:latin typeface="Poppins"/>
            </a:endParaRPr>
          </a:p>
        </p:txBody>
      </p:sp>
      <p:sp>
        <p:nvSpPr>
          <p:cNvPr id="12" name="TextBox 12" descr="Amy's email is Amy@thelenekerteam.com, her phone number is 360-520-0290, and her website is TheLenekerTeam.com"/>
          <p:cNvSpPr txBox="1"/>
          <p:nvPr/>
        </p:nvSpPr>
        <p:spPr>
          <a:xfrm>
            <a:off x="11803291" y="4670505"/>
            <a:ext cx="5799562" cy="441325"/>
          </a:xfrm>
          <a:prstGeom prst="rect">
            <a:avLst/>
          </a:prstGeom>
        </p:spPr>
        <p:txBody>
          <a:bodyPr lIns="0" tIns="0" rIns="0" bIns="0" rtlCol="0" anchor="t">
            <a:spAutoFit/>
          </a:bodyPr>
          <a:lstStyle/>
          <a:p>
            <a:pPr marL="0" lvl="0" indent="0">
              <a:lnSpc>
                <a:spcPts val="3499"/>
              </a:lnSpc>
              <a:spcBef>
                <a:spcPct val="0"/>
              </a:spcBef>
            </a:pPr>
            <a:r>
              <a:rPr lang="en-US" sz="2499">
                <a:solidFill>
                  <a:srgbClr val="000000"/>
                </a:solidFill>
                <a:latin typeface="Poppins Medium"/>
              </a:rPr>
              <a:t>Amy@TheLenekerTeam.com</a:t>
            </a:r>
          </a:p>
        </p:txBody>
      </p:sp>
      <p:sp>
        <p:nvSpPr>
          <p:cNvPr id="13" name="TextBox 13">
            <a:extLst>
              <a:ext uri="{C183D7F6-B498-43B3-948B-1728B52AA6E4}">
                <adec:decorative xmlns:adec="http://schemas.microsoft.com/office/drawing/2017/decorative" val="1"/>
              </a:ext>
            </a:extLst>
          </p:cNvPr>
          <p:cNvSpPr txBox="1"/>
          <p:nvPr/>
        </p:nvSpPr>
        <p:spPr>
          <a:xfrm>
            <a:off x="11803291" y="5688037"/>
            <a:ext cx="4991047" cy="441325"/>
          </a:xfrm>
          <a:prstGeom prst="rect">
            <a:avLst/>
          </a:prstGeom>
        </p:spPr>
        <p:txBody>
          <a:bodyPr lIns="0" tIns="0" rIns="0" bIns="0" rtlCol="0" anchor="t">
            <a:spAutoFit/>
          </a:bodyPr>
          <a:lstStyle/>
          <a:p>
            <a:pPr marL="0" lvl="0" indent="0">
              <a:lnSpc>
                <a:spcPts val="3499"/>
              </a:lnSpc>
              <a:spcBef>
                <a:spcPct val="0"/>
              </a:spcBef>
            </a:pPr>
            <a:r>
              <a:rPr lang="en-US" sz="2499">
                <a:solidFill>
                  <a:srgbClr val="000000"/>
                </a:solidFill>
                <a:latin typeface="Poppins Medium"/>
              </a:rPr>
              <a:t>360-520-0290</a:t>
            </a:r>
          </a:p>
        </p:txBody>
      </p:sp>
      <p:sp>
        <p:nvSpPr>
          <p:cNvPr id="14" name="TextBox 14">
            <a:extLst>
              <a:ext uri="{C183D7F6-B498-43B3-948B-1728B52AA6E4}">
                <adec:decorative xmlns:adec="http://schemas.microsoft.com/office/drawing/2017/decorative" val="1"/>
              </a:ext>
            </a:extLst>
          </p:cNvPr>
          <p:cNvSpPr txBox="1"/>
          <p:nvPr/>
        </p:nvSpPr>
        <p:spPr>
          <a:xfrm>
            <a:off x="11772402" y="6530921"/>
            <a:ext cx="5729948" cy="441325"/>
          </a:xfrm>
          <a:prstGeom prst="rect">
            <a:avLst/>
          </a:prstGeom>
        </p:spPr>
        <p:txBody>
          <a:bodyPr lIns="0" tIns="0" rIns="0" bIns="0" rtlCol="0" anchor="t">
            <a:spAutoFit/>
          </a:bodyPr>
          <a:lstStyle/>
          <a:p>
            <a:pPr marL="0" lvl="0" indent="0" algn="l">
              <a:lnSpc>
                <a:spcPts val="3499"/>
              </a:lnSpc>
              <a:spcBef>
                <a:spcPct val="0"/>
              </a:spcBef>
            </a:pPr>
            <a:r>
              <a:rPr lang="en-US" sz="2499">
                <a:solidFill>
                  <a:srgbClr val="000000"/>
                </a:solidFill>
                <a:latin typeface="Poppins Medium"/>
              </a:rPr>
              <a:t>TheLenekerTeam.com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B75ED18-54FB-BEED-0B68-23926ADA364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1695" b="14051"/>
          <a:stretch/>
        </p:blipFill>
        <p:spPr>
          <a:xfrm>
            <a:off x="20" y="1923"/>
            <a:ext cx="18287980" cy="10285077"/>
          </a:xfrm>
          <a:prstGeom prst="rect">
            <a:avLst/>
          </a:prstGeom>
        </p:spPr>
      </p:pic>
      <p:sp>
        <p:nvSpPr>
          <p:cNvPr id="6" name="Rectangle 5">
            <a:extLst>
              <a:ext uri="{FF2B5EF4-FFF2-40B4-BE49-F238E27FC236}">
                <a16:creationId xmlns:a16="http://schemas.microsoft.com/office/drawing/2014/main" id="{6B7FF8D8-1247-0F77-F913-FE079C6D7344}"/>
              </a:ext>
              <a:ext uri="{C183D7F6-B498-43B3-948B-1728B52AA6E4}">
                <adec:decorative xmlns:adec="http://schemas.microsoft.com/office/drawing/2017/decorative" val="1"/>
              </a:ext>
            </a:extLst>
          </p:cNvPr>
          <p:cNvSpPr/>
          <p:nvPr/>
        </p:nvSpPr>
        <p:spPr>
          <a:xfrm>
            <a:off x="2286" y="348916"/>
            <a:ext cx="18285714" cy="13716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A7A89ADD-1CA2-6553-10A0-0EA10BE521A7}"/>
              </a:ext>
            </a:extLst>
          </p:cNvPr>
          <p:cNvSpPr txBox="1">
            <a:spLocks noGrp="1"/>
          </p:cNvSpPr>
          <p:nvPr>
            <p:ph type="title" idx="4294967295"/>
          </p:nvPr>
        </p:nvSpPr>
        <p:spPr>
          <a:xfrm>
            <a:off x="6477000" y="526884"/>
            <a:ext cx="5334000"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chemeClr val="bg1"/>
                </a:solidFill>
                <a:effectLst/>
                <a:uLnTx/>
                <a:uFillTx/>
                <a:latin typeface="Georgia Pro" panose="02040502050405020303" pitchFamily="18" charset="0"/>
                <a:ea typeface="+mn-ea"/>
                <a:cs typeface="+mn-cs"/>
              </a:rPr>
              <a:t>Connection </a:t>
            </a:r>
          </a:p>
        </p:txBody>
      </p:sp>
    </p:spTree>
    <p:extLst>
      <p:ext uri="{BB962C8B-B14F-4D97-AF65-F5344CB8AC3E}">
        <p14:creationId xmlns:p14="http://schemas.microsoft.com/office/powerpoint/2010/main" val="380078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2">
            <a:extLst>
              <a:ext uri="{FF2B5EF4-FFF2-40B4-BE49-F238E27FC236}">
                <a16:creationId xmlns:a16="http://schemas.microsoft.com/office/drawing/2014/main" id="{10DE857A-089A-454B-A61B-3D8227DFA4B6}"/>
              </a:ext>
            </a:extLst>
          </p:cNvPr>
          <p:cNvSpPr/>
          <p:nvPr/>
        </p:nvSpPr>
        <p:spPr>
          <a:xfrm>
            <a:off x="-19665" y="0"/>
            <a:ext cx="18288000" cy="10287001"/>
          </a:xfrm>
          <a:prstGeom prst="rect">
            <a:avLst/>
          </a:prstGeom>
          <a:solidFill>
            <a:srgbClr val="35ACBE"/>
          </a:solidFill>
        </p:spPr>
        <p:txBody>
          <a:bodyPr/>
          <a:lstStyle/>
          <a:p>
            <a:endParaRPr lang="en-US"/>
          </a:p>
        </p:txBody>
      </p:sp>
      <p:sp>
        <p:nvSpPr>
          <p:cNvPr id="10" name="Rectangle 9">
            <a:extLst>
              <a:ext uri="{FF2B5EF4-FFF2-40B4-BE49-F238E27FC236}">
                <a16:creationId xmlns:a16="http://schemas.microsoft.com/office/drawing/2014/main" id="{E085E090-BA88-9743-9D22-20A7F7D79831}"/>
              </a:ext>
            </a:extLst>
          </p:cNvPr>
          <p:cNvSpPr/>
          <p:nvPr/>
        </p:nvSpPr>
        <p:spPr>
          <a:xfrm>
            <a:off x="178326" y="205541"/>
            <a:ext cx="17892018" cy="98759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517D027-5FB8-7546-873C-76961A729E2B}"/>
              </a:ext>
            </a:extLst>
          </p:cNvPr>
          <p:cNvSpPr txBox="1"/>
          <p:nvPr/>
        </p:nvSpPr>
        <p:spPr>
          <a:xfrm>
            <a:off x="550606" y="908108"/>
            <a:ext cx="1872436" cy="1015663"/>
          </a:xfrm>
          <a:prstGeom prst="rect">
            <a:avLst/>
          </a:prstGeom>
          <a:noFill/>
        </p:spPr>
        <p:txBody>
          <a:bodyPr wrap="none" rtlCol="0">
            <a:spAutoFit/>
          </a:bodyPr>
          <a:lstStyle/>
          <a:p>
            <a:r>
              <a:rPr lang="en-US" sz="6000" b="1" spc="506" dirty="0">
                <a:solidFill>
                  <a:srgbClr val="FFFFFF"/>
                </a:solidFill>
                <a:latin typeface="Shadows Into Light Two" panose="02000506000000020004" pitchFamily="2" charset="0"/>
              </a:rPr>
              <a:t>Hello!</a:t>
            </a:r>
            <a:endParaRPr lang="en-US" sz="6000" b="1" dirty="0">
              <a:latin typeface="Shadows Into Light Two" panose="02000506000000020004" pitchFamily="2" charset="0"/>
            </a:endParaRPr>
          </a:p>
        </p:txBody>
      </p:sp>
      <p:sp>
        <p:nvSpPr>
          <p:cNvPr id="7" name="Rectangle 6">
            <a:extLst>
              <a:ext uri="{FF2B5EF4-FFF2-40B4-BE49-F238E27FC236}">
                <a16:creationId xmlns:a16="http://schemas.microsoft.com/office/drawing/2014/main" id="{3CB3E365-0CA9-CE49-9736-3BCFECBC61D7}"/>
              </a:ext>
            </a:extLst>
          </p:cNvPr>
          <p:cNvSpPr/>
          <p:nvPr/>
        </p:nvSpPr>
        <p:spPr>
          <a:xfrm>
            <a:off x="6251641" y="3511759"/>
            <a:ext cx="320922" cy="1374735"/>
          </a:xfrm>
          <a:prstGeom prst="rect">
            <a:avLst/>
          </a:prstGeom>
        </p:spPr>
        <p:txBody>
          <a:bodyPr wrap="none">
            <a:spAutoFit/>
          </a:bodyPr>
          <a:lstStyle/>
          <a:p>
            <a:pPr>
              <a:lnSpc>
                <a:spcPts val="5040"/>
              </a:lnSpc>
            </a:pPr>
            <a:r>
              <a:rPr lang="en-US" sz="4400" dirty="0">
                <a:solidFill>
                  <a:srgbClr val="2E2E2E"/>
                </a:solidFill>
                <a:latin typeface="Georgia" panose="02040502050405020303" pitchFamily="18" charset="0"/>
              </a:rPr>
              <a:t> </a:t>
            </a:r>
          </a:p>
          <a:p>
            <a:pPr>
              <a:lnSpc>
                <a:spcPts val="5040"/>
              </a:lnSpc>
            </a:pPr>
            <a:endParaRPr lang="en-US" sz="4400" dirty="0">
              <a:solidFill>
                <a:srgbClr val="2E2E2E"/>
              </a:solidFill>
              <a:latin typeface="Georgia" panose="02040502050405020303" pitchFamily="18" charset="0"/>
            </a:endParaRPr>
          </a:p>
        </p:txBody>
      </p:sp>
      <p:sp>
        <p:nvSpPr>
          <p:cNvPr id="13" name="Rectangle 12">
            <a:extLst>
              <a:ext uri="{FF2B5EF4-FFF2-40B4-BE49-F238E27FC236}">
                <a16:creationId xmlns:a16="http://schemas.microsoft.com/office/drawing/2014/main" id="{6B236262-6972-8B41-A61E-9B588C4AE1D1}"/>
              </a:ext>
            </a:extLst>
          </p:cNvPr>
          <p:cNvSpPr/>
          <p:nvPr/>
        </p:nvSpPr>
        <p:spPr>
          <a:xfrm>
            <a:off x="1028498" y="3999513"/>
            <a:ext cx="16191673" cy="5791907"/>
          </a:xfrm>
          <a:prstGeom prst="rect">
            <a:avLst/>
          </a:prstGeom>
        </p:spPr>
        <p:txBody>
          <a:bodyPr wrap="square" lIns="91440" tIns="45720" rIns="91440" bIns="45720" anchor="t">
            <a:spAutoFit/>
          </a:bodyPr>
          <a:lstStyle/>
          <a:p>
            <a:pPr algn="ctr">
              <a:lnSpc>
                <a:spcPts val="5040"/>
              </a:lnSpc>
            </a:pPr>
            <a:r>
              <a:rPr lang="en-US" sz="6000" b="1" i="1" dirty="0">
                <a:latin typeface="Georgia"/>
              </a:rPr>
              <a:t>Stress Ruler</a:t>
            </a:r>
          </a:p>
          <a:p>
            <a:pPr algn="ctr">
              <a:lnSpc>
                <a:spcPts val="5040"/>
              </a:lnSpc>
            </a:pPr>
            <a:endParaRPr lang="en-US" sz="6000" b="1" i="1" dirty="0">
              <a:latin typeface="Georgia"/>
            </a:endParaRPr>
          </a:p>
          <a:p>
            <a:pPr algn="ctr">
              <a:lnSpc>
                <a:spcPts val="5040"/>
              </a:lnSpc>
            </a:pPr>
            <a:endParaRPr lang="en-US" sz="6000" b="1" i="1" dirty="0">
              <a:latin typeface="Georgia"/>
            </a:endParaRPr>
          </a:p>
          <a:p>
            <a:pPr algn="ctr">
              <a:lnSpc>
                <a:spcPts val="5040"/>
              </a:lnSpc>
            </a:pPr>
            <a:endParaRPr lang="en-US" sz="6000" b="1" i="1" dirty="0">
              <a:latin typeface="Georgia"/>
            </a:endParaRPr>
          </a:p>
          <a:p>
            <a:pPr algn="ctr">
              <a:lnSpc>
                <a:spcPts val="5040"/>
              </a:lnSpc>
            </a:pPr>
            <a:endParaRPr lang="en-US" sz="6000" b="1" i="1" dirty="0">
              <a:latin typeface="Georgia"/>
            </a:endParaRPr>
          </a:p>
          <a:p>
            <a:pPr algn="ctr">
              <a:lnSpc>
                <a:spcPts val="5040"/>
              </a:lnSpc>
            </a:pPr>
            <a:endParaRPr lang="en-US" sz="6000" b="1" i="1" dirty="0">
              <a:latin typeface="Georgia"/>
            </a:endParaRPr>
          </a:p>
          <a:p>
            <a:pPr algn="ctr">
              <a:lnSpc>
                <a:spcPts val="5040"/>
              </a:lnSpc>
            </a:pPr>
            <a:endParaRPr lang="en-US" sz="6000" b="1" i="1" dirty="0">
              <a:latin typeface="Georgia"/>
            </a:endParaRPr>
          </a:p>
          <a:p>
            <a:pPr algn="ctr">
              <a:lnSpc>
                <a:spcPts val="5040"/>
              </a:lnSpc>
            </a:pPr>
            <a:endParaRPr lang="en-US" sz="6000" b="1" i="1" dirty="0">
              <a:latin typeface="Georgia"/>
            </a:endParaRPr>
          </a:p>
          <a:p>
            <a:pPr algn="r">
              <a:lnSpc>
                <a:spcPts val="5040"/>
              </a:lnSpc>
            </a:pPr>
            <a:r>
              <a:rPr lang="en-US" sz="3000" dirty="0">
                <a:latin typeface="Georgia"/>
              </a:rPr>
              <a:t>Workbook Page 4</a:t>
            </a:r>
          </a:p>
        </p:txBody>
      </p:sp>
    </p:spTree>
    <p:extLst>
      <p:ext uri="{BB962C8B-B14F-4D97-AF65-F5344CB8AC3E}">
        <p14:creationId xmlns:p14="http://schemas.microsoft.com/office/powerpoint/2010/main" val="970417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5ACBE"/>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59437" y="258614"/>
            <a:ext cx="17821753" cy="9769771"/>
            <a:chOff x="0" y="0"/>
            <a:chExt cx="4693795" cy="2573109"/>
          </a:xfrm>
        </p:grpSpPr>
        <p:sp>
          <p:nvSpPr>
            <p:cNvPr id="3" name="Freeform 3"/>
            <p:cNvSpPr/>
            <p:nvPr/>
          </p:nvSpPr>
          <p:spPr>
            <a:xfrm>
              <a:off x="0" y="0"/>
              <a:ext cx="4693795" cy="2573108"/>
            </a:xfrm>
            <a:custGeom>
              <a:avLst/>
              <a:gdLst/>
              <a:ahLst/>
              <a:cxnLst/>
              <a:rect l="l" t="t" r="r" b="b"/>
              <a:pathLst>
                <a:path w="4693795" h="2573108">
                  <a:moveTo>
                    <a:pt x="0" y="0"/>
                  </a:moveTo>
                  <a:lnTo>
                    <a:pt x="4693795" y="0"/>
                  </a:lnTo>
                  <a:lnTo>
                    <a:pt x="4693795" y="2573108"/>
                  </a:lnTo>
                  <a:lnTo>
                    <a:pt x="0" y="2573108"/>
                  </a:lnTo>
                  <a:close/>
                </a:path>
              </a:pathLst>
            </a:custGeom>
            <a:solidFill>
              <a:srgbClr val="FFFFFF"/>
            </a:solidFill>
          </p:spPr>
          <p:txBody>
            <a:bodyPr/>
            <a:lstStyle/>
            <a:p>
              <a:endParaRPr lang="en-US"/>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080"/>
                </a:lnSpc>
              </a:pPr>
              <a:endParaRPr/>
            </a:p>
          </p:txBody>
        </p:sp>
      </p:grpSp>
      <p:sp>
        <p:nvSpPr>
          <p:cNvPr id="5" name="TextBox 5"/>
          <p:cNvSpPr txBox="1">
            <a:spLocks noGrp="1"/>
          </p:cNvSpPr>
          <p:nvPr>
            <p:ph type="title" idx="4294967295"/>
          </p:nvPr>
        </p:nvSpPr>
        <p:spPr>
          <a:xfrm>
            <a:off x="1295400" y="1693168"/>
            <a:ext cx="16249094" cy="824283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0500"/>
              </a:lnSpc>
              <a:spcBef>
                <a:spcPts val="0"/>
              </a:spcBef>
              <a:spcAft>
                <a:spcPts val="0"/>
              </a:spcAft>
              <a:buClrTx/>
              <a:buSzTx/>
              <a:buFontTx/>
              <a:buNone/>
              <a:tabLst/>
              <a:defRPr/>
            </a:pPr>
            <a:endParaRPr kumimoji="0" lang="en-US" sz="7500" b="0" i="0" u="none" strike="noStrike" kern="1200" cap="none" spc="0" normalizeH="0" baseline="0" noProof="0" dirty="0">
              <a:ln>
                <a:noFill/>
              </a:ln>
              <a:solidFill>
                <a:srgbClr val="000000"/>
              </a:solidFill>
              <a:effectLst/>
              <a:uLnTx/>
              <a:uFillTx/>
              <a:latin typeface="Georgia Pro Bold Italics"/>
              <a:ea typeface="+mn-ea"/>
              <a:cs typeface="+mn-cs"/>
            </a:endParaRPr>
          </a:p>
          <a:p>
            <a:pPr marL="0" marR="0" lvl="0" indent="0" algn="ctr" defTabSz="914400" rtl="0" eaLnBrk="1" fontAlgn="auto" latinLnBrk="0" hangingPunct="1">
              <a:lnSpc>
                <a:spcPts val="4766"/>
              </a:lnSpc>
              <a:spcBef>
                <a:spcPts val="0"/>
              </a:spcBef>
              <a:spcAft>
                <a:spcPts val="0"/>
              </a:spcAft>
              <a:buClrTx/>
              <a:buSzTx/>
              <a:buFontTx/>
              <a:buNone/>
              <a:tabLst/>
              <a:defRPr/>
            </a:pPr>
            <a:endParaRPr kumimoji="0" lang="en-US" sz="7500" b="0" i="0" u="none" strike="noStrike" kern="1200" cap="none" spc="0" normalizeH="0" baseline="0" noProof="0" dirty="0">
              <a:ln>
                <a:noFill/>
              </a:ln>
              <a:solidFill>
                <a:srgbClr val="000000"/>
              </a:solidFill>
              <a:effectLst/>
              <a:uLnTx/>
              <a:uFillTx/>
              <a:latin typeface="Georgia Pro" panose="020405020504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eorgia Pro" panose="02040502050405020303" pitchFamily="18" charset="0"/>
                <a:ea typeface="+mn-ea"/>
                <a:cs typeface="+mn-cs"/>
              </a:rPr>
              <a:t>People’s mental wellbeing has been worsening.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eorgia Pro" panose="02040502050405020303" pitchFamily="18" charset="0"/>
                <a:ea typeface="+mn-ea"/>
                <a:cs typeface="+mn-cs"/>
              </a:rPr>
              <a:t>In the last 10 years, the number of people expressing stress, sadness, anxiety, anger or worry has been on the rise, reaching its highest levels since the Gallup surveys began.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ctr" defTabSz="914400" rtl="0" eaLnBrk="1" fontAlgn="auto" latinLnBrk="0" hangingPunct="1">
              <a:lnSpc>
                <a:spcPts val="4085"/>
              </a:lnSpc>
              <a:spcBef>
                <a:spcPts val="0"/>
              </a:spcBef>
              <a:spcAft>
                <a:spcPts val="0"/>
              </a:spcAft>
              <a:buClrTx/>
              <a:buSzTx/>
              <a:buFontTx/>
              <a:buNone/>
              <a:tabLst/>
              <a:defRPr/>
            </a:pPr>
            <a:r>
              <a:rPr kumimoji="0" lang="en-US" sz="2918" b="0" i="0" u="none" strike="noStrike" kern="1200" cap="none" spc="0" normalizeH="0" baseline="0" noProof="0" dirty="0">
                <a:ln>
                  <a:noFill/>
                </a:ln>
                <a:solidFill>
                  <a:srgbClr val="000000"/>
                </a:solidFill>
                <a:effectLst/>
                <a:uLnTx/>
                <a:uFillTx/>
                <a:latin typeface="Georgia Pro"/>
                <a:ea typeface="+mn-ea"/>
                <a:cs typeface="+mn-cs"/>
              </a:rPr>
              <a:t>Gallup’s State of the Global Workforce, 2024</a:t>
            </a:r>
          </a:p>
          <a:p>
            <a:pPr marL="0" marR="0" lvl="0" indent="0" algn="just"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just"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a:p>
            <a:pPr marL="0" marR="0" lvl="0" indent="0" algn="l" defTabSz="914400" rtl="0" eaLnBrk="1" fontAlgn="auto" latinLnBrk="0" hangingPunct="1">
              <a:lnSpc>
                <a:spcPts val="4085"/>
              </a:lnSpc>
              <a:spcBef>
                <a:spcPts val="0"/>
              </a:spcBef>
              <a:spcAft>
                <a:spcPts val="0"/>
              </a:spcAft>
              <a:buClrTx/>
              <a:buSzTx/>
              <a:buFontTx/>
              <a:buNone/>
              <a:tabLst/>
              <a:defRPr/>
            </a:pPr>
            <a:endParaRPr kumimoji="0" lang="en-US" sz="2918" b="0" i="0" u="none" strike="noStrike" kern="1200" cap="none" spc="0" normalizeH="0" baseline="0" noProof="0" dirty="0">
              <a:ln>
                <a:noFill/>
              </a:ln>
              <a:solidFill>
                <a:srgbClr val="000000"/>
              </a:solidFill>
              <a:effectLst/>
              <a:uLnTx/>
              <a:uFillTx/>
              <a:latin typeface="Georgia Pro"/>
              <a:ea typeface="+mn-ea"/>
              <a:cs typeface="+mn-cs"/>
            </a:endParaRPr>
          </a:p>
        </p:txBody>
      </p:sp>
    </p:spTree>
    <p:extLst>
      <p:ext uri="{BB962C8B-B14F-4D97-AF65-F5344CB8AC3E}">
        <p14:creationId xmlns:p14="http://schemas.microsoft.com/office/powerpoint/2010/main" val="2313903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itle 3">
            <a:extLst>
              <a:ext uri="{FF2B5EF4-FFF2-40B4-BE49-F238E27FC236}">
                <a16:creationId xmlns:a16="http://schemas.microsoft.com/office/drawing/2014/main" id="{9393C49E-D461-D734-E4E2-DE1A90F16CFE}"/>
              </a:ext>
            </a:extLst>
          </p:cNvPr>
          <p:cNvSpPr>
            <a:spLocks noGrp="1"/>
          </p:cNvSpPr>
          <p:nvPr>
            <p:ph type="title" idx="4294967295"/>
          </p:nvPr>
        </p:nvSpPr>
        <p:spPr>
          <a:xfrm>
            <a:off x="457200" y="-1143000"/>
            <a:ext cx="8229600" cy="1143000"/>
          </a:xfrm>
        </p:spPr>
        <p:txBody>
          <a:bodyPr vert="horz" lIns="91440" tIns="45720" rIns="91440" bIns="45720" rtlCol="0" anchor="b">
            <a:normAutofit fontScale="90000"/>
          </a:bodyPr>
          <a:lstStyle/>
          <a:p>
            <a:r>
              <a:rPr lang="en-US" dirty="0"/>
              <a:t>Stress Rising for Americans over Past Three Decades</a:t>
            </a:r>
          </a:p>
        </p:txBody>
      </p:sp>
      <p:pic>
        <p:nvPicPr>
          <p:cNvPr id="3" name="Picture 2" descr="A line graph from 1994 to 2023 showing what percent say they frequently experience stress in daily life. There is a red circle around 49% for 2023.">
            <a:extLst>
              <a:ext uri="{FF2B5EF4-FFF2-40B4-BE49-F238E27FC236}">
                <a16:creationId xmlns:a16="http://schemas.microsoft.com/office/drawing/2014/main" id="{E6AE021E-90AC-CDC7-1991-7C4291755CF5}"/>
              </a:ext>
            </a:extLst>
          </p:cNvPr>
          <p:cNvPicPr>
            <a:picLocks noChangeAspect="1"/>
          </p:cNvPicPr>
          <p:nvPr/>
        </p:nvPicPr>
        <p:blipFill>
          <a:blip r:embed="rId2">
            <a:extLst>
              <a:ext uri="{28A0092B-C50C-407E-A947-70E740481C1C}">
                <a14:useLocalDpi xmlns:a14="http://schemas.microsoft.com/office/drawing/2010/main" val="0"/>
              </a:ext>
            </a:extLst>
          </a:blip>
          <a:srcRect b="6656"/>
          <a:stretch/>
        </p:blipFill>
        <p:spPr>
          <a:xfrm>
            <a:off x="20" y="1923"/>
            <a:ext cx="18287980" cy="10285077"/>
          </a:xfrm>
          <a:prstGeom prst="rect">
            <a:avLst/>
          </a:prstGeom>
        </p:spPr>
      </p:pic>
    </p:spTree>
    <p:extLst>
      <p:ext uri="{BB962C8B-B14F-4D97-AF65-F5344CB8AC3E}">
        <p14:creationId xmlns:p14="http://schemas.microsoft.com/office/powerpoint/2010/main" val="3582800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53482880-2B4B-9566-769E-B3798DD322C9}"/>
              </a:ext>
            </a:extLst>
          </p:cNvPr>
          <p:cNvSpPr>
            <a:spLocks noGrp="1"/>
          </p:cNvSpPr>
          <p:nvPr>
            <p:ph type="title" idx="4294967295"/>
          </p:nvPr>
        </p:nvSpPr>
        <p:spPr>
          <a:xfrm>
            <a:off x="457200" y="-1143000"/>
            <a:ext cx="8229600" cy="1143000"/>
          </a:xfrm>
        </p:spPr>
        <p:txBody>
          <a:bodyPr vert="horz" lIns="91440" tIns="45720" rIns="91440" bIns="45720" rtlCol="0" anchor="b">
            <a:normAutofit fontScale="90000"/>
          </a:bodyPr>
          <a:lstStyle/>
          <a:p>
            <a:r>
              <a:rPr lang="en-US" dirty="0"/>
              <a:t>Stress Rising for Americans over Past Three Decades continued</a:t>
            </a:r>
          </a:p>
        </p:txBody>
      </p:sp>
      <p:pic>
        <p:nvPicPr>
          <p:cNvPr id="3" name="Picture 2" descr="A line graph from 1994 to 2023 showing what percent say they frequently experience stress in daily life with a question mark pointing out a dip between 2001 and 2004 where response is less than 35%">
            <a:extLst>
              <a:ext uri="{FF2B5EF4-FFF2-40B4-BE49-F238E27FC236}">
                <a16:creationId xmlns:a16="http://schemas.microsoft.com/office/drawing/2014/main" id="{199941AE-C59A-3104-2F89-74F972400CFF}"/>
              </a:ext>
            </a:extLst>
          </p:cNvPr>
          <p:cNvPicPr>
            <a:picLocks noChangeAspect="1"/>
          </p:cNvPicPr>
          <p:nvPr/>
        </p:nvPicPr>
        <p:blipFill>
          <a:blip r:embed="rId2">
            <a:extLst>
              <a:ext uri="{28A0092B-C50C-407E-A947-70E740481C1C}">
                <a14:useLocalDpi xmlns:a14="http://schemas.microsoft.com/office/drawing/2010/main" val="0"/>
              </a:ext>
            </a:extLst>
          </a:blip>
          <a:srcRect b="4679"/>
          <a:stretch/>
        </p:blipFill>
        <p:spPr>
          <a:xfrm>
            <a:off x="-76201" y="1923"/>
            <a:ext cx="18762201" cy="10551777"/>
          </a:xfrm>
          <a:prstGeom prst="rect">
            <a:avLst/>
          </a:prstGeom>
        </p:spPr>
      </p:pic>
    </p:spTree>
    <p:extLst>
      <p:ext uri="{BB962C8B-B14F-4D97-AF65-F5344CB8AC3E}">
        <p14:creationId xmlns:p14="http://schemas.microsoft.com/office/powerpoint/2010/main" val="36482389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F8F1D8106F3F479B5B23E6D05AEF1A" ma:contentTypeVersion="18" ma:contentTypeDescription="Create a new document." ma:contentTypeScope="" ma:versionID="1c0518b2155851d379348ae55c58c295">
  <xsd:schema xmlns:xsd="http://www.w3.org/2001/XMLSchema" xmlns:xs="http://www.w3.org/2001/XMLSchema" xmlns:p="http://schemas.microsoft.com/office/2006/metadata/properties" xmlns:ns1="http://schemas.microsoft.com/sharepoint/v3" xmlns:ns2="ff3b272b-bf2b-45d7-a91a-a1602fd902a9" xmlns:ns3="78dd9db3-f4e6-4da9-9cce-f8d90c483ccd" targetNamespace="http://schemas.microsoft.com/office/2006/metadata/properties" ma:root="true" ma:fieldsID="973001d1230d070acfdddda6a37a2b19" ns1:_="" ns2:_="" ns3:_="">
    <xsd:import namespace="http://schemas.microsoft.com/sharepoint/v3"/>
    <xsd:import namespace="ff3b272b-bf2b-45d7-a91a-a1602fd902a9"/>
    <xsd:import namespace="78dd9db3-f4e6-4da9-9cce-f8d90c483c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f3b272b-bf2b-45d7-a91a-a1602fd902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60a6a1c-50a4-4ec0-87e3-f00760ffe76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8dd9db3-f4e6-4da9-9cce-f8d90c483c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12dab55-54f0-4737-9608-c175c1458a9a}" ma:internalName="TaxCatchAll" ma:showField="CatchAllData" ma:web="78dd9db3-f4e6-4da9-9cce-f8d90c483c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78dd9db3-f4e6-4da9-9cce-f8d90c483ccd" xsi:nil="true"/>
    <_ip_UnifiedCompliancePolicyProperties xmlns="http://schemas.microsoft.com/sharepoint/v3" xsi:nil="true"/>
    <lcf76f155ced4ddcb4097134ff3c332f xmlns="ff3b272b-bf2b-45d7-a91a-a1602fd902a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AD1D731-CC71-4276-92F6-D03445330F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f3b272b-bf2b-45d7-a91a-a1602fd902a9"/>
    <ds:schemaRef ds:uri="78dd9db3-f4e6-4da9-9cce-f8d90c483c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A550AFC-8D41-4A66-A9D9-7FB36782FCC5}">
  <ds:schemaRefs>
    <ds:schemaRef ds:uri="http://www.w3.org/XML/1998/namespace"/>
    <ds:schemaRef ds:uri="http://purl.org/dc/dcmitype/"/>
    <ds:schemaRef ds:uri="http://schemas.microsoft.com/sharepoint/v3"/>
    <ds:schemaRef ds:uri="http://schemas.microsoft.com/office/2006/metadata/properties"/>
    <ds:schemaRef ds:uri="http://schemas.microsoft.com/office/infopath/2007/PartnerControls"/>
    <ds:schemaRef ds:uri="http://purl.org/dc/elements/1.1/"/>
    <ds:schemaRef ds:uri="http://schemas.microsoft.com/office/2006/documentManagement/types"/>
    <ds:schemaRef ds:uri="http://schemas.openxmlformats.org/package/2006/metadata/core-properties"/>
    <ds:schemaRef ds:uri="78dd9db3-f4e6-4da9-9cce-f8d90c483ccd"/>
    <ds:schemaRef ds:uri="ff3b272b-bf2b-45d7-a91a-a1602fd902a9"/>
    <ds:schemaRef ds:uri="http://purl.org/dc/terms/"/>
  </ds:schemaRefs>
</ds:datastoreItem>
</file>

<file path=customXml/itemProps3.xml><?xml version="1.0" encoding="utf-8"?>
<ds:datastoreItem xmlns:ds="http://schemas.openxmlformats.org/officeDocument/2006/customXml" ds:itemID="{1DDB3685-4D79-4C26-9E73-EC1714CB2F0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1919</TotalTime>
  <Words>590</Words>
  <Application>Microsoft Office PowerPoint</Application>
  <PresentationFormat>Custom</PresentationFormat>
  <Paragraphs>316</Paragraphs>
  <Slides>42</Slides>
  <Notes>9</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Work Life Harmony  (not Balance!) WA State Government Lean Transformation Conference 2024 </vt:lpstr>
      <vt:lpstr>Thank You!    </vt:lpstr>
      <vt:lpstr>Goal: Improve work life harmony for self &amp; others   </vt:lpstr>
      <vt:lpstr>2-word check in    </vt:lpstr>
      <vt:lpstr>Connection </vt:lpstr>
      <vt:lpstr>PowerPoint Presentation</vt:lpstr>
      <vt:lpstr>  People’s mental wellbeing has been worsening.  In the last 10 years, the number of people expressing stress, sadness, anxiety, anger or worry has been on the rise, reaching its highest levels since the Gallup surveys began.  Gallup’s State of the Global Workforce, 2024     </vt:lpstr>
      <vt:lpstr>Stress Rising for Americans over Past Three Decades</vt:lpstr>
      <vt:lpstr>Stress Rising for Americans over Past Three Decades continued</vt:lpstr>
      <vt:lpstr>Half of Americans Pressed for Time; A Third are Stressed out. Work and children contribute to time, stress issues</vt:lpstr>
      <vt:lpstr>Burnout</vt:lpstr>
      <vt:lpstr> In 2023, global employee engagement stagnated, and overall employee wellbeing declined.   The result is that the majority of the world’s employees continue to struggle at work and in life, with direct consequences for organizational productivity.   Gallup’s State of the Global Workforce, 2024     </vt:lpstr>
      <vt:lpstr>Work Life Harmony</vt:lpstr>
      <vt:lpstr> Work Life Harmony  A state in which an individual is able to achieve both personal and professional goals in a combination that is uniquely satisfactory. ​ ​ This differs across individuals as different people have different needs, responsibilities, values and priorities.       </vt:lpstr>
      <vt:lpstr> Question 1   What does work life harmony  look like for you in this season of life?       </vt:lpstr>
      <vt:lpstr>   1996                                                                2024     </vt:lpstr>
      <vt:lpstr>   1996     </vt:lpstr>
      <vt:lpstr>     1996         2003     </vt:lpstr>
      <vt:lpstr>     1996         2003     2004     </vt:lpstr>
      <vt:lpstr>     1996         2003      2004        2010     </vt:lpstr>
      <vt:lpstr>2011, The Evergreen State College</vt:lpstr>
      <vt:lpstr>2024</vt:lpstr>
      <vt:lpstr> Question 1   What does work life harmony  look like for you in this season of life?       </vt:lpstr>
      <vt:lpstr>What portion of your life is work?</vt:lpstr>
      <vt:lpstr> Question 2   What gets in the way of  work life harmony?       </vt:lpstr>
      <vt:lpstr>PowerPoint Presentation</vt:lpstr>
      <vt:lpstr> Organizational Culture   The collection of values, expectations, and  practices that guide and inform the  actions of team members.      </vt:lpstr>
      <vt:lpstr> Boundaries   What’s ok and not ok?      </vt:lpstr>
      <vt:lpstr> Boundaries to Consider  Communication       </vt:lpstr>
      <vt:lpstr> Boundaries to Consider  Communication  Meetings      </vt:lpstr>
      <vt:lpstr> Boundaries to Consider  Communication  Meetings Availability       </vt:lpstr>
      <vt:lpstr> Boundaries to Consider  Communication  Meetings Availability  Deadlines      </vt:lpstr>
      <vt:lpstr> Boundaries to Consider  Communication  Meetings Availability  Deadlines Priorities and workload      </vt:lpstr>
      <vt:lpstr> Boundaries to Consider  Communication  Meetings Availability  Deadlines Priorities and workload Other?      </vt:lpstr>
      <vt:lpstr>PowerPoint Presentation</vt:lpstr>
      <vt:lpstr>Life: work/career, home/family, community/society, self - mind, body, spirit </vt:lpstr>
      <vt:lpstr> Question 3   What is my intended impact?     </vt:lpstr>
      <vt:lpstr> Hold the Ladder      </vt:lpstr>
      <vt:lpstr>PowerPoint Presentation</vt:lpstr>
      <vt:lpstr>PowerPoint Presentation</vt:lpstr>
      <vt:lpstr>PowerPoint Presentation</vt:lpstr>
      <vt:lpstr>Keep in Touch!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BPD EMT</dc:title>
  <dc:creator>Althauser, Anne (Results)</dc:creator>
  <cp:lastModifiedBy>Althauser, Anne (Results)</cp:lastModifiedBy>
  <cp:revision>176</cp:revision>
  <dcterms:created xsi:type="dcterms:W3CDTF">2006-08-16T00:00:00Z</dcterms:created>
  <dcterms:modified xsi:type="dcterms:W3CDTF">2024-10-21T22:46:49Z</dcterms:modified>
  <dc:identifier>DAFrvNy0VMU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0x01010052F8F1D8106F3F479B5B23E6D05AEF1A</vt:lpwstr>
  </property>
  <property fmtid="{D5CDD505-2E9C-101B-9397-08002B2CF9AE}" pid="3" name="MediaServiceImageTags">
    <vt:lpwstr/>
  </property>
</Properties>
</file>